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8" r:id="rId3"/>
    <p:sldId id="259" r:id="rId4"/>
    <p:sldId id="261" r:id="rId5"/>
    <p:sldId id="262" r:id="rId6"/>
    <p:sldId id="264" r:id="rId7"/>
    <p:sldId id="260" r:id="rId8"/>
    <p:sldId id="267" r:id="rId9"/>
    <p:sldId id="268"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13FFE-CD45-4A25-A63C-CA7B19057819}">
          <p14:sldIdLst>
            <p14:sldId id="256"/>
            <p14:sldId id="258"/>
            <p14:sldId id="259"/>
            <p14:sldId id="261"/>
            <p14:sldId id="262"/>
            <p14:sldId id="264"/>
            <p14:sldId id="260"/>
            <p14:sldId id="267"/>
            <p14:sldId id="268"/>
            <p14:sldId id="265"/>
          </p14:sldIdLst>
        </p14:section>
        <p14:section name="Untitled Section" id="{34255FF4-9E4A-4F5E-90F1-D6AC14574282}">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4791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3/11/2025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94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3/11/2025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57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4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445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80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872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871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12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761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113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69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F21EC0-1245-4075-B3DB-71FE7906C016}"/>
              </a:ext>
            </a:extLst>
          </p:cNvPr>
          <p:cNvSpPr>
            <a:spLocks noGrp="1"/>
          </p:cNvSpPr>
          <p:nvPr>
            <p:ph type="ctrTitle"/>
          </p:nvPr>
        </p:nvSpPr>
        <p:spPr>
          <a:xfrm>
            <a:off x="4976435" y="630046"/>
            <a:ext cx="6701760" cy="1443403"/>
          </a:xfrm>
        </p:spPr>
        <p:txBody>
          <a:bodyPr>
            <a:normAutofit/>
          </a:bodyPr>
          <a:lstStyle/>
          <a:p>
            <a:endParaRPr lang="en-IN" sz="4400" dirty="0">
              <a:solidFill>
                <a:srgbClr val="FFFFFF"/>
              </a:solidFill>
            </a:endParaRPr>
          </a:p>
          <a:p>
            <a:r>
              <a:rPr lang="en-IN" sz="4800" dirty="0"/>
              <a:t>Human Action Recognition</a:t>
            </a:r>
          </a:p>
        </p:txBody>
      </p:sp>
      <p:sp>
        <p:nvSpPr>
          <p:cNvPr id="3" name="Subtitle 2">
            <a:extLst>
              <a:ext uri="{FF2B5EF4-FFF2-40B4-BE49-F238E27FC236}">
                <a16:creationId xmlns:a16="http://schemas.microsoft.com/office/drawing/2014/main" id="{2534665D-CC5E-441C-B4C8-54554F88126D}"/>
              </a:ext>
            </a:extLst>
          </p:cNvPr>
          <p:cNvSpPr>
            <a:spLocks noGrp="1"/>
          </p:cNvSpPr>
          <p:nvPr>
            <p:ph type="subTitle" idx="1"/>
          </p:nvPr>
        </p:nvSpPr>
        <p:spPr>
          <a:xfrm>
            <a:off x="5100356" y="3651268"/>
            <a:ext cx="5010295" cy="2349823"/>
          </a:xfrm>
        </p:spPr>
        <p:txBody>
          <a:bodyPr>
            <a:normAutofit/>
          </a:bodyPr>
          <a:lstStyle/>
          <a:p>
            <a:endParaRPr lang="en-IN" sz="1800" dirty="0">
              <a:solidFill>
                <a:srgbClr val="FFFFFF"/>
              </a:solidFill>
            </a:endParaRPr>
          </a:p>
          <a:p>
            <a:r>
              <a:rPr lang="en-IN" sz="1800" dirty="0" smtClean="0">
                <a:solidFill>
                  <a:srgbClr val="FFFFFF"/>
                </a:solidFill>
              </a:rPr>
              <a:t>Deep Learning Project</a:t>
            </a:r>
            <a:endParaRPr lang="en-IN" sz="1800" dirty="0">
              <a:solidFill>
                <a:srgbClr val="FFFFFF"/>
              </a:solidFill>
            </a:endParaRPr>
          </a:p>
          <a:p>
            <a:endParaRPr lang="en-IN" sz="1800" dirty="0">
              <a:solidFill>
                <a:srgbClr val="FFFFFF"/>
              </a:solidFill>
            </a:endParaRPr>
          </a:p>
          <a:p>
            <a:r>
              <a:rPr lang="en-IN" sz="1800" dirty="0" smtClean="0">
                <a:solidFill>
                  <a:srgbClr val="FFFFFF"/>
                </a:solidFill>
              </a:rPr>
              <a:t>By: Noman Ali</a:t>
            </a:r>
          </a:p>
          <a:p>
            <a:r>
              <a:rPr lang="en-IN" sz="1800" dirty="0" smtClean="0">
                <a:solidFill>
                  <a:srgbClr val="FFFFFF"/>
                </a:solidFill>
              </a:rPr>
              <a:t>University of Gujrat </a:t>
            </a:r>
            <a:endParaRPr lang="en-IN" sz="1800" dirty="0">
              <a:solidFill>
                <a:srgbClr val="FFFFFF"/>
              </a:solidFill>
            </a:endParaRPr>
          </a:p>
        </p:txBody>
      </p:sp>
      <p:pic>
        <p:nvPicPr>
          <p:cNvPr id="4" name="Picture 3">
            <a:extLst>
              <a:ext uri="{FF2B5EF4-FFF2-40B4-BE49-F238E27FC236}">
                <a16:creationId xmlns:a16="http://schemas.microsoft.com/office/drawing/2014/main" id="{40CCD3B6-BB7C-4909-8432-D6885852E904}"/>
              </a:ext>
            </a:extLst>
          </p:cNvPr>
          <p:cNvPicPr>
            <a:picLocks noChangeAspect="1"/>
          </p:cNvPicPr>
          <p:nvPr/>
        </p:nvPicPr>
        <p:blipFill rotWithShape="1">
          <a:blip r:embed="rId2"/>
          <a:srcRect r="31957" b="-1"/>
          <a:stretch/>
        </p:blipFill>
        <p:spPr>
          <a:xfrm>
            <a:off x="347544" y="1463040"/>
            <a:ext cx="3933786" cy="3569969"/>
          </a:xfrm>
          <a:prstGeom prst="rect">
            <a:avLst/>
          </a:prstGeom>
        </p:spPr>
      </p:pic>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5613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7FF8-928E-449D-ADE0-B17D8C7A2BA8}"/>
              </a:ext>
            </a:extLst>
          </p:cNvPr>
          <p:cNvSpPr>
            <a:spLocks noGrp="1"/>
          </p:cNvSpPr>
          <p:nvPr>
            <p:ph type="title"/>
          </p:nvPr>
        </p:nvSpPr>
        <p:spPr/>
        <p:txBody>
          <a:bodyPr/>
          <a:lstStyle/>
          <a:p>
            <a:r>
              <a:rPr lang="en-IN" dirty="0"/>
              <a:t>Why Inception V3?</a:t>
            </a:r>
          </a:p>
        </p:txBody>
      </p:sp>
      <p:sp>
        <p:nvSpPr>
          <p:cNvPr id="3" name="Content Placeholder 2">
            <a:extLst>
              <a:ext uri="{FF2B5EF4-FFF2-40B4-BE49-F238E27FC236}">
                <a16:creationId xmlns:a16="http://schemas.microsoft.com/office/drawing/2014/main" id="{57F41A37-4670-44CC-BAA8-0F8C6A3EFA45}"/>
              </a:ext>
            </a:extLst>
          </p:cNvPr>
          <p:cNvSpPr>
            <a:spLocks noGrp="1"/>
          </p:cNvSpPr>
          <p:nvPr>
            <p:ph idx="1"/>
          </p:nvPr>
        </p:nvSpPr>
        <p:spPr/>
        <p:txBody>
          <a:bodyPr/>
          <a:lstStyle/>
          <a:p>
            <a:r>
              <a:rPr lang="en-IN" dirty="0"/>
              <a:t>In an Image Classification size of salient features can considerably vary within image frame.</a:t>
            </a:r>
          </a:p>
          <a:p>
            <a:r>
              <a:rPr lang="en-IN" dirty="0"/>
              <a:t>Hence, deciding on fixed kernel size is rather difficult.</a:t>
            </a:r>
          </a:p>
          <a:p>
            <a:r>
              <a:rPr lang="en-IN" dirty="0"/>
              <a:t>Larger kernels preferred for more global features that are distributed over large area of image. </a:t>
            </a:r>
          </a:p>
          <a:p>
            <a:r>
              <a:rPr lang="en-IN" dirty="0"/>
              <a:t>Smaller kernels provide good results in detecting area specific features that are distributed across the image frame. That’s why we need kernel of variable size. Multiple kernels of different sizes are implemented within the same layer.</a:t>
            </a:r>
          </a:p>
          <a:p>
            <a:r>
              <a:rPr lang="en-IN" dirty="0"/>
              <a:t> </a:t>
            </a:r>
          </a:p>
        </p:txBody>
      </p:sp>
    </p:spTree>
    <p:extLst>
      <p:ext uri="{BB962C8B-B14F-4D97-AF65-F5344CB8AC3E}">
        <p14:creationId xmlns:p14="http://schemas.microsoft.com/office/powerpoint/2010/main" val="229641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7E2DA-21F0-4EEC-8ECA-182012E1A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093" y="335560"/>
            <a:ext cx="8547813" cy="4758452"/>
          </a:xfrm>
          <a:prstGeom prst="rect">
            <a:avLst/>
          </a:prstGeom>
        </p:spPr>
      </p:pic>
      <p:sp>
        <p:nvSpPr>
          <p:cNvPr id="4" name="TextBox 3">
            <a:extLst>
              <a:ext uri="{FF2B5EF4-FFF2-40B4-BE49-F238E27FC236}">
                <a16:creationId xmlns:a16="http://schemas.microsoft.com/office/drawing/2014/main" id="{64EF8CB8-D746-484B-9ED0-AB9DEB3B2E0C}"/>
              </a:ext>
            </a:extLst>
          </p:cNvPr>
          <p:cNvSpPr txBox="1"/>
          <p:nvPr/>
        </p:nvSpPr>
        <p:spPr>
          <a:xfrm>
            <a:off x="3162650" y="5094012"/>
            <a:ext cx="5368954" cy="1200329"/>
          </a:xfrm>
          <a:prstGeom prst="rect">
            <a:avLst/>
          </a:prstGeom>
          <a:noFill/>
        </p:spPr>
        <p:txBody>
          <a:bodyPr wrap="square" rtlCol="0">
            <a:spAutoFit/>
          </a:bodyPr>
          <a:lstStyle/>
          <a:p>
            <a:pPr algn="ctr"/>
            <a:r>
              <a:rPr lang="en-IN" dirty="0"/>
              <a:t>Consist of 4 options in parallel.</a:t>
            </a:r>
          </a:p>
          <a:p>
            <a:pPr algn="ctr"/>
            <a:r>
              <a:rPr lang="en-IN" dirty="0"/>
              <a:t>1*1 : depth reduction</a:t>
            </a:r>
          </a:p>
          <a:p>
            <a:pPr algn="ctr"/>
            <a:r>
              <a:rPr lang="en-IN" dirty="0"/>
              <a:t>5*5 : global features</a:t>
            </a:r>
          </a:p>
          <a:p>
            <a:pPr algn="ctr"/>
            <a:r>
              <a:rPr lang="en-IN" dirty="0"/>
              <a:t>Max-pool : low level features</a:t>
            </a:r>
          </a:p>
        </p:txBody>
      </p:sp>
    </p:spTree>
    <p:extLst>
      <p:ext uri="{BB962C8B-B14F-4D97-AF65-F5344CB8AC3E}">
        <p14:creationId xmlns:p14="http://schemas.microsoft.com/office/powerpoint/2010/main" val="143660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CDA5-8E2A-432D-AE8A-829D8C0296CF}"/>
              </a:ext>
            </a:extLst>
          </p:cNvPr>
          <p:cNvSpPr>
            <a:spLocks noGrp="1"/>
          </p:cNvSpPr>
          <p:nvPr>
            <p:ph type="title"/>
          </p:nvPr>
        </p:nvSpPr>
        <p:spPr/>
        <p:txBody>
          <a:bodyPr/>
          <a:lstStyle/>
          <a:p>
            <a:r>
              <a:rPr lang="en-IN" dirty="0"/>
              <a:t>Dataset : UCF 101</a:t>
            </a:r>
          </a:p>
        </p:txBody>
      </p:sp>
      <p:sp>
        <p:nvSpPr>
          <p:cNvPr id="3" name="Content Placeholder 2">
            <a:extLst>
              <a:ext uri="{FF2B5EF4-FFF2-40B4-BE49-F238E27FC236}">
                <a16:creationId xmlns:a16="http://schemas.microsoft.com/office/drawing/2014/main" id="{15B38520-B097-49E6-B7E5-59A7E91EACF1}"/>
              </a:ext>
            </a:extLst>
          </p:cNvPr>
          <p:cNvSpPr>
            <a:spLocks noGrp="1"/>
          </p:cNvSpPr>
          <p:nvPr>
            <p:ph idx="1"/>
          </p:nvPr>
        </p:nvSpPr>
        <p:spPr/>
        <p:txBody>
          <a:bodyPr/>
          <a:lstStyle/>
          <a:p>
            <a:r>
              <a:rPr lang="en-US" dirty="0"/>
              <a:t>UCF101 is an action recognition data set of realistic action videos, collected from YouTube, having 101 action categories. This data set is an extension of UCF50 data set which has 50 action categories.</a:t>
            </a:r>
            <a:br>
              <a:rPr lang="en-US" dirty="0"/>
            </a:br>
            <a:r>
              <a:rPr lang="en-US" dirty="0"/>
              <a:t/>
            </a:r>
            <a:br>
              <a:rPr lang="en-US" dirty="0"/>
            </a:br>
            <a:r>
              <a:rPr lang="en-US" dirty="0"/>
              <a:t>It consists of 13,320 videos of 101 action categories!</a:t>
            </a:r>
            <a:endParaRPr lang="en-IN" dirty="0"/>
          </a:p>
        </p:txBody>
      </p:sp>
    </p:spTree>
    <p:extLst>
      <p:ext uri="{BB962C8B-B14F-4D97-AF65-F5344CB8AC3E}">
        <p14:creationId xmlns:p14="http://schemas.microsoft.com/office/powerpoint/2010/main" val="271372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C3-1682-4F69-84D1-E1B82E1FCE89}"/>
              </a:ext>
            </a:extLst>
          </p:cNvPr>
          <p:cNvSpPr>
            <a:spLocks noGrp="1"/>
          </p:cNvSpPr>
          <p:nvPr>
            <p:ph type="title"/>
          </p:nvPr>
        </p:nvSpPr>
        <p:spPr/>
        <p:txBody>
          <a:bodyPr/>
          <a:lstStyle/>
          <a:p>
            <a:r>
              <a:rPr lang="en-IN" dirty="0"/>
              <a:t>Method Used : CNN + RNN</a:t>
            </a:r>
          </a:p>
        </p:txBody>
      </p:sp>
      <p:sp>
        <p:nvSpPr>
          <p:cNvPr id="3" name="Content Placeholder 2">
            <a:extLst>
              <a:ext uri="{FF2B5EF4-FFF2-40B4-BE49-F238E27FC236}">
                <a16:creationId xmlns:a16="http://schemas.microsoft.com/office/drawing/2014/main" id="{66BFFF61-87AF-46C8-B971-40814BD5CAE0}"/>
              </a:ext>
            </a:extLst>
          </p:cNvPr>
          <p:cNvSpPr>
            <a:spLocks noGrp="1"/>
          </p:cNvSpPr>
          <p:nvPr>
            <p:ph idx="1"/>
          </p:nvPr>
        </p:nvSpPr>
        <p:spPr/>
        <p:txBody>
          <a:bodyPr/>
          <a:lstStyle/>
          <a:p>
            <a:pPr marL="457200" indent="-457200">
              <a:buAutoNum type="arabicPeriod"/>
            </a:pPr>
            <a:r>
              <a:rPr lang="en-IN" dirty="0"/>
              <a:t>Extract frames.</a:t>
            </a:r>
          </a:p>
          <a:p>
            <a:pPr marL="457200" indent="-457200">
              <a:buAutoNum type="arabicPeriod"/>
            </a:pPr>
            <a:r>
              <a:rPr lang="en-IN" dirty="0"/>
              <a:t>Extract features.</a:t>
            </a:r>
          </a:p>
          <a:p>
            <a:pPr marL="457200" indent="-457200">
              <a:buAutoNum type="arabicPeriod"/>
            </a:pPr>
            <a:r>
              <a:rPr lang="en-IN" dirty="0"/>
              <a:t>Pass through RNN.</a:t>
            </a:r>
          </a:p>
          <a:p>
            <a:pPr marL="457200" indent="-457200">
              <a:buAutoNum type="arabicPeriod"/>
            </a:pPr>
            <a:r>
              <a:rPr lang="en-IN" dirty="0"/>
              <a:t>Training.</a:t>
            </a:r>
          </a:p>
        </p:txBody>
      </p:sp>
    </p:spTree>
    <p:extLst>
      <p:ext uri="{BB962C8B-B14F-4D97-AF65-F5344CB8AC3E}">
        <p14:creationId xmlns:p14="http://schemas.microsoft.com/office/powerpoint/2010/main" val="42886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784E-B0F1-4CEF-8622-01A1DEE4ADB4}"/>
              </a:ext>
            </a:extLst>
          </p:cNvPr>
          <p:cNvSpPr>
            <a:spLocks noGrp="1"/>
          </p:cNvSpPr>
          <p:nvPr>
            <p:ph type="title"/>
          </p:nvPr>
        </p:nvSpPr>
        <p:spPr/>
        <p:txBody>
          <a:bodyPr/>
          <a:lstStyle/>
          <a:p>
            <a:r>
              <a:rPr lang="en-IN" dirty="0"/>
              <a:t>Extract Frames</a:t>
            </a:r>
          </a:p>
        </p:txBody>
      </p:sp>
      <p:sp>
        <p:nvSpPr>
          <p:cNvPr id="3" name="Content Placeholder 2">
            <a:extLst>
              <a:ext uri="{FF2B5EF4-FFF2-40B4-BE49-F238E27FC236}">
                <a16:creationId xmlns:a16="http://schemas.microsoft.com/office/drawing/2014/main" id="{86A7440A-7E57-407D-B133-0DBCB35231D7}"/>
              </a:ext>
            </a:extLst>
          </p:cNvPr>
          <p:cNvSpPr>
            <a:spLocks noGrp="1"/>
          </p:cNvSpPr>
          <p:nvPr>
            <p:ph idx="1"/>
          </p:nvPr>
        </p:nvSpPr>
        <p:spPr/>
        <p:txBody>
          <a:bodyPr/>
          <a:lstStyle/>
          <a:p>
            <a:r>
              <a:rPr lang="en-IN" dirty="0"/>
              <a:t>Split the dataset into train and test. (From UCF101 website)</a:t>
            </a:r>
          </a:p>
          <a:p>
            <a:r>
              <a:rPr lang="en-IN" dirty="0"/>
              <a:t>Maintain a CSV file for holding information</a:t>
            </a:r>
          </a:p>
          <a:p>
            <a:r>
              <a:rPr lang="en-IN" dirty="0"/>
              <a:t>Extract frame</a:t>
            </a:r>
          </a:p>
          <a:p>
            <a:r>
              <a:rPr lang="en-IN" dirty="0"/>
              <a:t>Sub-sampled to 40 frames for each video</a:t>
            </a:r>
          </a:p>
          <a:p>
            <a:r>
              <a:rPr lang="en-IN" dirty="0"/>
              <a:t>Pass to Inception V3 model</a:t>
            </a:r>
          </a:p>
        </p:txBody>
      </p:sp>
    </p:spTree>
    <p:extLst>
      <p:ext uri="{BB962C8B-B14F-4D97-AF65-F5344CB8AC3E}">
        <p14:creationId xmlns:p14="http://schemas.microsoft.com/office/powerpoint/2010/main" val="151801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3E6A-AC21-41D5-B1DE-EE4BDEB4F1AC}"/>
              </a:ext>
            </a:extLst>
          </p:cNvPr>
          <p:cNvSpPr>
            <a:spLocks noGrp="1"/>
          </p:cNvSpPr>
          <p:nvPr>
            <p:ph type="title"/>
          </p:nvPr>
        </p:nvSpPr>
        <p:spPr/>
        <p:txBody>
          <a:bodyPr/>
          <a:lstStyle/>
          <a:p>
            <a:r>
              <a:rPr lang="en-IN" dirty="0"/>
              <a:t>Extract Features</a:t>
            </a:r>
          </a:p>
        </p:txBody>
      </p:sp>
      <p:sp>
        <p:nvSpPr>
          <p:cNvPr id="3" name="Content Placeholder 2">
            <a:extLst>
              <a:ext uri="{FF2B5EF4-FFF2-40B4-BE49-F238E27FC236}">
                <a16:creationId xmlns:a16="http://schemas.microsoft.com/office/drawing/2014/main" id="{B0AC844E-97B4-43DF-B11D-6131C9632352}"/>
              </a:ext>
            </a:extLst>
          </p:cNvPr>
          <p:cNvSpPr>
            <a:spLocks noGrp="1"/>
          </p:cNvSpPr>
          <p:nvPr>
            <p:ph idx="1"/>
          </p:nvPr>
        </p:nvSpPr>
        <p:spPr/>
        <p:txBody>
          <a:bodyPr>
            <a:normAutofit/>
          </a:bodyPr>
          <a:lstStyle/>
          <a:p>
            <a:r>
              <a:rPr lang="en-IN" dirty="0"/>
              <a:t>Inception V3 model is a pre-trained model on image-net dataset.</a:t>
            </a:r>
          </a:p>
          <a:p>
            <a:r>
              <a:rPr lang="en-IN" dirty="0"/>
              <a:t>Processing : </a:t>
            </a:r>
          </a:p>
          <a:p>
            <a:pPr lvl="1"/>
            <a:r>
              <a:rPr lang="en-IN" dirty="0"/>
              <a:t>1. Convolution Layer</a:t>
            </a:r>
          </a:p>
          <a:p>
            <a:pPr lvl="1"/>
            <a:r>
              <a:rPr lang="en-IN" dirty="0"/>
              <a:t>2. Max Pooling</a:t>
            </a:r>
          </a:p>
          <a:p>
            <a:pPr lvl="1"/>
            <a:r>
              <a:rPr lang="en-IN" dirty="0"/>
              <a:t>3. </a:t>
            </a:r>
            <a:r>
              <a:rPr lang="en-IN" dirty="0" err="1"/>
              <a:t>Relu</a:t>
            </a:r>
            <a:r>
              <a:rPr lang="en-IN" dirty="0"/>
              <a:t>-Layer (for thresholding)</a:t>
            </a:r>
          </a:p>
          <a:p>
            <a:pPr lvl="1"/>
            <a:r>
              <a:rPr lang="en-IN" dirty="0"/>
              <a:t>4. Flattening</a:t>
            </a:r>
          </a:p>
          <a:p>
            <a:r>
              <a:rPr lang="en-IN" dirty="0"/>
              <a:t>Output : 40 * 2048 matrix for each video!</a:t>
            </a:r>
          </a:p>
          <a:p>
            <a:r>
              <a:rPr lang="en-IN" dirty="0"/>
              <a:t>Pass it to Recurrent Neural Network</a:t>
            </a:r>
          </a:p>
          <a:p>
            <a:endParaRPr lang="en-IN" dirty="0"/>
          </a:p>
        </p:txBody>
      </p:sp>
    </p:spTree>
    <p:extLst>
      <p:ext uri="{BB962C8B-B14F-4D97-AF65-F5344CB8AC3E}">
        <p14:creationId xmlns:p14="http://schemas.microsoft.com/office/powerpoint/2010/main" val="43290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ED8D-77A9-4088-AAD2-AF22CB6868CC}"/>
              </a:ext>
            </a:extLst>
          </p:cNvPr>
          <p:cNvSpPr>
            <a:spLocks noGrp="1"/>
          </p:cNvSpPr>
          <p:nvPr>
            <p:ph type="title"/>
          </p:nvPr>
        </p:nvSpPr>
        <p:spPr/>
        <p:txBody>
          <a:bodyPr/>
          <a:lstStyle/>
          <a:p>
            <a:r>
              <a:rPr lang="en-IN" dirty="0"/>
              <a:t>Recurrent Neural Network</a:t>
            </a:r>
          </a:p>
        </p:txBody>
      </p:sp>
      <p:sp>
        <p:nvSpPr>
          <p:cNvPr id="3" name="Content Placeholder 2">
            <a:extLst>
              <a:ext uri="{FF2B5EF4-FFF2-40B4-BE49-F238E27FC236}">
                <a16:creationId xmlns:a16="http://schemas.microsoft.com/office/drawing/2014/main" id="{90943E33-0A5F-42C7-92BD-F646154B51C5}"/>
              </a:ext>
            </a:extLst>
          </p:cNvPr>
          <p:cNvSpPr>
            <a:spLocks noGrp="1"/>
          </p:cNvSpPr>
          <p:nvPr>
            <p:ph idx="1"/>
          </p:nvPr>
        </p:nvSpPr>
        <p:spPr>
          <a:xfrm>
            <a:off x="1097280" y="2256639"/>
            <a:ext cx="10058400" cy="3612453"/>
          </a:xfrm>
        </p:spPr>
        <p:txBody>
          <a:bodyPr/>
          <a:lstStyle/>
          <a:p>
            <a:r>
              <a:rPr lang="en-IN" dirty="0"/>
              <a:t>LSTM model provided by </a:t>
            </a:r>
            <a:r>
              <a:rPr lang="en-IN" dirty="0" err="1"/>
              <a:t>Keras</a:t>
            </a:r>
            <a:endParaRPr lang="en-IN" dirty="0"/>
          </a:p>
          <a:p>
            <a:r>
              <a:rPr lang="en-IN" dirty="0"/>
              <a:t>Passed features to this LSTM model</a:t>
            </a:r>
          </a:p>
          <a:p>
            <a:r>
              <a:rPr lang="en-IN" dirty="0"/>
              <a:t>Added a few more layers</a:t>
            </a:r>
          </a:p>
          <a:p>
            <a:r>
              <a:rPr lang="en-IN" dirty="0"/>
              <a:t>Finally a layer with soft max activation gives the predicted class</a:t>
            </a:r>
          </a:p>
        </p:txBody>
      </p:sp>
    </p:spTree>
    <p:extLst>
      <p:ext uri="{BB962C8B-B14F-4D97-AF65-F5344CB8AC3E}">
        <p14:creationId xmlns:p14="http://schemas.microsoft.com/office/powerpoint/2010/main" val="59451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C7E7-8098-4C22-8CCD-44D5D4A3A4F5}"/>
              </a:ext>
            </a:extLst>
          </p:cNvPr>
          <p:cNvSpPr>
            <a:spLocks noGrp="1"/>
          </p:cNvSpPr>
          <p:nvPr>
            <p:ph type="title"/>
          </p:nvPr>
        </p:nvSpPr>
        <p:spPr>
          <a:xfrm>
            <a:off x="1097280" y="286603"/>
            <a:ext cx="10058400" cy="1298916"/>
          </a:xfrm>
        </p:spPr>
        <p:txBody>
          <a:bodyPr>
            <a:normAutofit/>
          </a:bodyPr>
          <a:lstStyle/>
          <a:p>
            <a:r>
              <a:rPr lang="en-IN" dirty="0"/>
              <a:t>Results</a:t>
            </a:r>
          </a:p>
        </p:txBody>
      </p:sp>
      <p:sp>
        <p:nvSpPr>
          <p:cNvPr id="13" name="Content Placeholder 12">
            <a:extLst>
              <a:ext uri="{FF2B5EF4-FFF2-40B4-BE49-F238E27FC236}">
                <a16:creationId xmlns:a16="http://schemas.microsoft.com/office/drawing/2014/main" id="{85A76BC5-B28C-4B79-80D0-9E1FD59A2BFA}"/>
              </a:ext>
            </a:extLst>
          </p:cNvPr>
          <p:cNvSpPr>
            <a:spLocks noGrp="1"/>
          </p:cNvSpPr>
          <p:nvPr>
            <p:ph idx="1"/>
          </p:nvPr>
        </p:nvSpPr>
        <p:spPr/>
        <p:txBody>
          <a:bodyPr/>
          <a:lstStyle/>
          <a:p>
            <a:r>
              <a:rPr lang="en-IN" dirty="0"/>
              <a:t>Our model reached about 75% test accuracy and loss is 1.006</a:t>
            </a:r>
          </a:p>
          <a:p>
            <a:r>
              <a:rPr lang="en-IN" dirty="0"/>
              <a:t>Top 5 categorical accuracy is about 93%</a:t>
            </a:r>
          </a:p>
        </p:txBody>
      </p:sp>
    </p:spTree>
    <p:extLst>
      <p:ext uri="{BB962C8B-B14F-4D97-AF65-F5344CB8AC3E}">
        <p14:creationId xmlns:p14="http://schemas.microsoft.com/office/powerpoint/2010/main" val="34754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446AA437-6600-4906-ABA3-3144F8B8A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90"/>
            <a:ext cx="12192000" cy="6434356"/>
          </a:xfrm>
          <a:prstGeom prst="rect">
            <a:avLst/>
          </a:prstGeom>
        </p:spPr>
      </p:pic>
    </p:spTree>
    <p:extLst>
      <p:ext uri="{BB962C8B-B14F-4D97-AF65-F5344CB8AC3E}">
        <p14:creationId xmlns:p14="http://schemas.microsoft.com/office/powerpoint/2010/main" val="377341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808429"/>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TotalTime>
  <Words>314</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RetrospectVTI</vt:lpstr>
      <vt:lpstr> Human Action Recognition</vt:lpstr>
      <vt:lpstr>Dataset : UCF 101</vt:lpstr>
      <vt:lpstr>Method Used : CNN + RNN</vt:lpstr>
      <vt:lpstr>Extract Frames</vt:lpstr>
      <vt:lpstr>Extract Features</vt:lpstr>
      <vt:lpstr>Recurrent Neural Network</vt:lpstr>
      <vt:lpstr>Results</vt:lpstr>
      <vt:lpstr>PowerPoint Presentation</vt:lpstr>
      <vt:lpstr>PowerPoint Presentation</vt:lpstr>
      <vt:lpstr>Why Inception V3?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Human Action Recognition</dc:title>
  <dc:creator>Amit Srivastava</dc:creator>
  <cp:lastModifiedBy>Moorche</cp:lastModifiedBy>
  <cp:revision>7</cp:revision>
  <dcterms:created xsi:type="dcterms:W3CDTF">2019-11-21T10:02:29Z</dcterms:created>
  <dcterms:modified xsi:type="dcterms:W3CDTF">2025-03-10T22:03:52Z</dcterms:modified>
</cp:coreProperties>
</file>