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98" y="-828"/>
      </p:cViewPr>
      <p:guideLst>
        <p:guide orient="horz" pos="3120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5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7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6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51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1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2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A8A3-D0C3-4632-8A62-34A1BFA83DF6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06FA-F38A-40B6-A435-95C122B57D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54152" y="322314"/>
            <a:ext cx="4700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Muhammad Bilal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9900" y="754668"/>
            <a:ext cx="3739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Mechatronics &amp; Control Engineer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54152" y="1022879"/>
            <a:ext cx="1063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EB6C33"/>
                </a:solidFill>
                <a:cs typeface="Times New Roman" panose="02020603050405020304" pitchFamily="18" charset="0"/>
              </a:rPr>
              <a:t>+923314098517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40364" y="1022879"/>
            <a:ext cx="1481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EB6C33"/>
                </a:solidFill>
                <a:cs typeface="Times New Roman" panose="02020603050405020304" pitchFamily="18" charset="0"/>
              </a:rPr>
              <a:t>bilalmughal9246@gmail.com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34125" y="1014260"/>
            <a:ext cx="1018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rgbClr val="EB6C33"/>
                </a:solidFill>
                <a:cs typeface="Times New Roman" panose="02020603050405020304" pitchFamily="18" charset="0"/>
              </a:rPr>
              <a:t>Shahdara,Lahore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27050" y="1468108"/>
            <a:ext cx="5810250" cy="0"/>
          </a:xfrm>
          <a:prstGeom prst="line">
            <a:avLst/>
          </a:prstGeom>
          <a:ln w="19050">
            <a:solidFill>
              <a:srgbClr val="EB6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914650" y="1742682"/>
            <a:ext cx="0" cy="7703468"/>
          </a:xfrm>
          <a:prstGeom prst="line">
            <a:avLst/>
          </a:prstGeom>
          <a:ln w="19050">
            <a:solidFill>
              <a:srgbClr val="EB6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63042" y="1927531"/>
            <a:ext cx="2267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5442" y="1675970"/>
            <a:ext cx="145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49607" y="3241542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059471" y="2973988"/>
            <a:ext cx="309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WORK EXPERIENCE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63042" y="3949925"/>
            <a:ext cx="2267458" cy="353375"/>
            <a:chOff x="463042" y="3733175"/>
            <a:chExt cx="2267458" cy="353375"/>
          </a:xfrm>
        </p:grpSpPr>
        <p:sp>
          <p:nvSpPr>
            <p:cNvPr id="31" name="Retângulo 30"/>
            <p:cNvSpPr/>
            <p:nvPr/>
          </p:nvSpPr>
          <p:spPr>
            <a:xfrm>
              <a:off x="551500" y="3964678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51500" y="3966536"/>
              <a:ext cx="1874855" cy="120014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63042" y="3733175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Arduini/Raspberry Pi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51082" y="4469082"/>
            <a:ext cx="2267458" cy="355232"/>
            <a:chOff x="451082" y="4129988"/>
            <a:chExt cx="2267458" cy="355232"/>
          </a:xfrm>
        </p:grpSpPr>
        <p:sp>
          <p:nvSpPr>
            <p:cNvPr id="33" name="Retângulo 32"/>
            <p:cNvSpPr/>
            <p:nvPr/>
          </p:nvSpPr>
          <p:spPr>
            <a:xfrm>
              <a:off x="546610" y="4363348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46610" y="4365410"/>
              <a:ext cx="1879745" cy="119809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51082" y="4129988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OOP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82602" y="4990096"/>
            <a:ext cx="2267458" cy="367739"/>
            <a:chOff x="482602" y="4525932"/>
            <a:chExt cx="2267458" cy="367739"/>
          </a:xfrm>
        </p:grpSpPr>
        <p:sp>
          <p:nvSpPr>
            <p:cNvPr id="35" name="Retângulo 34"/>
            <p:cNvSpPr/>
            <p:nvPr/>
          </p:nvSpPr>
          <p:spPr>
            <a:xfrm>
              <a:off x="551767" y="4771799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51767" y="4777504"/>
              <a:ext cx="1390586" cy="116166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82602" y="4525932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Data Structures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65752" y="5523617"/>
            <a:ext cx="2267458" cy="369669"/>
            <a:chOff x="465752" y="4937343"/>
            <a:chExt cx="2267458" cy="369669"/>
          </a:xfrm>
        </p:grpSpPr>
        <p:sp>
          <p:nvSpPr>
            <p:cNvPr id="37" name="Retângulo 36"/>
            <p:cNvSpPr/>
            <p:nvPr/>
          </p:nvSpPr>
          <p:spPr>
            <a:xfrm>
              <a:off x="551767" y="5185140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51767" y="5185140"/>
              <a:ext cx="1968500" cy="121872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65752" y="4937343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Embedded Systems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50937" y="6059068"/>
            <a:ext cx="2267458" cy="357295"/>
            <a:chOff x="450937" y="5346132"/>
            <a:chExt cx="2267458" cy="357295"/>
          </a:xfrm>
        </p:grpSpPr>
        <p:sp>
          <p:nvSpPr>
            <p:cNvPr id="39" name="Retângulo 38"/>
            <p:cNvSpPr/>
            <p:nvPr/>
          </p:nvSpPr>
          <p:spPr>
            <a:xfrm>
              <a:off x="544705" y="5581555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44705" y="5587852"/>
              <a:ext cx="1479624" cy="115575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50937" y="5346132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Deep Learning</a:t>
              </a:r>
            </a:p>
          </p:txBody>
        </p:sp>
      </p:grpSp>
      <p:sp>
        <p:nvSpPr>
          <p:cNvPr id="53" name="Retângulo 52"/>
          <p:cNvSpPr/>
          <p:nvPr/>
        </p:nvSpPr>
        <p:spPr>
          <a:xfrm>
            <a:off x="454515" y="1983155"/>
            <a:ext cx="242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EB6C33"/>
                </a:solidFill>
                <a:cs typeface="Times New Roman" panose="02020603050405020304" pitchFamily="18" charset="0"/>
              </a:rPr>
              <a:t>Govt. Islamia College Civil Lines</a:t>
            </a:r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 , 2018-2022</a:t>
            </a:r>
          </a:p>
          <a:p>
            <a:r>
              <a:rPr lang="pt-BR" sz="900" dirty="0">
                <a:cs typeface="Times New Roman" panose="02020603050405020304" pitchFamily="18" charset="0"/>
              </a:rPr>
              <a:t>Pre-Engineering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449607" y="2526896"/>
            <a:ext cx="24284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University of Engineering and Technology Lahore , 2018-2022</a:t>
            </a:r>
          </a:p>
          <a:p>
            <a:r>
              <a:rPr lang="pt-BR" sz="900" dirty="0">
                <a:cs typeface="Times New Roman" panose="02020603050405020304" pitchFamily="18" charset="0"/>
              </a:rPr>
              <a:t>Mechatronics and Control Engineering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3079239" y="3226150"/>
            <a:ext cx="3258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Pak Elektron Limited (PEL) 2021 </a:t>
            </a: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Internship</a:t>
            </a:r>
          </a:p>
          <a:p>
            <a:pPr algn="just"/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en-US" sz="900" dirty="0">
                <a:cs typeface="Times New Roman" panose="02020603050405020304" pitchFamily="18" charset="0"/>
              </a:rPr>
              <a:t>Did Internship at PEL in Transformation Engineering in Mechanical Design.</a:t>
            </a:r>
            <a:r>
              <a:rPr lang="pt-BR" sz="900" dirty="0">
                <a:cs typeface="Times New Roman" panose="02020603050405020304" pitchFamily="18" charset="0"/>
              </a:rPr>
              <a:t>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82602" y="6670616"/>
            <a:ext cx="2030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Intersets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3071586" y="5882060"/>
            <a:ext cx="260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Projects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988357" y="7025898"/>
            <a:ext cx="8303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Programming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2126711" y="7433861"/>
            <a:ext cx="641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947395" y="7425216"/>
            <a:ext cx="7929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 Space Race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2123782" y="7018025"/>
            <a:ext cx="7929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Blockchain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3079238" y="3660578"/>
            <a:ext cx="3258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Freelancer </a:t>
            </a: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Python</a:t>
            </a:r>
          </a:p>
          <a:p>
            <a:pPr algn="just"/>
            <a:r>
              <a:rPr lang="en-US" sz="900" dirty="0">
                <a:cs typeface="Times New Roman" panose="02020603050405020304" pitchFamily="18" charset="0"/>
              </a:rPr>
              <a:t>– Doing freelancing in creating customized GUIs using Python Tkinter and Kivy. It has been a perfect student money resource in last years. </a:t>
            </a:r>
            <a:endParaRPr lang="pt-BR" sz="900" dirty="0">
              <a:cs typeface="Times New Roman" panose="02020603050405020304" pitchFamily="18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3079238" y="4249653"/>
            <a:ext cx="3258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Teaching, 2019-2020 </a:t>
            </a: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Tutor</a:t>
            </a:r>
          </a:p>
          <a:p>
            <a:pPr algn="just"/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en-US" sz="900" dirty="0">
                <a:cs typeface="Times New Roman" panose="02020603050405020304" pitchFamily="18" charset="0"/>
              </a:rPr>
              <a:t>Worked as Physics and Chemistry teacher and also provided home teaching services for a year.</a:t>
            </a:r>
          </a:p>
        </p:txBody>
      </p:sp>
      <p:sp>
        <p:nvSpPr>
          <p:cNvPr id="84" name="Retângulo 83"/>
          <p:cNvSpPr/>
          <p:nvPr/>
        </p:nvSpPr>
        <p:spPr>
          <a:xfrm>
            <a:off x="3071588" y="4722220"/>
            <a:ext cx="3258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Career Prep Fellowship, 2022 </a:t>
            </a: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Skills Development</a:t>
            </a:r>
          </a:p>
          <a:p>
            <a:pPr algn="just"/>
            <a:r>
              <a:rPr lang="en-US" sz="900" dirty="0">
                <a:cs typeface="Times New Roman" panose="02020603050405020304" pitchFamily="18" charset="0"/>
              </a:rPr>
              <a:t>– Invested 150 hours in order to develop business skills (e.g., communication, leadership, problem solving, teamwork, etc.) that will help me make a deeper impact on the job.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3083673" y="6142907"/>
            <a:ext cx="32580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rgbClr val="EB6C33"/>
                </a:solidFill>
                <a:cs typeface="Times New Roman" panose="02020603050405020304" pitchFamily="18" charset="0"/>
              </a:rPr>
              <a:t>Delta Pick and Place Robot: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FYP</a:t>
            </a:r>
          </a:p>
          <a:p>
            <a:pPr algn="just"/>
            <a:r>
              <a:rPr lang="en-US" sz="900" dirty="0">
                <a:cs typeface="Times New Roman" panose="02020603050405020304" pitchFamily="18" charset="0"/>
              </a:rPr>
              <a:t>– As a final year project we controlled the Industrial Delta Robot using Raspberry Pi. We controlled the motors, deployed Machine Vision using OpenCV and developed GUI on Kivy to operate the Robot. </a:t>
            </a:r>
            <a:endParaRPr lang="pt-BR" sz="900" b="1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3079237" y="6948775"/>
            <a:ext cx="325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Word on the Street Game: </a:t>
            </a:r>
            <a:r>
              <a:rPr lang="en-US" sz="900" dirty="0">
                <a:solidFill>
                  <a:srgbClr val="EB6C33"/>
                </a:solidFill>
                <a:cs typeface="Times New Roman" panose="02020603050405020304" pitchFamily="18" charset="0"/>
              </a:rPr>
              <a:t>–</a:t>
            </a:r>
            <a:r>
              <a:rPr lang="en-US" sz="900" dirty="0">
                <a:cs typeface="Times New Roman" panose="02020603050405020304" pitchFamily="18" charset="0"/>
              </a:rPr>
              <a:t> Made a real life board game (word on the street) on Python Tkinter.</a:t>
            </a: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91A503-6DD3-41CC-9625-EA9686726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EB6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8" y="6964521"/>
            <a:ext cx="353586" cy="353586"/>
          </a:xfrm>
          <a:prstGeom prst="rect">
            <a:avLst/>
          </a:prstGeom>
          <a:ln>
            <a:solidFill>
              <a:srgbClr val="EB6C33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4F7105-0444-4F6D-8304-D7D9B6F78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EB6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6" y="6977801"/>
            <a:ext cx="356616" cy="356616"/>
          </a:xfrm>
          <a:prstGeom prst="rect">
            <a:avLst/>
          </a:prstGeom>
          <a:ln>
            <a:solidFill>
              <a:srgbClr val="EB6C33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3D1E85C-A031-4101-A3AF-84611B4CAF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rgbClr val="EB6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27734" r="8796" b="21093"/>
          <a:stretch/>
        </p:blipFill>
        <p:spPr>
          <a:xfrm>
            <a:off x="609560" y="7401481"/>
            <a:ext cx="356616" cy="287588"/>
          </a:xfrm>
          <a:prstGeom prst="rect">
            <a:avLst/>
          </a:prstGeom>
          <a:ln>
            <a:solidFill>
              <a:srgbClr val="EB6C33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4A4122-CF5D-4EA7-9B58-D95C1FB781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02" y="7390452"/>
            <a:ext cx="356616" cy="317650"/>
          </a:xfrm>
          <a:prstGeom prst="rect">
            <a:avLst/>
          </a:prstGeom>
          <a:ln>
            <a:solidFill>
              <a:srgbClr val="EB6C33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D1D342-0F1A-49E6-8B40-018D1779B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8" y="8046191"/>
            <a:ext cx="1124841" cy="1157925"/>
          </a:xfrm>
          <a:prstGeom prst="rect">
            <a:avLst/>
          </a:prstGeom>
          <a:ln>
            <a:noFill/>
          </a:ln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9A671A-D2F1-40C0-8E15-AA8A39F2EE1A}"/>
              </a:ext>
            </a:extLst>
          </p:cNvPr>
          <p:cNvSpPr/>
          <p:nvPr/>
        </p:nvSpPr>
        <p:spPr>
          <a:xfrm>
            <a:off x="823651" y="7957624"/>
            <a:ext cx="1239589" cy="1295759"/>
          </a:xfrm>
          <a:prstGeom prst="roundRect">
            <a:avLst/>
          </a:prstGeom>
          <a:noFill/>
          <a:ln>
            <a:solidFill>
              <a:srgbClr val="EB6C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EC2B43-8161-442E-97F1-96DD16CC4B57}"/>
              </a:ext>
            </a:extLst>
          </p:cNvPr>
          <p:cNvSpPr txBox="1"/>
          <p:nvPr/>
        </p:nvSpPr>
        <p:spPr>
          <a:xfrm>
            <a:off x="660050" y="9279410"/>
            <a:ext cx="1828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LinkedIn Profile</a:t>
            </a:r>
          </a:p>
        </p:txBody>
      </p:sp>
      <p:sp>
        <p:nvSpPr>
          <p:cNvPr id="87" name="Retângulo 83">
            <a:extLst>
              <a:ext uri="{FF2B5EF4-FFF2-40B4-BE49-F238E27FC236}">
                <a16:creationId xmlns:a16="http://schemas.microsoft.com/office/drawing/2014/main" id="{667B8A9C-D925-4ACA-B1C1-150BE78D1AE0}"/>
              </a:ext>
            </a:extLst>
          </p:cNvPr>
          <p:cNvSpPr/>
          <p:nvPr/>
        </p:nvSpPr>
        <p:spPr>
          <a:xfrm>
            <a:off x="3071588" y="5325135"/>
            <a:ext cx="3258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UET Mechatronics Club, 2018-2022 </a:t>
            </a: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Technical Team</a:t>
            </a:r>
          </a:p>
          <a:p>
            <a:pPr algn="just"/>
            <a:r>
              <a:rPr lang="en-US" sz="900" dirty="0">
                <a:cs typeface="Times New Roman" panose="02020603050405020304" pitchFamily="18" charset="0"/>
              </a:rPr>
              <a:t>– Currently part of Mechatronics Clubs’ Technical team and have been part of every technical event since Dec,2018.</a:t>
            </a:r>
          </a:p>
        </p:txBody>
      </p:sp>
      <p:cxnSp>
        <p:nvCxnSpPr>
          <p:cNvPr id="93" name="Conector reto 15">
            <a:extLst>
              <a:ext uri="{FF2B5EF4-FFF2-40B4-BE49-F238E27FC236}">
                <a16:creationId xmlns:a16="http://schemas.microsoft.com/office/drawing/2014/main" id="{1E0A441E-B353-4C80-A4A6-81B494734730}"/>
              </a:ext>
            </a:extLst>
          </p:cNvPr>
          <p:cNvCxnSpPr>
            <a:cxnSpLocks/>
          </p:cNvCxnSpPr>
          <p:nvPr/>
        </p:nvCxnSpPr>
        <p:spPr>
          <a:xfrm>
            <a:off x="3079239" y="5891567"/>
            <a:ext cx="3269933" cy="1838"/>
          </a:xfrm>
          <a:prstGeom prst="line">
            <a:avLst/>
          </a:prstGeom>
          <a:ln w="19050">
            <a:solidFill>
              <a:srgbClr val="EB6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90">
            <a:extLst>
              <a:ext uri="{FF2B5EF4-FFF2-40B4-BE49-F238E27FC236}">
                <a16:creationId xmlns:a16="http://schemas.microsoft.com/office/drawing/2014/main" id="{F7573417-6202-420D-B3D9-81B1F7116874}"/>
              </a:ext>
            </a:extLst>
          </p:cNvPr>
          <p:cNvSpPr/>
          <p:nvPr/>
        </p:nvSpPr>
        <p:spPr>
          <a:xfrm>
            <a:off x="3091112" y="7402744"/>
            <a:ext cx="3258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Home Automation: </a:t>
            </a:r>
            <a:r>
              <a:rPr lang="en-US" sz="900" dirty="0">
                <a:solidFill>
                  <a:srgbClr val="EB6C33"/>
                </a:solidFill>
                <a:cs typeface="Times New Roman" panose="02020603050405020304" pitchFamily="18" charset="0"/>
              </a:rPr>
              <a:t>–</a:t>
            </a:r>
            <a:r>
              <a:rPr lang="en-US" sz="900" dirty="0">
                <a:cs typeface="Times New Roman" panose="02020603050405020304" pitchFamily="18" charset="0"/>
              </a:rPr>
              <a:t>  Made a home automation project using Raspberry Pi . The project was to switch the lights and fan remotely with the help of Raspberry Pi.</a:t>
            </a: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Retângulo 90">
            <a:extLst>
              <a:ext uri="{FF2B5EF4-FFF2-40B4-BE49-F238E27FC236}">
                <a16:creationId xmlns:a16="http://schemas.microsoft.com/office/drawing/2014/main" id="{96254DCF-01AA-4DA7-A446-03E8F7C1A0B5}"/>
              </a:ext>
            </a:extLst>
          </p:cNvPr>
          <p:cNvSpPr/>
          <p:nvPr/>
        </p:nvSpPr>
        <p:spPr>
          <a:xfrm>
            <a:off x="3071586" y="8011595"/>
            <a:ext cx="325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Prosthetic Ankle: </a:t>
            </a:r>
            <a:r>
              <a:rPr lang="en-US" sz="900" dirty="0">
                <a:cs typeface="Times New Roman" panose="02020603050405020304" pitchFamily="18" charset="0"/>
              </a:rPr>
              <a:t>Simulated the mathematical model of prosthetic ankle on MATLAB and studied its step response in Simulink. </a:t>
            </a:r>
            <a:endParaRPr lang="pt-BR" sz="900" dirty="0">
              <a:cs typeface="Times New Roman" panose="02020603050405020304" pitchFamily="18" charset="0"/>
            </a:endParaRPr>
          </a:p>
        </p:txBody>
      </p:sp>
      <p:sp>
        <p:nvSpPr>
          <p:cNvPr id="96" name="Retângulo 90">
            <a:extLst>
              <a:ext uri="{FF2B5EF4-FFF2-40B4-BE49-F238E27FC236}">
                <a16:creationId xmlns:a16="http://schemas.microsoft.com/office/drawing/2014/main" id="{2AA93397-D079-4DC8-8EB8-C93E8672A09F}"/>
              </a:ext>
            </a:extLst>
          </p:cNvPr>
          <p:cNvSpPr/>
          <p:nvPr/>
        </p:nvSpPr>
        <p:spPr>
          <a:xfrm>
            <a:off x="3071587" y="8437996"/>
            <a:ext cx="325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Capactive Touch Sensor: </a:t>
            </a:r>
            <a:r>
              <a:rPr lang="pt-BR" sz="900" dirty="0">
                <a:cs typeface="Times New Roman" panose="02020603050405020304" pitchFamily="18" charset="0"/>
              </a:rPr>
              <a:t>Made a switching circuit using capactive sensing technique.</a:t>
            </a:r>
          </a:p>
        </p:txBody>
      </p:sp>
      <p:sp>
        <p:nvSpPr>
          <p:cNvPr id="97" name="Retângulo 90">
            <a:extLst>
              <a:ext uri="{FF2B5EF4-FFF2-40B4-BE49-F238E27FC236}">
                <a16:creationId xmlns:a16="http://schemas.microsoft.com/office/drawing/2014/main" id="{BF98E86A-AAFF-4078-BF53-69C06E5EAA7C}"/>
              </a:ext>
            </a:extLst>
          </p:cNvPr>
          <p:cNvSpPr/>
          <p:nvPr/>
        </p:nvSpPr>
        <p:spPr>
          <a:xfrm>
            <a:off x="3091113" y="8828366"/>
            <a:ext cx="325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EB6C33"/>
                </a:solidFill>
                <a:cs typeface="Times New Roman" panose="02020603050405020304" pitchFamily="18" charset="0"/>
              </a:rPr>
              <a:t>EquiGo: </a:t>
            </a:r>
            <a:r>
              <a:rPr lang="en-US" sz="900" dirty="0">
                <a:solidFill>
                  <a:srgbClr val="EB6C33"/>
                </a:solidFill>
                <a:cs typeface="Times New Roman" panose="02020603050405020304" pitchFamily="18" charset="0"/>
              </a:rPr>
              <a:t> </a:t>
            </a:r>
            <a:r>
              <a:rPr lang="en-US" sz="900" dirty="0">
                <a:cs typeface="Times New Roman" panose="02020603050405020304" pitchFamily="18" charset="0"/>
              </a:rPr>
              <a:t>As a entrepreneurship project, initiated a startup name EQUI, our purpose is to provide trip services to disabled persons.</a:t>
            </a:r>
            <a:endParaRPr lang="pt-BR" sz="900" dirty="0">
              <a:cs typeface="Times New Roman" panose="02020603050405020304" pitchFamily="18" charset="0"/>
            </a:endParaRPr>
          </a:p>
        </p:txBody>
      </p:sp>
      <p:grpSp>
        <p:nvGrpSpPr>
          <p:cNvPr id="98" name="Grupo 7">
            <a:extLst>
              <a:ext uri="{FF2B5EF4-FFF2-40B4-BE49-F238E27FC236}">
                <a16:creationId xmlns:a16="http://schemas.microsoft.com/office/drawing/2014/main" id="{6FB69308-452D-4F22-A2D2-97A5CFA52B23}"/>
              </a:ext>
            </a:extLst>
          </p:cNvPr>
          <p:cNvGrpSpPr/>
          <p:nvPr/>
        </p:nvGrpSpPr>
        <p:grpSpPr>
          <a:xfrm>
            <a:off x="462336" y="3497556"/>
            <a:ext cx="2267458" cy="353375"/>
            <a:chOff x="463042" y="3733175"/>
            <a:chExt cx="2267458" cy="353375"/>
          </a:xfrm>
        </p:grpSpPr>
        <p:sp>
          <p:nvSpPr>
            <p:cNvPr id="99" name="Retângulo 30">
              <a:extLst>
                <a:ext uri="{FF2B5EF4-FFF2-40B4-BE49-F238E27FC236}">
                  <a16:creationId xmlns:a16="http://schemas.microsoft.com/office/drawing/2014/main" id="{1C191F2E-2C6A-44F9-AD9A-60056CF357CB}"/>
                </a:ext>
              </a:extLst>
            </p:cNvPr>
            <p:cNvSpPr/>
            <p:nvPr/>
          </p:nvSpPr>
          <p:spPr>
            <a:xfrm>
              <a:off x="551500" y="3964678"/>
              <a:ext cx="2160242" cy="121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100" name="Retângulo 31">
              <a:extLst>
                <a:ext uri="{FF2B5EF4-FFF2-40B4-BE49-F238E27FC236}">
                  <a16:creationId xmlns:a16="http://schemas.microsoft.com/office/drawing/2014/main" id="{0587EA38-63FD-4FDA-BEEE-163FDB5AA2E5}"/>
                </a:ext>
              </a:extLst>
            </p:cNvPr>
            <p:cNvSpPr/>
            <p:nvPr/>
          </p:nvSpPr>
          <p:spPr>
            <a:xfrm>
              <a:off x="551500" y="3968598"/>
              <a:ext cx="2003570" cy="117951"/>
            </a:xfrm>
            <a:prstGeom prst="rect">
              <a:avLst/>
            </a:prstGeom>
            <a:solidFill>
              <a:srgbClr val="EB6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cs typeface="Times New Roman" panose="02020603050405020304" pitchFamily="18" charset="0"/>
              </a:endParaRPr>
            </a:p>
          </p:txBody>
        </p:sp>
        <p:sp>
          <p:nvSpPr>
            <p:cNvPr id="101" name="Retângulo 40">
              <a:extLst>
                <a:ext uri="{FF2B5EF4-FFF2-40B4-BE49-F238E27FC236}">
                  <a16:creationId xmlns:a16="http://schemas.microsoft.com/office/drawing/2014/main" id="{D9A0EA39-36D6-40C6-80F4-E935B3716ADE}"/>
                </a:ext>
              </a:extLst>
            </p:cNvPr>
            <p:cNvSpPr/>
            <p:nvPr/>
          </p:nvSpPr>
          <p:spPr>
            <a:xfrm>
              <a:off x="463042" y="3733175"/>
              <a:ext cx="22674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Python|Tkinter|Kivy|Numpy|Pandas</a:t>
              </a:r>
            </a:p>
          </p:txBody>
        </p:sp>
      </p:grpSp>
      <p:sp>
        <p:nvSpPr>
          <p:cNvPr id="102" name="CaixaDeTexto 23">
            <a:extLst>
              <a:ext uri="{FF2B5EF4-FFF2-40B4-BE49-F238E27FC236}">
                <a16:creationId xmlns:a16="http://schemas.microsoft.com/office/drawing/2014/main" id="{684E3B3D-1294-47C5-9836-721F15DCC5EF}"/>
              </a:ext>
            </a:extLst>
          </p:cNvPr>
          <p:cNvSpPr txBox="1"/>
          <p:nvPr/>
        </p:nvSpPr>
        <p:spPr>
          <a:xfrm>
            <a:off x="3061145" y="1668748"/>
            <a:ext cx="2786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spc="300" dirty="0">
                <a:solidFill>
                  <a:srgbClr val="EB6C33"/>
                </a:solidFill>
                <a:cs typeface="Times New Roman" panose="02020603050405020304" pitchFamily="18" charset="0"/>
              </a:rPr>
              <a:t>Honors and Certificate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3B1544-2619-42C3-BA99-1CE4101D54C9}"/>
              </a:ext>
            </a:extLst>
          </p:cNvPr>
          <p:cNvSpPr/>
          <p:nvPr/>
        </p:nvSpPr>
        <p:spPr>
          <a:xfrm>
            <a:off x="3064787" y="1997290"/>
            <a:ext cx="3284384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1000"/>
              </a:lnSpc>
              <a:tabLst>
                <a:tab pos="5943600" algn="r"/>
              </a:tabLst>
            </a:pPr>
            <a:r>
              <a:rPr lang="pt-BR" sz="900" dirty="0">
                <a:cs typeface="Times New Roman" panose="02020603050405020304" pitchFamily="18" charset="0"/>
              </a:rPr>
              <a:t>–  </a:t>
            </a:r>
            <a:r>
              <a:rPr lang="en-US" sz="900" dirty="0">
                <a:cs typeface="Times New Roman" panose="02020603050405020304" pitchFamily="18" charset="0"/>
              </a:rPr>
              <a:t>Received academic scholarship with yearly stipend from Higher Education Commission. 	</a:t>
            </a:r>
          </a:p>
          <a:p>
            <a:pPr marR="0" lvl="0" algn="just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en-US" sz="900" dirty="0">
                <a:cs typeface="Times New Roman" panose="02020603050405020304" pitchFamily="18" charset="0"/>
              </a:rPr>
              <a:t>Supervised and Unsupervised Machine Learning from University of Michigan – Coursera. 	 </a:t>
            </a:r>
          </a:p>
          <a:p>
            <a:pPr algn="just"/>
            <a:r>
              <a:rPr lang="pt-BR" sz="900" dirty="0">
                <a:cs typeface="Times New Roman" panose="02020603050405020304" pitchFamily="18" charset="0"/>
              </a:rPr>
              <a:t>– </a:t>
            </a:r>
            <a:r>
              <a:rPr lang="en-US" sz="900" dirty="0">
                <a:cs typeface="Times New Roman" panose="02020603050405020304" pitchFamily="18" charset="0"/>
              </a:rPr>
              <a:t>IOT- Based on Raspberry Pi from University of Michigan – Coursera. 	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94F2FC2-8CEE-4DC2-A9CA-9C073FF20C49}"/>
              </a:ext>
            </a:extLst>
          </p:cNvPr>
          <p:cNvSpPr/>
          <p:nvPr/>
        </p:nvSpPr>
        <p:spPr>
          <a:xfrm>
            <a:off x="4922520" y="63060"/>
            <a:ext cx="1263397" cy="1325114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B6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416</Words>
  <Application>Microsoft Office PowerPoint</Application>
  <PresentationFormat>A4 Paper (210x297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Ogawa</dc:creator>
  <cp:lastModifiedBy>Muhammad Bilal</cp:lastModifiedBy>
  <cp:revision>132</cp:revision>
  <dcterms:created xsi:type="dcterms:W3CDTF">2017-04-14T23:09:36Z</dcterms:created>
  <dcterms:modified xsi:type="dcterms:W3CDTF">2022-05-26T15:21:25Z</dcterms:modified>
</cp:coreProperties>
</file>