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68" r:id="rId1"/>
  </p:sldMasterIdLst>
  <p:notesMasterIdLst>
    <p:notesMasterId r:id="rId17"/>
  </p:notesMasterIdLst>
  <p:sldIdLst>
    <p:sldId id="283" r:id="rId2"/>
    <p:sldId id="284" r:id="rId3"/>
    <p:sldId id="285" r:id="rId4"/>
    <p:sldId id="286" r:id="rId5"/>
    <p:sldId id="287" r:id="rId6"/>
    <p:sldId id="288" r:id="rId7"/>
    <p:sldId id="289" r:id="rId8"/>
    <p:sldId id="290" r:id="rId9"/>
    <p:sldId id="291" r:id="rId10"/>
    <p:sldId id="292" r:id="rId11"/>
    <p:sldId id="293" r:id="rId12"/>
    <p:sldId id="256" r:id="rId13"/>
    <p:sldId id="281" r:id="rId14"/>
    <p:sldId id="296" r:id="rId15"/>
    <p:sldId id="295" r:id="rId16"/>
  </p:sldIdLst>
  <p:sldSz cx="9144000" cy="5143500" type="screen16x9"/>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a:srgbClr val="FF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9AC35B-397B-4D1B-982D-61916261A10D}">
  <a:tblStyle styleId="{209AC35B-397B-4D1B-982D-61916261A10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333" autoAdjust="0"/>
  </p:normalViewPr>
  <p:slideViewPr>
    <p:cSldViewPr>
      <p:cViewPr varScale="1">
        <p:scale>
          <a:sx n="107" d="100"/>
          <a:sy n="107" d="100"/>
        </p:scale>
        <p:origin x="754"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5755680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725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6713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371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295088094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18451489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189599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355800993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338987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33233132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10310236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301250772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extLst>
      <p:ext uri="{BB962C8B-B14F-4D97-AF65-F5344CB8AC3E}">
        <p14:creationId xmlns:p14="http://schemas.microsoft.com/office/powerpoint/2010/main" val="23373011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51" name="Google Shape;451;p10"/>
          <p:cNvSpPr txBox="1">
            <a:spLocks noGrp="1"/>
          </p:cNvSpPr>
          <p:nvPr>
            <p:ph type="body" idx="1"/>
          </p:nvPr>
        </p:nvSpPr>
        <p:spPr>
          <a:xfrm>
            <a:off x="650725" y="4489800"/>
            <a:ext cx="7195800" cy="331200"/>
          </a:xfrm>
          <a:prstGeom prst="rect">
            <a:avLst/>
          </a:prstGeom>
        </p:spPr>
        <p:txBody>
          <a:bodyPr spcFirstLastPara="1" wrap="square" lIns="0" tIns="0" rIns="0" bIns="0" anchor="ctr" anchorCtr="0">
            <a:noAutofit/>
          </a:bodyPr>
          <a:lstStyle>
            <a:lvl1pPr marL="457200" lvl="0" indent="-228600" rtl="0">
              <a:spcBef>
                <a:spcPts val="360"/>
              </a:spcBef>
              <a:spcAft>
                <a:spcPts val="0"/>
              </a:spcAft>
              <a:buSzPts val="1400"/>
              <a:buNone/>
              <a:defRPr sz="1400"/>
            </a:lvl1pPr>
          </a:lstStyle>
          <a:p>
            <a:endParaRPr/>
          </a:p>
        </p:txBody>
      </p:sp>
      <p:sp>
        <p:nvSpPr>
          <p:cNvPr id="452" name="Google Shape;452;p10"/>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p14="http://schemas.microsoft.com/office/powerpoint/2010/main" val="119981856"/>
      </p:ext>
    </p:extLst>
  </p:cSld>
  <p:clrMapOvr>
    <a:masterClrMapping/>
  </p:clrMapOvr>
  <p:transition>
    <p:sndAc>
      <p:end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215362317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449D82-6253-4D71-BD62-972315CC1FC8}" type="datetimeFigureOut">
              <a:rPr lang="en-US" smtClean="0"/>
              <a:pPr/>
              <a:t>12/6/2021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7E2C728-AFC5-43F6-9AF5-E1D67C4656FF}" type="slidenum">
              <a:rPr lang="en-US" smtClean="0"/>
              <a:pPr/>
              <a:t>‹#›</a:t>
            </a:fld>
            <a:endParaRPr lang="en-US"/>
          </a:p>
        </p:txBody>
      </p:sp>
    </p:spTree>
    <p:extLst>
      <p:ext uri="{BB962C8B-B14F-4D97-AF65-F5344CB8AC3E}">
        <p14:creationId xmlns:p14="http://schemas.microsoft.com/office/powerpoint/2010/main" val="2656070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590837"/>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19801522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202857931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291243101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292476931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368671434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428760436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589"/>
            <a:ext cx="1767506" cy="514052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smtClean="0"/>
              <a:pPr/>
              <a:t>12/6/2021</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extLst>
      <p:ext uri="{BB962C8B-B14F-4D97-AF65-F5344CB8AC3E}">
        <p14:creationId xmlns:p14="http://schemas.microsoft.com/office/powerpoint/2010/main" val="71886157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Lst>
  <p:transition>
    <p:fade thruBlk="1"/>
  </p:transition>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57350"/>
            <a:ext cx="7315200" cy="3048000"/>
          </a:xfrm>
        </p:spPr>
        <p:txBody>
          <a:bodyPr/>
          <a:lstStyle/>
          <a:p>
            <a:r>
              <a:rPr lang="en-US" dirty="0"/>
              <a:t>				</a:t>
            </a:r>
            <a:r>
              <a:rPr lang="en-US" sz="3200" dirty="0">
                <a:solidFill>
                  <a:schemeClr val="accent5"/>
                </a:solidFill>
              </a:rPr>
              <a:t>Group Id – 22E01 </a:t>
            </a:r>
            <a:r>
              <a:rPr lang="en-US" dirty="0"/>
              <a:t>			 	</a:t>
            </a:r>
            <a:br>
              <a:rPr lang="en-US" dirty="0"/>
            </a:br>
            <a:r>
              <a:rPr lang="en-US" dirty="0"/>
              <a:t>					</a:t>
            </a:r>
            <a:r>
              <a:rPr lang="en-US" sz="2000" dirty="0"/>
              <a:t>Submitted by:-</a:t>
            </a:r>
            <a:br>
              <a:rPr lang="en-US" sz="2000" dirty="0"/>
            </a:br>
            <a:r>
              <a:rPr lang="en-US" sz="2000" dirty="0"/>
              <a:t>									Noman Siddiqui (1816410170)</a:t>
            </a:r>
            <a:br>
              <a:rPr lang="en-US" sz="2000" dirty="0"/>
            </a:br>
            <a:r>
              <a:rPr lang="en-US" sz="2000" dirty="0"/>
              <a:t>									Nitish Kumar (1816410168)</a:t>
            </a:r>
            <a:br>
              <a:rPr lang="en-US" sz="2000" dirty="0"/>
            </a:br>
            <a:r>
              <a:rPr lang="en-US" sz="2000" dirty="0"/>
              <a:t>									Mayank Madan (1816410153)</a:t>
            </a:r>
            <a:br>
              <a:rPr lang="en-US" sz="2000" dirty="0"/>
            </a:br>
            <a:r>
              <a:rPr lang="en-US" sz="2000" dirty="0"/>
              <a:t>									Nitish Kumar Yadav (1816410169)</a:t>
            </a:r>
          </a:p>
        </p:txBody>
      </p:sp>
      <p:sp>
        <p:nvSpPr>
          <p:cNvPr id="3" name="TextBox 2"/>
          <p:cNvSpPr txBox="1"/>
          <p:nvPr/>
        </p:nvSpPr>
        <p:spPr>
          <a:xfrm>
            <a:off x="1600200" y="650855"/>
            <a:ext cx="5943600" cy="954107"/>
          </a:xfrm>
          <a:prstGeom prst="rect">
            <a:avLst/>
          </a:prstGeom>
          <a:noFill/>
        </p:spPr>
        <p:txBody>
          <a:bodyPr wrap="square" rtlCol="0">
            <a:spAutoFit/>
          </a:bodyPr>
          <a:lstStyle/>
          <a:p>
            <a:pPr algn="ctr"/>
            <a:r>
              <a:rPr lang="en-US" sz="2800" b="1" u="sng" dirty="0">
                <a:solidFill>
                  <a:schemeClr val="accent5"/>
                </a:solidFill>
              </a:rPr>
              <a:t>MAJOR PROJECT PRESENTATION -</a:t>
            </a:r>
          </a:p>
          <a:p>
            <a:pPr algn="ctr"/>
            <a:r>
              <a:rPr lang="en-US" sz="2800" b="1" u="sng" dirty="0">
                <a:solidFill>
                  <a:schemeClr val="accent5"/>
                </a:solidFill>
              </a:rPr>
              <a:t>MERN stack technology</a:t>
            </a:r>
          </a:p>
        </p:txBody>
      </p:sp>
    </p:spTree>
    <p:extLst>
      <p:ext uri="{BB962C8B-B14F-4D97-AF65-F5344CB8AC3E}">
        <p14:creationId xmlns:p14="http://schemas.microsoft.com/office/powerpoint/2010/main" val="2296771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
        <p:nvSpPr>
          <p:cNvPr id="4" name="Rectangle 3"/>
          <p:cNvSpPr/>
          <p:nvPr/>
        </p:nvSpPr>
        <p:spPr>
          <a:xfrm>
            <a:off x="1143000" y="666750"/>
            <a:ext cx="2279791" cy="584775"/>
          </a:xfrm>
          <a:prstGeom prst="rect">
            <a:avLst/>
          </a:prstGeom>
        </p:spPr>
        <p:txBody>
          <a:bodyPr wrap="none">
            <a:spAutoFit/>
          </a:bodyPr>
          <a:lstStyle/>
          <a:p>
            <a:r>
              <a:rPr lang="en-US" sz="3200" b="1" dirty="0">
                <a:solidFill>
                  <a:schemeClr val="accent5"/>
                </a:solidFill>
                <a:latin typeface="+mj-lt"/>
              </a:rPr>
              <a:t>4. Node JS</a:t>
            </a:r>
          </a:p>
        </p:txBody>
      </p:sp>
      <p:sp>
        <p:nvSpPr>
          <p:cNvPr id="5" name="Rectangle 4"/>
          <p:cNvSpPr/>
          <p:nvPr/>
        </p:nvSpPr>
        <p:spPr>
          <a:xfrm>
            <a:off x="1143000" y="1340644"/>
            <a:ext cx="7467600" cy="3477875"/>
          </a:xfrm>
          <a:prstGeom prst="rect">
            <a:avLst/>
          </a:prstGeom>
        </p:spPr>
        <p:txBody>
          <a:bodyPr wrap="square">
            <a:spAutoFit/>
          </a:bodyPr>
          <a:lstStyle/>
          <a:p>
            <a:r>
              <a:rPr lang="en-US" sz="2000" dirty="0">
                <a:solidFill>
                  <a:srgbClr val="3A3A3A"/>
                </a:solidFill>
                <a:latin typeface="+mj-lt"/>
              </a:rPr>
              <a:t>Originally built for Google Chrome and later on open-sourced, Node JS is a cross-platform run-time JavaScript environment used for executing JavaScript code outside of a browser. JavaScript was originally used for front-end scripting, but Node JS has enabled developers to use it to write command line tools and back-end scripts for the purpose of creating dynamic web page content before the page is sent to the user's web browser.</a:t>
            </a:r>
          </a:p>
          <a:p>
            <a:endParaRPr lang="en-US" sz="2000" dirty="0">
              <a:solidFill>
                <a:srgbClr val="3A3A3A"/>
              </a:solidFill>
              <a:latin typeface="+mj-lt"/>
            </a:endParaRPr>
          </a:p>
          <a:p>
            <a:r>
              <a:rPr lang="en-US" sz="2000" dirty="0">
                <a:solidFill>
                  <a:srgbClr val="3A3A3A"/>
                </a:solidFill>
                <a:latin typeface="+mj-lt"/>
              </a:rPr>
              <a:t>Node JS was designed with an idea of allowing </a:t>
            </a:r>
            <a:r>
              <a:rPr lang="en-US" sz="2000" dirty="0" err="1">
                <a:solidFill>
                  <a:srgbClr val="3A3A3A"/>
                </a:solidFill>
                <a:latin typeface="+mj-lt"/>
              </a:rPr>
              <a:t>devs</a:t>
            </a:r>
            <a:r>
              <a:rPr lang="en-US" sz="2000" dirty="0">
                <a:solidFill>
                  <a:srgbClr val="3A3A3A"/>
                </a:solidFill>
                <a:latin typeface="+mj-lt"/>
              </a:rPr>
              <a:t> to build scalable network applications.</a:t>
            </a:r>
          </a:p>
        </p:txBody>
      </p:sp>
    </p:spTree>
    <p:extLst>
      <p:ext uri="{BB962C8B-B14F-4D97-AF65-F5344CB8AC3E}">
        <p14:creationId xmlns:p14="http://schemas.microsoft.com/office/powerpoint/2010/main" val="2077817961"/>
      </p:ext>
    </p:extLst>
  </p:cSld>
  <p:clrMapOvr>
    <a:masterClrMapping/>
  </p:clrMapOvr>
  <p:transition>
    <p:sndAc>
      <p:end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flipH="1" flipV="1">
            <a:off x="605006" y="4489800"/>
            <a:ext cx="45719" cy="376918"/>
          </a:xfrm>
        </p:spPr>
        <p:txBody>
          <a:bodyPr/>
          <a:lstStyle/>
          <a:p>
            <a:endParaRPr lang="en-US" dirty="0"/>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
        <p:nvSpPr>
          <p:cNvPr id="4" name="Rectangle 3"/>
          <p:cNvSpPr/>
          <p:nvPr/>
        </p:nvSpPr>
        <p:spPr>
          <a:xfrm>
            <a:off x="990600" y="742950"/>
            <a:ext cx="7086600" cy="1138773"/>
          </a:xfrm>
          <a:prstGeom prst="rect">
            <a:avLst/>
          </a:prstGeom>
        </p:spPr>
        <p:txBody>
          <a:bodyPr wrap="square">
            <a:spAutoFit/>
          </a:bodyPr>
          <a:lstStyle/>
          <a:p>
            <a:r>
              <a:rPr lang="en-US" sz="3200" b="1" dirty="0">
                <a:solidFill>
                  <a:schemeClr val="accent5"/>
                </a:solidFill>
                <a:latin typeface="+mj-lt"/>
              </a:rPr>
              <a:t>The Main Benefit of a MERN Stack</a:t>
            </a:r>
          </a:p>
          <a:p>
            <a:br>
              <a:rPr lang="en-US" dirty="0"/>
            </a:br>
            <a:endParaRPr lang="en-US" dirty="0"/>
          </a:p>
        </p:txBody>
      </p:sp>
      <p:sp>
        <p:nvSpPr>
          <p:cNvPr id="5" name="Rectangle 4"/>
          <p:cNvSpPr/>
          <p:nvPr/>
        </p:nvSpPr>
        <p:spPr>
          <a:xfrm>
            <a:off x="982504" y="1657350"/>
            <a:ext cx="7848600" cy="2862322"/>
          </a:xfrm>
          <a:prstGeom prst="rect">
            <a:avLst/>
          </a:prstGeom>
        </p:spPr>
        <p:txBody>
          <a:bodyPr wrap="square">
            <a:spAutoFit/>
          </a:bodyPr>
          <a:lstStyle/>
          <a:p>
            <a:pPr marL="285750" indent="-285750">
              <a:buFont typeface="Arial" panose="020B0604020202020204" pitchFamily="34" charset="0"/>
              <a:buChar char="•"/>
            </a:pPr>
            <a:r>
              <a:rPr lang="en-US" sz="2000" dirty="0">
                <a:solidFill>
                  <a:srgbClr val="3A3A3A"/>
                </a:solidFill>
                <a:latin typeface="+mj-lt"/>
              </a:rPr>
              <a:t>JavaScript is everywhere. It is used both on the front-end and back-end side. Because of this, there’s no need for context switching.</a:t>
            </a:r>
          </a:p>
          <a:p>
            <a:pPr marL="285750" indent="-285750">
              <a:buFont typeface="Arial" panose="020B0604020202020204" pitchFamily="34" charset="0"/>
              <a:buChar char="•"/>
            </a:pPr>
            <a:endParaRPr lang="en-US" sz="2000" dirty="0">
              <a:solidFill>
                <a:srgbClr val="3A3A3A"/>
              </a:solidFill>
              <a:latin typeface="+mj-lt"/>
            </a:endParaRPr>
          </a:p>
          <a:p>
            <a:pPr marL="285750" indent="-285750">
              <a:buFont typeface="Arial" panose="020B0604020202020204" pitchFamily="34" charset="0"/>
              <a:buChar char="•"/>
            </a:pPr>
            <a:r>
              <a:rPr lang="en-US" sz="2000" dirty="0">
                <a:latin typeface="+mj-lt"/>
              </a:rPr>
              <a:t> MERN is JavaScript-based, developers only need to master a single coding language, which makes things a million times easier.</a:t>
            </a:r>
          </a:p>
          <a:p>
            <a:pPr marL="285750" indent="-285750">
              <a:buFont typeface="Arial" panose="020B0604020202020204" pitchFamily="34" charset="0"/>
              <a:buChar char="•"/>
            </a:pPr>
            <a:endParaRPr lang="en-US" sz="2000" dirty="0">
              <a:latin typeface="+mj-lt"/>
            </a:endParaRPr>
          </a:p>
          <a:p>
            <a:pPr marL="285750" indent="-285750">
              <a:buFont typeface="Arial" panose="020B0604020202020204" pitchFamily="34" charset="0"/>
              <a:buChar char="•"/>
            </a:pPr>
            <a:r>
              <a:rPr lang="en-US" sz="2000" dirty="0">
                <a:latin typeface="+mj-lt"/>
              </a:rPr>
              <a:t>Able to build  dynamic web applications in no time.</a:t>
            </a:r>
          </a:p>
        </p:txBody>
      </p:sp>
    </p:spTree>
    <p:extLst>
      <p:ext uri="{BB962C8B-B14F-4D97-AF65-F5344CB8AC3E}">
        <p14:creationId xmlns:p14="http://schemas.microsoft.com/office/powerpoint/2010/main" val="2571591399"/>
      </p:ext>
    </p:extLst>
  </p:cSld>
  <p:clrMapOvr>
    <a:masterClrMapping/>
  </p:clrMapOvr>
  <p:transition>
    <p:sndAc>
      <p:end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4" name="TextBox 3"/>
          <p:cNvSpPr txBox="1"/>
          <p:nvPr/>
        </p:nvSpPr>
        <p:spPr>
          <a:xfrm>
            <a:off x="1828800" y="971550"/>
            <a:ext cx="6019800" cy="1815882"/>
          </a:xfrm>
          <a:prstGeom prst="rect">
            <a:avLst/>
          </a:prstGeom>
          <a:noFill/>
        </p:spPr>
        <p:txBody>
          <a:bodyPr wrap="square" rtlCol="0">
            <a:spAutoFit/>
          </a:bodyPr>
          <a:lstStyle/>
          <a:p>
            <a:r>
              <a:rPr lang="en-US" sz="2800" dirty="0">
                <a:solidFill>
                  <a:schemeClr val="accent5"/>
                </a:solidFill>
              </a:rPr>
              <a:t>Why to use MERN Stack for </a:t>
            </a:r>
          </a:p>
          <a:p>
            <a:r>
              <a:rPr lang="en-US" sz="2800" dirty="0">
                <a:solidFill>
                  <a:schemeClr val="accent5"/>
                </a:solidFill>
              </a:rPr>
              <a:t>Building CRM (Customer Relationship Management)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289" name="TextBox 288"/>
          <p:cNvSpPr txBox="1"/>
          <p:nvPr/>
        </p:nvSpPr>
        <p:spPr>
          <a:xfrm>
            <a:off x="1524000" y="3217843"/>
            <a:ext cx="6248400" cy="1200329"/>
          </a:xfrm>
          <a:prstGeom prst="rect">
            <a:avLst/>
          </a:prstGeom>
          <a:noFill/>
        </p:spPr>
        <p:txBody>
          <a:bodyPr wrap="square" rtlCol="0">
            <a:spAutoFit/>
          </a:bodyPr>
          <a:lstStyle/>
          <a:p>
            <a:pPr algn="just"/>
            <a:endParaRPr lang="en-US" dirty="0">
              <a:latin typeface="Calibri" pitchFamily="34" charset="0"/>
            </a:endParaRPr>
          </a:p>
          <a:p>
            <a:pPr algn="just"/>
            <a:endParaRPr lang="en-US" dirty="0">
              <a:latin typeface="Calibri" pitchFamily="34" charset="0"/>
            </a:endParaRPr>
          </a:p>
          <a:p>
            <a:pPr algn="just"/>
            <a:endParaRPr lang="en-US" dirty="0">
              <a:latin typeface="Calibri" pitchFamily="34" charset="0"/>
            </a:endParaRPr>
          </a:p>
          <a:p>
            <a:pPr algn="just"/>
            <a:endParaRPr lang="en-US" dirty="0">
              <a:latin typeface="Calibri" pitchFamily="34" charset="0"/>
            </a:endParaRPr>
          </a:p>
        </p:txBody>
      </p:sp>
      <p:sp>
        <p:nvSpPr>
          <p:cNvPr id="4" name="TextBox 3"/>
          <p:cNvSpPr txBox="1"/>
          <p:nvPr/>
        </p:nvSpPr>
        <p:spPr>
          <a:xfrm>
            <a:off x="1295400" y="622578"/>
            <a:ext cx="7391400" cy="523220"/>
          </a:xfrm>
          <a:prstGeom prst="rect">
            <a:avLst/>
          </a:prstGeom>
          <a:noFill/>
        </p:spPr>
        <p:txBody>
          <a:bodyPr wrap="square" rtlCol="0">
            <a:spAutoFit/>
          </a:bodyPr>
          <a:lstStyle/>
          <a:p>
            <a:r>
              <a:rPr lang="en-US" sz="2800" b="1" dirty="0">
                <a:solidFill>
                  <a:schemeClr val="accent5"/>
                </a:solidFill>
                <a:latin typeface="+mj-lt"/>
              </a:rPr>
              <a:t>MERN Stack for CRM System</a:t>
            </a:r>
          </a:p>
        </p:txBody>
      </p:sp>
      <p:sp>
        <p:nvSpPr>
          <p:cNvPr id="6" name="Subtitle 5">
            <a:extLst>
              <a:ext uri="{FF2B5EF4-FFF2-40B4-BE49-F238E27FC236}">
                <a16:creationId xmlns:a16="http://schemas.microsoft.com/office/drawing/2014/main" id="{CFBB80E9-EA67-4003-B6F8-AE401F7EC59B}"/>
              </a:ext>
            </a:extLst>
          </p:cNvPr>
          <p:cNvSpPr>
            <a:spLocks noGrp="1"/>
          </p:cNvSpPr>
          <p:nvPr>
            <p:ph type="subTitle" idx="1"/>
          </p:nvPr>
        </p:nvSpPr>
        <p:spPr>
          <a:xfrm>
            <a:off x="1941910" y="1733550"/>
            <a:ext cx="6686549" cy="2694197"/>
          </a:xfrm>
        </p:spPr>
        <p:txBody>
          <a:bodyPr>
            <a:noAutofit/>
          </a:bodyPr>
          <a:lstStyle/>
          <a:p>
            <a:r>
              <a:rPr lang="en-US" sz="1600" dirty="0">
                <a:latin typeface="+mj-lt"/>
              </a:rPr>
              <a:t>The main thing about an CRM system development is the trunk end functionality. You can find hundreds of tens of thousands of requests that ping every minute from all over the world. The backend must support the data fetching from the server and display it in the front end. In addition to that, there are certainly a lot of other elements such as for instance logistics, customer management, employee management, and more.</a:t>
            </a:r>
          </a:p>
          <a:p>
            <a:r>
              <a:rPr lang="en-US" sz="1600" dirty="0">
                <a:latin typeface="+mj-lt"/>
              </a:rPr>
              <a:t>These sophisticated features take a toll on the entire performance of the site. So, to transport out such complex tasks and to keep powerful round the clock, the trunk end should be robust and scalable otherwise, the front end also collapses. </a:t>
            </a:r>
          </a:p>
          <a:p>
            <a:r>
              <a:rPr lang="en-US" sz="1600" dirty="0">
                <a:latin typeface="+mj-lt"/>
              </a:rPr>
              <a:t> </a:t>
            </a:r>
          </a:p>
        </p:txBody>
      </p:sp>
      <p:sp>
        <p:nvSpPr>
          <p:cNvPr id="14" name="Title 13">
            <a:extLst>
              <a:ext uri="{FF2B5EF4-FFF2-40B4-BE49-F238E27FC236}">
                <a16:creationId xmlns:a16="http://schemas.microsoft.com/office/drawing/2014/main" id="{AC0174A5-37C0-4A61-B5DE-2E633ADA2CE0}"/>
              </a:ext>
            </a:extLst>
          </p:cNvPr>
          <p:cNvSpPr txBox="1">
            <a:spLocks noGrp="1"/>
          </p:cNvSpPr>
          <p:nvPr>
            <p:ph type="ctrTitle"/>
          </p:nvPr>
        </p:nvSpPr>
        <p:spPr>
          <a:xfrm>
            <a:off x="914400" y="3914559"/>
            <a:ext cx="76200" cy="107722"/>
          </a:xfrm>
          <a:prstGeom prst="rect">
            <a:avLst/>
          </a:prstGeom>
          <a:noFill/>
        </p:spPr>
        <p:txBody>
          <a:bodyPr wrap="square" rtlCol="0">
            <a:spAutoFit/>
          </a:bodyPr>
          <a:lstStyle/>
          <a:p>
            <a:endParaRPr lang="en-US" sz="1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3793F1-D1B2-4960-A48C-0A81F6F0AC82}"/>
              </a:ext>
            </a:extLst>
          </p:cNvPr>
          <p:cNvSpPr>
            <a:spLocks noGrp="1"/>
          </p:cNvSpPr>
          <p:nvPr>
            <p:ph type="title"/>
          </p:nvPr>
        </p:nvSpPr>
        <p:spPr/>
        <p:txBody>
          <a:bodyPr>
            <a:normAutofit fontScale="90000"/>
          </a:bodyPr>
          <a:lstStyle/>
          <a:p>
            <a:br>
              <a:rPr lang="en-US" dirty="0"/>
            </a:br>
            <a:br>
              <a:rPr lang="en-US" dirty="0"/>
            </a:br>
            <a:br>
              <a:rPr lang="en-US" dirty="0"/>
            </a:br>
            <a:r>
              <a:rPr lang="en-US" sz="2000" dirty="0"/>
              <a:t>The crucial component of any successful CRM website is its loading time. The backend processing should be significantly less than 20% or more than the entire loading time. If your website is slow, then this means you're losing a big level of potential customers. </a:t>
            </a:r>
            <a:br>
              <a:rPr lang="en-US" dirty="0">
                <a:latin typeface="Calibri" pitchFamily="34" charset="0"/>
              </a:rPr>
            </a:br>
            <a:endParaRPr lang="en-US" dirty="0"/>
          </a:p>
        </p:txBody>
      </p:sp>
      <p:sp>
        <p:nvSpPr>
          <p:cNvPr id="2" name="Slide Number Placeholder 1">
            <a:extLst>
              <a:ext uri="{FF2B5EF4-FFF2-40B4-BE49-F238E27FC236}">
                <a16:creationId xmlns:a16="http://schemas.microsoft.com/office/drawing/2014/main" id="{4E66A0A6-5BB2-42C7-97C2-FF9EB85D8F08}"/>
              </a:ext>
            </a:extLst>
          </p:cNvPr>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extLst>
      <p:ext uri="{BB962C8B-B14F-4D97-AF65-F5344CB8AC3E}">
        <p14:creationId xmlns:p14="http://schemas.microsoft.com/office/powerpoint/2010/main" val="331100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THANK YOU</a:t>
            </a:r>
          </a:p>
        </p:txBody>
      </p:sp>
    </p:spTree>
    <p:extLst>
      <p:ext uri="{BB962C8B-B14F-4D97-AF65-F5344CB8AC3E}">
        <p14:creationId xmlns:p14="http://schemas.microsoft.com/office/powerpoint/2010/main" val="96921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047750"/>
            <a:ext cx="6553200" cy="496675"/>
          </a:xfrm>
        </p:spPr>
        <p:txBody>
          <a:bodyPr/>
          <a:lstStyle/>
          <a:p>
            <a:r>
              <a:rPr lang="en" sz="3200" b="1" dirty="0">
                <a:solidFill>
                  <a:schemeClr val="tx1"/>
                </a:solidFill>
                <a:latin typeface="Arial"/>
                <a:ea typeface="Arial"/>
                <a:cs typeface="Arial"/>
                <a:sym typeface="Arial"/>
              </a:rPr>
              <a:t>			</a:t>
            </a:r>
            <a:r>
              <a:rPr lang="en" sz="3200" b="1" dirty="0">
                <a:solidFill>
                  <a:schemeClr val="accent5"/>
                </a:solidFill>
                <a:ea typeface="Arial"/>
                <a:cs typeface="Arial"/>
                <a:sym typeface="Arial"/>
              </a:rPr>
              <a:t>What is MERN Stack</a:t>
            </a:r>
            <a:endParaRPr lang="en-US" sz="3200" b="1" dirty="0">
              <a:solidFill>
                <a:schemeClr val="accent5"/>
              </a:solidFill>
            </a:endParaRPr>
          </a:p>
        </p:txBody>
      </p:sp>
      <p:sp>
        <p:nvSpPr>
          <p:cNvPr id="3" name="TextBox 2"/>
          <p:cNvSpPr txBox="1"/>
          <p:nvPr/>
        </p:nvSpPr>
        <p:spPr>
          <a:xfrm>
            <a:off x="1219200" y="1809750"/>
            <a:ext cx="7848600" cy="2723823"/>
          </a:xfrm>
          <a:prstGeom prst="rect">
            <a:avLst/>
          </a:prstGeom>
          <a:noFill/>
        </p:spPr>
        <p:txBody>
          <a:bodyPr wrap="square" rtlCol="0">
            <a:spAutoFit/>
          </a:bodyPr>
          <a:lstStyle/>
          <a:p>
            <a:pPr lvl="0">
              <a:lnSpc>
                <a:spcPct val="90000"/>
              </a:lnSpc>
              <a:spcBef>
                <a:spcPts val="1000"/>
              </a:spcBef>
            </a:pPr>
            <a:endParaRPr lang="en-US" sz="2000" dirty="0">
              <a:solidFill>
                <a:schemeClr val="bg1"/>
              </a:solidFill>
            </a:endParaRPr>
          </a:p>
          <a:p>
            <a:pPr lvl="0">
              <a:lnSpc>
                <a:spcPct val="90000"/>
              </a:lnSpc>
              <a:spcBef>
                <a:spcPts val="1000"/>
              </a:spcBef>
            </a:pPr>
            <a:r>
              <a:rPr lang="en-US" sz="2000" dirty="0"/>
              <a:t>-A stack is the mixture of technologies used to create Web applications. Any web application will be made utilizing various technologies like (frameworks, libraries, databases).</a:t>
            </a:r>
          </a:p>
          <a:p>
            <a:pPr lvl="0">
              <a:lnSpc>
                <a:spcPct val="90000"/>
              </a:lnSpc>
              <a:spcBef>
                <a:spcPts val="1000"/>
              </a:spcBef>
            </a:pPr>
            <a:endParaRPr lang="en-US" sz="2000" dirty="0"/>
          </a:p>
          <a:p>
            <a:pPr lvl="0">
              <a:lnSpc>
                <a:spcPct val="90000"/>
              </a:lnSpc>
              <a:spcBef>
                <a:spcPts val="1000"/>
              </a:spcBef>
            </a:pPr>
            <a:r>
              <a:rPr lang="en-US" sz="2000" dirty="0"/>
              <a:t>-The MERN stack is a JavaScript stack that is intended to make Application Development process smoother.</a:t>
            </a:r>
          </a:p>
          <a:p>
            <a:endParaRPr lang="en-US" sz="2000" dirty="0">
              <a:solidFill>
                <a:schemeClr val="bg1"/>
              </a:solidFill>
            </a:endParaRPr>
          </a:p>
        </p:txBody>
      </p:sp>
    </p:spTree>
    <p:extLst>
      <p:ext uri="{BB962C8B-B14F-4D97-AF65-F5344CB8AC3E}">
        <p14:creationId xmlns:p14="http://schemas.microsoft.com/office/powerpoint/2010/main" val="37055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1318841"/>
            <a:ext cx="7772400" cy="3462709"/>
          </a:xfrm>
        </p:spPr>
        <p:txBody>
          <a:bodyPr/>
          <a:lstStyle/>
          <a:p>
            <a:pPr marL="228600" indent="0"/>
            <a:r>
              <a:rPr lang="en-US" sz="2000" dirty="0"/>
              <a:t>A “stack” refers to any combination of coding languages, tools, and frameworks developers use to create software products for their clients.</a:t>
            </a:r>
            <a:endParaRPr lang="en-US" sz="2000" dirty="0">
              <a:solidFill>
                <a:schemeClr val="tx1"/>
              </a:solidFill>
            </a:endParaRPr>
          </a:p>
          <a:p>
            <a:pPr marL="228600" indent="0"/>
            <a:r>
              <a:rPr lang="en-US" sz="2000" dirty="0">
                <a:solidFill>
                  <a:schemeClr val="tx1"/>
                </a:solidFill>
              </a:rPr>
              <a:t>A stack contains different layers of components that play a vital role in the process of software product creation. </a:t>
            </a:r>
          </a:p>
          <a:p>
            <a:pPr marL="671513" lvl="1" indent="-342900">
              <a:buFont typeface="Arial" panose="020B0604020202020204" pitchFamily="34" charset="0"/>
              <a:buChar char="•"/>
            </a:pPr>
            <a:r>
              <a:rPr lang="en-US" sz="1800" dirty="0">
                <a:solidFill>
                  <a:schemeClr val="tx1"/>
                </a:solidFill>
              </a:rPr>
              <a:t>Client-side - front-end (HTML, CSS, JavaScript)</a:t>
            </a:r>
          </a:p>
          <a:p>
            <a:pPr marL="671513" lvl="1" indent="-342900">
              <a:buFont typeface="Arial" panose="020B0604020202020204" pitchFamily="34" charset="0"/>
              <a:buChar char="•"/>
            </a:pPr>
            <a:r>
              <a:rPr lang="en-US" sz="1800" dirty="0">
                <a:solidFill>
                  <a:schemeClr val="tx1"/>
                </a:solidFill>
              </a:rPr>
              <a:t>Server-side - back-end (OS, web server, programming language, web framework, databases)</a:t>
            </a:r>
          </a:p>
          <a:p>
            <a:pPr marL="228600" indent="0"/>
            <a:endParaRPr lang="en-US" sz="2000" dirty="0">
              <a:solidFill>
                <a:schemeClr val="tx1"/>
              </a:solidFill>
            </a:endParaRPr>
          </a:p>
        </p:txBody>
      </p:sp>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sp>
        <p:nvSpPr>
          <p:cNvPr id="4" name="TextBox 3"/>
          <p:cNvSpPr txBox="1"/>
          <p:nvPr/>
        </p:nvSpPr>
        <p:spPr>
          <a:xfrm>
            <a:off x="1143000" y="666750"/>
            <a:ext cx="3733800" cy="584775"/>
          </a:xfrm>
          <a:prstGeom prst="rect">
            <a:avLst/>
          </a:prstGeom>
          <a:noFill/>
        </p:spPr>
        <p:txBody>
          <a:bodyPr wrap="square" rtlCol="0">
            <a:spAutoFit/>
          </a:bodyPr>
          <a:lstStyle/>
          <a:p>
            <a:r>
              <a:rPr lang="en-US" sz="3200" b="1" dirty="0">
                <a:solidFill>
                  <a:schemeClr val="accent5"/>
                </a:solidFill>
              </a:rPr>
              <a:t>STACK</a:t>
            </a:r>
          </a:p>
        </p:txBody>
      </p:sp>
    </p:spTree>
    <p:extLst>
      <p:ext uri="{BB962C8B-B14F-4D97-AF65-F5344CB8AC3E}">
        <p14:creationId xmlns:p14="http://schemas.microsoft.com/office/powerpoint/2010/main" val="2445605050"/>
      </p:ext>
    </p:extLst>
  </p:cSld>
  <p:clrMapOvr>
    <a:masterClrMapping/>
  </p:clrMapOvr>
  <mc:AlternateContent xmlns:mc="http://schemas.openxmlformats.org/markup-compatibility/2006">
    <mc:Choice xmlns:p14="http://schemas.microsoft.com/office/powerpoint/2010/main" Requires="p14">
      <p:transition p14:dur="0">
        <p:sndAc>
          <p:endSnd/>
        </p:sndAc>
      </p:transition>
    </mc:Choice>
    <mc:Fallback>
      <p:transition>
        <p:sndAc>
          <p:end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
        <p:nvSpPr>
          <p:cNvPr id="6" name="Rectangle 5"/>
          <p:cNvSpPr/>
          <p:nvPr/>
        </p:nvSpPr>
        <p:spPr>
          <a:xfrm>
            <a:off x="1058704" y="514350"/>
            <a:ext cx="7772400" cy="1077218"/>
          </a:xfrm>
          <a:prstGeom prst="rect">
            <a:avLst/>
          </a:prstGeom>
        </p:spPr>
        <p:txBody>
          <a:bodyPr wrap="square">
            <a:spAutoFit/>
          </a:bodyPr>
          <a:lstStyle/>
          <a:p>
            <a:pPr algn="just"/>
            <a:r>
              <a:rPr lang="en-US" sz="3200" b="1" dirty="0">
                <a:solidFill>
                  <a:schemeClr val="accent5"/>
                </a:solidFill>
                <a:latin typeface="Open Sans"/>
              </a:rPr>
              <a:t>Choosing the Right Stack for your</a:t>
            </a:r>
          </a:p>
          <a:p>
            <a:pPr algn="just"/>
            <a:r>
              <a:rPr lang="en-US" sz="3200" b="1" dirty="0">
                <a:solidFill>
                  <a:schemeClr val="accent5"/>
                </a:solidFill>
                <a:latin typeface="Open Sans"/>
              </a:rPr>
              <a:t> Project</a:t>
            </a:r>
          </a:p>
        </p:txBody>
      </p:sp>
      <p:sp>
        <p:nvSpPr>
          <p:cNvPr id="7" name="Rectangle 6"/>
          <p:cNvSpPr/>
          <p:nvPr/>
        </p:nvSpPr>
        <p:spPr>
          <a:xfrm>
            <a:off x="1143000" y="1714679"/>
            <a:ext cx="7688104" cy="2246769"/>
          </a:xfrm>
          <a:prstGeom prst="rect">
            <a:avLst/>
          </a:prstGeom>
        </p:spPr>
        <p:txBody>
          <a:bodyPr wrap="square">
            <a:spAutoFit/>
          </a:bodyPr>
          <a:lstStyle/>
          <a:p>
            <a:r>
              <a:rPr lang="en-US" sz="2000" dirty="0">
                <a:solidFill>
                  <a:srgbClr val="3A3A3A"/>
                </a:solidFill>
              </a:rPr>
              <a:t> Many factors come into play here, like:</a:t>
            </a:r>
          </a:p>
          <a:p>
            <a:pPr lvl="1" algn="just">
              <a:buFont typeface="Arial" panose="020B0604020202020204" pitchFamily="34" charset="0"/>
              <a:buChar char="•"/>
            </a:pPr>
            <a:r>
              <a:rPr lang="en-US" sz="2000" dirty="0">
                <a:solidFill>
                  <a:srgbClr val="3A3A3A"/>
                </a:solidFill>
              </a:rPr>
              <a:t>Type and size of the project</a:t>
            </a:r>
          </a:p>
          <a:p>
            <a:pPr lvl="1">
              <a:buFont typeface="Arial" panose="020B0604020202020204" pitchFamily="34" charset="0"/>
              <a:buChar char="•"/>
            </a:pPr>
            <a:r>
              <a:rPr lang="en-US" sz="2000" dirty="0">
                <a:solidFill>
                  <a:srgbClr val="3A3A3A"/>
                </a:solidFill>
              </a:rPr>
              <a:t>Team expertise and knowledge bases</a:t>
            </a:r>
          </a:p>
          <a:p>
            <a:pPr lvl="1">
              <a:buFont typeface="Arial" panose="020B0604020202020204" pitchFamily="34" charset="0"/>
              <a:buChar char="•"/>
            </a:pPr>
            <a:r>
              <a:rPr lang="en-US" sz="2000" dirty="0">
                <a:solidFill>
                  <a:srgbClr val="3A3A3A"/>
                </a:solidFill>
              </a:rPr>
              <a:t>Time to market</a:t>
            </a:r>
          </a:p>
          <a:p>
            <a:pPr lvl="1">
              <a:buFont typeface="Arial" panose="020B0604020202020204" pitchFamily="34" charset="0"/>
              <a:buChar char="•"/>
            </a:pPr>
            <a:r>
              <a:rPr lang="en-US" sz="2000" dirty="0">
                <a:solidFill>
                  <a:srgbClr val="3A3A3A"/>
                </a:solidFill>
              </a:rPr>
              <a:t>Scalability</a:t>
            </a:r>
          </a:p>
          <a:p>
            <a:pPr lvl="1">
              <a:buFont typeface="Arial" panose="020B0604020202020204" pitchFamily="34" charset="0"/>
              <a:buChar char="•"/>
            </a:pPr>
            <a:r>
              <a:rPr lang="en-US" sz="2000" dirty="0">
                <a:solidFill>
                  <a:srgbClr val="3A3A3A"/>
                </a:solidFill>
              </a:rPr>
              <a:t>Maintainability</a:t>
            </a:r>
          </a:p>
          <a:p>
            <a:pPr lvl="1">
              <a:buFont typeface="Arial" panose="020B0604020202020204" pitchFamily="34" charset="0"/>
              <a:buChar char="•"/>
            </a:pPr>
            <a:r>
              <a:rPr lang="en-US" sz="2000" dirty="0">
                <a:solidFill>
                  <a:srgbClr val="3A3A3A"/>
                </a:solidFill>
              </a:rPr>
              <a:t>Cost of the overall development</a:t>
            </a:r>
          </a:p>
        </p:txBody>
      </p:sp>
    </p:spTree>
    <p:extLst>
      <p:ext uri="{BB962C8B-B14F-4D97-AF65-F5344CB8AC3E}">
        <p14:creationId xmlns:p14="http://schemas.microsoft.com/office/powerpoint/2010/main" val="3675791288"/>
      </p:ext>
    </p:extLst>
  </p:cSld>
  <p:clrMapOvr>
    <a:masterClrMapping/>
  </p:clrMapOvr>
  <p:transition>
    <p:sndAc>
      <p:end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
        <p:nvSpPr>
          <p:cNvPr id="4" name="Rectangle 3"/>
          <p:cNvSpPr/>
          <p:nvPr/>
        </p:nvSpPr>
        <p:spPr>
          <a:xfrm>
            <a:off x="1082488" y="666750"/>
            <a:ext cx="7449475" cy="1138773"/>
          </a:xfrm>
          <a:prstGeom prst="rect">
            <a:avLst/>
          </a:prstGeom>
        </p:spPr>
        <p:txBody>
          <a:bodyPr wrap="none">
            <a:spAutoFit/>
          </a:bodyPr>
          <a:lstStyle/>
          <a:p>
            <a:pPr algn="just"/>
            <a:r>
              <a:rPr lang="en-US" sz="3200" b="1" dirty="0">
                <a:solidFill>
                  <a:schemeClr val="accent5"/>
                </a:solidFill>
              </a:rPr>
              <a:t>What is a MERN Development Stack?</a:t>
            </a:r>
          </a:p>
          <a:p>
            <a:pPr algn="just"/>
            <a:endParaRPr lang="en-US" sz="3600" b="1" dirty="0">
              <a:solidFill>
                <a:srgbClr val="3A3A3A"/>
              </a:solidFill>
              <a:latin typeface="Open Sans"/>
            </a:endParaRPr>
          </a:p>
        </p:txBody>
      </p:sp>
      <p:sp>
        <p:nvSpPr>
          <p:cNvPr id="6" name="Rectangle 5"/>
          <p:cNvSpPr/>
          <p:nvPr/>
        </p:nvSpPr>
        <p:spPr>
          <a:xfrm>
            <a:off x="1082488" y="1448366"/>
            <a:ext cx="7528112" cy="3170099"/>
          </a:xfrm>
          <a:prstGeom prst="rect">
            <a:avLst/>
          </a:prstGeom>
        </p:spPr>
        <p:txBody>
          <a:bodyPr wrap="square">
            <a:spAutoFit/>
          </a:bodyPr>
          <a:lstStyle/>
          <a:p>
            <a:r>
              <a:rPr lang="en-US" sz="2000" dirty="0">
                <a:solidFill>
                  <a:srgbClr val="3A3A3A"/>
                </a:solidFill>
                <a:latin typeface="+mj-lt"/>
              </a:rPr>
              <a:t>MERN is an acronym used to describe a specific set of JavaScript based technologies that are used in the web application development process. It is designed with an idea to make the development process as smooth as possible. MERN includes the following open-source components:</a:t>
            </a:r>
          </a:p>
          <a:p>
            <a:pPr lvl="1">
              <a:buFont typeface="Arial" panose="020B0604020202020204" pitchFamily="34" charset="0"/>
              <a:buChar char="•"/>
            </a:pPr>
            <a:r>
              <a:rPr lang="en-US" sz="2000" dirty="0">
                <a:solidFill>
                  <a:srgbClr val="3A3A3A"/>
                </a:solidFill>
                <a:latin typeface="+mj-lt"/>
              </a:rPr>
              <a:t>Mongo DB</a:t>
            </a:r>
          </a:p>
          <a:p>
            <a:pPr lvl="1">
              <a:buFont typeface="Arial" panose="020B0604020202020204" pitchFamily="34" charset="0"/>
              <a:buChar char="•"/>
            </a:pPr>
            <a:r>
              <a:rPr lang="en-US" sz="2000" dirty="0">
                <a:solidFill>
                  <a:srgbClr val="3A3A3A"/>
                </a:solidFill>
                <a:latin typeface="+mj-lt"/>
              </a:rPr>
              <a:t>Express JS</a:t>
            </a:r>
          </a:p>
          <a:p>
            <a:pPr lvl="1">
              <a:buFont typeface="Arial" panose="020B0604020202020204" pitchFamily="34" charset="0"/>
              <a:buChar char="•"/>
            </a:pPr>
            <a:r>
              <a:rPr lang="en-US" sz="2000" dirty="0">
                <a:solidFill>
                  <a:srgbClr val="3A3A3A"/>
                </a:solidFill>
                <a:latin typeface="+mj-lt"/>
              </a:rPr>
              <a:t>React JS</a:t>
            </a:r>
          </a:p>
          <a:p>
            <a:pPr lvl="1">
              <a:buFont typeface="Arial" panose="020B0604020202020204" pitchFamily="34" charset="0"/>
              <a:buChar char="•"/>
            </a:pPr>
            <a:r>
              <a:rPr lang="en-US" sz="2000" dirty="0">
                <a:solidFill>
                  <a:srgbClr val="3A3A3A"/>
                </a:solidFill>
                <a:latin typeface="+mj-lt"/>
              </a:rPr>
              <a:t>Node JS</a:t>
            </a:r>
          </a:p>
        </p:txBody>
      </p:sp>
    </p:spTree>
    <p:extLst>
      <p:ext uri="{BB962C8B-B14F-4D97-AF65-F5344CB8AC3E}">
        <p14:creationId xmlns:p14="http://schemas.microsoft.com/office/powerpoint/2010/main" val="629556441"/>
      </p:ext>
    </p:extLst>
  </p:cSld>
  <p:clrMapOvr>
    <a:masterClrMapping/>
  </p:clrMapOvr>
  <p:transition>
    <p:sndAc>
      <p:end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41675"/>
            <a:ext cx="7315200" cy="2060100"/>
          </a:xfrm>
        </p:spPr>
        <p:txBody>
          <a:bodyPr/>
          <a:lstStyle/>
          <a:p>
            <a:r>
              <a:rPr lang="en-US" sz="2000" dirty="0"/>
              <a:t>Every single one of these components plays a crucial role in the web app development process. All of these provide an end-to-end framework for developers to work in. For instance, Mongo DB is a database system, Node JS is a back-end runtime environment, Express JS is a back-end web framework and React is a front-end framework.</a:t>
            </a:r>
          </a:p>
        </p:txBody>
      </p:sp>
    </p:spTree>
    <p:extLst>
      <p:ext uri="{BB962C8B-B14F-4D97-AF65-F5344CB8AC3E}">
        <p14:creationId xmlns:p14="http://schemas.microsoft.com/office/powerpoint/2010/main" val="241074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4" name="Rectangle 3"/>
          <p:cNvSpPr/>
          <p:nvPr/>
        </p:nvSpPr>
        <p:spPr>
          <a:xfrm>
            <a:off x="1600199" y="1581150"/>
            <a:ext cx="7203195" cy="2862322"/>
          </a:xfrm>
          <a:prstGeom prst="rect">
            <a:avLst/>
          </a:prstGeom>
        </p:spPr>
        <p:txBody>
          <a:bodyPr wrap="square">
            <a:spAutoFit/>
          </a:bodyPr>
          <a:lstStyle/>
          <a:p>
            <a:r>
              <a:rPr lang="en-US" sz="2000" dirty="0">
                <a:solidFill>
                  <a:srgbClr val="3A3A3A"/>
                </a:solidFill>
                <a:latin typeface="+mj-lt"/>
              </a:rPr>
              <a:t>This is a free open-source, cross-platform document-oriented database program. It is classified as a No SQL database program, which means that data is stored in flexible documents with JSON-based query language. This also means that the size of the content number of fields in the documents tends to vary. The whole data is structured in a way to be prone to change over time.</a:t>
            </a:r>
          </a:p>
          <a:p>
            <a:r>
              <a:rPr lang="en-US" sz="2000" dirty="0" err="1">
                <a:solidFill>
                  <a:srgbClr val="3A3A3A"/>
                </a:solidFill>
                <a:latin typeface="+mj-lt"/>
              </a:rPr>
              <a:t>MongoDB</a:t>
            </a:r>
            <a:r>
              <a:rPr lang="en-US" sz="2000" dirty="0">
                <a:solidFill>
                  <a:srgbClr val="3A3A3A"/>
                </a:solidFill>
                <a:latin typeface="+mj-lt"/>
              </a:rPr>
              <a:t> is known as a flexible solution that is always easy to scale. </a:t>
            </a:r>
          </a:p>
        </p:txBody>
      </p:sp>
      <p:sp>
        <p:nvSpPr>
          <p:cNvPr id="5" name="TextBox 4"/>
          <p:cNvSpPr txBox="1"/>
          <p:nvPr/>
        </p:nvSpPr>
        <p:spPr>
          <a:xfrm>
            <a:off x="1371600" y="590550"/>
            <a:ext cx="2895600" cy="584775"/>
          </a:xfrm>
          <a:prstGeom prst="rect">
            <a:avLst/>
          </a:prstGeom>
          <a:noFill/>
        </p:spPr>
        <p:txBody>
          <a:bodyPr wrap="square" rtlCol="0">
            <a:spAutoFit/>
          </a:bodyPr>
          <a:lstStyle/>
          <a:p>
            <a:r>
              <a:rPr lang="en-US" sz="3200" b="1" dirty="0">
                <a:solidFill>
                  <a:schemeClr val="accent5"/>
                </a:solidFill>
              </a:rPr>
              <a:t>1. Mongo DB</a:t>
            </a:r>
          </a:p>
        </p:txBody>
      </p:sp>
    </p:spTree>
    <p:extLst>
      <p:ext uri="{BB962C8B-B14F-4D97-AF65-F5344CB8AC3E}">
        <p14:creationId xmlns:p14="http://schemas.microsoft.com/office/powerpoint/2010/main" val="1805483197"/>
      </p:ext>
    </p:extLst>
  </p:cSld>
  <p:clrMapOvr>
    <a:masterClrMapping/>
  </p:clrMapOvr>
  <p:transition>
    <p:sndAc>
      <p:end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4" name="Rectangle 3"/>
          <p:cNvSpPr/>
          <p:nvPr/>
        </p:nvSpPr>
        <p:spPr>
          <a:xfrm>
            <a:off x="1295400" y="1504950"/>
            <a:ext cx="7620000" cy="2862322"/>
          </a:xfrm>
          <a:prstGeom prst="rect">
            <a:avLst/>
          </a:prstGeom>
        </p:spPr>
        <p:txBody>
          <a:bodyPr wrap="square">
            <a:spAutoFit/>
          </a:bodyPr>
          <a:lstStyle/>
          <a:p>
            <a:r>
              <a:rPr lang="en-US" sz="2000" dirty="0">
                <a:solidFill>
                  <a:srgbClr val="3A3A3A"/>
                </a:solidFill>
                <a:latin typeface="+mj-lt"/>
              </a:rPr>
              <a:t>This is also a free, open-source software, it can be classified as a web application framework for Node.js. To be more precise, Express JS is made for developing web apps and APIs.</a:t>
            </a:r>
          </a:p>
          <a:p>
            <a:r>
              <a:rPr lang="en-US" sz="2000" dirty="0">
                <a:solidFill>
                  <a:srgbClr val="3A3A3A"/>
                </a:solidFill>
                <a:latin typeface="+mj-lt"/>
              </a:rPr>
              <a:t>Instead of manually writing full web server code in Node.js, developers use this MERN component to simplify the coding process. The best feature of this framework is that </a:t>
            </a:r>
            <a:r>
              <a:rPr lang="en-US" sz="2000" dirty="0" err="1">
                <a:solidFill>
                  <a:srgbClr val="3A3A3A"/>
                </a:solidFill>
                <a:latin typeface="+mj-lt"/>
              </a:rPr>
              <a:t>devs</a:t>
            </a:r>
            <a:r>
              <a:rPr lang="en-US" sz="2000" dirty="0">
                <a:solidFill>
                  <a:srgbClr val="3A3A3A"/>
                </a:solidFill>
                <a:latin typeface="+mj-lt"/>
              </a:rPr>
              <a:t> don’t repeat the same code over and over, as they would with writing Node.js code in the HTTP module.</a:t>
            </a:r>
          </a:p>
        </p:txBody>
      </p:sp>
      <p:sp>
        <p:nvSpPr>
          <p:cNvPr id="5" name="TextBox 4"/>
          <p:cNvSpPr txBox="1"/>
          <p:nvPr/>
        </p:nvSpPr>
        <p:spPr>
          <a:xfrm>
            <a:off x="1143000" y="742950"/>
            <a:ext cx="3962400" cy="861774"/>
          </a:xfrm>
          <a:prstGeom prst="rect">
            <a:avLst/>
          </a:prstGeom>
          <a:noFill/>
        </p:spPr>
        <p:txBody>
          <a:bodyPr wrap="square" rtlCol="0">
            <a:spAutoFit/>
          </a:bodyPr>
          <a:lstStyle/>
          <a:p>
            <a:r>
              <a:rPr lang="en-US" sz="3200" b="1" dirty="0">
                <a:solidFill>
                  <a:schemeClr val="accent5"/>
                </a:solidFill>
              </a:rPr>
              <a:t>2. Express JS</a:t>
            </a:r>
          </a:p>
          <a:p>
            <a:endParaRPr lang="en-US" dirty="0"/>
          </a:p>
        </p:txBody>
      </p:sp>
    </p:spTree>
    <p:extLst>
      <p:ext uri="{BB962C8B-B14F-4D97-AF65-F5344CB8AC3E}">
        <p14:creationId xmlns:p14="http://schemas.microsoft.com/office/powerpoint/2010/main" val="542078368"/>
      </p:ext>
    </p:extLst>
  </p:cSld>
  <p:clrMapOvr>
    <a:masterClrMapping/>
  </p:clrMapOvr>
  <p:transition>
    <p:sndAc>
      <p:end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4" name="Rectangle 3"/>
          <p:cNvSpPr/>
          <p:nvPr/>
        </p:nvSpPr>
        <p:spPr>
          <a:xfrm>
            <a:off x="1219200" y="1352550"/>
            <a:ext cx="7924799" cy="3785652"/>
          </a:xfrm>
          <a:prstGeom prst="rect">
            <a:avLst/>
          </a:prstGeom>
        </p:spPr>
        <p:txBody>
          <a:bodyPr wrap="square">
            <a:spAutoFit/>
          </a:bodyPr>
          <a:lstStyle/>
          <a:p>
            <a:r>
              <a:rPr lang="en-US" sz="2000" dirty="0">
                <a:solidFill>
                  <a:srgbClr val="3A3A3A"/>
                </a:solidFill>
                <a:latin typeface="Open Sans"/>
              </a:rPr>
              <a:t>This is a JavaScript library used for building user interfaces. Originally created by a software engineer who worked for Facebook, React was later on open-sourced. </a:t>
            </a:r>
          </a:p>
          <a:p>
            <a:r>
              <a:rPr lang="en-US" sz="2000" dirty="0">
                <a:solidFill>
                  <a:srgbClr val="3A3A3A"/>
                </a:solidFill>
                <a:latin typeface="Open Sans"/>
              </a:rPr>
              <a:t>This specific library is often used for creating views rendered in HTML. The views that you create in Reach declarative, which means that you don’t have to deploy additional time on managing the changes and effects they have on the data.</a:t>
            </a:r>
          </a:p>
          <a:p>
            <a:endParaRPr lang="en-US" sz="2000" dirty="0">
              <a:solidFill>
                <a:srgbClr val="3A3A3A"/>
              </a:solidFill>
              <a:latin typeface="Open Sans"/>
            </a:endParaRPr>
          </a:p>
          <a:p>
            <a:r>
              <a:rPr lang="en-US" sz="2000" dirty="0">
                <a:solidFill>
                  <a:srgbClr val="3A3A3A"/>
                </a:solidFill>
                <a:latin typeface="Open Sans"/>
              </a:rPr>
              <a:t>React uses a full-featured programming language (JavaScript) to construct repetitive or conditional DOM elements.</a:t>
            </a:r>
          </a:p>
          <a:p>
            <a:r>
              <a:rPr lang="en-US" sz="2000" dirty="0">
                <a:solidFill>
                  <a:srgbClr val="3A3A3A"/>
                </a:solidFill>
                <a:latin typeface="Open Sans"/>
              </a:rPr>
              <a:t>With React, the same code can run on both the server and the browser.</a:t>
            </a:r>
          </a:p>
        </p:txBody>
      </p:sp>
      <p:sp>
        <p:nvSpPr>
          <p:cNvPr id="5" name="Rectangle 4"/>
          <p:cNvSpPr/>
          <p:nvPr/>
        </p:nvSpPr>
        <p:spPr>
          <a:xfrm>
            <a:off x="1082949" y="666750"/>
            <a:ext cx="2329484" cy="584775"/>
          </a:xfrm>
          <a:prstGeom prst="rect">
            <a:avLst/>
          </a:prstGeom>
        </p:spPr>
        <p:txBody>
          <a:bodyPr wrap="none">
            <a:spAutoFit/>
          </a:bodyPr>
          <a:lstStyle/>
          <a:p>
            <a:r>
              <a:rPr lang="en-US" sz="3200" b="1" dirty="0">
                <a:solidFill>
                  <a:schemeClr val="accent5"/>
                </a:solidFill>
                <a:latin typeface="+mj-lt"/>
              </a:rPr>
              <a:t>3. React JS</a:t>
            </a:r>
          </a:p>
        </p:txBody>
      </p:sp>
    </p:spTree>
    <p:extLst>
      <p:ext uri="{BB962C8B-B14F-4D97-AF65-F5344CB8AC3E}">
        <p14:creationId xmlns:p14="http://schemas.microsoft.com/office/powerpoint/2010/main" val="2886378706"/>
      </p:ext>
    </p:extLst>
  </p:cSld>
  <p:clrMapOvr>
    <a:masterClrMapping/>
  </p:clrMapOvr>
  <p:transition>
    <p:sndAc>
      <p:endSnd/>
    </p:sndAc>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C08ADDD3-1FE6-45BE-8612-65B71A2E7C79"/>
  <p:tag name="ISPRING_SCORM_RATE_SLIDES" val="1"/>
  <p:tag name="ISPRING_SCORM_PASSING_SCORE" val="100.0000000000"/>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Content List"/>
  <p:tag name="ISPRING_PLAYERS_CUSTOMIZATION" val="UEsDBBQAAgAIAG+6ZkZ7BdOSwAEAANoDAAAPAAAAbm9uZS9wbGF5ZXIueG1spZJPb9QwEMXPW6nfIfK99m4Rolo59ICUE0WVFhC3lTeZJqaOHTwTsvvtmfzZpFuQQOKQaPIy72fPs/X9sXbJT4hog0/FRq5FAj4PhfVlKr58zm7uxP376yvdOHOCmNgiFT54EEkBmEfbEPseDVWpeCFIhoqEXx63R7SpqIiarVJd18nujQyxVLfr9UZ9e/i4yyuozY31SMbnzF32ciuSJtoQLZ1S8W4trq9WA/ICZ5F7fInBtf3KKPNQqyYCgieIatz2bN3S38381MErOjWAgkdfDbMfTP78EIrWAfbaSo9tOyDqCYO20rS1mzufYMxTMTbsa0A0JaB0vhRq9Ko/mPWTM1hNHLzA9tymPTiLFYsjfejeL+r+bBmyVxNHXYJ0PUwwnGLWOpeBoTZCIZIIP1rLVdZjv85HsN6IcTnP3Xt8tl5il7PGVWZyCvH0gR18JFOUco5ejtHLwdTbh+ITF49TnLsFMgezhKArqt3bf86j7/6fOAp4Mq0jcV7B+gKOmeW/BDWPQsAz9pqkxsl+tTOVd9ce6hdX40Iadzdl8R1FQiaWwNewMGTUos8w9Zqm1fg5JTTHotXv91JPRC5/AVBLAQIAABQAAgAIAG+6ZkZ7BdOSwAEAANoDAAAPAAAAAAAAAAEAAAAAAAAAAABub25lL3BsYXllci54bWxQSwUGAAAAAAEAAQA9AAAA7QEAAAAA"/>
  <p:tag name="ISPRING_PRESENTATION_TITLE" val="9400358"/>
  <p:tag name="ISPRING_RESOURCE_PATHS_HASH_PRESENTER" val="a8a55770bbf256b711cc8097c8f244c482fff4f8"/>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TM02892315[[fn=Wisp]]</Template>
  <TotalTime>315</TotalTime>
  <Words>1051</Words>
  <Application>Microsoft Office PowerPoint</Application>
  <PresentationFormat>On-screen Show (16:9)</PresentationFormat>
  <Paragraphs>71</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Open Sans</vt:lpstr>
      <vt:lpstr>Wingdings 3</vt:lpstr>
      <vt:lpstr>Wisp</vt:lpstr>
      <vt:lpstr>    Group Id – 22E01            Submitted by:-          Noman Siddiqui (1816410170)          Nitish Kumar (1816410168)          Mayank Madan (1816410153)          Nitish Kumar Yadav (1816410169)</vt:lpstr>
      <vt:lpstr>   What is MERN Stack</vt:lpstr>
      <vt:lpstr>PowerPoint Presentation</vt:lpstr>
      <vt:lpstr>PowerPoint Presentation</vt:lpstr>
      <vt:lpstr>PowerPoint Presentation</vt:lpstr>
      <vt:lpstr>Every single one of these components plays a crucial role in the web app development process. All of these provide an end-to-end framework for developers to work in. For instance, Mongo DB is a database system, Node JS is a back-end runtime environment, Express JS is a back-end web framework and React is a front-end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crucial component of any successful CRM website is its loading time. The backend processing should be significantly less than 20% or more than the entire loading time. If your website is slow, then this means you're losing a big level of potential customers.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9400358</dc:title>
  <dc:creator>SEO</dc:creator>
  <cp:lastModifiedBy>nomansid081@outlook.com</cp:lastModifiedBy>
  <cp:revision>31</cp:revision>
  <dcterms:modified xsi:type="dcterms:W3CDTF">2021-12-06T14:56:06Z</dcterms:modified>
</cp:coreProperties>
</file>