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2.jpeg" ContentType="image/jpeg"/>
  <Override PartName="/ppt/media/image11.png" ContentType="image/png"/>
  <Override PartName="/ppt/media/image16.png" ContentType="image/png"/>
  <Override PartName="/ppt/media/image15.jpeg" ContentType="image/jpeg"/>
  <Override PartName="/ppt/media/image14.jpeg" ContentType="image/jpeg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6.jpeg" ContentType="image/jpeg"/>
  <Override PartName="/ppt/media/image7.png" ContentType="image/png"/>
  <Override PartName="/ppt/media/image13.jpeg" ContentType="image/jpeg"/>
  <Override PartName="/ppt/media/image9.png" ContentType="image/png"/>
  <Override PartName="/ppt/media/image10.jpeg" ContentType="image/jpeg"/>
  <Override PartName="/ppt/media/image8.jpeg" ContentType="image/jpeg"/>
  <Override PartName="/ppt/media/image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10058400" cy="7772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97800" y="510228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22396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88872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47928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29780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88872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47928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236960" y="604440"/>
            <a:ext cx="7584480" cy="633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22396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97800" y="510228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22396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88872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47928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29780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88872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47928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236960" y="604440"/>
            <a:ext cx="7584480" cy="633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22396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297800" y="510228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22396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88872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47928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29780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88872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47928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1236960" y="604440"/>
            <a:ext cx="7584480" cy="633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22396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1297800" y="510228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22396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88872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47928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129780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88872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647928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1236960" y="604440"/>
            <a:ext cx="7584480" cy="633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22396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1297800" y="510228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522396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36960" y="604440"/>
            <a:ext cx="7584480" cy="6339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88872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479280" y="333360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129780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88872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479280" y="5102280"/>
            <a:ext cx="246708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3386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223960" y="510228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1800" spc="-1" strike="noStrike"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223960" y="3333600"/>
            <a:ext cx="373896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297800" y="5102280"/>
            <a:ext cx="7662240" cy="161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457200" y="457200"/>
            <a:ext cx="9143640" cy="685764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be0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Calibri"/>
              </a:rPr>
              <a:t>Click to edit the title text format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97800" y="3333600"/>
            <a:ext cx="7662240" cy="338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421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5DCC47E-ADD1-4D86-82FF-4A68E66867FD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/>
          <p:cNvSpPr/>
          <p:nvPr/>
        </p:nvSpPr>
        <p:spPr>
          <a:xfrm>
            <a:off x="457200" y="457200"/>
            <a:ext cx="9143640" cy="685764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be0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ftr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72421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2C231E35-5025-4EB6-A668-CE0EA1918E91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Calibri"/>
              </a:rPr>
              <a:t>Click to edit the title </a:t>
            </a:r>
            <a:r>
              <a:rPr b="0" lang="en-US" sz="1800" spc="-1" strike="noStrike">
                <a:latin typeface="Calibri"/>
              </a:rPr>
              <a:t>text format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g object 16"/>
          <p:cNvSpPr/>
          <p:nvPr/>
        </p:nvSpPr>
        <p:spPr>
          <a:xfrm>
            <a:off x="457200" y="457200"/>
            <a:ext cx="9143640" cy="685764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be0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Calibri"/>
              </a:rPr>
              <a:t>Click to edit </a:t>
            </a:r>
            <a:r>
              <a:rPr b="0" lang="en-US" sz="3200" spc="-1" strike="noStrike">
                <a:latin typeface="Calibri"/>
              </a:rPr>
              <a:t>the title text </a:t>
            </a:r>
            <a:r>
              <a:rPr b="0" lang="en-US" sz="3200" spc="-1" strike="noStrike">
                <a:latin typeface="Calibri"/>
              </a:rPr>
              <a:t>format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2920" y="1787760"/>
            <a:ext cx="4375080" cy="4507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80040" y="1787760"/>
            <a:ext cx="4375080" cy="4507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Fifth Outline Level</a:t>
            </a:r>
            <a:endParaRPr b="0" lang="en-US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Sixth Outline Level</a:t>
            </a:r>
            <a:endParaRPr b="0" lang="en-US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Seventh Outline Level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72421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7F2C856-AB78-4DF5-882D-7821E1485BAC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g object 16"/>
          <p:cNvSpPr/>
          <p:nvPr/>
        </p:nvSpPr>
        <p:spPr>
          <a:xfrm>
            <a:off x="457200" y="457200"/>
            <a:ext cx="9143640" cy="685764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be0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297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latin typeface="Calibri"/>
              </a:rPr>
              <a:t>Click to </a:t>
            </a:r>
            <a:r>
              <a:rPr b="0" lang="en-US" sz="4400" spc="-1" strike="noStrike">
                <a:latin typeface="Calibri"/>
              </a:rPr>
              <a:t>edit the </a:t>
            </a:r>
            <a:r>
              <a:rPr b="0" lang="en-US" sz="4400" spc="-1" strike="noStrike">
                <a:latin typeface="Calibri"/>
              </a:rPr>
              <a:t>title text </a:t>
            </a:r>
            <a:r>
              <a:rPr b="0" lang="en-US" sz="4400" spc="-1" strike="noStrike">
                <a:latin typeface="Calibri"/>
              </a:rPr>
              <a:t>format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/>
          </p:nvPr>
        </p:nvSpPr>
        <p:spPr>
          <a:xfrm>
            <a:off x="72421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8CAF2A33-12BC-42CC-A655-6C21157A4854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g object 16"/>
          <p:cNvSpPr/>
          <p:nvPr/>
        </p:nvSpPr>
        <p:spPr>
          <a:xfrm>
            <a:off x="457200" y="457200"/>
            <a:ext cx="9143640" cy="6857640"/>
          </a:xfrm>
          <a:custGeom>
            <a:avLst/>
            <a:gdLst/>
            <a:ah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bbe0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36960" y="604440"/>
            <a:ext cx="7584480" cy="136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3200" spc="-1" strike="noStrike">
                <a:latin typeface="Calibri"/>
              </a:rPr>
              <a:t>Click to edit the title text format</a:t>
            </a:r>
            <a:endParaRPr b="0" lang="en-US" sz="3200" spc="-1" strike="noStrike"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/>
          </p:nvPr>
        </p:nvSpPr>
        <p:spPr>
          <a:xfrm>
            <a:off x="3420000" y="7228440"/>
            <a:ext cx="32184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sldNum"/>
          </p:nvPr>
        </p:nvSpPr>
        <p:spPr>
          <a:xfrm>
            <a:off x="7242120" y="7228440"/>
            <a:ext cx="2313000" cy="388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A9E7EF6A-0260-45C5-BDFB-4602EFE1F54F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Click to edit the outline text format</a:t>
            </a:r>
            <a:endParaRPr b="0" lang="en-US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Second Outline Level</a:t>
            </a:r>
            <a:endParaRPr b="0" lang="en-US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Calibri"/>
              </a:rPr>
              <a:t>Third Outline Level</a:t>
            </a:r>
            <a:endParaRPr b="0" lang="en-US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Calibri"/>
              </a:rPr>
              <a:t>Fourth Outline Level</a:t>
            </a:r>
            <a:endParaRPr b="0" lang="en-US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Fifth Outline Level</a:t>
            </a:r>
            <a:endParaRPr b="0" lang="en-US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Sixth Outline Level</a:t>
            </a:r>
            <a:endParaRPr b="0" lang="en-US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Calibri"/>
              </a:rPr>
              <a:t>Seventh Outline Level</a:t>
            </a:r>
            <a:endParaRPr b="0" lang="en-US" sz="20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object 2"/>
          <p:cNvSpPr txBox="1"/>
          <p:nvPr/>
        </p:nvSpPr>
        <p:spPr>
          <a:xfrm>
            <a:off x="1960920" y="2250360"/>
            <a:ext cx="6268680" cy="13543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>
            <a:noAutofit/>
          </a:bodyPr>
          <a:p>
            <a:pPr marL="851040" indent="-838440" algn="ctr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Formal Methods</a:t>
            </a:r>
            <a:r>
              <a:rPr b="0" lang="en-US" sz="4400" spc="-5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 Software</a:t>
            </a:r>
            <a:r>
              <a:rPr b="0" lang="en-US" sz="4400" spc="-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Engineering</a:t>
            </a:r>
            <a:endParaRPr b="0" lang="en-US" sz="4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object 2"/>
          <p:cNvSpPr txBox="1"/>
          <p:nvPr/>
        </p:nvSpPr>
        <p:spPr>
          <a:xfrm>
            <a:off x="914400" y="732960"/>
            <a:ext cx="8229240" cy="1517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219600" bIns="0">
            <a:noAutofit/>
          </a:bodyPr>
          <a:p>
            <a:pPr marL="618480">
              <a:lnSpc>
                <a:spcPct val="100000"/>
              </a:lnSpc>
              <a:spcBef>
                <a:spcPts val="1729"/>
              </a:spcBef>
            </a:pP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Some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useful</a:t>
            </a:r>
            <a:r>
              <a:rPr b="1" lang="en-US" sz="4400" spc="-1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equivalence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s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262" name="object 3"/>
          <p:cNvGrpSpPr/>
          <p:nvPr/>
        </p:nvGrpSpPr>
        <p:grpSpPr>
          <a:xfrm>
            <a:off x="2279880" y="2203560"/>
            <a:ext cx="5271480" cy="482760"/>
            <a:chOff x="2279880" y="2203560"/>
            <a:chExt cx="5271480" cy="482760"/>
          </a:xfrm>
        </p:grpSpPr>
        <p:sp>
          <p:nvSpPr>
            <p:cNvPr id="263" name="object 4"/>
            <p:cNvSpPr/>
            <p:nvPr/>
          </p:nvSpPr>
          <p:spPr>
            <a:xfrm>
              <a:off x="2279880" y="2203560"/>
              <a:ext cx="5271480" cy="482760"/>
            </a:xfrm>
            <a:custGeom>
              <a:avLst/>
              <a:gdLst/>
              <a:ahLst/>
              <a:rect l="l" t="t" r="r" b="b"/>
              <a:pathLst>
                <a:path w="5271770" h="483235">
                  <a:moveTo>
                    <a:pt x="2636519" y="0"/>
                  </a:moveTo>
                  <a:lnTo>
                    <a:pt x="2636519" y="483107"/>
                  </a:lnTo>
                  <a:moveTo>
                    <a:pt x="6095" y="0"/>
                  </a:moveTo>
                  <a:lnTo>
                    <a:pt x="6095" y="483107"/>
                  </a:lnTo>
                  <a:moveTo>
                    <a:pt x="5263895" y="0"/>
                  </a:moveTo>
                  <a:lnTo>
                    <a:pt x="5263895" y="483107"/>
                  </a:lnTo>
                  <a:moveTo>
                    <a:pt x="0" y="6095"/>
                  </a:moveTo>
                  <a:lnTo>
                    <a:pt x="5271515" y="6095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object 5"/>
            <p:cNvSpPr/>
            <p:nvPr/>
          </p:nvSpPr>
          <p:spPr>
            <a:xfrm>
              <a:off x="2279880" y="2666880"/>
              <a:ext cx="5271480" cy="360"/>
            </a:xfrm>
            <a:custGeom>
              <a:avLst/>
              <a:gdLst/>
              <a:ahLst/>
              <a:rect l="l" t="t" r="r" b="b"/>
              <a:pathLst>
                <a:path w="5271770" h="0">
                  <a:moveTo>
                    <a:pt x="0" y="0"/>
                  </a:moveTo>
                  <a:lnTo>
                    <a:pt x="5271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5" name="object 6"/>
          <p:cNvSpPr/>
          <p:nvPr/>
        </p:nvSpPr>
        <p:spPr>
          <a:xfrm>
            <a:off x="2292120" y="2215800"/>
            <a:ext cx="261828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23436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32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6" name="object 7"/>
          <p:cNvSpPr/>
          <p:nvPr/>
        </p:nvSpPr>
        <p:spPr>
          <a:xfrm>
            <a:off x="4922640" y="2215800"/>
            <a:ext cx="261504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37008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26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67" name="object 8"/>
          <p:cNvGrpSpPr/>
          <p:nvPr/>
        </p:nvGrpSpPr>
        <p:grpSpPr>
          <a:xfrm>
            <a:off x="1899000" y="2801160"/>
            <a:ext cx="6033240" cy="482760"/>
            <a:chOff x="1899000" y="2801160"/>
            <a:chExt cx="6033240" cy="482760"/>
          </a:xfrm>
        </p:grpSpPr>
        <p:sp>
          <p:nvSpPr>
            <p:cNvPr id="268" name="object 9"/>
            <p:cNvSpPr/>
            <p:nvPr/>
          </p:nvSpPr>
          <p:spPr>
            <a:xfrm>
              <a:off x="1905120" y="2801160"/>
              <a:ext cx="6019560" cy="482760"/>
            </a:xfrm>
            <a:custGeom>
              <a:avLst/>
              <a:gdLst/>
              <a:ahLst/>
              <a:rect l="l" t="t" r="r" b="b"/>
              <a:pathLst>
                <a:path w="6019800" h="483235">
                  <a:moveTo>
                    <a:pt x="3011423" y="0"/>
                  </a:moveTo>
                  <a:lnTo>
                    <a:pt x="3011423" y="483107"/>
                  </a:lnTo>
                  <a:moveTo>
                    <a:pt x="0" y="0"/>
                  </a:moveTo>
                  <a:lnTo>
                    <a:pt x="0" y="483107"/>
                  </a:lnTo>
                  <a:moveTo>
                    <a:pt x="6019799" y="0"/>
                  </a:moveTo>
                  <a:lnTo>
                    <a:pt x="6019799" y="483107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object 10"/>
            <p:cNvSpPr/>
            <p:nvPr/>
          </p:nvSpPr>
          <p:spPr>
            <a:xfrm>
              <a:off x="1899000" y="2819520"/>
              <a:ext cx="6033240" cy="360"/>
            </a:xfrm>
            <a:custGeom>
              <a:avLst/>
              <a:gdLst/>
              <a:ahLst/>
              <a:rect l="l" t="t" r="r" b="b"/>
              <a:pathLst>
                <a:path w="6033770" h="0">
                  <a:moveTo>
                    <a:pt x="0" y="0"/>
                  </a:moveTo>
                  <a:lnTo>
                    <a:pt x="6033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object 11"/>
            <p:cNvSpPr/>
            <p:nvPr/>
          </p:nvSpPr>
          <p:spPr>
            <a:xfrm>
              <a:off x="1899000" y="3276720"/>
              <a:ext cx="6033240" cy="360"/>
            </a:xfrm>
            <a:custGeom>
              <a:avLst/>
              <a:gdLst/>
              <a:ahLst/>
              <a:rect l="l" t="t" r="r" b="b"/>
              <a:pathLst>
                <a:path w="6033770" h="0">
                  <a:moveTo>
                    <a:pt x="0" y="0"/>
                  </a:moveTo>
                  <a:lnTo>
                    <a:pt x="6033515" y="0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1" name="object 12"/>
          <p:cNvSpPr/>
          <p:nvPr/>
        </p:nvSpPr>
        <p:spPr>
          <a:xfrm>
            <a:off x="1911240" y="2838600"/>
            <a:ext cx="2999520" cy="385200"/>
          </a:xfrm>
          <a:prstGeom prst="rect">
            <a:avLst/>
          </a:prstGeom>
          <a:solidFill>
            <a:srgbClr val="cdc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502920">
              <a:lnSpc>
                <a:spcPct val="100000"/>
              </a:lnSpc>
              <a:spcBef>
                <a:spcPts val="15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object 13"/>
          <p:cNvSpPr/>
          <p:nvPr/>
        </p:nvSpPr>
        <p:spPr>
          <a:xfrm>
            <a:off x="4922640" y="2838600"/>
            <a:ext cx="2996280" cy="385200"/>
          </a:xfrm>
          <a:prstGeom prst="rect">
            <a:avLst/>
          </a:prstGeom>
          <a:solidFill>
            <a:srgbClr val="cdc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187200">
              <a:lnSpc>
                <a:spcPct val="100000"/>
              </a:lnSpc>
              <a:spcBef>
                <a:spcPts val="15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12" strike="noStrike">
                <a:latin typeface="Times New Roman"/>
              </a:rPr>
              <a:t> </a:t>
            </a:r>
            <a:r>
              <a:rPr b="1" lang="en-US" sz="2400" spc="-7" strike="noStrike">
                <a:latin typeface="Arial"/>
              </a:rPr>
              <a:t>false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73" name="object 14"/>
          <p:cNvGraphicFramePr/>
          <p:nvPr/>
        </p:nvGraphicFramePr>
        <p:xfrm>
          <a:off x="2244960" y="3499200"/>
          <a:ext cx="5333760" cy="914040"/>
        </p:xfrm>
        <a:graphic>
          <a:graphicData uri="http://schemas.openxmlformats.org/drawingml/2006/table">
            <a:tbl>
              <a:tblPr/>
              <a:tblGrid>
                <a:gridCol w="2666880"/>
                <a:gridCol w="2666880"/>
              </a:tblGrid>
              <a:tr h="456840"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63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4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  <a:tr h="457200"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</a:t>
                      </a:r>
                      <a:r>
                        <a:rPr b="1" lang="en-US" sz="24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sp>
        <p:nvSpPr>
          <p:cNvPr id="274" name="object 15"/>
          <p:cNvSpPr/>
          <p:nvPr/>
        </p:nvSpPr>
        <p:spPr>
          <a:xfrm>
            <a:off x="1946160" y="4572000"/>
            <a:ext cx="2971440" cy="404280"/>
          </a:xfrm>
          <a:prstGeom prst="rect">
            <a:avLst/>
          </a:prstGeom>
          <a:solidFill>
            <a:srgbClr val="e8e8ef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801360">
              <a:lnSpc>
                <a:spcPct val="100000"/>
              </a:lnSpc>
              <a:spcBef>
                <a:spcPts val="300"/>
              </a:spcBef>
            </a:pPr>
            <a:r>
              <a:rPr b="1" lang="en-US" sz="2400" spc="-1" strike="noStrike">
                <a:latin typeface="Arial"/>
              </a:rPr>
              <a:t>p or p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object 16"/>
          <p:cNvSpPr/>
          <p:nvPr/>
        </p:nvSpPr>
        <p:spPr>
          <a:xfrm>
            <a:off x="4917960" y="4572000"/>
            <a:ext cx="2971440" cy="404280"/>
          </a:xfrm>
          <a:prstGeom prst="rect">
            <a:avLst/>
          </a:prstGeom>
          <a:solidFill>
            <a:srgbClr val="e8e8ef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1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object 2"/>
          <p:cNvSpPr txBox="1"/>
          <p:nvPr/>
        </p:nvSpPr>
        <p:spPr>
          <a:xfrm>
            <a:off x="914400" y="732960"/>
            <a:ext cx="8229240" cy="1517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219600" bIns="0">
            <a:noAutofit/>
          </a:bodyPr>
          <a:p>
            <a:pPr marL="618480">
              <a:lnSpc>
                <a:spcPct val="100000"/>
              </a:lnSpc>
              <a:spcBef>
                <a:spcPts val="1729"/>
              </a:spcBef>
            </a:pP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Some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useful</a:t>
            </a:r>
            <a:r>
              <a:rPr b="1" lang="en-US" sz="4400" spc="-1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equivalences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277" name="object 3"/>
          <p:cNvGrpSpPr/>
          <p:nvPr/>
        </p:nvGrpSpPr>
        <p:grpSpPr>
          <a:xfrm>
            <a:off x="2279880" y="2203560"/>
            <a:ext cx="5271480" cy="482760"/>
            <a:chOff x="2279880" y="2203560"/>
            <a:chExt cx="5271480" cy="482760"/>
          </a:xfrm>
        </p:grpSpPr>
        <p:sp>
          <p:nvSpPr>
            <p:cNvPr id="278" name="object 4"/>
            <p:cNvSpPr/>
            <p:nvPr/>
          </p:nvSpPr>
          <p:spPr>
            <a:xfrm>
              <a:off x="2279880" y="2203560"/>
              <a:ext cx="5271480" cy="482760"/>
            </a:xfrm>
            <a:custGeom>
              <a:avLst/>
              <a:gdLst/>
              <a:ahLst/>
              <a:rect l="l" t="t" r="r" b="b"/>
              <a:pathLst>
                <a:path w="5271770" h="483235">
                  <a:moveTo>
                    <a:pt x="2636519" y="0"/>
                  </a:moveTo>
                  <a:lnTo>
                    <a:pt x="2636519" y="483107"/>
                  </a:lnTo>
                  <a:moveTo>
                    <a:pt x="6095" y="0"/>
                  </a:moveTo>
                  <a:lnTo>
                    <a:pt x="6095" y="483107"/>
                  </a:lnTo>
                  <a:moveTo>
                    <a:pt x="5263895" y="0"/>
                  </a:moveTo>
                  <a:lnTo>
                    <a:pt x="5263895" y="483107"/>
                  </a:lnTo>
                  <a:moveTo>
                    <a:pt x="0" y="6095"/>
                  </a:moveTo>
                  <a:lnTo>
                    <a:pt x="5271515" y="6095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object 5"/>
            <p:cNvSpPr/>
            <p:nvPr/>
          </p:nvSpPr>
          <p:spPr>
            <a:xfrm>
              <a:off x="2279880" y="2666880"/>
              <a:ext cx="5271480" cy="360"/>
            </a:xfrm>
            <a:custGeom>
              <a:avLst/>
              <a:gdLst/>
              <a:ahLst/>
              <a:rect l="l" t="t" r="r" b="b"/>
              <a:pathLst>
                <a:path w="5271770" h="0">
                  <a:moveTo>
                    <a:pt x="0" y="0"/>
                  </a:moveTo>
                  <a:lnTo>
                    <a:pt x="5271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0" name="object 6"/>
          <p:cNvSpPr/>
          <p:nvPr/>
        </p:nvSpPr>
        <p:spPr>
          <a:xfrm>
            <a:off x="2292120" y="2215800"/>
            <a:ext cx="261828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23436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32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1" name="object 7"/>
          <p:cNvSpPr/>
          <p:nvPr/>
        </p:nvSpPr>
        <p:spPr>
          <a:xfrm>
            <a:off x="4922640" y="2215800"/>
            <a:ext cx="261504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37008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26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82" name="object 8"/>
          <p:cNvGrpSpPr/>
          <p:nvPr/>
        </p:nvGrpSpPr>
        <p:grpSpPr>
          <a:xfrm>
            <a:off x="1899000" y="2801160"/>
            <a:ext cx="6033240" cy="482760"/>
            <a:chOff x="1899000" y="2801160"/>
            <a:chExt cx="6033240" cy="482760"/>
          </a:xfrm>
        </p:grpSpPr>
        <p:sp>
          <p:nvSpPr>
            <p:cNvPr id="283" name="object 9"/>
            <p:cNvSpPr/>
            <p:nvPr/>
          </p:nvSpPr>
          <p:spPr>
            <a:xfrm>
              <a:off x="1905120" y="2801160"/>
              <a:ext cx="6019560" cy="482760"/>
            </a:xfrm>
            <a:custGeom>
              <a:avLst/>
              <a:gdLst/>
              <a:ahLst/>
              <a:rect l="l" t="t" r="r" b="b"/>
              <a:pathLst>
                <a:path w="6019800" h="483235">
                  <a:moveTo>
                    <a:pt x="3011423" y="0"/>
                  </a:moveTo>
                  <a:lnTo>
                    <a:pt x="3011423" y="483107"/>
                  </a:lnTo>
                  <a:moveTo>
                    <a:pt x="0" y="0"/>
                  </a:moveTo>
                  <a:lnTo>
                    <a:pt x="0" y="483107"/>
                  </a:lnTo>
                  <a:moveTo>
                    <a:pt x="6019799" y="0"/>
                  </a:moveTo>
                  <a:lnTo>
                    <a:pt x="6019799" y="483107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object 10"/>
            <p:cNvSpPr/>
            <p:nvPr/>
          </p:nvSpPr>
          <p:spPr>
            <a:xfrm>
              <a:off x="1899000" y="2819520"/>
              <a:ext cx="6033240" cy="360"/>
            </a:xfrm>
            <a:custGeom>
              <a:avLst/>
              <a:gdLst/>
              <a:ahLst/>
              <a:rect l="l" t="t" r="r" b="b"/>
              <a:pathLst>
                <a:path w="6033770" h="0">
                  <a:moveTo>
                    <a:pt x="0" y="0"/>
                  </a:moveTo>
                  <a:lnTo>
                    <a:pt x="6033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object 11"/>
            <p:cNvSpPr/>
            <p:nvPr/>
          </p:nvSpPr>
          <p:spPr>
            <a:xfrm>
              <a:off x="1899000" y="3276720"/>
              <a:ext cx="6033240" cy="360"/>
            </a:xfrm>
            <a:custGeom>
              <a:avLst/>
              <a:gdLst/>
              <a:ahLst/>
              <a:rect l="l" t="t" r="r" b="b"/>
              <a:pathLst>
                <a:path w="6033770" h="0">
                  <a:moveTo>
                    <a:pt x="0" y="0"/>
                  </a:moveTo>
                  <a:lnTo>
                    <a:pt x="6033515" y="0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6" name="object 12"/>
          <p:cNvSpPr/>
          <p:nvPr/>
        </p:nvSpPr>
        <p:spPr>
          <a:xfrm>
            <a:off x="1911240" y="2838600"/>
            <a:ext cx="2999520" cy="385200"/>
          </a:xfrm>
          <a:prstGeom prst="rect">
            <a:avLst/>
          </a:prstGeom>
          <a:solidFill>
            <a:srgbClr val="cdc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502920">
              <a:lnSpc>
                <a:spcPct val="100000"/>
              </a:lnSpc>
              <a:spcBef>
                <a:spcPts val="15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7" name="object 13"/>
          <p:cNvSpPr/>
          <p:nvPr/>
        </p:nvSpPr>
        <p:spPr>
          <a:xfrm>
            <a:off x="4922640" y="2838600"/>
            <a:ext cx="2996280" cy="385200"/>
          </a:xfrm>
          <a:prstGeom prst="rect">
            <a:avLst/>
          </a:prstGeom>
          <a:solidFill>
            <a:srgbClr val="cdc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187200">
              <a:lnSpc>
                <a:spcPct val="100000"/>
              </a:lnSpc>
              <a:spcBef>
                <a:spcPts val="15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12" strike="noStrike">
                <a:latin typeface="Times New Roman"/>
              </a:rPr>
              <a:t> </a:t>
            </a:r>
            <a:r>
              <a:rPr b="1" lang="en-US" sz="2400" spc="-7" strike="noStrike">
                <a:latin typeface="Arial"/>
              </a:rPr>
              <a:t>false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88" name="object 14"/>
          <p:cNvGraphicFramePr/>
          <p:nvPr/>
        </p:nvGraphicFramePr>
        <p:xfrm>
          <a:off x="2244960" y="3499200"/>
          <a:ext cx="5333760" cy="914040"/>
        </p:xfrm>
        <a:graphic>
          <a:graphicData uri="http://schemas.openxmlformats.org/drawingml/2006/table">
            <a:tbl>
              <a:tblPr/>
              <a:tblGrid>
                <a:gridCol w="2666880"/>
                <a:gridCol w="2666880"/>
              </a:tblGrid>
              <a:tr h="456840"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63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4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  <a:tr h="457200"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</a:t>
                      </a:r>
                      <a:r>
                        <a:rPr b="1" lang="en-US" sz="24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sp>
        <p:nvSpPr>
          <p:cNvPr id="289" name="object 15"/>
          <p:cNvSpPr/>
          <p:nvPr/>
        </p:nvSpPr>
        <p:spPr>
          <a:xfrm>
            <a:off x="1946160" y="4572000"/>
            <a:ext cx="2971440" cy="404280"/>
          </a:xfrm>
          <a:prstGeom prst="rect">
            <a:avLst/>
          </a:prstGeom>
          <a:solidFill>
            <a:srgbClr val="e8e8ef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801360">
              <a:lnSpc>
                <a:spcPct val="100000"/>
              </a:lnSpc>
              <a:spcBef>
                <a:spcPts val="300"/>
              </a:spcBef>
            </a:pPr>
            <a:r>
              <a:rPr b="1" lang="en-US" sz="2400" spc="-1" strike="noStrike">
                <a:latin typeface="Arial"/>
              </a:rPr>
              <a:t>p or p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0" name="object 16"/>
          <p:cNvSpPr/>
          <p:nvPr/>
        </p:nvSpPr>
        <p:spPr>
          <a:xfrm>
            <a:off x="4917960" y="4572000"/>
            <a:ext cx="2971440" cy="404280"/>
          </a:xfrm>
          <a:prstGeom prst="rect">
            <a:avLst/>
          </a:prstGeom>
          <a:solidFill>
            <a:srgbClr val="e8e8ef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1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1" name="object 17"/>
          <p:cNvSpPr/>
          <p:nvPr/>
        </p:nvSpPr>
        <p:spPr>
          <a:xfrm>
            <a:off x="3581280" y="5181480"/>
            <a:ext cx="2974680" cy="404280"/>
          </a:xfrm>
          <a:prstGeom prst="rect">
            <a:avLst/>
          </a:prstGeom>
          <a:solidFill>
            <a:srgbClr val="cdcdde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531360">
              <a:lnSpc>
                <a:spcPct val="100000"/>
              </a:lnSpc>
              <a:spcBef>
                <a:spcPts val="300"/>
              </a:spcBef>
              <a:tabLst>
                <a:tab algn="l" pos="2252520"/>
              </a:tabLst>
            </a:pPr>
            <a:r>
              <a:rPr b="1" lang="en-US" sz="2400" spc="-1" strike="noStrike">
                <a:latin typeface="Arial"/>
              </a:rPr>
              <a:t>not not</a:t>
            </a:r>
            <a:r>
              <a:rPr b="1" lang="en-US" sz="2400" spc="-32" strike="noStrike">
                <a:latin typeface="Arial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r>
              <a:rPr b="1" lang="en-US" sz="2400" spc="-12" strike="noStrike">
                <a:latin typeface="Arial"/>
              </a:rPr>
              <a:t>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0" lang="en-US" sz="2400" spc="-7" strike="noStrike">
                <a:latin typeface="Times New Roman"/>
              </a:rPr>
              <a:t>	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object 2"/>
          <p:cNvSpPr txBox="1"/>
          <p:nvPr/>
        </p:nvSpPr>
        <p:spPr>
          <a:xfrm>
            <a:off x="914400" y="732960"/>
            <a:ext cx="8229240" cy="1517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219600" bIns="0">
            <a:noAutofit/>
          </a:bodyPr>
          <a:p>
            <a:pPr marL="618480">
              <a:lnSpc>
                <a:spcPct val="100000"/>
              </a:lnSpc>
              <a:spcBef>
                <a:spcPts val="1729"/>
              </a:spcBef>
            </a:pP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S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o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m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e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u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s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e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f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u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l</a:t>
            </a:r>
            <a:r>
              <a:rPr b="1" lang="en-US" sz="4400" spc="-1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e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q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u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i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v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a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l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e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n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c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e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s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293" name="object 3"/>
          <p:cNvGrpSpPr/>
          <p:nvPr/>
        </p:nvGrpSpPr>
        <p:grpSpPr>
          <a:xfrm>
            <a:off x="2279880" y="2203560"/>
            <a:ext cx="5271480" cy="482760"/>
            <a:chOff x="2279880" y="2203560"/>
            <a:chExt cx="5271480" cy="482760"/>
          </a:xfrm>
        </p:grpSpPr>
        <p:sp>
          <p:nvSpPr>
            <p:cNvPr id="294" name="object 4"/>
            <p:cNvSpPr/>
            <p:nvPr/>
          </p:nvSpPr>
          <p:spPr>
            <a:xfrm>
              <a:off x="2279880" y="2203560"/>
              <a:ext cx="5271480" cy="482760"/>
            </a:xfrm>
            <a:custGeom>
              <a:avLst/>
              <a:gdLst/>
              <a:ahLst/>
              <a:rect l="l" t="t" r="r" b="b"/>
              <a:pathLst>
                <a:path w="5271770" h="483235">
                  <a:moveTo>
                    <a:pt x="2636519" y="0"/>
                  </a:moveTo>
                  <a:lnTo>
                    <a:pt x="2636519" y="483107"/>
                  </a:lnTo>
                  <a:moveTo>
                    <a:pt x="6095" y="0"/>
                  </a:moveTo>
                  <a:lnTo>
                    <a:pt x="6095" y="483107"/>
                  </a:lnTo>
                  <a:moveTo>
                    <a:pt x="5263895" y="0"/>
                  </a:moveTo>
                  <a:lnTo>
                    <a:pt x="5263895" y="483107"/>
                  </a:lnTo>
                  <a:moveTo>
                    <a:pt x="0" y="6095"/>
                  </a:moveTo>
                  <a:lnTo>
                    <a:pt x="5271515" y="6095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object 5"/>
            <p:cNvSpPr/>
            <p:nvPr/>
          </p:nvSpPr>
          <p:spPr>
            <a:xfrm>
              <a:off x="2279880" y="2666880"/>
              <a:ext cx="5271480" cy="360"/>
            </a:xfrm>
            <a:custGeom>
              <a:avLst/>
              <a:gdLst/>
              <a:ahLst/>
              <a:rect l="l" t="t" r="r" b="b"/>
              <a:pathLst>
                <a:path w="5271770" h="0">
                  <a:moveTo>
                    <a:pt x="0" y="0"/>
                  </a:moveTo>
                  <a:lnTo>
                    <a:pt x="5271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object 6"/>
          <p:cNvSpPr/>
          <p:nvPr/>
        </p:nvSpPr>
        <p:spPr>
          <a:xfrm>
            <a:off x="2292120" y="2215800"/>
            <a:ext cx="261828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23436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32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7" name="object 7"/>
          <p:cNvSpPr/>
          <p:nvPr/>
        </p:nvSpPr>
        <p:spPr>
          <a:xfrm>
            <a:off x="4922640" y="2215800"/>
            <a:ext cx="261504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37008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26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98" name="object 8"/>
          <p:cNvGrpSpPr/>
          <p:nvPr/>
        </p:nvGrpSpPr>
        <p:grpSpPr>
          <a:xfrm>
            <a:off x="1899000" y="2801160"/>
            <a:ext cx="6033240" cy="482760"/>
            <a:chOff x="1899000" y="2801160"/>
            <a:chExt cx="6033240" cy="482760"/>
          </a:xfrm>
        </p:grpSpPr>
        <p:sp>
          <p:nvSpPr>
            <p:cNvPr id="299" name="object 9"/>
            <p:cNvSpPr/>
            <p:nvPr/>
          </p:nvSpPr>
          <p:spPr>
            <a:xfrm>
              <a:off x="1905120" y="2801160"/>
              <a:ext cx="6019560" cy="482760"/>
            </a:xfrm>
            <a:custGeom>
              <a:avLst/>
              <a:gdLst/>
              <a:ahLst/>
              <a:rect l="l" t="t" r="r" b="b"/>
              <a:pathLst>
                <a:path w="6019800" h="483235">
                  <a:moveTo>
                    <a:pt x="3011423" y="0"/>
                  </a:moveTo>
                  <a:lnTo>
                    <a:pt x="3011423" y="483107"/>
                  </a:lnTo>
                  <a:moveTo>
                    <a:pt x="0" y="0"/>
                  </a:moveTo>
                  <a:lnTo>
                    <a:pt x="0" y="483107"/>
                  </a:lnTo>
                  <a:moveTo>
                    <a:pt x="6019799" y="0"/>
                  </a:moveTo>
                  <a:lnTo>
                    <a:pt x="6019799" y="483107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object 10"/>
            <p:cNvSpPr/>
            <p:nvPr/>
          </p:nvSpPr>
          <p:spPr>
            <a:xfrm>
              <a:off x="1899000" y="2819520"/>
              <a:ext cx="6033240" cy="360"/>
            </a:xfrm>
            <a:custGeom>
              <a:avLst/>
              <a:gdLst/>
              <a:ahLst/>
              <a:rect l="l" t="t" r="r" b="b"/>
              <a:pathLst>
                <a:path w="6033770" h="0">
                  <a:moveTo>
                    <a:pt x="0" y="0"/>
                  </a:moveTo>
                  <a:lnTo>
                    <a:pt x="6033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object 11"/>
            <p:cNvSpPr/>
            <p:nvPr/>
          </p:nvSpPr>
          <p:spPr>
            <a:xfrm>
              <a:off x="1899000" y="3276720"/>
              <a:ext cx="6033240" cy="360"/>
            </a:xfrm>
            <a:custGeom>
              <a:avLst/>
              <a:gdLst/>
              <a:ahLst/>
              <a:rect l="l" t="t" r="r" b="b"/>
              <a:pathLst>
                <a:path w="6033770" h="0">
                  <a:moveTo>
                    <a:pt x="0" y="0"/>
                  </a:moveTo>
                  <a:lnTo>
                    <a:pt x="6033515" y="0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2" name="object 12"/>
          <p:cNvSpPr/>
          <p:nvPr/>
        </p:nvSpPr>
        <p:spPr>
          <a:xfrm>
            <a:off x="1911240" y="2838600"/>
            <a:ext cx="2999520" cy="385200"/>
          </a:xfrm>
          <a:prstGeom prst="rect">
            <a:avLst/>
          </a:prstGeom>
          <a:solidFill>
            <a:srgbClr val="cdc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502920">
              <a:lnSpc>
                <a:spcPct val="100000"/>
              </a:lnSpc>
              <a:spcBef>
                <a:spcPts val="15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3" name="object 13"/>
          <p:cNvSpPr/>
          <p:nvPr/>
        </p:nvSpPr>
        <p:spPr>
          <a:xfrm>
            <a:off x="4922640" y="2838600"/>
            <a:ext cx="2996280" cy="385200"/>
          </a:xfrm>
          <a:prstGeom prst="rect">
            <a:avLst/>
          </a:prstGeom>
          <a:solidFill>
            <a:srgbClr val="cdc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187200">
              <a:lnSpc>
                <a:spcPct val="100000"/>
              </a:lnSpc>
              <a:spcBef>
                <a:spcPts val="15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12" strike="noStrike">
                <a:latin typeface="Times New Roman"/>
              </a:rPr>
              <a:t> </a:t>
            </a:r>
            <a:r>
              <a:rPr b="1" lang="en-US" sz="2400" spc="-7" strike="noStrike">
                <a:latin typeface="Arial"/>
              </a:rPr>
              <a:t>false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304" name="object 14"/>
          <p:cNvGraphicFramePr/>
          <p:nvPr/>
        </p:nvGraphicFramePr>
        <p:xfrm>
          <a:off x="2244960" y="3499200"/>
          <a:ext cx="5333760" cy="914040"/>
        </p:xfrm>
        <a:graphic>
          <a:graphicData uri="http://schemas.openxmlformats.org/drawingml/2006/table">
            <a:tbl>
              <a:tblPr/>
              <a:tblGrid>
                <a:gridCol w="2666880"/>
                <a:gridCol w="2666880"/>
              </a:tblGrid>
              <a:tr h="456840"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63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4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  <a:tr h="457200"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</a:t>
                      </a:r>
                      <a:r>
                        <a:rPr b="1" lang="en-US" sz="24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  <p:sp>
        <p:nvSpPr>
          <p:cNvPr id="305" name="object 15"/>
          <p:cNvSpPr/>
          <p:nvPr/>
        </p:nvSpPr>
        <p:spPr>
          <a:xfrm>
            <a:off x="1946160" y="4572000"/>
            <a:ext cx="2971440" cy="404280"/>
          </a:xfrm>
          <a:prstGeom prst="rect">
            <a:avLst/>
          </a:prstGeom>
          <a:solidFill>
            <a:srgbClr val="e8e8ef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801360">
              <a:lnSpc>
                <a:spcPct val="100000"/>
              </a:lnSpc>
              <a:spcBef>
                <a:spcPts val="300"/>
              </a:spcBef>
            </a:pPr>
            <a:r>
              <a:rPr b="1" lang="en-US" sz="2400" spc="-1" strike="noStrike">
                <a:latin typeface="Arial"/>
              </a:rPr>
              <a:t>p or p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6" name="object 16"/>
          <p:cNvSpPr/>
          <p:nvPr/>
        </p:nvSpPr>
        <p:spPr>
          <a:xfrm>
            <a:off x="4917960" y="4572000"/>
            <a:ext cx="2971440" cy="404280"/>
          </a:xfrm>
          <a:prstGeom prst="rect">
            <a:avLst/>
          </a:prstGeom>
          <a:solidFill>
            <a:srgbClr val="e8e8ef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684000">
              <a:lnSpc>
                <a:spcPct val="100000"/>
              </a:lnSpc>
              <a:spcBef>
                <a:spcPts val="30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1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7" name="object 17"/>
          <p:cNvSpPr/>
          <p:nvPr/>
        </p:nvSpPr>
        <p:spPr>
          <a:xfrm>
            <a:off x="3581280" y="5181480"/>
            <a:ext cx="2974680" cy="404280"/>
          </a:xfrm>
          <a:prstGeom prst="rect">
            <a:avLst/>
          </a:prstGeom>
          <a:solidFill>
            <a:srgbClr val="cdcdde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531360">
              <a:lnSpc>
                <a:spcPct val="100000"/>
              </a:lnSpc>
              <a:spcBef>
                <a:spcPts val="300"/>
              </a:spcBef>
              <a:tabLst>
                <a:tab algn="l" pos="2252520"/>
              </a:tabLst>
            </a:pPr>
            <a:r>
              <a:rPr b="1" lang="en-US" sz="2400" spc="-1" strike="noStrike">
                <a:latin typeface="Arial"/>
              </a:rPr>
              <a:t>not not</a:t>
            </a:r>
            <a:r>
              <a:rPr b="1" lang="en-US" sz="2400" spc="-32" strike="noStrike">
                <a:latin typeface="Arial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r>
              <a:rPr b="1" lang="en-US" sz="2400" spc="-12" strike="noStrike">
                <a:latin typeface="Arial"/>
              </a:rPr>
              <a:t>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0" lang="en-US" sz="2400" spc="-7" strike="noStrike">
                <a:latin typeface="Times New Roman"/>
              </a:rPr>
              <a:t>	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8" name="object 18"/>
          <p:cNvSpPr/>
          <p:nvPr/>
        </p:nvSpPr>
        <p:spPr>
          <a:xfrm>
            <a:off x="1981080" y="5867280"/>
            <a:ext cx="2973240" cy="404280"/>
          </a:xfrm>
          <a:prstGeom prst="rect">
            <a:avLst/>
          </a:prstGeom>
          <a:solidFill>
            <a:srgbClr val="e8e8ef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329040">
              <a:lnSpc>
                <a:spcPct val="100000"/>
              </a:lnSpc>
              <a:spcBef>
                <a:spcPts val="300"/>
              </a:spcBef>
            </a:pPr>
            <a:r>
              <a:rPr b="1" lang="en-US" sz="2400" spc="-1" strike="noStrike">
                <a:latin typeface="Arial"/>
              </a:rPr>
              <a:t>p or not p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41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9" name="object 19"/>
          <p:cNvSpPr/>
          <p:nvPr/>
        </p:nvSpPr>
        <p:spPr>
          <a:xfrm>
            <a:off x="4954680" y="5867280"/>
            <a:ext cx="2970000" cy="404280"/>
          </a:xfrm>
          <a:prstGeom prst="rect">
            <a:avLst/>
          </a:prstGeom>
          <a:solidFill>
            <a:srgbClr val="e8e8ef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108000">
              <a:lnSpc>
                <a:spcPct val="100000"/>
              </a:lnSpc>
              <a:spcBef>
                <a:spcPts val="300"/>
              </a:spcBef>
              <a:tabLst>
                <a:tab algn="l" pos="2166480"/>
              </a:tabLst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not</a:t>
            </a:r>
            <a:r>
              <a:rPr b="1" lang="en-US" sz="2400" spc="-32" strike="noStrike">
                <a:latin typeface="Arial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r>
              <a:rPr b="1" lang="en-US" sz="2400" spc="-7" strike="noStrike">
                <a:latin typeface="Arial"/>
              </a:rPr>
              <a:t>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0" lang="en-US" sz="2400" spc="-7" strike="noStrike">
                <a:latin typeface="Times New Roman"/>
              </a:rPr>
              <a:t>	</a:t>
            </a:r>
            <a:r>
              <a:rPr b="1" lang="en-US" sz="2400" spc="-7" strike="noStrike">
                <a:latin typeface="Arial"/>
              </a:rPr>
              <a:t>false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bject 2"/>
          <p:cNvSpPr txBox="1"/>
          <p:nvPr/>
        </p:nvSpPr>
        <p:spPr>
          <a:xfrm>
            <a:off x="914400" y="732960"/>
            <a:ext cx="8229240" cy="1517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219600" bIns="0">
            <a:noAutofit/>
          </a:bodyPr>
          <a:p>
            <a:pPr marL="618480">
              <a:lnSpc>
                <a:spcPct val="100000"/>
              </a:lnSpc>
              <a:spcBef>
                <a:spcPts val="1729"/>
              </a:spcBef>
            </a:pP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Some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useful</a:t>
            </a:r>
            <a:r>
              <a:rPr b="1" lang="en-US" sz="4400" spc="-1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equivalences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311" name="object 3"/>
          <p:cNvSpPr/>
          <p:nvPr/>
        </p:nvSpPr>
        <p:spPr>
          <a:xfrm>
            <a:off x="1493640" y="2943000"/>
            <a:ext cx="3002040" cy="3344400"/>
          </a:xfrm>
          <a:prstGeom prst="rect">
            <a:avLst/>
          </a:prstGeom>
          <a:solidFill>
            <a:srgbClr val="cdcdde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89640">
              <a:lnSpc>
                <a:spcPct val="100000"/>
              </a:lnSpc>
              <a:spcBef>
                <a:spcPts val="286"/>
              </a:spcBef>
            </a:pPr>
            <a:r>
              <a:rPr b="1" lang="en-US" sz="2400" spc="-1" strike="noStrike">
                <a:latin typeface="Arial"/>
              </a:rPr>
              <a:t>distributivity</a:t>
            </a:r>
            <a:r>
              <a:rPr b="1" lang="en-US" sz="2400" spc="-60" strike="noStrike">
                <a:latin typeface="Arial"/>
              </a:rPr>
              <a:t> </a:t>
            </a:r>
            <a:r>
              <a:rPr b="1" lang="en-US" sz="2400" spc="-1" strike="noStrike">
                <a:latin typeface="Arial"/>
              </a:rPr>
              <a:t>of</a:t>
            </a:r>
            <a:endParaRPr b="0" lang="en-US" sz="2400" spc="-1" strike="noStrike">
              <a:latin typeface="Arial"/>
            </a:endParaRPr>
          </a:p>
          <a:p>
            <a:pPr marL="89640">
              <a:lnSpc>
                <a:spcPct val="100000"/>
              </a:lnSpc>
              <a:spcBef>
                <a:spcPts val="6"/>
              </a:spcBef>
            </a:pPr>
            <a:endParaRPr b="0" lang="en-US" sz="2400" spc="-1" strike="noStrike">
              <a:latin typeface="Arial"/>
            </a:endParaRPr>
          </a:p>
          <a:p>
            <a:pPr marL="280080" indent="-19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80800"/>
              </a:tabLst>
            </a:pP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over</a:t>
            </a:r>
            <a:r>
              <a:rPr b="1" lang="en-US" sz="2400" spc="-100" strike="noStrike">
                <a:latin typeface="Arial"/>
              </a:rPr>
              <a:t> </a:t>
            </a:r>
            <a:r>
              <a:rPr b="1" lang="en-US" sz="2400" spc="-1" strike="noStrike">
                <a:latin typeface="Arial"/>
              </a:rPr>
              <a:t>or</a:t>
            </a:r>
            <a:endParaRPr b="0" lang="en-US" sz="2400" spc="-1" strike="noStrike">
              <a:latin typeface="Arial"/>
            </a:endParaRPr>
          </a:p>
          <a:p>
            <a:pPr marL="280080" indent="-19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80800"/>
              </a:tabLst>
            </a:pPr>
            <a:r>
              <a:rPr b="1" lang="en-US" sz="2400" spc="-1" strike="noStrike">
                <a:latin typeface="Arial"/>
              </a:rPr>
              <a:t>or </a:t>
            </a:r>
            <a:r>
              <a:rPr b="1" lang="en-US" sz="2400" spc="-7" strike="noStrike">
                <a:latin typeface="Arial"/>
              </a:rPr>
              <a:t>over</a:t>
            </a:r>
            <a:r>
              <a:rPr b="1" lang="en-US" sz="2400" spc="-86" strike="noStrike">
                <a:latin typeface="Arial"/>
              </a:rPr>
              <a:t> </a:t>
            </a:r>
            <a:r>
              <a:rPr b="1" lang="en-US" sz="2400" spc="-7" strike="noStrike">
                <a:latin typeface="Arial"/>
              </a:rPr>
              <a:t>and</a:t>
            </a:r>
            <a:endParaRPr b="0" lang="en-US" sz="2400" spc="-1" strike="noStrike">
              <a:latin typeface="Arial"/>
            </a:endParaRPr>
          </a:p>
          <a:p>
            <a:pPr marL="280080" indent="-19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80800"/>
              </a:tabLst>
            </a:pPr>
            <a:r>
              <a:rPr b="1" lang="en-US" sz="2400" spc="-1" strike="noStrike">
                <a:latin typeface="Arial"/>
              </a:rPr>
              <a:t>or </a:t>
            </a:r>
            <a:r>
              <a:rPr b="1" lang="en-US" sz="2400" spc="-7" strike="noStrike">
                <a:latin typeface="Arial"/>
              </a:rPr>
              <a:t>over </a:t>
            </a:r>
            <a:r>
              <a:rPr b="1" lang="en-US" sz="2400" spc="-7" strike="noStrike">
                <a:latin typeface="Symbol"/>
              </a:rPr>
              <a:t></a:t>
            </a:r>
            <a:endParaRPr b="0" lang="en-US" sz="2400" spc="-1" strike="noStrike">
              <a:latin typeface="Arial"/>
            </a:endParaRPr>
          </a:p>
          <a:p>
            <a:pPr marL="280080" indent="-19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80800"/>
              </a:tabLst>
            </a:pPr>
            <a:r>
              <a:rPr b="1" lang="en-US" sz="2400" spc="-7" strike="noStrike">
                <a:latin typeface="Symbol"/>
              </a:rPr>
              <a:t>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7" strike="noStrike">
                <a:latin typeface="Arial"/>
              </a:rPr>
              <a:t>over</a:t>
            </a:r>
            <a:r>
              <a:rPr b="1" lang="en-US" sz="2400" spc="58" strike="noStrike">
                <a:latin typeface="Arial"/>
              </a:rPr>
              <a:t> </a:t>
            </a:r>
            <a:r>
              <a:rPr b="1" lang="en-US" sz="2400" spc="-7" strike="noStrike">
                <a:latin typeface="Arial"/>
              </a:rPr>
              <a:t>and</a:t>
            </a:r>
            <a:endParaRPr b="0" lang="en-US" sz="2400" spc="-1" strike="noStrike">
              <a:latin typeface="Arial"/>
            </a:endParaRPr>
          </a:p>
          <a:p>
            <a:pPr marL="280080" indent="-19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80800"/>
              </a:tabLst>
            </a:pPr>
            <a:r>
              <a:rPr b="1" lang="en-US" sz="2400" spc="-7" strike="noStrike">
                <a:latin typeface="Symbol"/>
              </a:rPr>
              <a:t>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7" strike="noStrike">
                <a:latin typeface="Arial"/>
              </a:rPr>
              <a:t>over</a:t>
            </a:r>
            <a:r>
              <a:rPr b="1" lang="en-US" sz="2400" spc="-15" strike="noStrike">
                <a:latin typeface="Arial"/>
              </a:rPr>
              <a:t> </a:t>
            </a:r>
            <a:r>
              <a:rPr b="1" lang="en-US" sz="2400" spc="-1" strike="noStrike">
                <a:latin typeface="Arial"/>
              </a:rPr>
              <a:t>or</a:t>
            </a:r>
            <a:endParaRPr b="0" lang="en-US" sz="2400" spc="-1" strike="noStrike">
              <a:latin typeface="Arial"/>
            </a:endParaRPr>
          </a:p>
          <a:p>
            <a:pPr marL="280080" indent="-19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80800"/>
              </a:tabLst>
            </a:pPr>
            <a:r>
              <a:rPr b="1" lang="en-US" sz="2400" spc="-7" strike="noStrike">
                <a:latin typeface="Symbol"/>
              </a:rPr>
              <a:t>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7" strike="noStrike">
                <a:latin typeface="Arial"/>
              </a:rPr>
              <a:t>over</a:t>
            </a:r>
            <a:r>
              <a:rPr b="1" lang="en-US" sz="2400" spc="-12" strike="noStrike">
                <a:latin typeface="Arial"/>
              </a:rPr>
              <a:t> </a:t>
            </a:r>
            <a:r>
              <a:rPr b="1" lang="en-US" sz="2400" spc="-7" strike="noStrike">
                <a:latin typeface="Symbol"/>
              </a:rPr>
              <a:t></a:t>
            </a:r>
            <a:endParaRPr b="0" lang="en-US" sz="2400" spc="-1" strike="noStrike">
              <a:latin typeface="Arial"/>
            </a:endParaRPr>
          </a:p>
          <a:p>
            <a:pPr marL="280080" indent="-19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80800"/>
              </a:tabLst>
            </a:pPr>
            <a:r>
              <a:rPr b="1" lang="en-US" sz="2400" spc="-7" strike="noStrike">
                <a:latin typeface="Symbol"/>
              </a:rPr>
              <a:t>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7" strike="noStrike">
                <a:latin typeface="Arial"/>
              </a:rPr>
              <a:t>over</a:t>
            </a:r>
            <a:r>
              <a:rPr b="1" lang="en-US" sz="2400" spc="-12" strike="noStrike">
                <a:latin typeface="Arial"/>
              </a:rPr>
              <a:t> </a:t>
            </a:r>
            <a:r>
              <a:rPr b="1" lang="en-US" sz="2400" spc="-7" strike="noStrike">
                <a:latin typeface="Symbol"/>
              </a:rPr>
              <a:t>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2" name="object 4"/>
          <p:cNvSpPr/>
          <p:nvPr/>
        </p:nvSpPr>
        <p:spPr>
          <a:xfrm>
            <a:off x="4997160" y="2362320"/>
            <a:ext cx="3003840" cy="2149560"/>
          </a:xfrm>
          <a:prstGeom prst="rect">
            <a:avLst/>
          </a:prstGeom>
          <a:solidFill>
            <a:srgbClr val="cdcdde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89640">
              <a:lnSpc>
                <a:spcPct val="100000"/>
              </a:lnSpc>
              <a:spcBef>
                <a:spcPts val="300"/>
              </a:spcBef>
            </a:pPr>
            <a:r>
              <a:rPr b="1" lang="en-US" sz="2400" spc="-7" strike="noStrike">
                <a:latin typeface="Arial"/>
              </a:rPr>
              <a:t>associativity</a:t>
            </a:r>
            <a:r>
              <a:rPr b="1" lang="en-US" sz="2400" spc="-26" strike="noStrike">
                <a:latin typeface="Arial"/>
              </a:rPr>
              <a:t> </a:t>
            </a:r>
            <a:r>
              <a:rPr b="1" lang="en-US" sz="2400" spc="-1" strike="noStrike">
                <a:latin typeface="Arial"/>
              </a:rPr>
              <a:t>of</a:t>
            </a:r>
            <a:endParaRPr b="0" lang="en-US" sz="2400" spc="-1" strike="noStrike">
              <a:latin typeface="Arial"/>
            </a:endParaRPr>
          </a:p>
          <a:p>
            <a:pPr marL="89640">
              <a:lnSpc>
                <a:spcPct val="100000"/>
              </a:lnSpc>
              <a:spcBef>
                <a:spcPts val="575"/>
              </a:spcBef>
            </a:pPr>
            <a:r>
              <a:rPr b="1" lang="en-US" sz="2400" spc="4" strike="noStrike">
                <a:latin typeface="Symbol"/>
              </a:rPr>
              <a:t></a:t>
            </a:r>
            <a:r>
              <a:rPr b="1" lang="en-US" sz="2400" spc="4" strike="noStrike">
                <a:latin typeface="Arial"/>
              </a:rPr>
              <a:t>, </a:t>
            </a:r>
            <a:r>
              <a:rPr b="1" lang="en-US" sz="2400" spc="-12" strike="noStrike">
                <a:latin typeface="Symbol"/>
              </a:rPr>
              <a:t></a:t>
            </a:r>
            <a:r>
              <a:rPr b="1" lang="en-US" sz="2400" spc="-12" strike="noStrike">
                <a:latin typeface="Arial"/>
              </a:rPr>
              <a:t>, </a:t>
            </a:r>
            <a:r>
              <a:rPr b="1" lang="en-US" sz="2400" spc="-7" strike="noStrike">
                <a:latin typeface="Arial"/>
              </a:rPr>
              <a:t>and</a:t>
            </a:r>
            <a:r>
              <a:rPr b="1" lang="en-US" sz="2400" spc="-41" strike="noStrike">
                <a:latin typeface="Arial"/>
              </a:rPr>
              <a:t> </a:t>
            </a:r>
            <a:r>
              <a:rPr b="1" lang="en-US" sz="2400" spc="-7" strike="noStrike">
                <a:latin typeface="Symbol"/>
              </a:rPr>
              <a:t></a:t>
            </a:r>
            <a:endParaRPr b="0" lang="en-US" sz="2400" spc="-1" strike="noStrike">
              <a:latin typeface="Arial"/>
            </a:endParaRPr>
          </a:p>
          <a:p>
            <a:pPr marL="89640">
              <a:lnSpc>
                <a:spcPct val="100000"/>
              </a:lnSpc>
              <a:spcBef>
                <a:spcPts val="51"/>
              </a:spcBef>
            </a:pPr>
            <a:endParaRPr b="0" lang="en-US" sz="2400" spc="-1" strike="noStrike">
              <a:latin typeface="Arial"/>
            </a:endParaRPr>
          </a:p>
          <a:p>
            <a:pPr marL="89640">
              <a:lnSpc>
                <a:spcPct val="100000"/>
              </a:lnSpc>
            </a:pPr>
            <a:r>
              <a:rPr b="1" lang="en-US" sz="2400" spc="-7" strike="noStrike">
                <a:latin typeface="Arial"/>
              </a:rPr>
              <a:t>Commutativity</a:t>
            </a:r>
            <a:r>
              <a:rPr b="1" lang="en-US" sz="2400" spc="-26" strike="noStrike">
                <a:latin typeface="Arial"/>
              </a:rPr>
              <a:t> </a:t>
            </a:r>
            <a:r>
              <a:rPr b="1" lang="en-US" sz="2400" spc="-1" strike="noStrike">
                <a:latin typeface="Arial"/>
              </a:rPr>
              <a:t>of</a:t>
            </a:r>
            <a:endParaRPr b="0" lang="en-US" sz="2400" spc="-1" strike="noStrike">
              <a:latin typeface="Arial"/>
            </a:endParaRPr>
          </a:p>
          <a:p>
            <a:pPr marL="89640">
              <a:lnSpc>
                <a:spcPct val="100000"/>
              </a:lnSpc>
              <a:spcBef>
                <a:spcPts val="575"/>
              </a:spcBef>
            </a:pPr>
            <a:r>
              <a:rPr b="1" lang="en-US" sz="2400" spc="4" strike="noStrike">
                <a:latin typeface="Symbol"/>
              </a:rPr>
              <a:t></a:t>
            </a:r>
            <a:r>
              <a:rPr b="1" lang="en-US" sz="2400" spc="4" strike="noStrike">
                <a:latin typeface="Arial"/>
              </a:rPr>
              <a:t>, </a:t>
            </a:r>
            <a:r>
              <a:rPr b="1" lang="en-US" sz="2400" spc="-12" strike="noStrike">
                <a:latin typeface="Symbol"/>
              </a:rPr>
              <a:t></a:t>
            </a:r>
            <a:r>
              <a:rPr b="1" lang="en-US" sz="2400" spc="-12" strike="noStrike">
                <a:latin typeface="Arial"/>
              </a:rPr>
              <a:t>, </a:t>
            </a:r>
            <a:r>
              <a:rPr b="1" lang="en-US" sz="2400" spc="-7" strike="noStrike">
                <a:latin typeface="Arial"/>
              </a:rPr>
              <a:t>and</a:t>
            </a:r>
            <a:r>
              <a:rPr b="1" lang="en-US" sz="2400" spc="-41" strike="noStrike">
                <a:latin typeface="Arial"/>
              </a:rPr>
              <a:t> </a:t>
            </a:r>
            <a:r>
              <a:rPr b="1" lang="en-US" sz="2400" spc="-7" strike="noStrike">
                <a:latin typeface="Symbol"/>
              </a:rPr>
              <a:t>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3" name="object 5"/>
          <p:cNvSpPr/>
          <p:nvPr/>
        </p:nvSpPr>
        <p:spPr>
          <a:xfrm>
            <a:off x="4997160" y="5152680"/>
            <a:ext cx="3003840" cy="1515600"/>
          </a:xfrm>
          <a:prstGeom prst="rect">
            <a:avLst/>
          </a:prstGeom>
          <a:solidFill>
            <a:srgbClr val="cdcdde"/>
          </a:solidFill>
          <a:ln w="12191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173520">
              <a:lnSpc>
                <a:spcPct val="100000"/>
              </a:lnSpc>
              <a:spcBef>
                <a:spcPts val="286"/>
              </a:spcBef>
            </a:pPr>
            <a:r>
              <a:rPr b="1" lang="en-US" sz="2400" spc="-15" strike="noStrike">
                <a:latin typeface="Arial"/>
              </a:rPr>
              <a:t>Demorgan’s</a:t>
            </a:r>
            <a:r>
              <a:rPr b="1" lang="en-US" sz="2400" spc="-12" strike="noStrike">
                <a:latin typeface="Arial"/>
              </a:rPr>
              <a:t> </a:t>
            </a:r>
            <a:r>
              <a:rPr b="1" lang="en-US" sz="2400" spc="-1" strike="noStrike">
                <a:latin typeface="Arial"/>
              </a:rPr>
              <a:t>law</a:t>
            </a:r>
            <a:endParaRPr b="0" lang="en-US" sz="2400" spc="-1" strike="noStrike">
              <a:latin typeface="Arial"/>
            </a:endParaRPr>
          </a:p>
          <a:p>
            <a:pPr marL="173520">
              <a:lnSpc>
                <a:spcPct val="100000"/>
              </a:lnSpc>
              <a:spcBef>
                <a:spcPts val="6"/>
              </a:spcBef>
            </a:pPr>
            <a:endParaRPr b="0" lang="en-US" sz="2400" spc="-1" strike="noStrike">
              <a:latin typeface="Arial"/>
            </a:endParaRPr>
          </a:p>
          <a:p>
            <a:pPr marL="280080" indent="-19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80800"/>
              </a:tabLst>
            </a:pPr>
            <a:r>
              <a:rPr b="1" lang="en-US" sz="2400" spc="-7" strike="noStrike">
                <a:latin typeface="Arial"/>
              </a:rPr>
              <a:t>Implication</a:t>
            </a:r>
            <a:endParaRPr b="0" lang="en-US" sz="2400" spc="-1" strike="noStrike">
              <a:latin typeface="Arial"/>
            </a:endParaRPr>
          </a:p>
          <a:p>
            <a:pPr marL="280080" indent="-1908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280800"/>
              </a:tabLst>
            </a:pPr>
            <a:r>
              <a:rPr b="1" lang="en-US" sz="2400" spc="-1" strike="noStrike">
                <a:latin typeface="Arial"/>
              </a:rPr>
              <a:t>if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only</a:t>
            </a:r>
            <a:r>
              <a:rPr b="1" lang="en-US" sz="2400" spc="-60" strike="noStrike">
                <a:latin typeface="Arial"/>
              </a:rPr>
              <a:t> </a:t>
            </a:r>
            <a:r>
              <a:rPr b="1" lang="en-US" sz="2400" spc="4" strike="noStrike">
                <a:latin typeface="Arial"/>
              </a:rPr>
              <a:t>if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object 2"/>
          <p:cNvSpPr/>
          <p:nvPr/>
        </p:nvSpPr>
        <p:spPr>
          <a:xfrm>
            <a:off x="914400" y="2057400"/>
            <a:ext cx="8229240" cy="3352320"/>
          </a:xfrm>
          <a:custGeom>
            <a:avLst/>
            <a:gdLst/>
            <a:ahLst/>
            <a:rect l="l" t="t" r="r" b="b"/>
            <a:pathLst>
              <a:path w="8229600" h="3352800">
                <a:moveTo>
                  <a:pt x="8229600" y="0"/>
                </a:moveTo>
                <a:lnTo>
                  <a:pt x="0" y="0"/>
                </a:lnTo>
                <a:lnTo>
                  <a:pt x="0" y="3352800"/>
                </a:lnTo>
                <a:lnTo>
                  <a:pt x="8229600" y="33528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object 3"/>
          <p:cNvSpPr/>
          <p:nvPr/>
        </p:nvSpPr>
        <p:spPr>
          <a:xfrm>
            <a:off x="1335960" y="2077920"/>
            <a:ext cx="7518600" cy="30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Someone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asks 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person A, “Are</a:t>
            </a:r>
            <a:r>
              <a:rPr b="1" lang="en-US" sz="3600" spc="-120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you  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knight?” He replies, 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“If I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am 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a 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knight 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then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I’ll eat my</a:t>
            </a:r>
            <a:r>
              <a:rPr b="1" lang="en-US" sz="3600" spc="-2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hat”.</a:t>
            </a:r>
            <a:endParaRPr b="0" lang="en-US" sz="3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</a:pPr>
            <a:endParaRPr b="0" lang="en-US" sz="3600" spc="-1" strike="noStrike">
              <a:latin typeface="Arial"/>
            </a:endParaRPr>
          </a:p>
          <a:p>
            <a:pPr marL="50040"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Prove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that 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has to 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eat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his</a:t>
            </a:r>
            <a:r>
              <a:rPr b="1" lang="en-US" sz="3600" spc="-5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3600" spc="-1" strike="noStrike">
                <a:solidFill>
                  <a:srgbClr val="ffff00"/>
                </a:solidFill>
                <a:latin typeface="Arial"/>
              </a:rPr>
              <a:t>hat.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6" name="object 4"/>
          <p:cNvSpPr txBox="1"/>
          <p:nvPr/>
        </p:nvSpPr>
        <p:spPr>
          <a:xfrm>
            <a:off x="914400" y="732960"/>
            <a:ext cx="8229240" cy="1418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120600" bIns="0">
            <a:noAutofit/>
          </a:bodyPr>
          <a:p>
            <a:pPr marL="680760">
              <a:lnSpc>
                <a:spcPct val="100000"/>
              </a:lnSpc>
              <a:spcBef>
                <a:spcPts val="950"/>
              </a:spcBef>
            </a:pP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Logic problem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for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the</a:t>
            </a:r>
            <a:r>
              <a:rPr b="1" lang="en-US" sz="4400" spc="-3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day</a:t>
            </a:r>
            <a:endParaRPr b="0" lang="en-US" sz="4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object 2"/>
          <p:cNvSpPr/>
          <p:nvPr/>
        </p:nvSpPr>
        <p:spPr>
          <a:xfrm>
            <a:off x="2362320" y="1600200"/>
            <a:ext cx="5790960" cy="4343040"/>
          </a:xfrm>
          <a:custGeom>
            <a:avLst/>
            <a:gdLst/>
            <a:ahLst/>
            <a:rect l="l" t="t" r="r" b="b"/>
            <a:pathLst>
              <a:path w="5791200" h="4343400">
                <a:moveTo>
                  <a:pt x="5791200" y="0"/>
                </a:moveTo>
                <a:lnTo>
                  <a:pt x="0" y="0"/>
                </a:lnTo>
                <a:lnTo>
                  <a:pt x="0" y="4343400"/>
                </a:lnTo>
                <a:lnTo>
                  <a:pt x="5791200" y="4343400"/>
                </a:lnTo>
                <a:lnTo>
                  <a:pt x="57912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object 3"/>
          <p:cNvSpPr/>
          <p:nvPr/>
        </p:nvSpPr>
        <p:spPr>
          <a:xfrm>
            <a:off x="2441160" y="1511280"/>
            <a:ext cx="4012920" cy="24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>
            <a:spAutoFit/>
          </a:bodyPr>
          <a:p>
            <a:pPr marL="355680" indent="-342720">
              <a:lnSpc>
                <a:spcPct val="100000"/>
              </a:lnSpc>
              <a:spcBef>
                <a:spcPts val="961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669840"/>
              </a:tabLst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is</a:t>
            </a:r>
            <a:r>
              <a:rPr b="0" lang="en-US" sz="3600" spc="4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 knight: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</a:t>
            </a:r>
            <a:endParaRPr b="0" lang="en-US" sz="36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865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669840"/>
              </a:tabLst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ea</a:t>
            </a:r>
            <a:r>
              <a:rPr b="0" lang="en-US" sz="3600" spc="-12" strike="noStrike">
                <a:solidFill>
                  <a:srgbClr val="ffff00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s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hi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s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 hat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: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H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object 2"/>
          <p:cNvSpPr/>
          <p:nvPr/>
        </p:nvSpPr>
        <p:spPr>
          <a:xfrm>
            <a:off x="2362320" y="1600200"/>
            <a:ext cx="5790960" cy="4343040"/>
          </a:xfrm>
          <a:custGeom>
            <a:avLst/>
            <a:gdLst/>
            <a:ahLst/>
            <a:rect l="l" t="t" r="r" b="b"/>
            <a:pathLst>
              <a:path w="5791200" h="4343400">
                <a:moveTo>
                  <a:pt x="5791200" y="0"/>
                </a:moveTo>
                <a:lnTo>
                  <a:pt x="0" y="0"/>
                </a:lnTo>
                <a:lnTo>
                  <a:pt x="0" y="4343400"/>
                </a:lnTo>
                <a:lnTo>
                  <a:pt x="5791200" y="4343400"/>
                </a:lnTo>
                <a:lnTo>
                  <a:pt x="57912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object 3"/>
          <p:cNvSpPr/>
          <p:nvPr/>
        </p:nvSpPr>
        <p:spPr>
          <a:xfrm>
            <a:off x="2441160" y="1511280"/>
            <a:ext cx="4941720" cy="43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>
            <a:spAutoFit/>
          </a:bodyPr>
          <a:p>
            <a:pPr marL="355680" indent="-342720">
              <a:lnSpc>
                <a:spcPct val="100000"/>
              </a:lnSpc>
              <a:spcBef>
                <a:spcPts val="961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669840"/>
              </a:tabLst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is</a:t>
            </a:r>
            <a:r>
              <a:rPr b="0" lang="en-US" sz="3600" spc="4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 knight: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</a:t>
            </a:r>
            <a:endParaRPr b="0" lang="en-US" sz="36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865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669840"/>
              </a:tabLst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eats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his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hat: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H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355680"/>
                <a:tab algn="l" pos="3669840"/>
              </a:tabLst>
            </a:pPr>
            <a:endParaRPr b="0" lang="en-US" sz="36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"/>
              </a:spcBef>
              <a:buClr>
                <a:srgbClr val="ffff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If I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am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knight then</a:t>
            </a:r>
            <a:r>
              <a:rPr b="0" lang="en-US" sz="3600" spc="-114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I’ll  eat my</a:t>
            </a:r>
            <a:r>
              <a:rPr b="0" lang="en-US" sz="3600" spc="-2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hat: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355680"/>
              </a:tabLst>
            </a:pPr>
            <a:endParaRPr b="0" lang="en-US" sz="3600" spc="-1" strike="noStrike">
              <a:latin typeface="Arial"/>
            </a:endParaRPr>
          </a:p>
          <a:p>
            <a:pPr marL="927000">
              <a:lnSpc>
                <a:spcPct val="100000"/>
              </a:lnSpc>
              <a:tabLst>
                <a:tab algn="l" pos="355680"/>
              </a:tabLst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1" lang="en-US" sz="3600" spc="-7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3600" spc="69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H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object 2"/>
          <p:cNvSpPr/>
          <p:nvPr/>
        </p:nvSpPr>
        <p:spPr>
          <a:xfrm>
            <a:off x="1523880" y="1676520"/>
            <a:ext cx="7238520" cy="4525920"/>
          </a:xfrm>
          <a:custGeom>
            <a:avLst/>
            <a:gdLst/>
            <a:ahLst/>
            <a:rect l="l" t="t" r="r" b="b"/>
            <a:pathLst>
              <a:path w="7239000" h="4526280">
                <a:moveTo>
                  <a:pt x="7239000" y="0"/>
                </a:moveTo>
                <a:lnTo>
                  <a:pt x="0" y="0"/>
                </a:lnTo>
                <a:lnTo>
                  <a:pt x="0" y="4526280"/>
                </a:lnTo>
                <a:lnTo>
                  <a:pt x="7239000" y="4526280"/>
                </a:lnTo>
                <a:lnTo>
                  <a:pt x="72390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object 3"/>
          <p:cNvSpPr/>
          <p:nvPr/>
        </p:nvSpPr>
        <p:spPr>
          <a:xfrm>
            <a:off x="1602720" y="2005920"/>
            <a:ext cx="6326280" cy="35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>
            <a:spAutoFit/>
          </a:bodyPr>
          <a:p>
            <a:pPr marL="355680">
              <a:lnSpc>
                <a:spcPct val="100000"/>
              </a:lnSpc>
              <a:spcBef>
                <a:spcPts val="850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We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have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seen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that (X </a:t>
            </a:r>
            <a:r>
              <a:rPr b="1" lang="en-US" sz="3200" spc="-1" strike="noStrike">
                <a:solidFill>
                  <a:srgbClr val="ffff00"/>
                </a:solidFill>
                <a:latin typeface="Symbol"/>
              </a:rPr>
              <a:t></a:t>
            </a:r>
            <a:r>
              <a:rPr b="1" lang="en-US" sz="3200" spc="-12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S)</a:t>
            </a:r>
            <a:endParaRPr b="0" lang="en-US" sz="32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754"/>
              </a:spcBef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Therefore</a:t>
            </a:r>
            <a:endParaRPr b="0" lang="en-US" sz="32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40"/>
              </a:spcBef>
            </a:pPr>
            <a:endParaRPr b="0" lang="en-US" sz="3200" spc="-1" strike="noStrike"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(A </a:t>
            </a:r>
            <a:r>
              <a:rPr b="1" lang="en-US" sz="3200" spc="-1" strike="noStrike">
                <a:solidFill>
                  <a:srgbClr val="ffff00"/>
                </a:solidFill>
                <a:latin typeface="Symbol"/>
              </a:rPr>
              <a:t></a:t>
            </a:r>
            <a:r>
              <a:rPr b="1" lang="en-US" sz="32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1" lang="en-US" sz="3200" spc="-1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3200" spc="143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H)</a:t>
            </a:r>
            <a:endParaRPr b="0" lang="en-US" sz="32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20"/>
              </a:spcBef>
            </a:pPr>
            <a:endParaRPr b="0" lang="en-US" sz="3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56400"/>
              </a:tabLst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Objective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is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to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logically deduce</a:t>
            </a:r>
            <a:r>
              <a:rPr b="0" lang="en-US" sz="3200" spc="-11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object 2"/>
          <p:cNvGraphicFramePr/>
          <p:nvPr/>
        </p:nvGraphicFramePr>
        <p:xfrm>
          <a:off x="908280" y="2843640"/>
          <a:ext cx="8229240" cy="578880"/>
        </p:xfrm>
        <a:graphic>
          <a:graphicData uri="http://schemas.openxmlformats.org/drawingml/2006/table">
            <a:tbl>
              <a:tblPr/>
              <a:tblGrid>
                <a:gridCol w="1447560"/>
                <a:gridCol w="1523880"/>
                <a:gridCol w="2133360"/>
                <a:gridCol w="3124440"/>
              </a:tblGrid>
              <a:tr h="578880"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 lIns="0" rIns="0" tIns="3348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64"/>
                        </a:spcBef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 lIns="0" rIns="0" tIns="35280" bIns="0">
                      <a:noAutofit/>
                    </a:bodyPr>
                    <a:p>
                      <a:pPr marL="466200"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</a:t>
                      </a: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3200" spc="-75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 lIns="0" rIns="0" tIns="35280" bIns="0">
                      <a:noAutofit/>
                    </a:bodyPr>
                    <a:p>
                      <a:pPr marL="361440">
                        <a:lnSpc>
                          <a:spcPct val="100000"/>
                        </a:lnSpc>
                        <a:spcBef>
                          <a:spcPts val="281"/>
                        </a:spcBef>
                      </a:pP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</a:t>
                      </a: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Symbol"/>
                        </a:rPr>
                        <a:t></a:t>
                      </a: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3200" spc="-7" strike="noStrike">
                          <a:solidFill>
                            <a:srgbClr val="ffffff"/>
                          </a:solidFill>
                          <a:latin typeface="Arial"/>
                        </a:rPr>
                        <a:t>(A </a:t>
                      </a:r>
                      <a:r>
                        <a:rPr b="1" lang="en-US" sz="3200" spc="-1" strike="noStrike">
                          <a:solidFill>
                            <a:srgbClr val="ffffff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3200" spc="-126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3200" spc="-7" strike="noStrike">
                          <a:solidFill>
                            <a:srgbClr val="ffffff"/>
                          </a:solidFill>
                          <a:latin typeface="Arial"/>
                        </a:rPr>
                        <a:t>H)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324" name="object 3"/>
          <p:cNvSpPr txBox="1"/>
          <p:nvPr/>
        </p:nvSpPr>
        <p:spPr>
          <a:xfrm>
            <a:off x="2404800" y="1580040"/>
            <a:ext cx="5248080" cy="1311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Truth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Table</a:t>
            </a:r>
            <a:r>
              <a:rPr b="0" lang="en-US" sz="44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Columns</a:t>
            </a:r>
            <a:endParaRPr b="0" lang="en-US" sz="4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object 2"/>
          <p:cNvSpPr txBox="1"/>
          <p:nvPr/>
        </p:nvSpPr>
        <p:spPr>
          <a:xfrm>
            <a:off x="2047680" y="939960"/>
            <a:ext cx="59623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Proof Using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Truth</a:t>
            </a:r>
            <a:r>
              <a:rPr b="0" lang="en-US" sz="44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Table</a:t>
            </a:r>
            <a:endParaRPr b="0" lang="en-US" sz="4400" spc="-1" strike="noStrike">
              <a:latin typeface="Calibri"/>
            </a:endParaRPr>
          </a:p>
        </p:txBody>
      </p:sp>
      <p:graphicFrame>
        <p:nvGraphicFramePr>
          <p:cNvPr id="326" name="object 3"/>
          <p:cNvGraphicFramePr/>
          <p:nvPr/>
        </p:nvGraphicFramePr>
        <p:xfrm>
          <a:off x="1822680" y="2051280"/>
          <a:ext cx="6171840" cy="18543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71520"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1800" spc="-4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</a:tr>
              <a:tr h="370080">
                <a:tc>
                  <a:txBody>
                    <a:bodyPr lIns="0" rIns="0" tIns="3780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70080"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  <a:tr h="371520"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71160">
                <a:tc>
                  <a:txBody>
                    <a:bodyPr lIns="0" rIns="0" tIns="3780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ct 2"/>
          <p:cNvSpPr txBox="1"/>
          <p:nvPr/>
        </p:nvSpPr>
        <p:spPr>
          <a:xfrm>
            <a:off x="990720" y="457200"/>
            <a:ext cx="8229240" cy="1486440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txBody>
          <a:bodyPr lIns="0" rIns="0" tIns="188640" bIns="0">
            <a:noAutofit/>
          </a:bodyPr>
          <a:p>
            <a:pPr marL="808200">
              <a:lnSpc>
                <a:spcPct val="100000"/>
              </a:lnSpc>
              <a:spcBef>
                <a:spcPts val="1485"/>
              </a:spcBef>
            </a:pPr>
            <a:r>
              <a:rPr b="1" lang="en-US" sz="4800" spc="-7" strike="noStrike">
                <a:solidFill>
                  <a:srgbClr val="ffff00"/>
                </a:solidFill>
                <a:latin typeface="Arial"/>
              </a:rPr>
              <a:t>Propositional</a:t>
            </a:r>
            <a:r>
              <a:rPr b="1" lang="en-US" sz="4800" spc="4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800" spc="-7" strike="noStrike">
                <a:solidFill>
                  <a:srgbClr val="ffff00"/>
                </a:solidFill>
                <a:latin typeface="Arial"/>
              </a:rPr>
              <a:t>Calculus</a:t>
            </a:r>
            <a:endParaRPr b="0" lang="en-US" sz="4800" spc="-1" strike="noStrike">
              <a:latin typeface="Calibri"/>
            </a:endParaRPr>
          </a:p>
        </p:txBody>
      </p:sp>
      <p:sp>
        <p:nvSpPr>
          <p:cNvPr id="213" name="object 3"/>
          <p:cNvSpPr/>
          <p:nvPr/>
        </p:nvSpPr>
        <p:spPr>
          <a:xfrm>
            <a:off x="1069200" y="2005200"/>
            <a:ext cx="7746120" cy="51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 indent="-216000">
              <a:lnSpc>
                <a:spcPct val="100000"/>
              </a:lnSpc>
              <a:spcBef>
                <a:spcPts val="96"/>
              </a:spcBef>
              <a:buClr>
                <a:srgbClr val="00b050"/>
              </a:buClr>
              <a:buFont typeface="Symbol" charset="2"/>
              <a:buChar char=""/>
              <a:tabLst>
                <a:tab algn="l" pos="469800"/>
                <a:tab algn="l" pos="470520"/>
              </a:tabLst>
            </a:pP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Proposition is a 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statement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that 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can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either  be </a:t>
            </a:r>
            <a:r>
              <a:rPr b="0" lang="en-US" sz="2800" spc="-12" strike="noStrike">
                <a:solidFill>
                  <a:srgbClr val="00b050"/>
                </a:solidFill>
                <a:latin typeface="Arial"/>
              </a:rPr>
              <a:t>TRUE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or</a:t>
            </a:r>
            <a:r>
              <a:rPr b="0" lang="en-US" sz="2800" spc="-12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en-US" sz="2800" spc="-35" strike="noStrike">
                <a:solidFill>
                  <a:srgbClr val="00b050"/>
                </a:solidFill>
                <a:latin typeface="Arial"/>
              </a:rPr>
              <a:t>FALSE.</a:t>
            </a:r>
            <a:endParaRPr b="0" lang="en-US" sz="2800" spc="-1" strike="noStrike">
              <a:latin typeface="Arial"/>
            </a:endParaRPr>
          </a:p>
          <a:p>
            <a:pPr marL="469800" indent="-457560">
              <a:lnSpc>
                <a:spcPts val="3359"/>
              </a:lnSpc>
              <a:buClr>
                <a:srgbClr val="00b050"/>
              </a:buClr>
              <a:buFont typeface="Symbol" charset="2"/>
              <a:buChar char=""/>
              <a:tabLst>
                <a:tab algn="l" pos="469800"/>
                <a:tab algn="l" pos="470520"/>
              </a:tabLst>
            </a:pP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A 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statement is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a declarative sentence</a:t>
            </a:r>
            <a:r>
              <a:rPr b="0" lang="en-US" sz="2800" spc="-145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that</a:t>
            </a:r>
            <a:endParaRPr b="0" lang="en-US" sz="2800" spc="-1" strike="noStrike">
              <a:latin typeface="Arial"/>
            </a:endParaRPr>
          </a:p>
          <a:p>
            <a:pPr marL="469800">
              <a:lnSpc>
                <a:spcPct val="100000"/>
              </a:lnSpc>
              <a:tabLst>
                <a:tab algn="l" pos="469800"/>
                <a:tab algn="l" pos="470520"/>
              </a:tabLst>
            </a:pP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is either true 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or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false but not 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both.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A</a:t>
            </a:r>
            <a:r>
              <a:rPr b="0" lang="en-US" sz="2800" spc="-301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statement 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is also 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referred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to 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as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a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 proposition.</a:t>
            </a:r>
            <a:endParaRPr b="0" lang="en-US" sz="2800" spc="-1" strike="noStrike">
              <a:latin typeface="Arial"/>
            </a:endParaRPr>
          </a:p>
          <a:p>
            <a:pPr marL="469800" indent="-457560">
              <a:lnSpc>
                <a:spcPct val="100000"/>
              </a:lnSpc>
              <a:buClr>
                <a:srgbClr val="00b050"/>
              </a:buClr>
              <a:buFont typeface="Arial"/>
              <a:buChar char="•"/>
              <a:tabLst>
                <a:tab algn="l" pos="469800"/>
                <a:tab algn="l" pos="470520"/>
              </a:tabLst>
            </a:pPr>
            <a:r>
              <a:rPr b="1" lang="en-US" sz="2800" spc="-12" strike="noStrike" u="heavy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Arial"/>
              </a:rPr>
              <a:t>EXAMPLES: </a:t>
            </a:r>
            <a:r>
              <a:rPr b="1" lang="en-US" sz="2800" spc="-12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"/>
              </a:rPr>
              <a:t>1.Grass is</a:t>
            </a:r>
            <a:r>
              <a:rPr b="0" lang="en-US" sz="2800" spc="-55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green.  </a:t>
            </a:r>
            <a:r>
              <a:rPr b="0" lang="en-US" sz="2800" spc="-7" strike="noStrike">
                <a:solidFill>
                  <a:srgbClr val="ff0000"/>
                </a:solidFill>
                <a:latin typeface="Arial"/>
              </a:rPr>
              <a:t>2.4 + 2 =</a:t>
            </a:r>
            <a:r>
              <a:rPr b="0" lang="en-US" sz="2800" spc="-2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"/>
              </a:rPr>
              <a:t>6</a:t>
            </a:r>
            <a:endParaRPr b="0" lang="en-US" sz="2800" spc="-1" strike="noStrike">
              <a:latin typeface="Arial"/>
            </a:endParaRPr>
          </a:p>
          <a:p>
            <a:pPr marL="469800">
              <a:lnSpc>
                <a:spcPts val="3359"/>
              </a:lnSpc>
              <a:tabLst>
                <a:tab algn="l" pos="469800"/>
                <a:tab algn="l" pos="470520"/>
              </a:tabLst>
            </a:pPr>
            <a:r>
              <a:rPr b="0" lang="en-US" sz="2800" spc="-7" strike="noStrike">
                <a:solidFill>
                  <a:srgbClr val="ff0000"/>
                </a:solidFill>
                <a:latin typeface="Arial"/>
              </a:rPr>
              <a:t>3.4 + 2 =</a:t>
            </a:r>
            <a:r>
              <a:rPr b="0" lang="en-US" sz="2800" spc="-75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"/>
              </a:rPr>
              <a:t>7</a:t>
            </a:r>
            <a:endParaRPr b="0" lang="en-US" sz="2800" spc="-1" strike="noStrike">
              <a:latin typeface="Arial"/>
            </a:endParaRPr>
          </a:p>
          <a:p>
            <a:pPr marL="568800" indent="-98640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7" strike="noStrike">
                <a:solidFill>
                  <a:srgbClr val="ff0000"/>
                </a:solidFill>
                <a:latin typeface="Arial"/>
              </a:rPr>
              <a:t>4.There are four fingers in a hand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.  are</a:t>
            </a:r>
            <a:r>
              <a:rPr b="0" lang="en-US" sz="2800" spc="-1" strike="noStrike">
                <a:solidFill>
                  <a:srgbClr val="00b050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00b050"/>
                </a:solidFill>
                <a:latin typeface="Arial"/>
              </a:rPr>
              <a:t>propositions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14" name="object 4"/>
          <p:cNvGraphicFramePr/>
          <p:nvPr/>
        </p:nvGraphicFramePr>
        <p:xfrm>
          <a:off x="4835520" y="4735440"/>
          <a:ext cx="3731040" cy="1078560"/>
        </p:xfrm>
        <a:graphic>
          <a:graphicData uri="http://schemas.openxmlformats.org/drawingml/2006/table">
            <a:tbl>
              <a:tblPr/>
              <a:tblGrid>
                <a:gridCol w="1679400"/>
                <a:gridCol w="364320"/>
                <a:gridCol w="1687320"/>
              </a:tblGrid>
              <a:tr h="264960">
                <a:tc>
                  <a:txBody>
                    <a:bodyPr lIns="0" rIns="0" tIns="0" bIns="0">
                      <a:noAutofit/>
                    </a:bodyPr>
                    <a:p>
                      <a:pPr algn="ctr">
                        <a:lnSpc>
                          <a:spcPts val="1970"/>
                        </a:lnSpc>
                      </a:pPr>
                      <a:r>
                        <a:rPr b="0" lang="en-US" sz="18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Not</a:t>
                      </a:r>
                      <a:r>
                        <a:rPr b="0" lang="en-US" sz="1800" spc="-75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Propositions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B w="18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gridSpan="2" rowSpan="2">
                  <a:tcPr>
                    <a:lnB w="1872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 hMerge="1" rowSpan="1">
                  <a:tcPr marL="90000" marR="90000">
                    <a:solidFill>
                      <a:srgbClr val="729fcf"/>
                    </a:solidFill>
                  </a:tcPr>
                </a:tc>
              </a:tr>
              <a:tr h="274680">
                <a:tc>
                  <a:txBody>
                    <a:bodyPr lIns="0" rIns="0" tIns="0" bIns="0">
                      <a:noAutofit/>
                    </a:bodyPr>
                    <a:p>
                      <a:pPr marL="142920" indent="-143640">
                        <a:lnSpc>
                          <a:spcPts val="2038"/>
                        </a:lnSpc>
                        <a:buClr>
                          <a:srgbClr val="ff0000"/>
                        </a:buClr>
                        <a:buFont typeface="Symbol" charset="2"/>
                        <a:buChar char=""/>
                        <a:tabLst>
                          <a:tab algn="l" pos="143640"/>
                        </a:tabLst>
                      </a:pPr>
                      <a:r>
                        <a:rPr b="0" lang="en-US" sz="18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Close 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the</a:t>
                      </a:r>
                      <a:r>
                        <a:rPr b="0" lang="en-US" sz="1800" spc="-97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800" spc="-26" strike="noStrike">
                          <a:solidFill>
                            <a:srgbClr val="ff0000"/>
                          </a:solidFill>
                          <a:latin typeface="Arial"/>
                        </a:rPr>
                        <a:t>door.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vMerge="1" gridSpan="1">
                  <a:tcPr marL="90000" marR="90000">
                    <a:solidFill>
                      <a:srgbClr val="729fcf"/>
                    </a:solidFill>
                  </a:tcPr>
                </a:tc>
                <a:tc vMerge="1"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273960">
                <a:tc gridSpan="2">
                  <a:txBody>
                    <a:bodyPr lIns="0" rIns="0" tIns="0" bIns="0">
                      <a:noAutofit/>
                    </a:bodyPr>
                    <a:p>
                      <a:pPr marL="142920" indent="-143640">
                        <a:lnSpc>
                          <a:spcPts val="2038"/>
                        </a:lnSpc>
                        <a:buClr>
                          <a:srgbClr val="ff0000"/>
                        </a:buClr>
                        <a:buFont typeface="Symbol" charset="2"/>
                        <a:buChar char=""/>
                        <a:tabLst>
                          <a:tab algn="l" pos="143640"/>
                        </a:tabLst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x </a:t>
                      </a:r>
                      <a:r>
                        <a:rPr b="0" lang="en-US" sz="18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is greater than</a:t>
                      </a:r>
                      <a:r>
                        <a:rPr b="0" lang="en-US" sz="1800" spc="-80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2.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>
                  <a:tcP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</a:tr>
              <a:tr h="264960">
                <a:tc gridSpan="3">
                  <a:txBody>
                    <a:bodyPr lIns="0" rIns="0" tIns="0" bIns="0">
                      <a:noAutofit/>
                    </a:bodyPr>
                    <a:p>
                      <a:pPr marL="142920" indent="-143640">
                        <a:lnSpc>
                          <a:spcPts val="1990"/>
                        </a:lnSpc>
                        <a:buClr>
                          <a:srgbClr val="ff0000"/>
                        </a:buClr>
                        <a:buFont typeface="Symbol" charset="2"/>
                        <a:buChar char=""/>
                        <a:tabLst>
                          <a:tab algn="l" pos="143640"/>
                        </a:tabLst>
                      </a:pPr>
                      <a:r>
                        <a:rPr b="0" lang="en-US" sz="18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He is very 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rich </a:t>
                      </a:r>
                      <a:r>
                        <a:rPr b="0" lang="en-US" sz="18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are not</a:t>
                      </a:r>
                      <a:r>
                        <a:rPr b="0" lang="en-US" sz="1800" spc="-60" strike="noStrike">
                          <a:solidFill>
                            <a:srgbClr val="ff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ff0000"/>
                          </a:solidFill>
                          <a:latin typeface="Arial"/>
                        </a:rPr>
                        <a:t>propositions.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T w="18720">
                      <a:solidFill>
                        <a:srgbClr val="ffffff"/>
                      </a:solidFill>
                    </a:lnT>
                    <a:solidFill>
                      <a:srgbClr val="ffff00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object 2"/>
          <p:cNvSpPr txBox="1"/>
          <p:nvPr/>
        </p:nvSpPr>
        <p:spPr>
          <a:xfrm>
            <a:off x="2047680" y="939960"/>
            <a:ext cx="59623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Proof Using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Truth</a:t>
            </a:r>
            <a:r>
              <a:rPr b="0" lang="en-US" sz="44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Table</a:t>
            </a:r>
            <a:endParaRPr b="0" lang="en-US" sz="4400" spc="-1" strike="noStrike">
              <a:latin typeface="Calibri"/>
            </a:endParaRPr>
          </a:p>
        </p:txBody>
      </p:sp>
      <p:graphicFrame>
        <p:nvGraphicFramePr>
          <p:cNvPr id="328" name="object 3"/>
          <p:cNvGraphicFramePr/>
          <p:nvPr/>
        </p:nvGraphicFramePr>
        <p:xfrm>
          <a:off x="1670400" y="2408040"/>
          <a:ext cx="6171840" cy="18529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70080">
                <a:tc>
                  <a:txBody>
                    <a:bodyPr lIns="0" rIns="0" tIns="3780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1800" spc="-4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Symbol"/>
                        </a:rPr>
                        <a:t>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(A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1800" spc="-80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Arial"/>
                        </a:rPr>
                        <a:t>H)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</a:tr>
              <a:tr h="370080"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fbf"/>
                    </a:solidFill>
                  </a:tcPr>
                </a:tc>
              </a:tr>
              <a:tr h="371520"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  <a:tr h="370080">
                <a:tc>
                  <a:txBody>
                    <a:bodyPr lIns="0" rIns="0" tIns="3780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</a:tr>
              <a:tr h="371160"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object 2"/>
          <p:cNvSpPr txBox="1"/>
          <p:nvPr/>
        </p:nvSpPr>
        <p:spPr>
          <a:xfrm>
            <a:off x="2047680" y="939960"/>
            <a:ext cx="59623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Proof Using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Truth</a:t>
            </a:r>
            <a:r>
              <a:rPr b="0" lang="en-US" sz="44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Table</a:t>
            </a:r>
            <a:endParaRPr b="0" lang="en-US" sz="4400" spc="-1" strike="noStrike">
              <a:latin typeface="Calibri"/>
            </a:endParaRPr>
          </a:p>
        </p:txBody>
      </p:sp>
      <p:graphicFrame>
        <p:nvGraphicFramePr>
          <p:cNvPr id="330" name="object 3"/>
          <p:cNvGraphicFramePr/>
          <p:nvPr/>
        </p:nvGraphicFramePr>
        <p:xfrm>
          <a:off x="908280" y="2051280"/>
          <a:ext cx="8229240" cy="18543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371520"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1800" spc="-41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Symbol"/>
                        </a:rPr>
                        <a:t>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(A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1800" spc="-80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Arial"/>
                        </a:rPr>
                        <a:t>H)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33399"/>
                    </a:solidFill>
                  </a:tcPr>
                </a:tc>
              </a:tr>
              <a:tr h="370080">
                <a:tc>
                  <a:txBody>
                    <a:bodyPr lIns="0" rIns="0" tIns="3780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080"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  <a:tr h="371520">
                <a:tc>
                  <a:txBody>
                    <a:bodyPr lIns="0" rIns="0" tIns="3924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</a:tr>
              <a:tr h="371160">
                <a:tc>
                  <a:txBody>
                    <a:bodyPr lIns="0" rIns="0" tIns="37800" bIns="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object 2"/>
          <p:cNvSpPr txBox="1"/>
          <p:nvPr/>
        </p:nvSpPr>
        <p:spPr>
          <a:xfrm>
            <a:off x="1889640" y="604440"/>
            <a:ext cx="62758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Proof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using</a:t>
            </a:r>
            <a:r>
              <a:rPr b="0" lang="en-US" sz="44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equivalences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332" name="object 3"/>
          <p:cNvSpPr/>
          <p:nvPr/>
        </p:nvSpPr>
        <p:spPr>
          <a:xfrm>
            <a:off x="914400" y="2057400"/>
            <a:ext cx="8229240" cy="255744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>
            <a:spAutoFit/>
          </a:bodyPr>
          <a:p>
            <a:pPr marL="91440">
              <a:lnSpc>
                <a:spcPct val="100000"/>
              </a:lnSpc>
              <a:spcBef>
                <a:spcPts val="261"/>
              </a:spcBef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1" lang="en-US" sz="3600" spc="-7" strike="noStrike">
                <a:solidFill>
                  <a:srgbClr val="ffff00"/>
                </a:solidFill>
                <a:latin typeface="Symbol"/>
              </a:rPr>
              <a:t></a:t>
            </a:r>
            <a:r>
              <a:rPr b="1" lang="en-US" sz="36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(A </a:t>
            </a:r>
            <a:r>
              <a:rPr b="1" lang="en-US" sz="3600" spc="-7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3600" spc="180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H)</a:t>
            </a:r>
            <a:endParaRPr b="0" lang="en-US" sz="36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865"/>
              </a:spcBef>
              <a:tabLst>
                <a:tab algn="l" pos="723240"/>
              </a:tabLst>
            </a:pPr>
            <a:r>
              <a:rPr b="1" lang="en-US" sz="3600" spc="-7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0" lang="en-US" sz="3600" spc="-7" strike="noStrike">
                <a:solidFill>
                  <a:srgbClr val="ffff00"/>
                </a:solidFill>
                <a:latin typeface="Times New Roman"/>
              </a:rPr>
              <a:t>	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1" lang="en-US" sz="3600" spc="-7" strike="noStrike">
                <a:solidFill>
                  <a:srgbClr val="ffff00"/>
                </a:solidFill>
                <a:latin typeface="Symbol"/>
              </a:rPr>
              <a:t></a:t>
            </a:r>
            <a:r>
              <a:rPr b="1" lang="en-US" sz="36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(not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or</a:t>
            </a:r>
            <a:r>
              <a:rPr b="0" lang="en-US" sz="3600" spc="6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3600" spc="-7" strike="noStrike">
                <a:solidFill>
                  <a:srgbClr val="ffff00"/>
                </a:solidFill>
                <a:latin typeface="Arial"/>
              </a:rPr>
              <a:t>H)</a:t>
            </a:r>
            <a:endParaRPr b="0" lang="en-US" sz="36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865"/>
              </a:spcBef>
              <a:tabLst>
                <a:tab algn="l" pos="723240"/>
              </a:tabLst>
            </a:pPr>
            <a:r>
              <a:rPr b="0" lang="en-US" sz="3600" spc="-1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0" lang="en-US" sz="36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(A and (not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or H))</a:t>
            </a:r>
            <a:r>
              <a:rPr b="0" lang="en-US" sz="3600" spc="-20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or</a:t>
            </a:r>
            <a:endParaRPr b="0" lang="en-US" sz="3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Bef>
                <a:spcPts val="865"/>
              </a:spcBef>
              <a:tabLst>
                <a:tab algn="l" pos="723240"/>
              </a:tabLst>
            </a:pP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(not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and not (not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or</a:t>
            </a:r>
            <a:r>
              <a:rPr b="0" lang="en-US" sz="3600" spc="-4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H))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object 2"/>
          <p:cNvSpPr txBox="1"/>
          <p:nvPr/>
        </p:nvSpPr>
        <p:spPr>
          <a:xfrm>
            <a:off x="1889640" y="604440"/>
            <a:ext cx="62758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Proof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using</a:t>
            </a:r>
            <a:r>
              <a:rPr b="0" lang="en-US" sz="44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equivalences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334" name="object 3"/>
          <p:cNvSpPr/>
          <p:nvPr/>
        </p:nvSpPr>
        <p:spPr>
          <a:xfrm>
            <a:off x="914400" y="2057400"/>
            <a:ext cx="8229240" cy="255744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>
            <a:spAutoFit/>
          </a:bodyPr>
          <a:p>
            <a:pPr marL="91440">
              <a:lnSpc>
                <a:spcPct val="100000"/>
              </a:lnSpc>
              <a:spcBef>
                <a:spcPts val="261"/>
              </a:spcBef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and (not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or</a:t>
            </a:r>
            <a:r>
              <a:rPr b="0" lang="en-US" sz="3600" spc="-3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H)</a:t>
            </a:r>
            <a:endParaRPr b="0" lang="en-US" sz="36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865"/>
              </a:spcBef>
            </a:pPr>
            <a:r>
              <a:rPr b="0" lang="en-US" sz="3600" spc="-1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0" lang="en-US" sz="36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(A and not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A)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or (A and</a:t>
            </a:r>
            <a:r>
              <a:rPr b="0" lang="en-US" sz="3600" spc="-20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H)</a:t>
            </a:r>
            <a:endParaRPr b="0" lang="en-US" sz="36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865"/>
              </a:spcBef>
            </a:pPr>
            <a:r>
              <a:rPr b="0" lang="en-US" sz="3600" spc="-1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0" lang="en-US" sz="36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false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or (A and</a:t>
            </a:r>
            <a:r>
              <a:rPr b="0" lang="en-US" sz="3600" spc="-21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H)</a:t>
            </a:r>
            <a:endParaRPr b="0" lang="en-US" sz="36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865"/>
              </a:spcBef>
            </a:pPr>
            <a:r>
              <a:rPr b="0" lang="en-US" sz="3600" spc="-1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0" lang="en-US" sz="36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and</a:t>
            </a:r>
            <a:r>
              <a:rPr b="0" lang="en-US" sz="3600" spc="-19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H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object 2"/>
          <p:cNvSpPr txBox="1"/>
          <p:nvPr/>
        </p:nvSpPr>
        <p:spPr>
          <a:xfrm>
            <a:off x="1889640" y="604440"/>
            <a:ext cx="62758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Proof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using</a:t>
            </a:r>
            <a:r>
              <a:rPr b="0" lang="en-US" sz="44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equivalences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336" name="object 3"/>
          <p:cNvSpPr/>
          <p:nvPr/>
        </p:nvSpPr>
        <p:spPr>
          <a:xfrm>
            <a:off x="914400" y="2057400"/>
            <a:ext cx="8229240" cy="28620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480" bIns="0">
            <a:spAutoFit/>
          </a:bodyPr>
          <a:p>
            <a:pPr marL="91440">
              <a:lnSpc>
                <a:spcPct val="100000"/>
              </a:lnSpc>
              <a:spcBef>
                <a:spcPts val="264"/>
              </a:spcBef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not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and not (not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or</a:t>
            </a:r>
            <a:r>
              <a:rPr b="0" lang="en-US" sz="3200" spc="-100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H)</a:t>
            </a:r>
            <a:endParaRPr b="0" lang="en-US" sz="32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771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0" lang="en-US" sz="32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not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and (A and not</a:t>
            </a:r>
            <a:r>
              <a:rPr b="0" lang="en-US" sz="3200" spc="3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H)</a:t>
            </a:r>
            <a:endParaRPr b="0" lang="en-US" sz="32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771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0" lang="en-US" sz="32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(not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A)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and not</a:t>
            </a:r>
            <a:r>
              <a:rPr b="0" lang="en-US" sz="3200" spc="3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H</a:t>
            </a:r>
            <a:endParaRPr b="0" lang="en-US" sz="32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765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0" lang="en-US" sz="32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false and not</a:t>
            </a:r>
            <a:r>
              <a:rPr b="0" lang="en-US" sz="3200" spc="10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H</a:t>
            </a:r>
            <a:endParaRPr b="0" lang="en-US" sz="32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771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0" lang="en-US" sz="3200" spc="134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false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bject 2"/>
          <p:cNvSpPr txBox="1"/>
          <p:nvPr/>
        </p:nvSpPr>
        <p:spPr>
          <a:xfrm>
            <a:off x="1889640" y="604440"/>
            <a:ext cx="62758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Proof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using</a:t>
            </a:r>
            <a:r>
              <a:rPr b="0" lang="en-US" sz="4400" spc="-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equivalences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338" name="object 3"/>
          <p:cNvSpPr/>
          <p:nvPr/>
        </p:nvSpPr>
        <p:spPr>
          <a:xfrm>
            <a:off x="914400" y="2057400"/>
            <a:ext cx="8229240" cy="227628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480" bIns="0">
            <a:spAutoFit/>
          </a:bodyPr>
          <a:p>
            <a:pPr marL="91440">
              <a:lnSpc>
                <a:spcPct val="100000"/>
              </a:lnSpc>
              <a:spcBef>
                <a:spcPts val="264"/>
              </a:spcBef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Hence</a:t>
            </a:r>
            <a:endParaRPr b="0" lang="en-US" sz="32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780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1" lang="en-US" sz="3200" spc="-1" strike="noStrike">
                <a:solidFill>
                  <a:srgbClr val="ffff00"/>
                </a:solidFill>
                <a:latin typeface="Symbol"/>
              </a:rPr>
              <a:t></a:t>
            </a:r>
            <a:r>
              <a:rPr b="1" lang="en-US" sz="32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(not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or</a:t>
            </a:r>
            <a:r>
              <a:rPr b="0" lang="en-US" sz="3200" spc="3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3200" spc="-7" strike="noStrike">
                <a:solidFill>
                  <a:srgbClr val="ffff00"/>
                </a:solidFill>
                <a:latin typeface="Arial"/>
              </a:rPr>
              <a:t>H)</a:t>
            </a:r>
            <a:endParaRPr b="0" lang="en-US" sz="32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771"/>
              </a:spcBef>
            </a:pPr>
            <a:r>
              <a:rPr b="1" lang="en-US" sz="3200" spc="-1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1" lang="en-US" sz="32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3200" spc="-7" strike="noStrike">
                <a:solidFill>
                  <a:srgbClr val="ffff00"/>
                </a:solidFill>
                <a:latin typeface="Arial"/>
              </a:rPr>
              <a:t>(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A and H) or</a:t>
            </a:r>
            <a:r>
              <a:rPr b="0" lang="en-US" sz="3200" spc="43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false</a:t>
            </a:r>
            <a:endParaRPr b="0" lang="en-US" sz="320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754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0" lang="en-US" sz="32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and</a:t>
            </a:r>
            <a:r>
              <a:rPr b="0" lang="en-US" sz="3200" spc="123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object 2"/>
          <p:cNvSpPr/>
          <p:nvPr/>
        </p:nvSpPr>
        <p:spPr>
          <a:xfrm>
            <a:off x="1295280" y="1583280"/>
            <a:ext cx="1213200" cy="283320"/>
          </a:xfrm>
          <a:custGeom>
            <a:avLst/>
            <a:gdLst/>
            <a:ahLst/>
            <a:rect l="l" t="t" r="r" b="b"/>
            <a:pathLst>
              <a:path w="1213485" h="283844">
                <a:moveTo>
                  <a:pt x="1213104" y="0"/>
                </a:moveTo>
                <a:lnTo>
                  <a:pt x="0" y="0"/>
                </a:lnTo>
                <a:lnTo>
                  <a:pt x="0" y="283463"/>
                </a:lnTo>
                <a:lnTo>
                  <a:pt x="1213104" y="283463"/>
                </a:lnTo>
                <a:lnTo>
                  <a:pt x="1213104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object 3"/>
          <p:cNvSpPr/>
          <p:nvPr/>
        </p:nvSpPr>
        <p:spPr>
          <a:xfrm>
            <a:off x="765000" y="1278720"/>
            <a:ext cx="2270520" cy="27648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174"/>
              </a:lnSpc>
            </a:pPr>
            <a:r>
              <a:rPr b="1" lang="en-US" sz="2000" spc="-7" strike="noStrike">
                <a:solidFill>
                  <a:srgbClr val="ff0000"/>
                </a:solidFill>
                <a:latin typeface="Arial"/>
              </a:rPr>
              <a:t>Rules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of</a:t>
            </a:r>
            <a:r>
              <a:rPr b="1" lang="en-US" sz="2000" spc="-72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Inference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1" name="object 4"/>
          <p:cNvSpPr/>
          <p:nvPr/>
        </p:nvSpPr>
        <p:spPr>
          <a:xfrm>
            <a:off x="1295280" y="1541880"/>
            <a:ext cx="12132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>
              <a:lnSpc>
                <a:spcPct val="100000"/>
              </a:lnSpc>
              <a:spcBef>
                <a:spcPts val="105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&amp;</a:t>
            </a:r>
            <a:r>
              <a:rPr b="1" lang="en-US" sz="2000" spc="-4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000" spc="-7" strike="noStrike">
                <a:solidFill>
                  <a:srgbClr val="ff0000"/>
                </a:solidFill>
                <a:latin typeface="Arial"/>
              </a:rPr>
              <a:t>Logical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2" name="object 5"/>
          <p:cNvSpPr/>
          <p:nvPr/>
        </p:nvSpPr>
        <p:spPr>
          <a:xfrm>
            <a:off x="1056240" y="1888200"/>
            <a:ext cx="1622880" cy="27648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2174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Equ</a:t>
            </a:r>
            <a:r>
              <a:rPr b="1" lang="en-US" sz="2000" spc="-15" strike="noStrike">
                <a:solidFill>
                  <a:srgbClr val="ff0000"/>
                </a:solidFill>
                <a:latin typeface="Arial"/>
              </a:rPr>
              <a:t>i</a:t>
            </a:r>
            <a:r>
              <a:rPr b="1" lang="en-US" sz="2000" spc="-26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1" lang="en-US" sz="2000" spc="-7" strike="noStrike">
                <a:solidFill>
                  <a:srgbClr val="ff0000"/>
                </a:solidFill>
                <a:latin typeface="Arial"/>
              </a:rPr>
              <a:t>alences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43" name="object 6"/>
          <p:cNvGrpSpPr/>
          <p:nvPr/>
        </p:nvGrpSpPr>
        <p:grpSpPr>
          <a:xfrm>
            <a:off x="2586240" y="4062960"/>
            <a:ext cx="5277600" cy="3182400"/>
            <a:chOff x="2586240" y="4062960"/>
            <a:chExt cx="5277600" cy="3182400"/>
          </a:xfrm>
        </p:grpSpPr>
        <p:sp>
          <p:nvSpPr>
            <p:cNvPr id="344" name="object 7"/>
            <p:cNvSpPr/>
            <p:nvPr/>
          </p:nvSpPr>
          <p:spPr>
            <a:xfrm>
              <a:off x="2590920" y="4067640"/>
              <a:ext cx="5268240" cy="31712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object 8"/>
            <p:cNvSpPr/>
            <p:nvPr/>
          </p:nvSpPr>
          <p:spPr>
            <a:xfrm>
              <a:off x="2586240" y="4062960"/>
              <a:ext cx="5277600" cy="3182400"/>
            </a:xfrm>
            <a:custGeom>
              <a:avLst/>
              <a:gdLst/>
              <a:ahLst/>
              <a:rect l="l" t="t" r="r" b="b"/>
              <a:pathLst>
                <a:path w="5278120" h="3182620">
                  <a:moveTo>
                    <a:pt x="0" y="0"/>
                  </a:moveTo>
                  <a:lnTo>
                    <a:pt x="5277611" y="0"/>
                  </a:lnTo>
                  <a:lnTo>
                    <a:pt x="5277611" y="3182111"/>
                  </a:lnTo>
                  <a:lnTo>
                    <a:pt x="0" y="31821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143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6" name="object 9"/>
          <p:cNvSpPr/>
          <p:nvPr/>
        </p:nvSpPr>
        <p:spPr>
          <a:xfrm>
            <a:off x="228600" y="457200"/>
            <a:ext cx="9144000" cy="64008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object 2"/>
          <p:cNvSpPr txBox="1"/>
          <p:nvPr/>
        </p:nvSpPr>
        <p:spPr>
          <a:xfrm>
            <a:off x="1236960" y="604440"/>
            <a:ext cx="75844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2531880" indent="-25192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of Inference and Logical  Deduction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348" name="object 3"/>
          <p:cNvSpPr/>
          <p:nvPr/>
        </p:nvSpPr>
        <p:spPr>
          <a:xfrm>
            <a:off x="2666880" y="3352680"/>
            <a:ext cx="4343040" cy="167904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480" bIns="0">
            <a:spAutoFit/>
          </a:bodyPr>
          <a:p>
            <a:pPr marL="1050840" indent="-7596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In</a:t>
            </a:r>
            <a:r>
              <a:rPr b="0" lang="en-US" sz="3600" spc="-12" strike="noStrike">
                <a:solidFill>
                  <a:srgbClr val="ffff00"/>
                </a:solidFill>
                <a:latin typeface="Arial"/>
              </a:rPr>
              <a:t>t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rod</a:t>
            </a:r>
            <a:r>
              <a:rPr b="0" lang="en-US" sz="3600" spc="4" strike="noStrike">
                <a:solidFill>
                  <a:srgbClr val="ffff00"/>
                </a:solidFill>
                <a:latin typeface="Arial"/>
              </a:rPr>
              <a:t>u</a:t>
            </a:r>
            <a:r>
              <a:rPr b="0" lang="en-US" sz="3600" spc="-1" strike="noStrike">
                <a:solidFill>
                  <a:srgbClr val="ffff00"/>
                </a:solidFill>
                <a:latin typeface="Arial"/>
              </a:rPr>
              <a:t>ction  </a:t>
            </a:r>
            <a:r>
              <a:rPr b="0" lang="en-US" sz="3600" spc="-7" strike="noStrike">
                <a:solidFill>
                  <a:srgbClr val="ffff00"/>
                </a:solidFill>
                <a:latin typeface="Arial"/>
              </a:rPr>
              <a:t>Elimination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object 2"/>
          <p:cNvSpPr txBox="1"/>
          <p:nvPr/>
        </p:nvSpPr>
        <p:spPr>
          <a:xfrm>
            <a:off x="1236960" y="604440"/>
            <a:ext cx="75844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2531880" indent="-25192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of Inference and Logical  Deduction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350" name="object 3"/>
          <p:cNvGrpSpPr/>
          <p:nvPr/>
        </p:nvGrpSpPr>
        <p:grpSpPr>
          <a:xfrm>
            <a:off x="3042000" y="2854440"/>
            <a:ext cx="4128480" cy="1145880"/>
            <a:chOff x="3042000" y="2854440"/>
            <a:chExt cx="4128480" cy="1145880"/>
          </a:xfrm>
        </p:grpSpPr>
        <p:sp>
          <p:nvSpPr>
            <p:cNvPr id="351" name="object 4"/>
            <p:cNvSpPr/>
            <p:nvPr/>
          </p:nvSpPr>
          <p:spPr>
            <a:xfrm>
              <a:off x="3048120" y="2862000"/>
              <a:ext cx="4114440" cy="370440"/>
            </a:xfrm>
            <a:custGeom>
              <a:avLst/>
              <a:gdLst/>
              <a:ahLst/>
              <a:rect l="l" t="t" r="r" b="b"/>
              <a:pathLst>
                <a:path w="4114800" h="370839">
                  <a:moveTo>
                    <a:pt x="4114800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4114800" y="370331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3333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object 5"/>
            <p:cNvSpPr/>
            <p:nvPr/>
          </p:nvSpPr>
          <p:spPr>
            <a:xfrm>
              <a:off x="3048120" y="3232440"/>
              <a:ext cx="4114440" cy="761760"/>
            </a:xfrm>
            <a:custGeom>
              <a:avLst/>
              <a:gdLst/>
              <a:ahLst/>
              <a:rect l="l" t="t" r="r" b="b"/>
              <a:pathLst>
                <a:path w="4114800" h="762000">
                  <a:moveTo>
                    <a:pt x="4114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4114800" y="7620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cdcd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object 6"/>
            <p:cNvSpPr/>
            <p:nvPr/>
          </p:nvSpPr>
          <p:spPr>
            <a:xfrm>
              <a:off x="3042000" y="3213360"/>
              <a:ext cx="4128480" cy="37800"/>
            </a:xfrm>
            <a:custGeom>
              <a:avLst/>
              <a:gdLst/>
              <a:ahLst/>
              <a:rect l="l" t="t" r="r" b="b"/>
              <a:pathLst>
                <a:path w="4128770" h="38100">
                  <a:moveTo>
                    <a:pt x="0" y="0"/>
                  </a:moveTo>
                  <a:lnTo>
                    <a:pt x="4128515" y="0"/>
                  </a:lnTo>
                  <a:lnTo>
                    <a:pt x="4128515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object 7"/>
            <p:cNvSpPr/>
            <p:nvPr/>
          </p:nvSpPr>
          <p:spPr>
            <a:xfrm>
              <a:off x="3042000" y="2854440"/>
              <a:ext cx="4128480" cy="1145880"/>
            </a:xfrm>
            <a:custGeom>
              <a:avLst/>
              <a:gdLst/>
              <a:ahLst/>
              <a:rect l="l" t="t" r="r" b="b"/>
              <a:pathLst>
                <a:path w="4128770" h="1146175">
                  <a:moveTo>
                    <a:pt x="6095" y="0"/>
                  </a:moveTo>
                  <a:lnTo>
                    <a:pt x="6095" y="1146047"/>
                  </a:lnTo>
                  <a:moveTo>
                    <a:pt x="4120895" y="0"/>
                  </a:moveTo>
                  <a:lnTo>
                    <a:pt x="4120895" y="1146047"/>
                  </a:lnTo>
                  <a:moveTo>
                    <a:pt x="0" y="7619"/>
                  </a:moveTo>
                  <a:lnTo>
                    <a:pt x="4128515" y="7619"/>
                  </a:lnTo>
                  <a:moveTo>
                    <a:pt x="0" y="1139951"/>
                  </a:moveTo>
                  <a:lnTo>
                    <a:pt x="4128515" y="1139951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5" name="object 8"/>
          <p:cNvSpPr/>
          <p:nvPr/>
        </p:nvSpPr>
        <p:spPr>
          <a:xfrm>
            <a:off x="3054240" y="2868120"/>
            <a:ext cx="4102200" cy="30636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algn="ctr">
              <a:lnSpc>
                <a:spcPct val="100000"/>
              </a:lnSpc>
              <a:spcBef>
                <a:spcPts val="249"/>
              </a:spcBef>
            </a:pPr>
            <a:r>
              <a:rPr b="1" lang="en-US" sz="1800" spc="-7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object 9"/>
          <p:cNvSpPr/>
          <p:nvPr/>
        </p:nvSpPr>
        <p:spPr>
          <a:xfrm>
            <a:off x="4707720" y="3668760"/>
            <a:ext cx="792000" cy="360"/>
          </a:xfrm>
          <a:custGeom>
            <a:avLst/>
            <a:gdLst/>
            <a:ahLst/>
            <a:rect l="l" t="t" r="r" b="b"/>
            <a:pathLst>
              <a:path w="792479" h="0">
                <a:moveTo>
                  <a:pt x="0" y="0"/>
                </a:moveTo>
                <a:lnTo>
                  <a:pt x="792061" y="0"/>
                </a:lnTo>
              </a:path>
            </a:pathLst>
          </a:custGeom>
          <a:noFill/>
          <a:ln w="6432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object 10"/>
          <p:cNvSpPr/>
          <p:nvPr/>
        </p:nvSpPr>
        <p:spPr>
          <a:xfrm>
            <a:off x="4722840" y="3137040"/>
            <a:ext cx="775080" cy="8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44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q  p </a:t>
            </a:r>
            <a:r>
              <a:rPr b="0" lang="en-US" sz="1800" spc="-7" strike="noStrike">
                <a:latin typeface="Arial"/>
              </a:rPr>
              <a:t>and</a:t>
            </a:r>
            <a:r>
              <a:rPr b="0" lang="en-US" sz="1800" spc="-100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q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object 2"/>
          <p:cNvSpPr txBox="1"/>
          <p:nvPr/>
        </p:nvSpPr>
        <p:spPr>
          <a:xfrm>
            <a:off x="1236960" y="604440"/>
            <a:ext cx="75844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2531880" indent="-25192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of Inference and Logical  Deduction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359" name="object 3"/>
          <p:cNvGrpSpPr/>
          <p:nvPr/>
        </p:nvGrpSpPr>
        <p:grpSpPr>
          <a:xfrm>
            <a:off x="3194280" y="2854440"/>
            <a:ext cx="4128480" cy="1145880"/>
            <a:chOff x="3194280" y="2854440"/>
            <a:chExt cx="4128480" cy="1145880"/>
          </a:xfrm>
        </p:grpSpPr>
        <p:sp>
          <p:nvSpPr>
            <p:cNvPr id="360" name="object 4"/>
            <p:cNvSpPr/>
            <p:nvPr/>
          </p:nvSpPr>
          <p:spPr>
            <a:xfrm>
              <a:off x="3200400" y="2862000"/>
              <a:ext cx="4114440" cy="370440"/>
            </a:xfrm>
            <a:custGeom>
              <a:avLst/>
              <a:gdLst/>
              <a:ahLst/>
              <a:rect l="l" t="t" r="r" b="b"/>
              <a:pathLst>
                <a:path w="4114800" h="370839">
                  <a:moveTo>
                    <a:pt x="4114800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4114800" y="370331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3333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object 5"/>
            <p:cNvSpPr/>
            <p:nvPr/>
          </p:nvSpPr>
          <p:spPr>
            <a:xfrm>
              <a:off x="3200400" y="3232440"/>
              <a:ext cx="4114440" cy="761760"/>
            </a:xfrm>
            <a:custGeom>
              <a:avLst/>
              <a:gdLst/>
              <a:ahLst/>
              <a:rect l="l" t="t" r="r" b="b"/>
              <a:pathLst>
                <a:path w="4114800" h="762000">
                  <a:moveTo>
                    <a:pt x="4114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4114800" y="7620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cdcd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object 6"/>
            <p:cNvSpPr/>
            <p:nvPr/>
          </p:nvSpPr>
          <p:spPr>
            <a:xfrm>
              <a:off x="3194280" y="3213360"/>
              <a:ext cx="4128480" cy="37800"/>
            </a:xfrm>
            <a:custGeom>
              <a:avLst/>
              <a:gdLst/>
              <a:ahLst/>
              <a:rect l="l" t="t" r="r" b="b"/>
              <a:pathLst>
                <a:path w="4128770" h="38100">
                  <a:moveTo>
                    <a:pt x="0" y="0"/>
                  </a:moveTo>
                  <a:lnTo>
                    <a:pt x="4128515" y="0"/>
                  </a:lnTo>
                  <a:lnTo>
                    <a:pt x="4128515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object 7"/>
            <p:cNvSpPr/>
            <p:nvPr/>
          </p:nvSpPr>
          <p:spPr>
            <a:xfrm>
              <a:off x="3194280" y="2854440"/>
              <a:ext cx="4128480" cy="1145880"/>
            </a:xfrm>
            <a:custGeom>
              <a:avLst/>
              <a:gdLst/>
              <a:ahLst/>
              <a:rect l="l" t="t" r="r" b="b"/>
              <a:pathLst>
                <a:path w="4128770" h="1146175">
                  <a:moveTo>
                    <a:pt x="6095" y="0"/>
                  </a:moveTo>
                  <a:lnTo>
                    <a:pt x="6095" y="1146047"/>
                  </a:lnTo>
                  <a:moveTo>
                    <a:pt x="4120895" y="0"/>
                  </a:moveTo>
                  <a:lnTo>
                    <a:pt x="4120895" y="1146047"/>
                  </a:lnTo>
                  <a:moveTo>
                    <a:pt x="0" y="7619"/>
                  </a:moveTo>
                  <a:lnTo>
                    <a:pt x="4128515" y="7619"/>
                  </a:lnTo>
                  <a:moveTo>
                    <a:pt x="0" y="1139951"/>
                  </a:moveTo>
                  <a:lnTo>
                    <a:pt x="4128515" y="1139951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4" name="object 8"/>
          <p:cNvSpPr/>
          <p:nvPr/>
        </p:nvSpPr>
        <p:spPr>
          <a:xfrm>
            <a:off x="3206520" y="2868120"/>
            <a:ext cx="4102200" cy="30636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algn="ctr">
              <a:lnSpc>
                <a:spcPct val="100000"/>
              </a:lnSpc>
              <a:spcBef>
                <a:spcPts val="249"/>
              </a:spcBef>
            </a:pPr>
            <a:r>
              <a:rPr b="1" lang="en-US" sz="1800" spc="-7" strike="noStrike">
                <a:solidFill>
                  <a:srgbClr val="ffffff"/>
                </a:solidFill>
                <a:latin typeface="Arial"/>
              </a:rPr>
              <a:t>Elimination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object 9"/>
          <p:cNvSpPr/>
          <p:nvPr/>
        </p:nvSpPr>
        <p:spPr>
          <a:xfrm>
            <a:off x="3974400" y="3668760"/>
            <a:ext cx="2564280" cy="360"/>
          </a:xfrm>
          <a:custGeom>
            <a:avLst/>
            <a:gdLst/>
            <a:ahLst/>
            <a:rect l="l" t="t" r="r" b="b"/>
            <a:pathLst>
              <a:path w="2564765" h="0">
                <a:moveTo>
                  <a:pt x="0" y="0"/>
                </a:moveTo>
                <a:lnTo>
                  <a:pt x="848880" y="0"/>
                </a:lnTo>
                <a:moveTo>
                  <a:pt x="850392" y="0"/>
                </a:moveTo>
                <a:lnTo>
                  <a:pt x="1077418" y="0"/>
                </a:lnTo>
                <a:moveTo>
                  <a:pt x="1485838" y="0"/>
                </a:moveTo>
                <a:lnTo>
                  <a:pt x="2164030" y="0"/>
                </a:lnTo>
                <a:moveTo>
                  <a:pt x="2165542" y="0"/>
                </a:moveTo>
                <a:lnTo>
                  <a:pt x="2392630" y="0"/>
                </a:lnTo>
                <a:moveTo>
                  <a:pt x="2394142" y="0"/>
                </a:moveTo>
                <a:lnTo>
                  <a:pt x="2564458" y="0"/>
                </a:lnTo>
              </a:path>
            </a:pathLst>
          </a:custGeom>
          <a:noFill/>
          <a:ln w="6432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object 10"/>
          <p:cNvSpPr/>
          <p:nvPr/>
        </p:nvSpPr>
        <p:spPr>
          <a:xfrm>
            <a:off x="4082760" y="3137040"/>
            <a:ext cx="901440" cy="8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48480" indent="-348840">
              <a:lnSpc>
                <a:spcPct val="144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p </a:t>
            </a:r>
            <a:r>
              <a:rPr b="0" lang="en-US" sz="1800" spc="-7" strike="noStrike">
                <a:latin typeface="Arial"/>
              </a:rPr>
              <a:t>and </a:t>
            </a:r>
            <a:r>
              <a:rPr b="0" lang="en-US" sz="1800" spc="-1" strike="noStrike">
                <a:latin typeface="Arial"/>
              </a:rPr>
              <a:t>q 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object 11"/>
          <p:cNvSpPr/>
          <p:nvPr/>
        </p:nvSpPr>
        <p:spPr>
          <a:xfrm>
            <a:off x="5670720" y="3137040"/>
            <a:ext cx="774360" cy="8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84400" indent="-284760">
              <a:lnSpc>
                <a:spcPct val="144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p </a:t>
            </a:r>
            <a:r>
              <a:rPr b="0" lang="en-US" sz="1800" spc="-7" strike="noStrike">
                <a:latin typeface="Arial"/>
              </a:rPr>
              <a:t>and</a:t>
            </a:r>
            <a:r>
              <a:rPr b="0" lang="en-US" sz="1800" spc="-106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q  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object 12"/>
          <p:cNvSpPr/>
          <p:nvPr/>
        </p:nvSpPr>
        <p:spPr>
          <a:xfrm>
            <a:off x="2364840" y="4522680"/>
            <a:ext cx="482688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If p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and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 is true then p is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also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true,  Similarly if p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and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 is true then q is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also</a:t>
            </a:r>
            <a:r>
              <a:rPr b="1" lang="en-US" sz="1800" spc="-97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true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object 2"/>
          <p:cNvGraphicFramePr/>
          <p:nvPr/>
        </p:nvGraphicFramePr>
        <p:xfrm>
          <a:off x="2889360" y="2712600"/>
          <a:ext cx="3962520" cy="1852920"/>
        </p:xfrm>
        <a:graphic>
          <a:graphicData uri="http://schemas.openxmlformats.org/drawingml/2006/table">
            <a:tbl>
              <a:tblPr/>
              <a:tblGrid>
                <a:gridCol w="1321200"/>
                <a:gridCol w="1321200"/>
                <a:gridCol w="1320120"/>
              </a:tblGrid>
              <a:tr h="370080">
                <a:tc>
                  <a:txBody>
                    <a:bodyPr lIns="0" rIns="0" tIns="37800" bIns="0">
                      <a:noAutofit/>
                    </a:bodyPr>
                    <a:p>
                      <a:pPr marL="583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marL="569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18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1800" spc="-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</a:tr>
              <a:tr h="370080">
                <a:tc>
                  <a:txBody>
                    <a:bodyPr lIns="0" rIns="0" tIns="39240" bIns="0">
                      <a:noAutofit/>
                    </a:bodyPr>
                    <a:p>
                      <a:pPr marL="5878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58788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4"/>
                    </a:solidFill>
                  </a:tcPr>
                </a:tc>
              </a:tr>
              <a:tr h="371520">
                <a:tc>
                  <a:txBody>
                    <a:bodyPr lIns="0" rIns="0" tIns="3924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0080">
                <a:tc>
                  <a:txBody>
                    <a:bodyPr lIns="0" rIns="0" tIns="3780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marL="5878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</a:tr>
              <a:tr h="371160">
                <a:tc>
                  <a:txBody>
                    <a:bodyPr lIns="0" rIns="0" tIns="3924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216" name="object 3"/>
          <p:cNvSpPr txBox="1"/>
          <p:nvPr/>
        </p:nvSpPr>
        <p:spPr>
          <a:xfrm>
            <a:off x="2971800" y="494640"/>
            <a:ext cx="3885840" cy="133416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36360" bIns="0">
            <a:noAutofit/>
          </a:bodyPr>
          <a:p>
            <a:pPr marL="1004040">
              <a:lnSpc>
                <a:spcPct val="100000"/>
              </a:lnSpc>
              <a:spcBef>
                <a:spcPts val="283"/>
              </a:spcBef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Implication</a:t>
            </a:r>
            <a:endParaRPr b="0" lang="en-US" sz="2800" spc="-1" strike="noStrike">
              <a:latin typeface="Calibri"/>
            </a:endParaRPr>
          </a:p>
        </p:txBody>
      </p:sp>
      <p:sp>
        <p:nvSpPr>
          <p:cNvPr id="217" name="object 4"/>
          <p:cNvSpPr/>
          <p:nvPr/>
        </p:nvSpPr>
        <p:spPr>
          <a:xfrm>
            <a:off x="1145520" y="4803120"/>
            <a:ext cx="7948080" cy="22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570240"/>
                <a:tab algn="l" pos="2295000"/>
                <a:tab algn="l" pos="5010840"/>
              </a:tabLst>
            </a:pPr>
            <a:r>
              <a:rPr b="0" lang="en-US" sz="2400" spc="-1" strike="noStrike">
                <a:latin typeface="Arial"/>
              </a:rPr>
              <a:t>If p </a:t>
            </a:r>
            <a:r>
              <a:rPr b="0" lang="en-US" sz="2400" spc="-7" strike="noStrike">
                <a:latin typeface="Arial"/>
              </a:rPr>
              <a:t>and </a:t>
            </a:r>
            <a:r>
              <a:rPr b="0" lang="en-US" sz="2400" spc="-1" strike="noStrike">
                <a:latin typeface="Arial"/>
              </a:rPr>
              <a:t>q </a:t>
            </a:r>
            <a:r>
              <a:rPr b="0" lang="en-US" sz="2400" spc="-7" strike="noStrike">
                <a:latin typeface="Arial"/>
              </a:rPr>
              <a:t>are </a:t>
            </a:r>
            <a:r>
              <a:rPr b="0" lang="en-US" sz="2400" spc="-1" strike="noStrike">
                <a:latin typeface="Arial"/>
              </a:rPr>
              <a:t>statement </a:t>
            </a:r>
            <a:r>
              <a:rPr b="0" lang="en-US" sz="2400" spc="-7" strike="noStrike">
                <a:latin typeface="Arial"/>
              </a:rPr>
              <a:t>variables, </a:t>
            </a:r>
            <a:r>
              <a:rPr b="0" lang="en-US" sz="2400" spc="-1" strike="noStrike">
                <a:latin typeface="Arial"/>
              </a:rPr>
              <a:t>the </a:t>
            </a:r>
            <a:r>
              <a:rPr b="0" lang="en-US" sz="2400" spc="-7" strike="noStrike">
                <a:latin typeface="Arial"/>
              </a:rPr>
              <a:t>conditional of </a:t>
            </a:r>
            <a:r>
              <a:rPr b="0" lang="en-US" sz="2400" spc="-1" strike="noStrike">
                <a:latin typeface="Arial"/>
              </a:rPr>
              <a:t>q </a:t>
            </a:r>
            <a:r>
              <a:rPr b="0" lang="en-US" sz="2400" spc="-7" strike="noStrike">
                <a:latin typeface="Arial"/>
              </a:rPr>
              <a:t>by </a:t>
            </a:r>
            <a:r>
              <a:rPr b="0" lang="en-US" sz="2400" spc="-1" strike="noStrike">
                <a:latin typeface="Arial"/>
              </a:rPr>
              <a:t>p  </a:t>
            </a:r>
            <a:r>
              <a:rPr b="0" lang="en-US" sz="2400" spc="-7" strike="noStrike">
                <a:latin typeface="Arial"/>
              </a:rPr>
              <a:t>is</a:t>
            </a:r>
            <a:r>
              <a:rPr b="0" lang="en-US" sz="2400" spc="-7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“If p</a:t>
            </a:r>
            <a:r>
              <a:rPr b="0" lang="en-US" sz="2400" spc="-32" strike="noStrike">
                <a:latin typeface="Arial"/>
              </a:rPr>
              <a:t> </a:t>
            </a:r>
            <a:r>
              <a:rPr b="0" lang="en-US" sz="2400" spc="-7" strike="noStrike">
                <a:latin typeface="Arial"/>
              </a:rPr>
              <a:t>then</a:t>
            </a:r>
            <a:r>
              <a:rPr b="0" lang="en-US" sz="2400" spc="-12" strike="noStrike">
                <a:latin typeface="Arial"/>
              </a:rPr>
              <a:t> </a:t>
            </a:r>
            <a:r>
              <a:rPr b="0" lang="en-US" sz="2400" spc="-7" strike="noStrike">
                <a:latin typeface="Arial"/>
              </a:rPr>
              <a:t>q”</a:t>
            </a:r>
            <a:r>
              <a:rPr b="0" lang="en-US" sz="2400" spc="-7" strike="noStrike">
                <a:latin typeface="Arial"/>
              </a:rPr>
              <a:t>	</a:t>
            </a:r>
            <a:r>
              <a:rPr b="0" lang="en-US" sz="2400" spc="-7" strike="noStrike">
                <a:latin typeface="Arial"/>
              </a:rPr>
              <a:t>or </a:t>
            </a:r>
            <a:r>
              <a:rPr b="0" lang="en-US" sz="2400" spc="-1" strike="noStrike">
                <a:latin typeface="Arial"/>
              </a:rPr>
              <a:t>“p </a:t>
            </a:r>
            <a:r>
              <a:rPr b="0" lang="en-US" sz="2400" spc="-7" strike="noStrike">
                <a:latin typeface="Arial"/>
              </a:rPr>
              <a:t>implies q” and is denoted </a:t>
            </a:r>
            <a:r>
              <a:rPr b="0" lang="en-US" sz="2400" spc="-1" strike="noStrike">
                <a:latin typeface="Arial"/>
              </a:rPr>
              <a:t>p → </a:t>
            </a:r>
            <a:r>
              <a:rPr b="0" lang="en-US" sz="2400" spc="-7" strike="noStrike">
                <a:latin typeface="Arial"/>
              </a:rPr>
              <a:t>q. </a:t>
            </a:r>
            <a:r>
              <a:rPr b="0" lang="en-US" sz="2400" spc="-1" strike="noStrike">
                <a:latin typeface="Arial"/>
              </a:rPr>
              <a:t>It </a:t>
            </a:r>
            <a:r>
              <a:rPr b="0" lang="en-US" sz="2400" spc="-7" strike="noStrike">
                <a:latin typeface="Arial"/>
              </a:rPr>
              <a:t>is  </a:t>
            </a:r>
            <a:r>
              <a:rPr b="0" lang="en-US" sz="2400" spc="-1" strike="noStrike">
                <a:latin typeface="Arial"/>
              </a:rPr>
              <a:t>false </a:t>
            </a:r>
            <a:r>
              <a:rPr b="0" lang="en-US" sz="2400" spc="-7" strike="noStrike">
                <a:latin typeface="Arial"/>
              </a:rPr>
              <a:t>when </a:t>
            </a:r>
            <a:r>
              <a:rPr b="0" lang="en-US" sz="2400" spc="-1" strike="noStrike">
                <a:latin typeface="Arial"/>
              </a:rPr>
              <a:t>p </a:t>
            </a:r>
            <a:r>
              <a:rPr b="0" lang="en-US" sz="2400" spc="-7" strike="noStrike">
                <a:latin typeface="Arial"/>
              </a:rPr>
              <a:t>is </a:t>
            </a:r>
            <a:r>
              <a:rPr b="0" lang="en-US" sz="2400" spc="-1" strike="noStrike">
                <a:latin typeface="Arial"/>
              </a:rPr>
              <a:t>true </a:t>
            </a:r>
            <a:r>
              <a:rPr b="0" lang="en-US" sz="2400" spc="-7" strike="noStrike">
                <a:latin typeface="Arial"/>
              </a:rPr>
              <a:t>and </a:t>
            </a:r>
            <a:r>
              <a:rPr b="0" lang="en-US" sz="2400" spc="-1" strike="noStrike">
                <a:latin typeface="Arial"/>
              </a:rPr>
              <a:t>q </a:t>
            </a:r>
            <a:r>
              <a:rPr b="0" lang="en-US" sz="2400" spc="-7" strike="noStrike">
                <a:latin typeface="Arial"/>
              </a:rPr>
              <a:t>is </a:t>
            </a:r>
            <a:r>
              <a:rPr b="0" lang="en-US" sz="2400" spc="-1" strike="noStrike">
                <a:latin typeface="Arial"/>
              </a:rPr>
              <a:t>false; </a:t>
            </a:r>
            <a:r>
              <a:rPr b="0" lang="en-US" sz="2400" spc="-7" strike="noStrike">
                <a:latin typeface="Arial"/>
              </a:rPr>
              <a:t>otherwise it is </a:t>
            </a:r>
            <a:r>
              <a:rPr b="0" lang="en-US" sz="2400" spc="-1" strike="noStrike">
                <a:latin typeface="Arial"/>
              </a:rPr>
              <a:t>true. The  </a:t>
            </a:r>
            <a:r>
              <a:rPr b="0" lang="en-US" sz="2400" spc="-7" strike="noStrike">
                <a:latin typeface="Arial"/>
              </a:rPr>
              <a:t>arrow </a:t>
            </a:r>
            <a:r>
              <a:rPr b="0" lang="en-US" sz="2400" spc="-1" strike="noStrike">
                <a:latin typeface="Arial"/>
              </a:rPr>
              <a:t>"→ " </a:t>
            </a:r>
            <a:r>
              <a:rPr b="0" lang="en-US" sz="2400" spc="-7" strike="noStrike">
                <a:latin typeface="Arial"/>
              </a:rPr>
              <a:t>is </a:t>
            </a:r>
            <a:r>
              <a:rPr b="0" lang="en-US" sz="2400" spc="-1" strike="noStrike">
                <a:latin typeface="Arial"/>
              </a:rPr>
              <a:t>the </a:t>
            </a:r>
            <a:r>
              <a:rPr b="0" lang="en-US" sz="2400" spc="-7" strike="noStrike">
                <a:latin typeface="Arial"/>
              </a:rPr>
              <a:t>conditional </a:t>
            </a:r>
            <a:r>
              <a:rPr b="0" lang="en-US" sz="2400" spc="-21" strike="noStrike">
                <a:latin typeface="Arial"/>
              </a:rPr>
              <a:t>operator, </a:t>
            </a:r>
            <a:r>
              <a:rPr b="0" lang="en-US" sz="2400" spc="-7" strike="noStrike">
                <a:latin typeface="Arial"/>
              </a:rPr>
              <a:t>and in </a:t>
            </a:r>
            <a:r>
              <a:rPr b="0" lang="en-US" sz="2400" spc="-1" strike="noStrike">
                <a:latin typeface="Arial"/>
              </a:rPr>
              <a:t>p → q </a:t>
            </a:r>
            <a:r>
              <a:rPr b="0" lang="en-US" sz="2400" spc="-7" strike="noStrike">
                <a:latin typeface="Arial"/>
              </a:rPr>
              <a:t>the  statement </a:t>
            </a:r>
            <a:r>
              <a:rPr b="0" lang="en-US" sz="2400" spc="-1" strike="noStrike">
                <a:latin typeface="Arial"/>
              </a:rPr>
              <a:t>p </a:t>
            </a:r>
            <a:r>
              <a:rPr b="0" lang="en-US" sz="2400" spc="-7" strike="noStrike">
                <a:latin typeface="Arial"/>
              </a:rPr>
              <a:t>is called</a:t>
            </a:r>
            <a:r>
              <a:rPr b="0" lang="en-US" sz="2400" spc="24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the</a:t>
            </a:r>
            <a:r>
              <a:rPr b="0" lang="en-US" sz="2400" spc="9" strike="noStrike">
                <a:latin typeface="Arial"/>
              </a:rPr>
              <a:t> </a:t>
            </a:r>
            <a:r>
              <a:rPr b="0" lang="en-US" sz="2400" spc="-7" strike="noStrike">
                <a:latin typeface="Arial"/>
              </a:rPr>
              <a:t>hypothesis</a:t>
            </a:r>
            <a:r>
              <a:rPr b="0" lang="en-US" sz="2400" spc="-7" strike="noStrike">
                <a:latin typeface="Arial"/>
              </a:rPr>
              <a:t>	</a:t>
            </a:r>
            <a:r>
              <a:rPr b="0" lang="en-US" sz="2400" spc="-1" strike="noStrike">
                <a:latin typeface="Arial"/>
              </a:rPr>
              <a:t>(or </a:t>
            </a:r>
            <a:r>
              <a:rPr b="0" lang="en-US" sz="2400" spc="-7" strike="noStrike">
                <a:latin typeface="Arial"/>
              </a:rPr>
              <a:t>antecedent) and </a:t>
            </a:r>
            <a:r>
              <a:rPr b="0" lang="en-US" sz="2400" spc="-1" strike="noStrike">
                <a:latin typeface="Arial"/>
              </a:rPr>
              <a:t>q  </a:t>
            </a:r>
            <a:r>
              <a:rPr b="0" lang="en-US" sz="2400" spc="-7" strike="noStrike">
                <a:latin typeface="Arial"/>
              </a:rPr>
              <a:t>is called </a:t>
            </a:r>
            <a:r>
              <a:rPr b="0" lang="en-US" sz="2400" spc="-1" strike="noStrike">
                <a:latin typeface="Arial"/>
              </a:rPr>
              <a:t>the </a:t>
            </a:r>
            <a:r>
              <a:rPr b="0" lang="en-US" sz="2400" spc="-7" strike="noStrike">
                <a:latin typeface="Arial"/>
              </a:rPr>
              <a:t>conclusion </a:t>
            </a:r>
            <a:r>
              <a:rPr b="0" lang="en-US" sz="2400" spc="-1" strike="noStrike">
                <a:latin typeface="Arial"/>
              </a:rPr>
              <a:t>(or</a:t>
            </a:r>
            <a:r>
              <a:rPr b="0" lang="en-US" sz="2400" spc="58" strike="noStrike">
                <a:latin typeface="Arial"/>
              </a:rPr>
              <a:t> </a:t>
            </a:r>
            <a:r>
              <a:rPr b="0" lang="en-US" sz="2400" spc="-7" strike="noStrike">
                <a:latin typeface="Arial"/>
              </a:rPr>
              <a:t>consequent).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object 2"/>
          <p:cNvSpPr txBox="1"/>
          <p:nvPr/>
        </p:nvSpPr>
        <p:spPr>
          <a:xfrm>
            <a:off x="1236960" y="604440"/>
            <a:ext cx="75844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2531880" indent="-25192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of Inference and Logical  Deduction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370" name="object 3"/>
          <p:cNvGrpSpPr/>
          <p:nvPr/>
        </p:nvGrpSpPr>
        <p:grpSpPr>
          <a:xfrm>
            <a:off x="3270600" y="2854440"/>
            <a:ext cx="4128480" cy="1260360"/>
            <a:chOff x="3270600" y="2854440"/>
            <a:chExt cx="4128480" cy="1260360"/>
          </a:xfrm>
        </p:grpSpPr>
        <p:sp>
          <p:nvSpPr>
            <p:cNvPr id="371" name="object 4"/>
            <p:cNvSpPr/>
            <p:nvPr/>
          </p:nvSpPr>
          <p:spPr>
            <a:xfrm>
              <a:off x="3276720" y="2862720"/>
              <a:ext cx="4114440" cy="407520"/>
            </a:xfrm>
            <a:custGeom>
              <a:avLst/>
              <a:gdLst/>
              <a:ahLst/>
              <a:rect l="l" t="t" r="r" b="b"/>
              <a:pathLst>
                <a:path w="4114800" h="370839">
                  <a:moveTo>
                    <a:pt x="4114800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4114800" y="370331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3333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object 5"/>
            <p:cNvSpPr/>
            <p:nvPr/>
          </p:nvSpPr>
          <p:spPr>
            <a:xfrm>
              <a:off x="3276720" y="3270240"/>
              <a:ext cx="4114440" cy="837720"/>
            </a:xfrm>
            <a:custGeom>
              <a:avLst/>
              <a:gdLst/>
              <a:ahLst/>
              <a:rect l="l" t="t" r="r" b="b"/>
              <a:pathLst>
                <a:path w="4114800" h="762000">
                  <a:moveTo>
                    <a:pt x="4114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4114800" y="7620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cdcd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object 6"/>
            <p:cNvSpPr/>
            <p:nvPr/>
          </p:nvSpPr>
          <p:spPr>
            <a:xfrm>
              <a:off x="3270600" y="3249360"/>
              <a:ext cx="4128480" cy="41400"/>
            </a:xfrm>
            <a:custGeom>
              <a:avLst/>
              <a:gdLst/>
              <a:ahLst/>
              <a:rect l="l" t="t" r="r" b="b"/>
              <a:pathLst>
                <a:path w="4128770" h="38100">
                  <a:moveTo>
                    <a:pt x="0" y="0"/>
                  </a:moveTo>
                  <a:lnTo>
                    <a:pt x="4128515" y="0"/>
                  </a:lnTo>
                  <a:lnTo>
                    <a:pt x="4128515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object 7"/>
            <p:cNvSpPr/>
            <p:nvPr/>
          </p:nvSpPr>
          <p:spPr>
            <a:xfrm>
              <a:off x="3270600" y="2854440"/>
              <a:ext cx="4128480" cy="1260360"/>
            </a:xfrm>
            <a:custGeom>
              <a:avLst/>
              <a:gdLst/>
              <a:ahLst/>
              <a:rect l="l" t="t" r="r" b="b"/>
              <a:pathLst>
                <a:path w="4128770" h="1146175">
                  <a:moveTo>
                    <a:pt x="6095" y="0"/>
                  </a:moveTo>
                  <a:lnTo>
                    <a:pt x="6095" y="1146047"/>
                  </a:lnTo>
                  <a:moveTo>
                    <a:pt x="4120895" y="0"/>
                  </a:moveTo>
                  <a:lnTo>
                    <a:pt x="4120895" y="1146047"/>
                  </a:lnTo>
                  <a:moveTo>
                    <a:pt x="0" y="7619"/>
                  </a:moveTo>
                  <a:lnTo>
                    <a:pt x="4128515" y="7619"/>
                  </a:lnTo>
                  <a:moveTo>
                    <a:pt x="0" y="1139951"/>
                  </a:moveTo>
                  <a:lnTo>
                    <a:pt x="4128515" y="1139951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5" name="object 8"/>
          <p:cNvSpPr/>
          <p:nvPr/>
        </p:nvSpPr>
        <p:spPr>
          <a:xfrm>
            <a:off x="3282840" y="2868120"/>
            <a:ext cx="4102200" cy="30636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algn="ctr">
              <a:lnSpc>
                <a:spcPct val="100000"/>
              </a:lnSpc>
              <a:spcBef>
                <a:spcPts val="249"/>
              </a:spcBef>
            </a:pPr>
            <a:r>
              <a:rPr b="1" lang="en-US" sz="1800" spc="-7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object 9"/>
          <p:cNvSpPr/>
          <p:nvPr/>
        </p:nvSpPr>
        <p:spPr>
          <a:xfrm>
            <a:off x="3979080" y="3668760"/>
            <a:ext cx="2706480" cy="360"/>
          </a:xfrm>
          <a:custGeom>
            <a:avLst/>
            <a:gdLst/>
            <a:ahLst/>
            <a:rect l="l" t="t" r="r" b="b"/>
            <a:pathLst>
              <a:path w="2707004" h="0">
                <a:moveTo>
                  <a:pt x="0" y="0"/>
                </a:moveTo>
                <a:lnTo>
                  <a:pt x="848880" y="0"/>
                </a:lnTo>
                <a:moveTo>
                  <a:pt x="850392" y="0"/>
                </a:moveTo>
                <a:lnTo>
                  <a:pt x="1077418" y="0"/>
                </a:lnTo>
                <a:moveTo>
                  <a:pt x="1629094" y="0"/>
                </a:moveTo>
                <a:lnTo>
                  <a:pt x="2477974" y="0"/>
                </a:lnTo>
                <a:moveTo>
                  <a:pt x="2479486" y="0"/>
                </a:moveTo>
                <a:lnTo>
                  <a:pt x="2706574" y="0"/>
                </a:lnTo>
              </a:path>
            </a:pathLst>
          </a:custGeom>
          <a:noFill/>
          <a:ln w="6432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object 10"/>
          <p:cNvSpPr/>
          <p:nvPr/>
        </p:nvSpPr>
        <p:spPr>
          <a:xfrm>
            <a:off x="4209120" y="3137040"/>
            <a:ext cx="596520" cy="80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4640" bIns="0">
            <a:spAutoFit/>
          </a:bodyPr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b="0" lang="en-US" sz="1800" spc="-1" strike="noStrike">
                <a:latin typeface="Arial"/>
              </a:rPr>
              <a:t>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0" lang="en-US" sz="1800" spc="-1" strike="noStrike">
                <a:latin typeface="Arial"/>
              </a:rPr>
              <a:t>p </a:t>
            </a:r>
            <a:r>
              <a:rPr b="0" lang="en-US" sz="1800" spc="-7" strike="noStrike">
                <a:latin typeface="Arial"/>
              </a:rPr>
              <a:t>or</a:t>
            </a:r>
            <a:r>
              <a:rPr b="0" lang="en-US" sz="1800" spc="-106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q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object 11"/>
          <p:cNvSpPr/>
          <p:nvPr/>
        </p:nvSpPr>
        <p:spPr>
          <a:xfrm>
            <a:off x="5873400" y="3137040"/>
            <a:ext cx="984600" cy="80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4640" bIns="0">
            <a:spAutoFit/>
          </a:bodyPr>
          <a:p>
            <a:pPr marL="36360" algn="ctr">
              <a:lnSpc>
                <a:spcPct val="100000"/>
              </a:lnSpc>
              <a:spcBef>
                <a:spcPts val="1060"/>
              </a:spcBef>
            </a:pPr>
            <a:r>
              <a:rPr b="0" lang="en-US" sz="1800" spc="-1" strike="noStrike">
                <a:latin typeface="Arial"/>
              </a:rPr>
              <a:t>q</a:t>
            </a:r>
            <a:endParaRPr b="0" lang="en-US" sz="1800" spc="-1" strike="noStrike">
              <a:latin typeface="Arial"/>
            </a:endParaRPr>
          </a:p>
          <a:p>
            <a:pPr marL="36360" algn="ctr">
              <a:lnSpc>
                <a:spcPct val="100000"/>
              </a:lnSpc>
              <a:spcBef>
                <a:spcPts val="961"/>
              </a:spcBef>
            </a:pPr>
            <a:r>
              <a:rPr b="0" lang="en-US" sz="1800" spc="-1" strike="noStrike">
                <a:latin typeface="Arial"/>
              </a:rPr>
              <a:t>p </a:t>
            </a:r>
            <a:r>
              <a:rPr b="0" lang="en-US" sz="1800" spc="-7" strike="noStrike">
                <a:latin typeface="Arial"/>
              </a:rPr>
              <a:t>or</a:t>
            </a:r>
            <a:r>
              <a:rPr b="0" lang="en-US" sz="1800" spc="-106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q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object 2"/>
          <p:cNvSpPr txBox="1"/>
          <p:nvPr/>
        </p:nvSpPr>
        <p:spPr>
          <a:xfrm>
            <a:off x="1236960" y="604440"/>
            <a:ext cx="75844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2531880" indent="-25192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of Inference and Logical  Deduction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380" name="object 3"/>
          <p:cNvGrpSpPr/>
          <p:nvPr/>
        </p:nvGrpSpPr>
        <p:grpSpPr>
          <a:xfrm>
            <a:off x="2965680" y="2732400"/>
            <a:ext cx="4128480" cy="1418760"/>
            <a:chOff x="2965680" y="2732400"/>
            <a:chExt cx="4128480" cy="1418760"/>
          </a:xfrm>
        </p:grpSpPr>
        <p:sp>
          <p:nvSpPr>
            <p:cNvPr id="381" name="object 4"/>
            <p:cNvSpPr/>
            <p:nvPr/>
          </p:nvSpPr>
          <p:spPr>
            <a:xfrm>
              <a:off x="2971800" y="3108960"/>
              <a:ext cx="4114440" cy="1036080"/>
            </a:xfrm>
            <a:custGeom>
              <a:avLst/>
              <a:gdLst/>
              <a:ahLst/>
              <a:rect l="l" t="t" r="r" b="b"/>
              <a:pathLst>
                <a:path w="4114800" h="1036320">
                  <a:moveTo>
                    <a:pt x="4114800" y="0"/>
                  </a:moveTo>
                  <a:lnTo>
                    <a:pt x="0" y="0"/>
                  </a:lnTo>
                  <a:lnTo>
                    <a:pt x="0" y="1036319"/>
                  </a:lnTo>
                  <a:lnTo>
                    <a:pt x="4114800" y="1036319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cdcd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object 5"/>
            <p:cNvSpPr/>
            <p:nvPr/>
          </p:nvSpPr>
          <p:spPr>
            <a:xfrm>
              <a:off x="2965680" y="3089880"/>
              <a:ext cx="4128480" cy="37800"/>
            </a:xfrm>
            <a:custGeom>
              <a:avLst/>
              <a:gdLst/>
              <a:ahLst/>
              <a:rect l="l" t="t" r="r" b="b"/>
              <a:pathLst>
                <a:path w="4128770" h="38100">
                  <a:moveTo>
                    <a:pt x="0" y="0"/>
                  </a:moveTo>
                  <a:lnTo>
                    <a:pt x="4128515" y="0"/>
                  </a:lnTo>
                  <a:lnTo>
                    <a:pt x="4128515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object 6"/>
            <p:cNvSpPr/>
            <p:nvPr/>
          </p:nvSpPr>
          <p:spPr>
            <a:xfrm>
              <a:off x="2965680" y="2732400"/>
              <a:ext cx="4128480" cy="1418760"/>
            </a:xfrm>
            <a:custGeom>
              <a:avLst/>
              <a:gdLst/>
              <a:ahLst/>
              <a:rect l="l" t="t" r="r" b="b"/>
              <a:pathLst>
                <a:path w="4128770" h="1419225">
                  <a:moveTo>
                    <a:pt x="6095" y="0"/>
                  </a:moveTo>
                  <a:lnTo>
                    <a:pt x="6095" y="1418843"/>
                  </a:lnTo>
                  <a:moveTo>
                    <a:pt x="4120895" y="0"/>
                  </a:moveTo>
                  <a:lnTo>
                    <a:pt x="4120895" y="1418843"/>
                  </a:lnTo>
                  <a:moveTo>
                    <a:pt x="0" y="6095"/>
                  </a:moveTo>
                  <a:lnTo>
                    <a:pt x="4128515" y="6095"/>
                  </a:lnTo>
                  <a:moveTo>
                    <a:pt x="0" y="1412747"/>
                  </a:moveTo>
                  <a:lnTo>
                    <a:pt x="4128515" y="1412747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4" name="object 7"/>
          <p:cNvSpPr/>
          <p:nvPr/>
        </p:nvSpPr>
        <p:spPr>
          <a:xfrm>
            <a:off x="2977920" y="2744640"/>
            <a:ext cx="4102200" cy="3078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>
            <a:spAutoFit/>
          </a:bodyPr>
          <a:p>
            <a:pPr algn="ctr">
              <a:lnSpc>
                <a:spcPct val="100000"/>
              </a:lnSpc>
              <a:spcBef>
                <a:spcPts val="261"/>
              </a:spcBef>
            </a:pPr>
            <a:r>
              <a:rPr b="1" lang="en-US" sz="1800" spc="-7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object 8"/>
          <p:cNvSpPr/>
          <p:nvPr/>
        </p:nvSpPr>
        <p:spPr>
          <a:xfrm>
            <a:off x="4631400" y="3747600"/>
            <a:ext cx="792000" cy="360"/>
          </a:xfrm>
          <a:custGeom>
            <a:avLst/>
            <a:gdLst/>
            <a:ahLst/>
            <a:rect l="l" t="t" r="r" b="b"/>
            <a:pathLst>
              <a:path w="792479" h="0">
                <a:moveTo>
                  <a:pt x="0" y="0"/>
                </a:moveTo>
                <a:lnTo>
                  <a:pt x="792108" y="0"/>
                </a:lnTo>
              </a:path>
            </a:pathLst>
          </a:custGeom>
          <a:noFill/>
          <a:ln w="6432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object 9"/>
          <p:cNvSpPr/>
          <p:nvPr/>
        </p:nvSpPr>
        <p:spPr>
          <a:xfrm>
            <a:off x="1444320" y="3099960"/>
            <a:ext cx="7484400" cy="29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457080" algn="ctr">
              <a:lnSpc>
                <a:spcPct val="100000"/>
              </a:lnSpc>
              <a:spcBef>
                <a:spcPts val="99"/>
              </a:spcBef>
            </a:pPr>
            <a:r>
              <a:rPr b="0" lang="en-US" sz="1800" spc="-1" strike="noStrike">
                <a:latin typeface="Arial"/>
              </a:rPr>
              <a:t>[p]  q</a:t>
            </a:r>
            <a:endParaRPr b="0" lang="en-US" sz="1800" spc="-1" strike="noStrike">
              <a:latin typeface="Arial"/>
            </a:endParaRPr>
          </a:p>
          <a:p>
            <a:pPr marL="3457080" algn="ctr">
              <a:lnSpc>
                <a:spcPct val="100000"/>
              </a:lnSpc>
              <a:spcBef>
                <a:spcPts val="961"/>
              </a:spcBef>
            </a:pPr>
            <a:endParaRPr b="0" lang="en-US" sz="1800" spc="-1" strike="noStrike">
              <a:latin typeface="Arial"/>
            </a:endParaRPr>
          </a:p>
          <a:p>
            <a:pPr marL="3457080">
              <a:lnSpc>
                <a:spcPct val="100000"/>
              </a:lnSpc>
              <a:spcBef>
                <a:spcPts val="34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1800" spc="-21" strike="noStrike">
                <a:solidFill>
                  <a:srgbClr val="ff0000"/>
                </a:solidFill>
                <a:latin typeface="Arial"/>
              </a:rPr>
              <a:t>We </a:t>
            </a:r>
            <a:r>
              <a:rPr b="1" lang="en-US" sz="1800" spc="-15" strike="noStrike">
                <a:solidFill>
                  <a:srgbClr val="ff0000"/>
                </a:solidFill>
                <a:latin typeface="Arial"/>
              </a:rPr>
              <a:t>have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q, </a:t>
            </a:r>
            <a:r>
              <a:rPr b="1" lang="en-US" sz="1800" spc="12" strike="noStrike">
                <a:solidFill>
                  <a:srgbClr val="ff0000"/>
                </a:solidFill>
                <a:latin typeface="Arial"/>
              </a:rPr>
              <a:t>we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can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imply</a:t>
            </a:r>
            <a:r>
              <a:rPr b="1" lang="en-US" sz="1800" spc="-12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1" lang="en-US" sz="1800" spc="-1" strike="noStrike">
                <a:solidFill>
                  <a:srgbClr val="ff0000"/>
                </a:solidFill>
                <a:latin typeface="Wingdings"/>
              </a:rPr>
              <a:t>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2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If q is true the p </a:t>
            </a:r>
            <a:r>
              <a:rPr b="1" lang="en-US" sz="1800" spc="-7" strike="noStrike">
                <a:solidFill>
                  <a:srgbClr val="ff0000"/>
                </a:solidFill>
                <a:latin typeface="Wingdings"/>
              </a:rPr>
              <a:t></a:t>
            </a:r>
            <a:r>
              <a:rPr b="1" lang="en-US" sz="1800" spc="-7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 is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always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true, no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matter </a:t>
            </a:r>
            <a:r>
              <a:rPr b="1" lang="en-US" sz="1800" spc="9" strike="noStrike">
                <a:solidFill>
                  <a:srgbClr val="ff0000"/>
                </a:solidFill>
                <a:latin typeface="Arial"/>
              </a:rPr>
              <a:t>what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the </a:t>
            </a:r>
            <a:r>
              <a:rPr b="1" lang="en-US" sz="1800" spc="-15" strike="noStrike">
                <a:solidFill>
                  <a:srgbClr val="ff0000"/>
                </a:solidFill>
                <a:latin typeface="Arial"/>
              </a:rPr>
              <a:t>value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of p is?  If p is false it is going to be true</a:t>
            </a:r>
            <a:r>
              <a:rPr b="1" lang="en-US" sz="1800" spc="-46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21" strike="noStrike">
                <a:solidFill>
                  <a:srgbClr val="ff0000"/>
                </a:solidFill>
                <a:latin typeface="Arial"/>
              </a:rPr>
              <a:t>anyway.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If p is true the </a:t>
            </a:r>
            <a:r>
              <a:rPr b="1" lang="en-US" sz="1800" spc="18" strike="noStrike">
                <a:solidFill>
                  <a:srgbClr val="ff0000"/>
                </a:solidFill>
                <a:latin typeface="Arial"/>
              </a:rPr>
              <a:t>we </a:t>
            </a:r>
            <a:r>
              <a:rPr b="1" lang="en-US" sz="1800" spc="-12" strike="noStrike">
                <a:solidFill>
                  <a:srgbClr val="ff0000"/>
                </a:solidFill>
                <a:latin typeface="Arial"/>
              </a:rPr>
              <a:t>already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know as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 is true then p</a:t>
            </a:r>
            <a:r>
              <a:rPr b="1" lang="en-US" sz="1800" spc="-1" strike="noStrike">
                <a:solidFill>
                  <a:srgbClr val="ff0000"/>
                </a:solidFill>
                <a:latin typeface="Wingdings"/>
              </a:rPr>
              <a:t>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 is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also</a:t>
            </a:r>
            <a:r>
              <a:rPr b="1" lang="en-US" sz="1800" spc="-126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true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4743000" y="3819960"/>
            <a:ext cx="743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 </a:t>
            </a:r>
            <a:r>
              <a:rPr b="0" lang="en-US" sz="1800" spc="-1" strike="noStrike">
                <a:latin typeface="Symbol"/>
              </a:rPr>
              <a:t></a:t>
            </a:r>
            <a:r>
              <a:rPr b="0" lang="en-US" sz="1800" spc="38" strike="noStrike">
                <a:latin typeface="Times New Roman"/>
              </a:rPr>
              <a:t> </a:t>
            </a:r>
            <a:r>
              <a:rPr b="0" lang="en-US" sz="1800" spc="-1" strike="noStrike">
                <a:latin typeface="Arial"/>
              </a:rPr>
              <a:t>q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object 2"/>
          <p:cNvSpPr txBox="1"/>
          <p:nvPr/>
        </p:nvSpPr>
        <p:spPr>
          <a:xfrm>
            <a:off x="1236960" y="604440"/>
            <a:ext cx="75844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2531880" indent="-25192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of Inference and Logical  Deduction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389" name="object 3"/>
          <p:cNvGrpSpPr/>
          <p:nvPr/>
        </p:nvGrpSpPr>
        <p:grpSpPr>
          <a:xfrm>
            <a:off x="2965680" y="3052440"/>
            <a:ext cx="4128480" cy="1145880"/>
            <a:chOff x="2965680" y="3052440"/>
            <a:chExt cx="4128480" cy="1145880"/>
          </a:xfrm>
        </p:grpSpPr>
        <p:sp>
          <p:nvSpPr>
            <p:cNvPr id="390" name="object 4"/>
            <p:cNvSpPr/>
            <p:nvPr/>
          </p:nvSpPr>
          <p:spPr>
            <a:xfrm>
              <a:off x="2971800" y="3058560"/>
              <a:ext cx="4114440" cy="370440"/>
            </a:xfrm>
            <a:custGeom>
              <a:avLst/>
              <a:gdLst/>
              <a:ahLst/>
              <a:rect l="l" t="t" r="r" b="b"/>
              <a:pathLst>
                <a:path w="4114800" h="370839">
                  <a:moveTo>
                    <a:pt x="411480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4114800" y="370332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3333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object 5"/>
            <p:cNvSpPr/>
            <p:nvPr/>
          </p:nvSpPr>
          <p:spPr>
            <a:xfrm>
              <a:off x="2971800" y="3429000"/>
              <a:ext cx="4114440" cy="761760"/>
            </a:xfrm>
            <a:custGeom>
              <a:avLst/>
              <a:gdLst/>
              <a:ahLst/>
              <a:rect l="l" t="t" r="r" b="b"/>
              <a:pathLst>
                <a:path w="4114800" h="762000">
                  <a:moveTo>
                    <a:pt x="4114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4114800" y="7620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cdcd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object 6"/>
            <p:cNvSpPr/>
            <p:nvPr/>
          </p:nvSpPr>
          <p:spPr>
            <a:xfrm>
              <a:off x="2965680" y="3409920"/>
              <a:ext cx="4128480" cy="37800"/>
            </a:xfrm>
            <a:custGeom>
              <a:avLst/>
              <a:gdLst/>
              <a:ahLst/>
              <a:rect l="l" t="t" r="r" b="b"/>
              <a:pathLst>
                <a:path w="4128770" h="38100">
                  <a:moveTo>
                    <a:pt x="0" y="0"/>
                  </a:moveTo>
                  <a:lnTo>
                    <a:pt x="4128515" y="0"/>
                  </a:lnTo>
                  <a:lnTo>
                    <a:pt x="4128515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object 7"/>
            <p:cNvSpPr/>
            <p:nvPr/>
          </p:nvSpPr>
          <p:spPr>
            <a:xfrm>
              <a:off x="2965680" y="3052440"/>
              <a:ext cx="4128480" cy="1145880"/>
            </a:xfrm>
            <a:custGeom>
              <a:avLst/>
              <a:gdLst/>
              <a:ahLst/>
              <a:rect l="l" t="t" r="r" b="b"/>
              <a:pathLst>
                <a:path w="4128770" h="1146175">
                  <a:moveTo>
                    <a:pt x="6095" y="0"/>
                  </a:moveTo>
                  <a:lnTo>
                    <a:pt x="6095" y="1146047"/>
                  </a:lnTo>
                  <a:moveTo>
                    <a:pt x="4120895" y="0"/>
                  </a:moveTo>
                  <a:lnTo>
                    <a:pt x="4120895" y="1146047"/>
                  </a:lnTo>
                  <a:moveTo>
                    <a:pt x="0" y="6095"/>
                  </a:moveTo>
                  <a:lnTo>
                    <a:pt x="4128515" y="6095"/>
                  </a:lnTo>
                  <a:moveTo>
                    <a:pt x="0" y="1138427"/>
                  </a:moveTo>
                  <a:lnTo>
                    <a:pt x="4128515" y="1138427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4" name="object 8"/>
          <p:cNvSpPr/>
          <p:nvPr/>
        </p:nvSpPr>
        <p:spPr>
          <a:xfrm>
            <a:off x="2977920" y="3064680"/>
            <a:ext cx="4102200" cy="30636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algn="ctr">
              <a:lnSpc>
                <a:spcPct val="100000"/>
              </a:lnSpc>
              <a:spcBef>
                <a:spcPts val="249"/>
              </a:spcBef>
            </a:pPr>
            <a:r>
              <a:rPr b="1" lang="en-US" sz="1800" spc="-7" strike="noStrike">
                <a:solidFill>
                  <a:srgbClr val="ffffff"/>
                </a:solidFill>
                <a:latin typeface="Arial"/>
              </a:rPr>
              <a:t>Elimination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object 9"/>
          <p:cNvSpPr/>
          <p:nvPr/>
        </p:nvSpPr>
        <p:spPr>
          <a:xfrm>
            <a:off x="4402800" y="3865320"/>
            <a:ext cx="1249200" cy="360"/>
          </a:xfrm>
          <a:custGeom>
            <a:avLst/>
            <a:gdLst/>
            <a:ahLst/>
            <a:rect l="l" t="t" r="r" b="b"/>
            <a:pathLst>
              <a:path w="1249679" h="0">
                <a:moveTo>
                  <a:pt x="0" y="0"/>
                </a:moveTo>
                <a:lnTo>
                  <a:pt x="848880" y="0"/>
                </a:lnTo>
                <a:moveTo>
                  <a:pt x="850392" y="0"/>
                </a:moveTo>
                <a:lnTo>
                  <a:pt x="1077480" y="0"/>
                </a:lnTo>
                <a:moveTo>
                  <a:pt x="1078992" y="0"/>
                </a:moveTo>
                <a:lnTo>
                  <a:pt x="1249308" y="0"/>
                </a:lnTo>
              </a:path>
            </a:pathLst>
          </a:custGeom>
          <a:noFill/>
          <a:ln w="6432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object 10"/>
          <p:cNvSpPr txBox="1"/>
          <p:nvPr/>
        </p:nvSpPr>
        <p:spPr>
          <a:xfrm>
            <a:off x="1297800" y="3333600"/>
            <a:ext cx="7662240" cy="4430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3173040" algn="ctr">
              <a:lnSpc>
                <a:spcPct val="144000"/>
              </a:lnSpc>
              <a:spcBef>
                <a:spcPts val="99"/>
              </a:spcBef>
              <a:tabLst>
                <a:tab algn="l" pos="3680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 p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</a:t>
            </a:r>
            <a:r>
              <a:rPr b="0" lang="en-US" sz="18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  </a:t>
            </a:r>
            <a:endParaRPr b="0" lang="en-US" sz="1800" spc="-1" strike="noStrike">
              <a:latin typeface="Calibri"/>
            </a:endParaRPr>
          </a:p>
          <a:p>
            <a:pPr marL="3173040" algn="ctr">
              <a:lnSpc>
                <a:spcPct val="144000"/>
              </a:lnSpc>
              <a:spcBef>
                <a:spcPts val="99"/>
              </a:spcBef>
              <a:tabLst>
                <a:tab algn="l" pos="36806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</a:t>
            </a:r>
            <a:endParaRPr b="0" lang="en-US" sz="18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algn="l" pos="3680640"/>
              </a:tabLst>
            </a:pPr>
            <a:endParaRPr b="0" lang="en-US" sz="1800" spc="-1" strike="noStrike">
              <a:latin typeface="Calibri"/>
            </a:endParaRPr>
          </a:p>
          <a:p>
            <a:pPr marL="12600">
              <a:lnSpc>
                <a:spcPct val="100000"/>
              </a:lnSpc>
              <a:tabLst>
                <a:tab algn="l" pos="368064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If </a:t>
            </a:r>
            <a:r>
              <a:rPr b="1" lang="en-US" sz="1800" spc="12" strike="noStrike">
                <a:solidFill>
                  <a:srgbClr val="ff0000"/>
                </a:solidFill>
                <a:latin typeface="Arial"/>
              </a:rPr>
              <a:t>we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are </a:t>
            </a:r>
            <a:r>
              <a:rPr b="1" lang="en-US" sz="1800" spc="-12" strike="noStrike">
                <a:solidFill>
                  <a:srgbClr val="ff0000"/>
                </a:solidFill>
                <a:latin typeface="Arial"/>
              </a:rPr>
              <a:t>given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that p is true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and also </a:t>
            </a:r>
            <a:r>
              <a:rPr b="1" lang="en-US" sz="1800" spc="-12" strike="noStrike">
                <a:solidFill>
                  <a:srgbClr val="ff0000"/>
                </a:solidFill>
                <a:latin typeface="Arial"/>
              </a:rPr>
              <a:t>given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that </a:t>
            </a:r>
            <a:r>
              <a:rPr b="1" lang="en-US" sz="1800" spc="4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1" lang="en-US" sz="1800" spc="4" strike="noStrike">
                <a:solidFill>
                  <a:srgbClr val="ff0000"/>
                </a:solidFill>
                <a:latin typeface="Wingdings"/>
              </a:rPr>
              <a:t></a:t>
            </a:r>
            <a:r>
              <a:rPr b="1" lang="en-US" sz="1800" spc="4" strike="noStrike">
                <a:solidFill>
                  <a:srgbClr val="ff0000"/>
                </a:solidFill>
                <a:latin typeface="Arial"/>
              </a:rPr>
              <a:t>q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is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alo true that  means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 has to be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true.</a:t>
            </a:r>
            <a:endParaRPr b="0" lang="en-US" sz="18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3680640"/>
              </a:tabLst>
            </a:pPr>
            <a:endParaRPr b="0" lang="en-US" sz="1800" spc="-1" strike="noStrike"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3680640"/>
              </a:tabLst>
            </a:pP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Reason: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If p is true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and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 is false then p</a:t>
            </a:r>
            <a:r>
              <a:rPr b="1" lang="en-US" sz="1800" spc="-1" strike="noStrike">
                <a:solidFill>
                  <a:srgbClr val="ff0000"/>
                </a:solidFill>
                <a:latin typeface="Wingdings"/>
              </a:rPr>
              <a:t>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 is not going to be true</a:t>
            </a:r>
            <a:r>
              <a:rPr b="1" lang="en-US" sz="1800" spc="-114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and 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hence q is going to be</a:t>
            </a:r>
            <a:r>
              <a:rPr b="1" lang="en-US" sz="1800" spc="-35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false.</a:t>
            </a:r>
            <a:endParaRPr b="0" lang="en-US" sz="1800" spc="-1" strike="noStrike">
              <a:latin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tabLst>
                <a:tab algn="l" pos="3680640"/>
              </a:tabLst>
            </a:pPr>
            <a:endParaRPr b="0" lang="en-US" sz="1800" spc="-1" strike="noStrike">
              <a:latin typeface="Calibri"/>
            </a:endParaRPr>
          </a:p>
          <a:p>
            <a:pPr marL="12600">
              <a:lnSpc>
                <a:spcPct val="100000"/>
              </a:lnSpc>
              <a:tabLst>
                <a:tab algn="l" pos="368064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So P is true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and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p</a:t>
            </a:r>
            <a:r>
              <a:rPr b="1" lang="en-US" sz="1800" spc="-1" strike="noStrike">
                <a:solidFill>
                  <a:srgbClr val="ff0000"/>
                </a:solidFill>
                <a:latin typeface="Wingdings"/>
              </a:rPr>
              <a:t>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 is true then </a:t>
            </a:r>
            <a:r>
              <a:rPr b="1" lang="en-US" sz="1800" spc="12" strike="noStrike">
                <a:solidFill>
                  <a:srgbClr val="ff0000"/>
                </a:solidFill>
                <a:latin typeface="Arial"/>
              </a:rPr>
              <a:t>we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can conclude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q </a:t>
            </a:r>
            <a:r>
              <a:rPr b="1" lang="en-US" sz="1800" spc="4" strike="noStrike">
                <a:solidFill>
                  <a:srgbClr val="ff0000"/>
                </a:solidFill>
                <a:latin typeface="Arial"/>
              </a:rPr>
              <a:t>which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has to</a:t>
            </a:r>
            <a:r>
              <a:rPr b="1" lang="en-US" sz="1800" spc="284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be  true</a:t>
            </a:r>
            <a:endParaRPr b="0" lang="en-US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object 2"/>
          <p:cNvSpPr txBox="1"/>
          <p:nvPr/>
        </p:nvSpPr>
        <p:spPr>
          <a:xfrm>
            <a:off x="1236960" y="604440"/>
            <a:ext cx="758448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2531880" indent="-25192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of Inference and Logical  Deduction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398" name="object 3"/>
          <p:cNvGrpSpPr/>
          <p:nvPr/>
        </p:nvGrpSpPr>
        <p:grpSpPr>
          <a:xfrm>
            <a:off x="3194280" y="3205080"/>
            <a:ext cx="4128480" cy="1145880"/>
            <a:chOff x="3194280" y="3205080"/>
            <a:chExt cx="4128480" cy="1145880"/>
          </a:xfrm>
        </p:grpSpPr>
        <p:sp>
          <p:nvSpPr>
            <p:cNvPr id="399" name="object 4"/>
            <p:cNvSpPr/>
            <p:nvPr/>
          </p:nvSpPr>
          <p:spPr>
            <a:xfrm>
              <a:off x="3200400" y="3211200"/>
              <a:ext cx="4114440" cy="370440"/>
            </a:xfrm>
            <a:custGeom>
              <a:avLst/>
              <a:gdLst/>
              <a:ahLst/>
              <a:rect l="l" t="t" r="r" b="b"/>
              <a:pathLst>
                <a:path w="4114800" h="370839">
                  <a:moveTo>
                    <a:pt x="411480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4114800" y="370332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3333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object 5"/>
            <p:cNvSpPr/>
            <p:nvPr/>
          </p:nvSpPr>
          <p:spPr>
            <a:xfrm>
              <a:off x="3200400" y="3581280"/>
              <a:ext cx="4114440" cy="761760"/>
            </a:xfrm>
            <a:custGeom>
              <a:avLst/>
              <a:gdLst/>
              <a:ahLst/>
              <a:rect l="l" t="t" r="r" b="b"/>
              <a:pathLst>
                <a:path w="4114800" h="762000">
                  <a:moveTo>
                    <a:pt x="4114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4114800" y="7620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cdcdd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object 6"/>
            <p:cNvSpPr/>
            <p:nvPr/>
          </p:nvSpPr>
          <p:spPr>
            <a:xfrm>
              <a:off x="3194280" y="3562200"/>
              <a:ext cx="4128480" cy="37800"/>
            </a:xfrm>
            <a:custGeom>
              <a:avLst/>
              <a:gdLst/>
              <a:ahLst/>
              <a:rect l="l" t="t" r="r" b="b"/>
              <a:pathLst>
                <a:path w="4128770" h="38100">
                  <a:moveTo>
                    <a:pt x="0" y="0"/>
                  </a:moveTo>
                  <a:lnTo>
                    <a:pt x="4128515" y="0"/>
                  </a:lnTo>
                  <a:lnTo>
                    <a:pt x="4128515" y="38099"/>
                  </a:lnTo>
                  <a:lnTo>
                    <a:pt x="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object 7"/>
            <p:cNvSpPr/>
            <p:nvPr/>
          </p:nvSpPr>
          <p:spPr>
            <a:xfrm>
              <a:off x="3194280" y="3205080"/>
              <a:ext cx="4128480" cy="1145880"/>
            </a:xfrm>
            <a:custGeom>
              <a:avLst/>
              <a:gdLst/>
              <a:ahLst/>
              <a:rect l="l" t="t" r="r" b="b"/>
              <a:pathLst>
                <a:path w="4128770" h="1146175">
                  <a:moveTo>
                    <a:pt x="6095" y="0"/>
                  </a:moveTo>
                  <a:lnTo>
                    <a:pt x="6095" y="1146047"/>
                  </a:lnTo>
                  <a:moveTo>
                    <a:pt x="4120895" y="0"/>
                  </a:moveTo>
                  <a:lnTo>
                    <a:pt x="4120895" y="1146047"/>
                  </a:lnTo>
                  <a:moveTo>
                    <a:pt x="0" y="6095"/>
                  </a:moveTo>
                  <a:lnTo>
                    <a:pt x="4128515" y="6095"/>
                  </a:lnTo>
                  <a:moveTo>
                    <a:pt x="0" y="1138427"/>
                  </a:moveTo>
                  <a:lnTo>
                    <a:pt x="4128515" y="1138427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3" name="object 8"/>
          <p:cNvSpPr/>
          <p:nvPr/>
        </p:nvSpPr>
        <p:spPr>
          <a:xfrm>
            <a:off x="3206520" y="3217320"/>
            <a:ext cx="4102200" cy="30636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algn="ctr">
              <a:lnSpc>
                <a:spcPct val="100000"/>
              </a:lnSpc>
              <a:spcBef>
                <a:spcPts val="249"/>
              </a:spcBef>
            </a:pPr>
            <a:r>
              <a:rPr b="1" lang="en-US" sz="1800" spc="-7" strike="noStrike">
                <a:solidFill>
                  <a:srgbClr val="ffffff"/>
                </a:solidFill>
                <a:latin typeface="Arial"/>
              </a:rPr>
              <a:t>Elimination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object 9"/>
          <p:cNvSpPr/>
          <p:nvPr/>
        </p:nvSpPr>
        <p:spPr>
          <a:xfrm>
            <a:off x="3262320" y="3608280"/>
            <a:ext cx="3938040" cy="24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52560" algn="ctr">
              <a:lnSpc>
                <a:spcPct val="100000"/>
              </a:lnSpc>
              <a:spcBef>
                <a:spcPts val="99"/>
              </a:spcBef>
              <a:tabLst>
                <a:tab algn="l" pos="497160"/>
                <a:tab algn="l" pos="1450440"/>
              </a:tabLst>
            </a:pPr>
            <a:r>
              <a:rPr b="0" lang="en-US" sz="1800" spc="-1" strike="noStrike">
                <a:latin typeface="Arial"/>
              </a:rPr>
              <a:t>p </a:t>
            </a:r>
            <a:r>
              <a:rPr b="0" lang="en-US" sz="1800" spc="-7" strike="noStrike">
                <a:latin typeface="Arial"/>
              </a:rPr>
              <a:t>not</a:t>
            </a:r>
            <a:r>
              <a:rPr b="0" lang="en-US" sz="1800" spc="4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false</a:t>
            </a:r>
            <a:endParaRPr b="0" lang="en-US" sz="1800" spc="-1" strike="noStrike">
              <a:latin typeface="Arial"/>
            </a:endParaRPr>
          </a:p>
          <a:p>
            <a:pPr marL="1012320">
              <a:lnSpc>
                <a:spcPts val="944"/>
              </a:lnSpc>
              <a:spcBef>
                <a:spcPts val="26"/>
              </a:spcBef>
              <a:tabLst>
                <a:tab algn="l" pos="2089800"/>
                <a:tab algn="l" pos="3090600"/>
              </a:tabLst>
            </a:pPr>
            <a:r>
              <a:rPr b="0" lang="en-US" sz="80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US" sz="80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US" sz="800" spc="-1" strike="noStrike">
                <a:latin typeface="Arial"/>
              </a:rPr>
              <a:t>_  </a:t>
            </a:r>
            <a:r>
              <a:rPr b="0" lang="en-US" sz="800" spc="58" strike="noStrike">
                <a:latin typeface="Arial"/>
              </a:rPr>
              <a:t> </a:t>
            </a:r>
            <a:r>
              <a:rPr b="0" lang="en-US" sz="80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US" sz="800" spc="-1" strike="noStrike" u="sng"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endParaRPr b="0" lang="en-US" sz="800" spc="-1" strike="noStrike">
              <a:latin typeface="Arial"/>
            </a:endParaRPr>
          </a:p>
          <a:p>
            <a:pPr marL="52200" algn="ctr">
              <a:lnSpc>
                <a:spcPts val="2146"/>
              </a:lnSpc>
              <a:tabLst>
                <a:tab algn="l" pos="1359360"/>
              </a:tabLst>
            </a:pPr>
            <a:r>
              <a:rPr b="0" lang="en-US" sz="1800" spc="-1" strike="noStrike">
                <a:latin typeface="Arial"/>
              </a:rPr>
              <a:t>false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p</a:t>
            </a:r>
            <a:endParaRPr b="0" lang="en-US" sz="1800" spc="-1" strike="noStrike">
              <a:latin typeface="Arial"/>
            </a:endParaRPr>
          </a:p>
          <a:p>
            <a:pPr marL="52200">
              <a:lnSpc>
                <a:spcPct val="100000"/>
              </a:lnSpc>
              <a:spcBef>
                <a:spcPts val="26"/>
              </a:spcBef>
              <a:tabLst>
                <a:tab algn="l" pos="1359360"/>
              </a:tabLst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35936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If p is true the ~p is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false.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Output</a:t>
            </a:r>
            <a:r>
              <a:rPr b="1" lang="en-US" sz="1800" spc="-97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is  going to be</a:t>
            </a:r>
            <a:r>
              <a:rPr b="1" lang="en-US" sz="1800" spc="-32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false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  <a:tabLst>
                <a:tab algn="l" pos="1359360"/>
              </a:tabLst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35936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If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start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from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false, </a:t>
            </a:r>
            <a:r>
              <a:rPr b="1" lang="en-US" sz="1800" spc="-12" strike="noStrike">
                <a:solidFill>
                  <a:srgbClr val="ff0000"/>
                </a:solidFill>
                <a:latin typeface="Arial"/>
              </a:rPr>
              <a:t>you </a:t>
            </a:r>
            <a:r>
              <a:rPr b="1" lang="en-US" sz="1800" spc="-7" strike="noStrike">
                <a:solidFill>
                  <a:srgbClr val="ff0000"/>
                </a:solidFill>
                <a:latin typeface="Arial"/>
              </a:rPr>
              <a:t>can conclude  anything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i.e.</a:t>
            </a:r>
            <a:r>
              <a:rPr b="1" lang="en-US" sz="1800" spc="4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object 9_0"/>
          <p:cNvSpPr/>
          <p:nvPr/>
        </p:nvSpPr>
        <p:spPr>
          <a:xfrm>
            <a:off x="4402800" y="4044960"/>
            <a:ext cx="662400" cy="69840"/>
          </a:xfrm>
          <a:custGeom>
            <a:avLst/>
            <a:gdLst/>
            <a:ahLst/>
            <a:rect l="l" t="t" r="r" b="b"/>
            <a:pathLst>
              <a:path w="1249679" h="0">
                <a:moveTo>
                  <a:pt x="0" y="0"/>
                </a:moveTo>
                <a:lnTo>
                  <a:pt x="848880" y="0"/>
                </a:lnTo>
                <a:moveTo>
                  <a:pt x="850392" y="0"/>
                </a:moveTo>
                <a:lnTo>
                  <a:pt x="1077480" y="0"/>
                </a:lnTo>
                <a:moveTo>
                  <a:pt x="1078992" y="0"/>
                </a:moveTo>
                <a:lnTo>
                  <a:pt x="1249308" y="0"/>
                </a:lnTo>
              </a:path>
            </a:pathLst>
          </a:custGeom>
          <a:noFill/>
          <a:ln w="6432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object 9_1"/>
          <p:cNvSpPr/>
          <p:nvPr/>
        </p:nvSpPr>
        <p:spPr>
          <a:xfrm>
            <a:off x="5698800" y="4010040"/>
            <a:ext cx="662400" cy="69840"/>
          </a:xfrm>
          <a:custGeom>
            <a:avLst/>
            <a:gdLst/>
            <a:ahLst/>
            <a:rect l="l" t="t" r="r" b="b"/>
            <a:pathLst>
              <a:path w="1249679" h="0">
                <a:moveTo>
                  <a:pt x="0" y="0"/>
                </a:moveTo>
                <a:lnTo>
                  <a:pt x="848880" y="0"/>
                </a:lnTo>
                <a:moveTo>
                  <a:pt x="850392" y="0"/>
                </a:moveTo>
                <a:lnTo>
                  <a:pt x="1077480" y="0"/>
                </a:lnTo>
                <a:moveTo>
                  <a:pt x="1078992" y="0"/>
                </a:moveTo>
                <a:lnTo>
                  <a:pt x="1249308" y="0"/>
                </a:lnTo>
              </a:path>
            </a:pathLst>
          </a:custGeom>
          <a:noFill/>
          <a:ln w="6432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object 2"/>
          <p:cNvSpPr txBox="1"/>
          <p:nvPr/>
        </p:nvSpPr>
        <p:spPr>
          <a:xfrm>
            <a:off x="1483560" y="790560"/>
            <a:ext cx="708768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600" spc="-7" strike="noStrike">
                <a:solidFill>
                  <a:srgbClr val="000000"/>
                </a:solidFill>
                <a:latin typeface="Arial"/>
              </a:rPr>
              <a:t>Revisiting the Socrates</a:t>
            </a:r>
            <a:r>
              <a:rPr b="1" lang="en-US" sz="36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600" spc="-7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3600" spc="-1" strike="noStrike">
              <a:latin typeface="Calibri"/>
            </a:endParaRPr>
          </a:p>
        </p:txBody>
      </p:sp>
      <p:sp>
        <p:nvSpPr>
          <p:cNvPr id="408" name="object 3"/>
          <p:cNvSpPr/>
          <p:nvPr/>
        </p:nvSpPr>
        <p:spPr>
          <a:xfrm>
            <a:off x="993240" y="1977480"/>
            <a:ext cx="5265720" cy="27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>
            <a:spAutoFit/>
          </a:bodyPr>
          <a:p>
            <a:pPr marL="355680" indent="-343080">
              <a:lnSpc>
                <a:spcPct val="100000"/>
              </a:lnSpc>
              <a:spcBef>
                <a:spcPts val="893"/>
              </a:spcBef>
              <a:buClr>
                <a:srgbClr val="000000"/>
              </a:buClr>
              <a:buFont typeface="Symbol" charset="2"/>
              <a:buChar char=""/>
              <a:tabLst>
                <a:tab algn="l" pos="355680"/>
                <a:tab algn="l" pos="356400"/>
              </a:tabLst>
            </a:pPr>
            <a:r>
              <a:rPr b="0" lang="en-US" sz="3200" spc="-1" strike="noStrike">
                <a:latin typeface="Arial"/>
              </a:rPr>
              <a:t>We </a:t>
            </a:r>
            <a:r>
              <a:rPr b="0" lang="en-US" sz="3200" spc="-7" strike="noStrike">
                <a:latin typeface="Arial"/>
              </a:rPr>
              <a:t>have the </a:t>
            </a:r>
            <a:r>
              <a:rPr b="0" lang="en-US" sz="3200" spc="-1" strike="noStrike">
                <a:latin typeface="Arial"/>
              </a:rPr>
              <a:t>two</a:t>
            </a:r>
            <a:r>
              <a:rPr b="0" lang="en-US" sz="3200" spc="-80" strike="noStrike">
                <a:latin typeface="Arial"/>
              </a:rPr>
              <a:t> </a:t>
            </a:r>
            <a:r>
              <a:rPr b="0" lang="en-US" sz="3200" spc="-7" strike="noStrike">
                <a:latin typeface="Arial"/>
              </a:rPr>
              <a:t>premises:</a:t>
            </a:r>
            <a:endParaRPr b="0" lang="en-US" sz="3200" spc="-1" strike="noStrike">
              <a:latin typeface="Arial"/>
            </a:endParaRPr>
          </a:p>
          <a:p>
            <a:pPr lvl="1" marL="286920" indent="-286560" algn="r">
              <a:lnSpc>
                <a:spcPct val="100000"/>
              </a:lnSpc>
              <a:spcBef>
                <a:spcPts val="689"/>
              </a:spcBef>
              <a:buClr>
                <a:srgbClr val="000000"/>
              </a:buClr>
              <a:buFont typeface="Symbol" charset="2"/>
              <a:buChar char=""/>
              <a:tabLst>
                <a:tab algn="l" pos="286920"/>
              </a:tabLst>
            </a:pPr>
            <a:r>
              <a:rPr b="0" lang="en-US" sz="2800" spc="-7" strike="noStrike">
                <a:latin typeface="Arial"/>
              </a:rPr>
              <a:t>“</a:t>
            </a:r>
            <a:r>
              <a:rPr b="0" lang="en-US" sz="2800" spc="-7" strike="noStrike">
                <a:latin typeface="Arial"/>
              </a:rPr>
              <a:t>All men are</a:t>
            </a:r>
            <a:r>
              <a:rPr b="0" lang="en-US" sz="2800" spc="-12" strike="noStrike">
                <a:latin typeface="Arial"/>
              </a:rPr>
              <a:t> </a:t>
            </a:r>
            <a:r>
              <a:rPr b="0" lang="en-US" sz="2800" spc="-7" strike="noStrike">
                <a:latin typeface="Arial"/>
              </a:rPr>
              <a:t>mortal.”</a:t>
            </a:r>
            <a:endParaRPr b="0" lang="en-US" sz="2800" spc="-1" strike="noStrike">
              <a:latin typeface="Arial"/>
            </a:endParaRPr>
          </a:p>
          <a:p>
            <a:pPr lvl="1" marL="286920" indent="-286560" algn="r">
              <a:lnSpc>
                <a:spcPct val="100000"/>
              </a:lnSpc>
              <a:spcBef>
                <a:spcPts val="669"/>
              </a:spcBef>
              <a:buClr>
                <a:srgbClr val="000000"/>
              </a:buClr>
              <a:buFont typeface="Symbol" charset="2"/>
              <a:buChar char=""/>
              <a:tabLst>
                <a:tab algn="l" pos="286920"/>
              </a:tabLst>
            </a:pPr>
            <a:r>
              <a:rPr b="0" lang="en-US" sz="2800" spc="-1" strike="noStrike">
                <a:latin typeface="Arial"/>
              </a:rPr>
              <a:t>“</a:t>
            </a:r>
            <a:r>
              <a:rPr b="0" lang="en-US" sz="2800" spc="-1" strike="noStrike">
                <a:latin typeface="Arial"/>
              </a:rPr>
              <a:t>Socrates </a:t>
            </a:r>
            <a:r>
              <a:rPr b="0" lang="en-US" sz="2800" spc="-7" strike="noStrike">
                <a:latin typeface="Arial"/>
              </a:rPr>
              <a:t>is a</a:t>
            </a:r>
            <a:r>
              <a:rPr b="0" lang="en-US" sz="2800" spc="-60" strike="noStrike">
                <a:latin typeface="Arial"/>
              </a:rPr>
              <a:t> </a:t>
            </a:r>
            <a:r>
              <a:rPr b="0" lang="en-US" sz="2800" spc="-7" strike="noStrike">
                <a:latin typeface="Arial"/>
              </a:rPr>
              <a:t>man.”</a:t>
            </a:r>
            <a:endParaRPr b="0" lang="en-US" sz="2800" spc="-1" strike="noStrike">
              <a:latin typeface="Arial"/>
            </a:endParaRPr>
          </a:p>
          <a:p>
            <a:pPr marL="343080" indent="-342720" algn="r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Symbol" charset="2"/>
              <a:buChar char=""/>
              <a:tabLst>
                <a:tab algn="l" pos="343080"/>
                <a:tab algn="l" pos="356400"/>
              </a:tabLst>
            </a:pPr>
            <a:r>
              <a:rPr b="0" lang="en-US" sz="3200" spc="-7" strike="noStrike">
                <a:latin typeface="Arial"/>
              </a:rPr>
              <a:t>And the</a:t>
            </a:r>
            <a:r>
              <a:rPr b="0" lang="en-US" sz="3200" spc="-97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conclusion:</a:t>
            </a:r>
            <a:endParaRPr b="0" lang="en-US" sz="3200" spc="-1" strike="noStrike">
              <a:latin typeface="Arial"/>
            </a:endParaRPr>
          </a:p>
          <a:p>
            <a:pPr lvl="1" marL="286920" indent="-286560" algn="r">
              <a:lnSpc>
                <a:spcPct val="100000"/>
              </a:lnSpc>
              <a:spcBef>
                <a:spcPts val="689"/>
              </a:spcBef>
              <a:buClr>
                <a:srgbClr val="000000"/>
              </a:buClr>
              <a:buFont typeface="Symbol" charset="2"/>
              <a:buChar char=""/>
              <a:tabLst>
                <a:tab algn="l" pos="286920"/>
              </a:tabLst>
            </a:pPr>
            <a:r>
              <a:rPr b="0" lang="en-US" sz="2800" spc="-1" strike="noStrike">
                <a:latin typeface="Arial"/>
              </a:rPr>
              <a:t>“</a:t>
            </a:r>
            <a:r>
              <a:rPr b="0" lang="en-US" sz="2800" spc="-1" strike="noStrike">
                <a:latin typeface="Arial"/>
              </a:rPr>
              <a:t>Socrates </a:t>
            </a:r>
            <a:r>
              <a:rPr b="0" lang="en-US" sz="2800" spc="-7" strike="noStrike">
                <a:latin typeface="Arial"/>
              </a:rPr>
              <a:t>is</a:t>
            </a:r>
            <a:r>
              <a:rPr b="0" lang="en-US" sz="2800" spc="-72" strike="noStrike">
                <a:latin typeface="Arial"/>
              </a:rPr>
              <a:t> </a:t>
            </a:r>
            <a:r>
              <a:rPr b="0" lang="en-US" sz="2800" spc="-7" strike="noStrike">
                <a:latin typeface="Arial"/>
              </a:rPr>
              <a:t>mortal.”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object 2"/>
          <p:cNvSpPr txBox="1"/>
          <p:nvPr/>
        </p:nvSpPr>
        <p:spPr>
          <a:xfrm>
            <a:off x="3244320" y="939960"/>
            <a:ext cx="357012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4400" spc="-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Argument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410" name="object 3"/>
          <p:cNvSpPr/>
          <p:nvPr/>
        </p:nvSpPr>
        <p:spPr>
          <a:xfrm>
            <a:off x="993240" y="2077920"/>
            <a:ext cx="7924320" cy="14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355680" indent="-34308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Symbol" charset="2"/>
              <a:buChar char=""/>
              <a:tabLst>
                <a:tab algn="l" pos="355680"/>
                <a:tab algn="l" pos="356400"/>
              </a:tabLst>
            </a:pPr>
            <a:r>
              <a:rPr b="0" lang="en-US" sz="3200" spc="-1" strike="noStrike">
                <a:latin typeface="Arial"/>
              </a:rPr>
              <a:t>We can </a:t>
            </a:r>
            <a:r>
              <a:rPr b="0" lang="en-US" sz="3200" spc="-7" strike="noStrike">
                <a:latin typeface="Arial"/>
              </a:rPr>
              <a:t>express the premises (above the  </a:t>
            </a:r>
            <a:r>
              <a:rPr b="0" lang="en-US" sz="3200" spc="-12" strike="noStrike">
                <a:latin typeface="Arial"/>
              </a:rPr>
              <a:t>line) </a:t>
            </a:r>
            <a:r>
              <a:rPr b="0" lang="en-US" sz="3200" spc="-7" strike="noStrike">
                <a:latin typeface="Arial"/>
              </a:rPr>
              <a:t>and the conclusion (below the </a:t>
            </a:r>
            <a:r>
              <a:rPr b="0" lang="en-US" sz="3200" spc="-12" strike="noStrike">
                <a:latin typeface="Arial"/>
              </a:rPr>
              <a:t>line) </a:t>
            </a:r>
            <a:r>
              <a:rPr b="0" lang="en-US" sz="3200" spc="-7" strike="noStrike">
                <a:latin typeface="Arial"/>
              </a:rPr>
              <a:t>in  predicate logic as an</a:t>
            </a:r>
            <a:r>
              <a:rPr b="0" lang="en-US" sz="3200" spc="-46" strike="noStrike">
                <a:latin typeface="Arial"/>
              </a:rPr>
              <a:t> </a:t>
            </a:r>
            <a:r>
              <a:rPr b="0" lang="en-US" sz="3200" spc="-7" strike="noStrike">
                <a:latin typeface="Arial"/>
              </a:rPr>
              <a:t>argument: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411" name="object 4"/>
          <p:cNvGrpSpPr/>
          <p:nvPr/>
        </p:nvGrpSpPr>
        <p:grpSpPr>
          <a:xfrm>
            <a:off x="2433960" y="4034160"/>
            <a:ext cx="4963320" cy="1942920"/>
            <a:chOff x="2433960" y="4034160"/>
            <a:chExt cx="4963320" cy="1942920"/>
          </a:xfrm>
        </p:grpSpPr>
        <p:sp>
          <p:nvSpPr>
            <p:cNvPr id="412" name="object 5"/>
            <p:cNvSpPr/>
            <p:nvPr/>
          </p:nvSpPr>
          <p:spPr>
            <a:xfrm>
              <a:off x="2438280" y="4038480"/>
              <a:ext cx="4952520" cy="19335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object 6"/>
            <p:cNvSpPr/>
            <p:nvPr/>
          </p:nvSpPr>
          <p:spPr>
            <a:xfrm>
              <a:off x="2433960" y="4034160"/>
              <a:ext cx="4963320" cy="1942920"/>
            </a:xfrm>
            <a:custGeom>
              <a:avLst/>
              <a:gdLst/>
              <a:ahLst/>
              <a:rect l="l" t="t" r="r" b="b"/>
              <a:pathLst>
                <a:path w="4963795" h="1943100">
                  <a:moveTo>
                    <a:pt x="0" y="0"/>
                  </a:moveTo>
                  <a:lnTo>
                    <a:pt x="4963667" y="0"/>
                  </a:lnTo>
                  <a:lnTo>
                    <a:pt x="4963667" y="1943099"/>
                  </a:lnTo>
                  <a:lnTo>
                    <a:pt x="0" y="19430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143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object 2"/>
          <p:cNvSpPr txBox="1"/>
          <p:nvPr/>
        </p:nvSpPr>
        <p:spPr>
          <a:xfrm>
            <a:off x="1236960" y="604440"/>
            <a:ext cx="7584480" cy="1496520"/>
          </a:xfrm>
          <a:prstGeom prst="rect">
            <a:avLst/>
          </a:prstGeom>
          <a:noFill/>
          <a:ln w="0">
            <a:noFill/>
          </a:ln>
        </p:spPr>
        <p:txBody>
          <a:bodyPr lIns="0" rIns="0" tIns="198720" bIns="0">
            <a:noAutofit/>
          </a:bodyPr>
          <a:p>
            <a:pPr marL="1684080" indent="-13320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1" lang="en-US" sz="3200" spc="-7" strike="noStrike">
                <a:solidFill>
                  <a:srgbClr val="000000"/>
                </a:solidFill>
                <a:latin typeface="Arial"/>
              </a:rPr>
              <a:t>Rules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1" lang="en-US" sz="3200" spc="-7" strike="noStrike">
                <a:solidFill>
                  <a:srgbClr val="000000"/>
                </a:solidFill>
                <a:latin typeface="Arial"/>
              </a:rPr>
              <a:t>Inference for Propositional  Logic: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Modus</a:t>
            </a:r>
            <a:r>
              <a:rPr b="1" lang="en-US" sz="3200" spc="-7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Ponens</a:t>
            </a:r>
            <a:endParaRPr b="0" lang="en-US" sz="3200" spc="-1" strike="noStrike">
              <a:latin typeface="Calibri"/>
            </a:endParaRPr>
          </a:p>
        </p:txBody>
      </p:sp>
      <p:grpSp>
        <p:nvGrpSpPr>
          <p:cNvPr id="415" name="object 3"/>
          <p:cNvGrpSpPr/>
          <p:nvPr/>
        </p:nvGrpSpPr>
        <p:grpSpPr>
          <a:xfrm>
            <a:off x="1504080" y="1984320"/>
            <a:ext cx="7673040" cy="5330520"/>
            <a:chOff x="1504080" y="1984320"/>
            <a:chExt cx="7673040" cy="5330520"/>
          </a:xfrm>
        </p:grpSpPr>
        <p:sp>
          <p:nvSpPr>
            <p:cNvPr id="416" name="object 4"/>
            <p:cNvSpPr/>
            <p:nvPr/>
          </p:nvSpPr>
          <p:spPr>
            <a:xfrm>
              <a:off x="1504080" y="7060680"/>
              <a:ext cx="7673040" cy="2541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object 5"/>
            <p:cNvSpPr/>
            <p:nvPr/>
          </p:nvSpPr>
          <p:spPr>
            <a:xfrm>
              <a:off x="1533240" y="1988640"/>
              <a:ext cx="7619760" cy="50760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object 6"/>
            <p:cNvSpPr/>
            <p:nvPr/>
          </p:nvSpPr>
          <p:spPr>
            <a:xfrm>
              <a:off x="1528560" y="1984320"/>
              <a:ext cx="7629120" cy="5085360"/>
            </a:xfrm>
            <a:custGeom>
              <a:avLst/>
              <a:gdLst/>
              <a:ahLst/>
              <a:rect l="l" t="t" r="r" b="b"/>
              <a:pathLst>
                <a:path w="7629525" h="5085715">
                  <a:moveTo>
                    <a:pt x="440435" y="0"/>
                  </a:moveTo>
                  <a:lnTo>
                    <a:pt x="7188707" y="0"/>
                  </a:lnTo>
                  <a:lnTo>
                    <a:pt x="7232903" y="1523"/>
                  </a:lnTo>
                  <a:lnTo>
                    <a:pt x="7277099" y="9143"/>
                  </a:lnTo>
                  <a:lnTo>
                    <a:pt x="7319771" y="19811"/>
                  </a:lnTo>
                  <a:lnTo>
                    <a:pt x="7359395" y="35051"/>
                  </a:lnTo>
                  <a:lnTo>
                    <a:pt x="7397495" y="53339"/>
                  </a:lnTo>
                  <a:lnTo>
                    <a:pt x="7434071" y="74675"/>
                  </a:lnTo>
                  <a:lnTo>
                    <a:pt x="7467599" y="100583"/>
                  </a:lnTo>
                  <a:lnTo>
                    <a:pt x="7499603" y="129539"/>
                  </a:lnTo>
                  <a:lnTo>
                    <a:pt x="7528559" y="160019"/>
                  </a:lnTo>
                  <a:lnTo>
                    <a:pt x="7552943" y="193547"/>
                  </a:lnTo>
                  <a:lnTo>
                    <a:pt x="7575803" y="230123"/>
                  </a:lnTo>
                  <a:lnTo>
                    <a:pt x="7594091" y="269747"/>
                  </a:lnTo>
                  <a:lnTo>
                    <a:pt x="7609331" y="309371"/>
                  </a:lnTo>
                  <a:lnTo>
                    <a:pt x="7619999" y="352043"/>
                  </a:lnTo>
                  <a:lnTo>
                    <a:pt x="7626095" y="396239"/>
                  </a:lnTo>
                  <a:lnTo>
                    <a:pt x="7629143" y="440435"/>
                  </a:lnTo>
                  <a:lnTo>
                    <a:pt x="7629143" y="4645151"/>
                  </a:lnTo>
                  <a:lnTo>
                    <a:pt x="7626095" y="4689347"/>
                  </a:lnTo>
                  <a:lnTo>
                    <a:pt x="7619999" y="4733543"/>
                  </a:lnTo>
                  <a:lnTo>
                    <a:pt x="7609331" y="4776215"/>
                  </a:lnTo>
                  <a:lnTo>
                    <a:pt x="7594091" y="4815839"/>
                  </a:lnTo>
                  <a:lnTo>
                    <a:pt x="7575803" y="4855463"/>
                  </a:lnTo>
                  <a:lnTo>
                    <a:pt x="7552943" y="4890515"/>
                  </a:lnTo>
                  <a:lnTo>
                    <a:pt x="7528559" y="4925567"/>
                  </a:lnTo>
                  <a:lnTo>
                    <a:pt x="7499603" y="4956047"/>
                  </a:lnTo>
                  <a:lnTo>
                    <a:pt x="7467599" y="4985003"/>
                  </a:lnTo>
                  <a:lnTo>
                    <a:pt x="7434071" y="5010911"/>
                  </a:lnTo>
                  <a:lnTo>
                    <a:pt x="7397495" y="5032247"/>
                  </a:lnTo>
                  <a:lnTo>
                    <a:pt x="7359395" y="5050535"/>
                  </a:lnTo>
                  <a:lnTo>
                    <a:pt x="7319771" y="5065775"/>
                  </a:lnTo>
                  <a:lnTo>
                    <a:pt x="7277099" y="5076443"/>
                  </a:lnTo>
                  <a:lnTo>
                    <a:pt x="7232903" y="5082539"/>
                  </a:lnTo>
                  <a:lnTo>
                    <a:pt x="7188707" y="5085587"/>
                  </a:lnTo>
                  <a:lnTo>
                    <a:pt x="440435" y="5085587"/>
                  </a:lnTo>
                  <a:lnTo>
                    <a:pt x="396239" y="5082539"/>
                  </a:lnTo>
                  <a:lnTo>
                    <a:pt x="352043" y="5076443"/>
                  </a:lnTo>
                  <a:lnTo>
                    <a:pt x="309371" y="5065775"/>
                  </a:lnTo>
                  <a:lnTo>
                    <a:pt x="268223" y="5050535"/>
                  </a:lnTo>
                  <a:lnTo>
                    <a:pt x="230123" y="5032247"/>
                  </a:lnTo>
                  <a:lnTo>
                    <a:pt x="193547" y="5010911"/>
                  </a:lnTo>
                  <a:lnTo>
                    <a:pt x="160019" y="4985003"/>
                  </a:lnTo>
                  <a:lnTo>
                    <a:pt x="128015" y="4956047"/>
                  </a:lnTo>
                  <a:lnTo>
                    <a:pt x="100583" y="4925567"/>
                  </a:lnTo>
                  <a:lnTo>
                    <a:pt x="74675" y="4890515"/>
                  </a:lnTo>
                  <a:lnTo>
                    <a:pt x="53339" y="4855463"/>
                  </a:lnTo>
                  <a:lnTo>
                    <a:pt x="33527" y="4815839"/>
                  </a:lnTo>
                  <a:lnTo>
                    <a:pt x="19811" y="4776215"/>
                  </a:lnTo>
                  <a:lnTo>
                    <a:pt x="7619" y="4733543"/>
                  </a:lnTo>
                  <a:lnTo>
                    <a:pt x="1523" y="4689347"/>
                  </a:lnTo>
                  <a:lnTo>
                    <a:pt x="0" y="4645151"/>
                  </a:lnTo>
                  <a:lnTo>
                    <a:pt x="0" y="440435"/>
                  </a:lnTo>
                  <a:lnTo>
                    <a:pt x="1523" y="396239"/>
                  </a:lnTo>
                  <a:lnTo>
                    <a:pt x="7619" y="352043"/>
                  </a:lnTo>
                  <a:lnTo>
                    <a:pt x="18287" y="309371"/>
                  </a:lnTo>
                  <a:lnTo>
                    <a:pt x="33527" y="269747"/>
                  </a:lnTo>
                  <a:lnTo>
                    <a:pt x="53339" y="230123"/>
                  </a:lnTo>
                  <a:lnTo>
                    <a:pt x="74675" y="193547"/>
                  </a:lnTo>
                  <a:lnTo>
                    <a:pt x="100583" y="160019"/>
                  </a:lnTo>
                  <a:lnTo>
                    <a:pt x="128015" y="129539"/>
                  </a:lnTo>
                  <a:lnTo>
                    <a:pt x="160019" y="100583"/>
                  </a:lnTo>
                  <a:lnTo>
                    <a:pt x="193547" y="74675"/>
                  </a:lnTo>
                  <a:lnTo>
                    <a:pt x="230123" y="53339"/>
                  </a:lnTo>
                  <a:lnTo>
                    <a:pt x="268223" y="35051"/>
                  </a:lnTo>
                  <a:lnTo>
                    <a:pt x="309371" y="19811"/>
                  </a:lnTo>
                  <a:lnTo>
                    <a:pt x="352043" y="9143"/>
                  </a:lnTo>
                  <a:lnTo>
                    <a:pt x="396239" y="1523"/>
                  </a:lnTo>
                  <a:lnTo>
                    <a:pt x="440435" y="0"/>
                  </a:lnTo>
                  <a:close/>
                </a:path>
              </a:pathLst>
            </a:custGeom>
            <a:noFill/>
            <a:ln w="9143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9" name=""/>
          <p:cNvSpPr txBox="1"/>
          <p:nvPr/>
        </p:nvSpPr>
        <p:spPr>
          <a:xfrm>
            <a:off x="2887200" y="3791520"/>
            <a:ext cx="6172200" cy="3174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object 2"/>
          <p:cNvSpPr txBox="1"/>
          <p:nvPr/>
        </p:nvSpPr>
        <p:spPr>
          <a:xfrm>
            <a:off x="3061080" y="939960"/>
            <a:ext cx="393804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4400" spc="-7" strike="noStrike">
                <a:solidFill>
                  <a:srgbClr val="000000"/>
                </a:solidFill>
                <a:latin typeface="Arial"/>
              </a:rPr>
              <a:t>Modus</a:t>
            </a:r>
            <a:r>
              <a:rPr b="1" lang="en-US" sz="440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</a:rPr>
              <a:t>Tollens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421" name="object 3"/>
          <p:cNvGrpSpPr/>
          <p:nvPr/>
        </p:nvGrpSpPr>
        <p:grpSpPr>
          <a:xfrm>
            <a:off x="1266480" y="1871640"/>
            <a:ext cx="8035560" cy="5443200"/>
            <a:chOff x="1266480" y="1871640"/>
            <a:chExt cx="8035560" cy="5443200"/>
          </a:xfrm>
        </p:grpSpPr>
        <p:sp>
          <p:nvSpPr>
            <p:cNvPr id="422" name="object 4"/>
            <p:cNvSpPr/>
            <p:nvPr/>
          </p:nvSpPr>
          <p:spPr>
            <a:xfrm>
              <a:off x="1266480" y="6475320"/>
              <a:ext cx="8035560" cy="83952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object 5"/>
            <p:cNvSpPr/>
            <p:nvPr/>
          </p:nvSpPr>
          <p:spPr>
            <a:xfrm>
              <a:off x="1295280" y="1875960"/>
              <a:ext cx="7980840" cy="46004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object 6"/>
            <p:cNvSpPr/>
            <p:nvPr/>
          </p:nvSpPr>
          <p:spPr>
            <a:xfrm>
              <a:off x="1290960" y="1871640"/>
              <a:ext cx="7990560" cy="4611600"/>
            </a:xfrm>
            <a:custGeom>
              <a:avLst/>
              <a:gdLst/>
              <a:ahLst/>
              <a:rect l="l" t="t" r="r" b="b"/>
              <a:pathLst>
                <a:path w="7990840" h="4612005">
                  <a:moveTo>
                    <a:pt x="400811" y="0"/>
                  </a:moveTo>
                  <a:lnTo>
                    <a:pt x="7589519" y="0"/>
                  </a:lnTo>
                  <a:lnTo>
                    <a:pt x="7630667" y="1523"/>
                  </a:lnTo>
                  <a:lnTo>
                    <a:pt x="7670291" y="7619"/>
                  </a:lnTo>
                  <a:lnTo>
                    <a:pt x="7708391" y="16763"/>
                  </a:lnTo>
                  <a:lnTo>
                    <a:pt x="7746491" y="30479"/>
                  </a:lnTo>
                  <a:lnTo>
                    <a:pt x="7813547" y="67055"/>
                  </a:lnTo>
                  <a:lnTo>
                    <a:pt x="7844027" y="91439"/>
                  </a:lnTo>
                  <a:lnTo>
                    <a:pt x="7872983" y="117347"/>
                  </a:lnTo>
                  <a:lnTo>
                    <a:pt x="7921751" y="176783"/>
                  </a:lnTo>
                  <a:lnTo>
                    <a:pt x="7958327" y="243839"/>
                  </a:lnTo>
                  <a:lnTo>
                    <a:pt x="7972043" y="280415"/>
                  </a:lnTo>
                  <a:lnTo>
                    <a:pt x="7982711" y="318515"/>
                  </a:lnTo>
                  <a:lnTo>
                    <a:pt x="7987283" y="358139"/>
                  </a:lnTo>
                  <a:lnTo>
                    <a:pt x="7990331" y="399287"/>
                  </a:lnTo>
                  <a:lnTo>
                    <a:pt x="7990331" y="4210811"/>
                  </a:lnTo>
                  <a:lnTo>
                    <a:pt x="7987283" y="4251959"/>
                  </a:lnTo>
                  <a:lnTo>
                    <a:pt x="7982711" y="4291583"/>
                  </a:lnTo>
                  <a:lnTo>
                    <a:pt x="7972043" y="4329683"/>
                  </a:lnTo>
                  <a:lnTo>
                    <a:pt x="7958327" y="4366259"/>
                  </a:lnTo>
                  <a:lnTo>
                    <a:pt x="7941563" y="4401311"/>
                  </a:lnTo>
                  <a:lnTo>
                    <a:pt x="7921751" y="4434839"/>
                  </a:lnTo>
                  <a:lnTo>
                    <a:pt x="7872983" y="4494275"/>
                  </a:lnTo>
                  <a:lnTo>
                    <a:pt x="7844027" y="4520183"/>
                  </a:lnTo>
                  <a:lnTo>
                    <a:pt x="7780019" y="4562855"/>
                  </a:lnTo>
                  <a:lnTo>
                    <a:pt x="7708391" y="4593335"/>
                  </a:lnTo>
                  <a:lnTo>
                    <a:pt x="7670291" y="4602479"/>
                  </a:lnTo>
                  <a:lnTo>
                    <a:pt x="7630667" y="4608575"/>
                  </a:lnTo>
                  <a:lnTo>
                    <a:pt x="7589519" y="4611623"/>
                  </a:lnTo>
                  <a:lnTo>
                    <a:pt x="400811" y="4611623"/>
                  </a:lnTo>
                  <a:lnTo>
                    <a:pt x="359663" y="4608575"/>
                  </a:lnTo>
                  <a:lnTo>
                    <a:pt x="320039" y="4602479"/>
                  </a:lnTo>
                  <a:lnTo>
                    <a:pt x="281939" y="4593335"/>
                  </a:lnTo>
                  <a:lnTo>
                    <a:pt x="245363" y="4579619"/>
                  </a:lnTo>
                  <a:lnTo>
                    <a:pt x="210311" y="4562855"/>
                  </a:lnTo>
                  <a:lnTo>
                    <a:pt x="176783" y="4543043"/>
                  </a:lnTo>
                  <a:lnTo>
                    <a:pt x="117347" y="4494275"/>
                  </a:lnTo>
                  <a:lnTo>
                    <a:pt x="91439" y="4465319"/>
                  </a:lnTo>
                  <a:lnTo>
                    <a:pt x="48767" y="4401311"/>
                  </a:lnTo>
                  <a:lnTo>
                    <a:pt x="32003" y="4366259"/>
                  </a:lnTo>
                  <a:lnTo>
                    <a:pt x="18287" y="4329683"/>
                  </a:lnTo>
                  <a:lnTo>
                    <a:pt x="9143" y="4291583"/>
                  </a:lnTo>
                  <a:lnTo>
                    <a:pt x="3047" y="4251959"/>
                  </a:lnTo>
                  <a:lnTo>
                    <a:pt x="0" y="4210811"/>
                  </a:lnTo>
                  <a:lnTo>
                    <a:pt x="0" y="399287"/>
                  </a:lnTo>
                  <a:lnTo>
                    <a:pt x="3047" y="358139"/>
                  </a:lnTo>
                  <a:lnTo>
                    <a:pt x="9143" y="318515"/>
                  </a:lnTo>
                  <a:lnTo>
                    <a:pt x="18287" y="280415"/>
                  </a:lnTo>
                  <a:lnTo>
                    <a:pt x="32003" y="243839"/>
                  </a:lnTo>
                  <a:lnTo>
                    <a:pt x="48767" y="208787"/>
                  </a:lnTo>
                  <a:lnTo>
                    <a:pt x="91439" y="144779"/>
                  </a:lnTo>
                  <a:lnTo>
                    <a:pt x="146303" y="91439"/>
                  </a:lnTo>
                  <a:lnTo>
                    <a:pt x="176783" y="67055"/>
                  </a:lnTo>
                  <a:lnTo>
                    <a:pt x="210311" y="47243"/>
                  </a:lnTo>
                  <a:lnTo>
                    <a:pt x="245363" y="30479"/>
                  </a:lnTo>
                  <a:lnTo>
                    <a:pt x="281939" y="16763"/>
                  </a:lnTo>
                  <a:lnTo>
                    <a:pt x="320039" y="7619"/>
                  </a:lnTo>
                  <a:lnTo>
                    <a:pt x="359663" y="1523"/>
                  </a:lnTo>
                  <a:lnTo>
                    <a:pt x="400811" y="0"/>
                  </a:lnTo>
                  <a:close/>
                </a:path>
              </a:pathLst>
            </a:custGeom>
            <a:noFill/>
            <a:ln w="9143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5" name=""/>
          <p:cNvSpPr txBox="1"/>
          <p:nvPr/>
        </p:nvSpPr>
        <p:spPr>
          <a:xfrm>
            <a:off x="2851200" y="3236400"/>
            <a:ext cx="6358320" cy="31744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object 2"/>
          <p:cNvSpPr txBox="1"/>
          <p:nvPr/>
        </p:nvSpPr>
        <p:spPr>
          <a:xfrm>
            <a:off x="2201760" y="939960"/>
            <a:ext cx="5652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Hypothetical</a:t>
            </a:r>
            <a:r>
              <a:rPr b="0" lang="en-US" sz="44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Syllogism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427" name="object 3"/>
          <p:cNvSpPr/>
          <p:nvPr/>
        </p:nvSpPr>
        <p:spPr>
          <a:xfrm>
            <a:off x="1348920" y="5549040"/>
            <a:ext cx="1720440" cy="455400"/>
          </a:xfrm>
          <a:custGeom>
            <a:avLst/>
            <a:gdLst/>
            <a:ahLst/>
            <a:rect l="l" t="t" r="r" b="b"/>
            <a:pathLst>
              <a:path w="1720850" h="455929">
                <a:moveTo>
                  <a:pt x="1720596" y="0"/>
                </a:moveTo>
                <a:lnTo>
                  <a:pt x="976884" y="0"/>
                </a:lnTo>
                <a:lnTo>
                  <a:pt x="699516" y="0"/>
                </a:lnTo>
                <a:lnTo>
                  <a:pt x="0" y="0"/>
                </a:lnTo>
                <a:lnTo>
                  <a:pt x="0" y="455676"/>
                </a:lnTo>
                <a:lnTo>
                  <a:pt x="699516" y="455676"/>
                </a:lnTo>
                <a:lnTo>
                  <a:pt x="976884" y="455676"/>
                </a:lnTo>
                <a:lnTo>
                  <a:pt x="1720596" y="455676"/>
                </a:lnTo>
                <a:lnTo>
                  <a:pt x="1720596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object 4"/>
          <p:cNvSpPr/>
          <p:nvPr/>
        </p:nvSpPr>
        <p:spPr>
          <a:xfrm>
            <a:off x="3459600" y="5549040"/>
            <a:ext cx="5702400" cy="455400"/>
          </a:xfrm>
          <a:custGeom>
            <a:avLst/>
            <a:gdLst/>
            <a:ahLst/>
            <a:rect l="l" t="t" r="r" b="b"/>
            <a:pathLst>
              <a:path w="5702934" h="455929">
                <a:moveTo>
                  <a:pt x="5702808" y="0"/>
                </a:moveTo>
                <a:lnTo>
                  <a:pt x="5702808" y="0"/>
                </a:lnTo>
                <a:lnTo>
                  <a:pt x="0" y="0"/>
                </a:lnTo>
                <a:lnTo>
                  <a:pt x="0" y="455676"/>
                </a:lnTo>
                <a:lnTo>
                  <a:pt x="5702808" y="455676"/>
                </a:lnTo>
                <a:lnTo>
                  <a:pt x="5702808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object 5"/>
          <p:cNvSpPr/>
          <p:nvPr/>
        </p:nvSpPr>
        <p:spPr>
          <a:xfrm>
            <a:off x="993240" y="2077920"/>
            <a:ext cx="8073000" cy="29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355680" indent="-343080" algn="just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"/>
              <a:buChar char="•"/>
              <a:tabLst>
                <a:tab algn="l" pos="356400"/>
              </a:tabLst>
            </a:pPr>
            <a:r>
              <a:rPr b="1" lang="en-US" sz="3200" spc="-7" strike="noStrike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Syllogism</a:t>
            </a:r>
            <a:r>
              <a:rPr b="0" lang="en-US" sz="3200" spc="-7" strike="noStrike">
                <a:solidFill>
                  <a:srgbClr val="ff0000"/>
                </a:solidFill>
                <a:latin typeface="Arial"/>
              </a:rPr>
              <a:t>: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An </a:t>
            </a:r>
            <a:r>
              <a:rPr b="0" lang="en-US" sz="3200" spc="-7" strike="noStrike">
                <a:solidFill>
                  <a:srgbClr val="ff0000"/>
                </a:solidFill>
                <a:latin typeface="Arial"/>
              </a:rPr>
              <a:t>instance of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ff0000"/>
                </a:solidFill>
                <a:latin typeface="Arial"/>
              </a:rPr>
              <a:t>form of  reasoning in which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ff0000"/>
                </a:solidFill>
                <a:latin typeface="Arial"/>
              </a:rPr>
              <a:t>conclusion is drawn  from two given or assumed </a:t>
            </a:r>
            <a:r>
              <a:rPr b="0" lang="en-US" sz="3200" spc="-12" strike="noStrike">
                <a:solidFill>
                  <a:srgbClr val="ff0000"/>
                </a:solidFill>
                <a:latin typeface="Arial"/>
              </a:rPr>
              <a:t>propositions  </a:t>
            </a:r>
            <a:r>
              <a:rPr b="0" lang="en-US" sz="3200" spc="-7" strike="noStrike">
                <a:solidFill>
                  <a:srgbClr val="ff0000"/>
                </a:solidFill>
                <a:latin typeface="Arial"/>
              </a:rPr>
              <a:t>(premises);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a </a:t>
            </a:r>
            <a:r>
              <a:rPr b="0" lang="en-US" sz="3200" spc="-7" strike="noStrike">
                <a:solidFill>
                  <a:srgbClr val="ff0000"/>
                </a:solidFill>
                <a:latin typeface="Arial"/>
              </a:rPr>
              <a:t>common or middle term </a:t>
            </a:r>
            <a:r>
              <a:rPr b="0" lang="en-US" sz="3200" spc="-12" strike="noStrike">
                <a:solidFill>
                  <a:srgbClr val="ff0000"/>
                </a:solidFill>
                <a:latin typeface="Arial"/>
              </a:rPr>
              <a:t>is  </a:t>
            </a:r>
            <a:r>
              <a:rPr b="0" lang="en-US" sz="3200" spc="-7" strike="noStrike">
                <a:solidFill>
                  <a:srgbClr val="ff0000"/>
                </a:solidFill>
                <a:latin typeface="Arial"/>
              </a:rPr>
              <a:t>present in the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two </a:t>
            </a:r>
            <a:r>
              <a:rPr b="0" lang="en-US" sz="3200" spc="-7" strike="noStrike">
                <a:solidFill>
                  <a:srgbClr val="ff0000"/>
                </a:solidFill>
                <a:latin typeface="Arial"/>
              </a:rPr>
              <a:t>premises </a:t>
            </a:r>
            <a:r>
              <a:rPr b="0" lang="en-US" sz="3200" spc="-12" strike="noStrike">
                <a:solidFill>
                  <a:srgbClr val="ff0000"/>
                </a:solidFill>
                <a:latin typeface="Arial"/>
              </a:rPr>
              <a:t>but </a:t>
            </a:r>
            <a:r>
              <a:rPr b="0" lang="en-US" sz="3200" spc="-7" strike="noStrike">
                <a:solidFill>
                  <a:srgbClr val="ff0000"/>
                </a:solidFill>
                <a:latin typeface="Arial"/>
              </a:rPr>
              <a:t>not in the  conclusion, which may </a:t>
            </a:r>
            <a:r>
              <a:rPr b="0" lang="en-US" sz="3200" spc="-12" strike="noStrike">
                <a:solidFill>
                  <a:srgbClr val="ff0000"/>
                </a:solidFill>
                <a:latin typeface="Arial"/>
              </a:rPr>
              <a:t>be</a:t>
            </a:r>
            <a:r>
              <a:rPr b="0" lang="en-US" sz="3200" spc="97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0000"/>
                </a:solidFill>
                <a:latin typeface="Arial"/>
              </a:rPr>
              <a:t>invalid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0" name="object 6"/>
          <p:cNvSpPr/>
          <p:nvPr/>
        </p:nvSpPr>
        <p:spPr>
          <a:xfrm>
            <a:off x="1348560" y="5061240"/>
            <a:ext cx="929160" cy="444240"/>
          </a:xfrm>
          <a:prstGeom prst="rect">
            <a:avLst/>
          </a:prstGeom>
          <a:solidFill>
            <a:srgbClr val="bbe0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5"/>
              </a:lnSpc>
            </a:pPr>
            <a:r>
              <a:rPr b="0" lang="en-US" sz="3200" spc="-7" strike="noStrike">
                <a:latin typeface="Arial"/>
              </a:rPr>
              <a:t>(e.g.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1" name="object 7"/>
          <p:cNvSpPr/>
          <p:nvPr/>
        </p:nvSpPr>
        <p:spPr>
          <a:xfrm>
            <a:off x="2278440" y="5061240"/>
            <a:ext cx="3624120" cy="4442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5"/>
              </a:lnSpc>
            </a:pPr>
            <a:r>
              <a:rPr b="0" i="1" lang="en-US" sz="3200" spc="-7" strike="noStrike">
                <a:latin typeface="Arial"/>
              </a:rPr>
              <a:t>all dogs </a:t>
            </a:r>
            <a:r>
              <a:rPr b="0" i="1" lang="en-US" sz="3200" spc="-12" strike="noStrike">
                <a:latin typeface="Arial"/>
              </a:rPr>
              <a:t>are</a:t>
            </a:r>
            <a:r>
              <a:rPr b="0" i="1" lang="en-US" sz="3200" spc="49" strike="noStrike">
                <a:latin typeface="Arial"/>
              </a:rPr>
              <a:t> </a:t>
            </a:r>
            <a:r>
              <a:rPr b="0" i="1" lang="en-US" sz="3200" spc="-12" strike="noStrike">
                <a:latin typeface="Arial"/>
              </a:rPr>
              <a:t>animals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2" name="object 8"/>
          <p:cNvSpPr/>
          <p:nvPr/>
        </p:nvSpPr>
        <p:spPr>
          <a:xfrm>
            <a:off x="5902560" y="5061240"/>
            <a:ext cx="230040" cy="444240"/>
          </a:xfrm>
          <a:prstGeom prst="rect">
            <a:avLst/>
          </a:prstGeom>
          <a:solidFill>
            <a:srgbClr val="bbe0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5"/>
              </a:lnSpc>
            </a:pPr>
            <a:r>
              <a:rPr b="0" i="1" lang="en-US" sz="3200" spc="-1" strike="noStrike">
                <a:latin typeface="Arial"/>
              </a:rPr>
              <a:t>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3" name="object 9"/>
          <p:cNvSpPr/>
          <p:nvPr/>
        </p:nvSpPr>
        <p:spPr>
          <a:xfrm>
            <a:off x="6132600" y="5061240"/>
            <a:ext cx="3029760" cy="4442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5"/>
              </a:lnSpc>
            </a:pPr>
            <a:r>
              <a:rPr b="0" i="1" lang="en-US" sz="3200" spc="-7" strike="noStrike">
                <a:latin typeface="Arial"/>
              </a:rPr>
              <a:t>all animals</a:t>
            </a:r>
            <a:r>
              <a:rPr b="0" i="1" lang="en-US" sz="3200" spc="24" strike="noStrike">
                <a:latin typeface="Arial"/>
              </a:rPr>
              <a:t> </a:t>
            </a:r>
            <a:r>
              <a:rPr b="0" i="1" lang="en-US" sz="3200" spc="-12" strike="noStrike">
                <a:latin typeface="Arial"/>
              </a:rPr>
              <a:t>have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4" name="object 10"/>
          <p:cNvSpPr/>
          <p:nvPr/>
        </p:nvSpPr>
        <p:spPr>
          <a:xfrm>
            <a:off x="1348920" y="5492160"/>
            <a:ext cx="71280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i="1" lang="en-US" sz="3200" spc="-1" strike="noStrike">
                <a:latin typeface="Arial"/>
              </a:rPr>
              <a:t>f</a:t>
            </a:r>
            <a:r>
              <a:rPr b="0" i="1" lang="en-US" sz="3200" spc="-12" strike="noStrike">
                <a:latin typeface="Arial"/>
              </a:rPr>
              <a:t>o</a:t>
            </a:r>
            <a:r>
              <a:rPr b="0" i="1" lang="en-US" sz="3200" spc="-7" strike="noStrike">
                <a:latin typeface="Arial"/>
              </a:rPr>
              <a:t>ur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5" name="object 11"/>
          <p:cNvSpPr/>
          <p:nvPr/>
        </p:nvSpPr>
        <p:spPr>
          <a:xfrm>
            <a:off x="3069360" y="5549040"/>
            <a:ext cx="390240" cy="444240"/>
          </a:xfrm>
          <a:prstGeom prst="rect">
            <a:avLst/>
          </a:prstGeom>
          <a:solidFill>
            <a:srgbClr val="bbe0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495"/>
              </a:lnSpc>
            </a:pPr>
            <a:r>
              <a:rPr b="0" i="1" lang="en-US" sz="3200" spc="-1" strike="noStrike">
                <a:latin typeface="Arial"/>
              </a:rPr>
              <a:t>;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6" name="object 12"/>
          <p:cNvSpPr/>
          <p:nvPr/>
        </p:nvSpPr>
        <p:spPr>
          <a:xfrm>
            <a:off x="2325600" y="5492160"/>
            <a:ext cx="345168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tabLst>
                <a:tab algn="l" pos="1133640"/>
                <a:tab algn="l" pos="3032640"/>
              </a:tabLst>
            </a:pPr>
            <a:r>
              <a:rPr b="0" i="1" lang="en-US" sz="3200" spc="-7" strike="noStrike">
                <a:latin typeface="Arial"/>
              </a:rPr>
              <a:t>l</a:t>
            </a:r>
            <a:r>
              <a:rPr b="0" i="1" lang="en-US" sz="3200" spc="-12" strike="noStrike">
                <a:latin typeface="Arial"/>
              </a:rPr>
              <a:t>e</a:t>
            </a:r>
            <a:r>
              <a:rPr b="0" i="1" lang="en-US" sz="3200" spc="-21" strike="noStrike">
                <a:latin typeface="Arial"/>
              </a:rPr>
              <a:t>g</a:t>
            </a:r>
            <a:r>
              <a:rPr b="0" i="1" lang="en-US" sz="3200" spc="-1" strike="noStrike">
                <a:latin typeface="Arial"/>
              </a:rPr>
              <a:t>s</a:t>
            </a:r>
            <a:r>
              <a:rPr b="0" i="1" lang="en-US" sz="3200" spc="-1" strike="noStrike">
                <a:latin typeface="Arial"/>
              </a:rPr>
              <a:t>	</a:t>
            </a:r>
            <a:r>
              <a:rPr b="0" i="1" lang="en-US" sz="3200" spc="-1" strike="noStrike">
                <a:latin typeface="Arial"/>
              </a:rPr>
              <a:t>t</a:t>
            </a:r>
            <a:r>
              <a:rPr b="0" i="1" lang="en-US" sz="3200" spc="-12" strike="noStrike">
                <a:latin typeface="Arial"/>
              </a:rPr>
              <a:t>h</a:t>
            </a:r>
            <a:r>
              <a:rPr b="0" i="1" lang="en-US" sz="3200" spc="-21" strike="noStrike">
                <a:latin typeface="Arial"/>
              </a:rPr>
              <a:t>e</a:t>
            </a:r>
            <a:r>
              <a:rPr b="0" i="1" lang="en-US" sz="3200" spc="-1" strike="noStrike">
                <a:latin typeface="Arial"/>
              </a:rPr>
              <a:t>r</a:t>
            </a:r>
            <a:r>
              <a:rPr b="0" i="1" lang="en-US" sz="3200" spc="-21" strike="noStrike">
                <a:latin typeface="Arial"/>
              </a:rPr>
              <a:t>e</a:t>
            </a:r>
            <a:r>
              <a:rPr b="0" i="1" lang="en-US" sz="3200" spc="-1" strike="noStrike">
                <a:latin typeface="Arial"/>
              </a:rPr>
              <a:t>f</a:t>
            </a:r>
            <a:r>
              <a:rPr b="0" i="1" lang="en-US" sz="3200" spc="-12" strike="noStrike">
                <a:latin typeface="Arial"/>
              </a:rPr>
              <a:t>o</a:t>
            </a:r>
            <a:r>
              <a:rPr b="0" i="1" lang="en-US" sz="3200" spc="-1" strike="noStrike">
                <a:latin typeface="Arial"/>
              </a:rPr>
              <a:t>re</a:t>
            </a:r>
            <a:r>
              <a:rPr b="0" i="1" lang="en-US" sz="3200" spc="-1" strike="noStrike">
                <a:latin typeface="Arial"/>
              </a:rPr>
              <a:t>	</a:t>
            </a:r>
            <a:r>
              <a:rPr b="0" i="1" lang="en-US" sz="3200" spc="-7" strike="noStrike">
                <a:latin typeface="Arial"/>
              </a:rPr>
              <a:t>a</a:t>
            </a:r>
            <a:r>
              <a:rPr b="0" i="1" lang="en-US" sz="3200" spc="-12" strike="noStrike">
                <a:latin typeface="Arial"/>
              </a:rPr>
              <a:t>l</a:t>
            </a:r>
            <a:r>
              <a:rPr b="0" i="1" lang="en-US" sz="3200" spc="-1" strike="noStrike">
                <a:latin typeface="Arial"/>
              </a:rPr>
              <a:t>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7" name="object 13"/>
          <p:cNvSpPr/>
          <p:nvPr/>
        </p:nvSpPr>
        <p:spPr>
          <a:xfrm>
            <a:off x="6040800" y="5492160"/>
            <a:ext cx="3024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tabLst>
                <a:tab algn="l" pos="1155240"/>
                <a:tab algn="l" pos="2313360"/>
              </a:tabLst>
            </a:pPr>
            <a:r>
              <a:rPr b="0" i="1" lang="en-US" sz="3200" spc="-7" strike="noStrike">
                <a:latin typeface="Arial"/>
              </a:rPr>
              <a:t>d</a:t>
            </a:r>
            <a:r>
              <a:rPr b="0" i="1" lang="en-US" sz="3200" spc="-15" strike="noStrike">
                <a:latin typeface="Arial"/>
              </a:rPr>
              <a:t>o</a:t>
            </a:r>
            <a:r>
              <a:rPr b="0" i="1" lang="en-US" sz="3200" spc="-7" strike="noStrike">
                <a:latin typeface="Arial"/>
              </a:rPr>
              <a:t>g</a:t>
            </a:r>
            <a:r>
              <a:rPr b="0" i="1" lang="en-US" sz="3200" spc="-1" strike="noStrike">
                <a:latin typeface="Arial"/>
              </a:rPr>
              <a:t>s</a:t>
            </a:r>
            <a:r>
              <a:rPr b="0" i="1" lang="en-US" sz="3200" spc="-1" strike="noStrike">
                <a:latin typeface="Arial"/>
              </a:rPr>
              <a:t>	</a:t>
            </a:r>
            <a:r>
              <a:rPr b="0" i="1" lang="en-US" sz="3200" spc="-7" strike="noStrike">
                <a:latin typeface="Arial"/>
              </a:rPr>
              <a:t>h</a:t>
            </a:r>
            <a:r>
              <a:rPr b="0" i="1" lang="en-US" sz="3200" spc="-15" strike="noStrike">
                <a:latin typeface="Arial"/>
              </a:rPr>
              <a:t>a</a:t>
            </a:r>
            <a:r>
              <a:rPr b="0" i="1" lang="en-US" sz="3200" spc="-1" strike="noStrike">
                <a:latin typeface="Arial"/>
              </a:rPr>
              <a:t>ve</a:t>
            </a:r>
            <a:r>
              <a:rPr b="0" i="1" lang="en-US" sz="3200" spc="-1" strike="noStrike">
                <a:latin typeface="Arial"/>
              </a:rPr>
              <a:t>	</a:t>
            </a:r>
            <a:r>
              <a:rPr b="0" i="1" lang="en-US" sz="3200" spc="-1" strike="noStrike">
                <a:latin typeface="Arial"/>
              </a:rPr>
              <a:t>f</a:t>
            </a:r>
            <a:r>
              <a:rPr b="0" i="1" lang="en-US" sz="3200" spc="-21" strike="noStrike">
                <a:latin typeface="Arial"/>
              </a:rPr>
              <a:t>o</a:t>
            </a:r>
            <a:r>
              <a:rPr b="0" i="1" lang="en-US" sz="3200" spc="-7" strike="noStrike">
                <a:latin typeface="Arial"/>
              </a:rPr>
              <a:t>ur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8" name="object 14"/>
          <p:cNvSpPr/>
          <p:nvPr/>
        </p:nvSpPr>
        <p:spPr>
          <a:xfrm>
            <a:off x="1348560" y="6028560"/>
            <a:ext cx="757800" cy="4518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3555"/>
              </a:lnSpc>
            </a:pPr>
            <a:r>
              <a:rPr b="0" i="1" lang="en-US" sz="3200" spc="-7" strike="noStrike">
                <a:latin typeface="Arial"/>
              </a:rPr>
              <a:t>l</a:t>
            </a:r>
            <a:r>
              <a:rPr b="0" i="1" lang="en-US" sz="3200" spc="-12" strike="noStrike">
                <a:latin typeface="Arial"/>
              </a:rPr>
              <a:t>e</a:t>
            </a:r>
            <a:r>
              <a:rPr b="0" i="1" lang="en-US" sz="3200" spc="-7" strike="noStrike">
                <a:latin typeface="Arial"/>
              </a:rPr>
              <a:t>gs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9" name="object 15"/>
          <p:cNvSpPr/>
          <p:nvPr/>
        </p:nvSpPr>
        <p:spPr>
          <a:xfrm>
            <a:off x="2192400" y="5979600"/>
            <a:ext cx="27468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1" strike="noStrike">
                <a:latin typeface="Arial"/>
              </a:rPr>
              <a:t>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object 2"/>
          <p:cNvSpPr txBox="1"/>
          <p:nvPr/>
        </p:nvSpPr>
        <p:spPr>
          <a:xfrm>
            <a:off x="2203200" y="939960"/>
            <a:ext cx="5652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Hypothetical</a:t>
            </a:r>
            <a:r>
              <a:rPr b="0" lang="en-US" sz="4400" spc="-6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Syllogism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441" name="object 3"/>
          <p:cNvGrpSpPr/>
          <p:nvPr/>
        </p:nvGrpSpPr>
        <p:grpSpPr>
          <a:xfrm>
            <a:off x="888480" y="1871640"/>
            <a:ext cx="8184960" cy="5443200"/>
            <a:chOff x="888480" y="1871640"/>
            <a:chExt cx="8184960" cy="5443200"/>
          </a:xfrm>
        </p:grpSpPr>
        <p:sp>
          <p:nvSpPr>
            <p:cNvPr id="442" name="object 4"/>
            <p:cNvSpPr/>
            <p:nvPr/>
          </p:nvSpPr>
          <p:spPr>
            <a:xfrm>
              <a:off x="888480" y="6778800"/>
              <a:ext cx="8184960" cy="5360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object 5"/>
            <p:cNvSpPr/>
            <p:nvPr/>
          </p:nvSpPr>
          <p:spPr>
            <a:xfrm>
              <a:off x="914400" y="1875960"/>
              <a:ext cx="8130240" cy="49053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object 6"/>
            <p:cNvSpPr/>
            <p:nvPr/>
          </p:nvSpPr>
          <p:spPr>
            <a:xfrm>
              <a:off x="909720" y="1871640"/>
              <a:ext cx="8139600" cy="4916520"/>
            </a:xfrm>
            <a:custGeom>
              <a:avLst/>
              <a:gdLst/>
              <a:ahLst/>
              <a:rect l="l" t="t" r="r" b="b"/>
              <a:pathLst>
                <a:path w="8140065" h="4916805">
                  <a:moveTo>
                    <a:pt x="426719" y="0"/>
                  </a:moveTo>
                  <a:lnTo>
                    <a:pt x="7714487" y="0"/>
                  </a:lnTo>
                  <a:lnTo>
                    <a:pt x="7757159" y="1523"/>
                  </a:lnTo>
                  <a:lnTo>
                    <a:pt x="7799831" y="7619"/>
                  </a:lnTo>
                  <a:lnTo>
                    <a:pt x="7840979" y="18287"/>
                  </a:lnTo>
                  <a:lnTo>
                    <a:pt x="7880603" y="33527"/>
                  </a:lnTo>
                  <a:lnTo>
                    <a:pt x="7917179" y="50291"/>
                  </a:lnTo>
                  <a:lnTo>
                    <a:pt x="7952231" y="71627"/>
                  </a:lnTo>
                  <a:lnTo>
                    <a:pt x="7985759" y="97535"/>
                  </a:lnTo>
                  <a:lnTo>
                    <a:pt x="8014715" y="123443"/>
                  </a:lnTo>
                  <a:lnTo>
                    <a:pt x="8042147" y="153923"/>
                  </a:lnTo>
                  <a:lnTo>
                    <a:pt x="8068055" y="187451"/>
                  </a:lnTo>
                  <a:lnTo>
                    <a:pt x="8089391" y="222503"/>
                  </a:lnTo>
                  <a:lnTo>
                    <a:pt x="8106155" y="259079"/>
                  </a:lnTo>
                  <a:lnTo>
                    <a:pt x="8121395" y="298703"/>
                  </a:lnTo>
                  <a:lnTo>
                    <a:pt x="8130539" y="339851"/>
                  </a:lnTo>
                  <a:lnTo>
                    <a:pt x="8138159" y="382523"/>
                  </a:lnTo>
                  <a:lnTo>
                    <a:pt x="8139683" y="425195"/>
                  </a:lnTo>
                  <a:lnTo>
                    <a:pt x="8139683" y="4489703"/>
                  </a:lnTo>
                  <a:lnTo>
                    <a:pt x="8138159" y="4533899"/>
                  </a:lnTo>
                  <a:lnTo>
                    <a:pt x="8130539" y="4575047"/>
                  </a:lnTo>
                  <a:lnTo>
                    <a:pt x="8121395" y="4616195"/>
                  </a:lnTo>
                  <a:lnTo>
                    <a:pt x="8106155" y="4655819"/>
                  </a:lnTo>
                  <a:lnTo>
                    <a:pt x="8089391" y="4692395"/>
                  </a:lnTo>
                  <a:lnTo>
                    <a:pt x="8068055" y="4727447"/>
                  </a:lnTo>
                  <a:lnTo>
                    <a:pt x="8042147" y="4760975"/>
                  </a:lnTo>
                  <a:lnTo>
                    <a:pt x="8014715" y="4791455"/>
                  </a:lnTo>
                  <a:lnTo>
                    <a:pt x="7985759" y="4818887"/>
                  </a:lnTo>
                  <a:lnTo>
                    <a:pt x="7952231" y="4843271"/>
                  </a:lnTo>
                  <a:lnTo>
                    <a:pt x="7917179" y="4864607"/>
                  </a:lnTo>
                  <a:lnTo>
                    <a:pt x="7880603" y="4882895"/>
                  </a:lnTo>
                  <a:lnTo>
                    <a:pt x="7840979" y="4896611"/>
                  </a:lnTo>
                  <a:lnTo>
                    <a:pt x="7799831" y="4907279"/>
                  </a:lnTo>
                  <a:lnTo>
                    <a:pt x="7757159" y="4913375"/>
                  </a:lnTo>
                  <a:lnTo>
                    <a:pt x="7714487" y="4916423"/>
                  </a:lnTo>
                  <a:lnTo>
                    <a:pt x="426719" y="4916423"/>
                  </a:lnTo>
                  <a:lnTo>
                    <a:pt x="384047" y="4913375"/>
                  </a:lnTo>
                  <a:lnTo>
                    <a:pt x="341375" y="4907279"/>
                  </a:lnTo>
                  <a:lnTo>
                    <a:pt x="300227" y="4896611"/>
                  </a:lnTo>
                  <a:lnTo>
                    <a:pt x="260603" y="4882895"/>
                  </a:lnTo>
                  <a:lnTo>
                    <a:pt x="224027" y="4864607"/>
                  </a:lnTo>
                  <a:lnTo>
                    <a:pt x="188975" y="4843271"/>
                  </a:lnTo>
                  <a:lnTo>
                    <a:pt x="155447" y="4818887"/>
                  </a:lnTo>
                  <a:lnTo>
                    <a:pt x="124967" y="4791455"/>
                  </a:lnTo>
                  <a:lnTo>
                    <a:pt x="97535" y="4760975"/>
                  </a:lnTo>
                  <a:lnTo>
                    <a:pt x="73151" y="4727447"/>
                  </a:lnTo>
                  <a:lnTo>
                    <a:pt x="51815" y="4692395"/>
                  </a:lnTo>
                  <a:lnTo>
                    <a:pt x="33527" y="4655819"/>
                  </a:lnTo>
                  <a:lnTo>
                    <a:pt x="19811" y="4616195"/>
                  </a:lnTo>
                  <a:lnTo>
                    <a:pt x="9143" y="4575047"/>
                  </a:lnTo>
                  <a:lnTo>
                    <a:pt x="3047" y="4533899"/>
                  </a:lnTo>
                  <a:lnTo>
                    <a:pt x="0" y="4489703"/>
                  </a:lnTo>
                  <a:lnTo>
                    <a:pt x="0" y="425195"/>
                  </a:lnTo>
                  <a:lnTo>
                    <a:pt x="3047" y="382523"/>
                  </a:lnTo>
                  <a:lnTo>
                    <a:pt x="9143" y="339851"/>
                  </a:lnTo>
                  <a:lnTo>
                    <a:pt x="19811" y="298703"/>
                  </a:lnTo>
                  <a:lnTo>
                    <a:pt x="33527" y="259079"/>
                  </a:lnTo>
                  <a:lnTo>
                    <a:pt x="51815" y="222503"/>
                  </a:lnTo>
                  <a:lnTo>
                    <a:pt x="73151" y="187451"/>
                  </a:lnTo>
                  <a:lnTo>
                    <a:pt x="97535" y="153923"/>
                  </a:lnTo>
                  <a:lnTo>
                    <a:pt x="124967" y="123443"/>
                  </a:lnTo>
                  <a:lnTo>
                    <a:pt x="155447" y="97535"/>
                  </a:lnTo>
                  <a:lnTo>
                    <a:pt x="188975" y="71627"/>
                  </a:lnTo>
                  <a:lnTo>
                    <a:pt x="224027" y="50291"/>
                  </a:lnTo>
                  <a:lnTo>
                    <a:pt x="260603" y="33527"/>
                  </a:lnTo>
                  <a:lnTo>
                    <a:pt x="300227" y="18287"/>
                  </a:lnTo>
                  <a:lnTo>
                    <a:pt x="341375" y="7619"/>
                  </a:lnTo>
                  <a:lnTo>
                    <a:pt x="384047" y="1523"/>
                  </a:lnTo>
                  <a:lnTo>
                    <a:pt x="426719" y="0"/>
                  </a:lnTo>
                  <a:close/>
                </a:path>
              </a:pathLst>
            </a:custGeom>
            <a:noFill/>
            <a:ln w="9143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object 2"/>
          <p:cNvGraphicFramePr/>
          <p:nvPr/>
        </p:nvGraphicFramePr>
        <p:xfrm>
          <a:off x="2889360" y="2584800"/>
          <a:ext cx="3962520" cy="1854360"/>
        </p:xfrm>
        <a:graphic>
          <a:graphicData uri="http://schemas.openxmlformats.org/drawingml/2006/table">
            <a:tbl>
              <a:tblPr/>
              <a:tblGrid>
                <a:gridCol w="1321200"/>
                <a:gridCol w="1321200"/>
                <a:gridCol w="1320120"/>
              </a:tblGrid>
              <a:tr h="371520">
                <a:tc>
                  <a:txBody>
                    <a:bodyPr lIns="0" rIns="0" tIns="39240" bIns="0">
                      <a:noAutofit/>
                    </a:bodyPr>
                    <a:p>
                      <a:pPr marL="58356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5695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18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</a:t>
                      </a:r>
                      <a:r>
                        <a:rPr b="1" lang="en-US" sz="1800" spc="-15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</a:tr>
              <a:tr h="370080">
                <a:tc>
                  <a:txBody>
                    <a:bodyPr lIns="0" rIns="0" tIns="37800" bIns="0">
                      <a:noAutofit/>
                    </a:bodyPr>
                    <a:p>
                      <a:pPr marL="5878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marL="5878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3f4"/>
                    </a:solidFill>
                  </a:tcPr>
                </a:tc>
              </a:tr>
              <a:tr h="370080">
                <a:tc>
                  <a:txBody>
                    <a:bodyPr lIns="0" rIns="0" tIns="3924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371520">
                <a:tc>
                  <a:txBody>
                    <a:bodyPr lIns="0" rIns="0" tIns="3924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 lIns="0" rIns="0" tIns="3924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</a:tr>
              <a:tr h="371160">
                <a:tc>
                  <a:txBody>
                    <a:bodyPr lIns="0" rIns="0" tIns="3780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marL="5893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19" name="object 3"/>
          <p:cNvSpPr/>
          <p:nvPr/>
        </p:nvSpPr>
        <p:spPr>
          <a:xfrm>
            <a:off x="3124080" y="4800600"/>
            <a:ext cx="3448800" cy="313920"/>
          </a:xfrm>
          <a:prstGeom prst="rect">
            <a:avLst/>
          </a:prstGeom>
          <a:solidFill>
            <a:srgbClr val="333399"/>
          </a:solidFill>
          <a:ln w="9143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>
            <a:spAutoFit/>
          </a:bodyPr>
          <a:p>
            <a:pPr marL="106200">
              <a:lnSpc>
                <a:spcPct val="100000"/>
              </a:lnSpc>
              <a:spcBef>
                <a:spcPts val="309"/>
              </a:spcBef>
            </a:pPr>
            <a:r>
              <a:rPr b="1" lang="en-US" sz="1800" spc="-1" strike="noStrike">
                <a:solidFill>
                  <a:srgbClr val="ffff00"/>
                </a:solidFill>
                <a:latin typeface="Arial"/>
              </a:rPr>
              <a:t>P </a:t>
            </a:r>
            <a:r>
              <a:rPr b="1" lang="en-US" sz="1800" spc="-7" strike="noStrike">
                <a:solidFill>
                  <a:srgbClr val="ffff00"/>
                </a:solidFill>
                <a:latin typeface="Symbol"/>
              </a:rPr>
              <a:t></a:t>
            </a:r>
            <a:r>
              <a:rPr b="1" lang="en-US" sz="18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ffff00"/>
                </a:solidFill>
                <a:latin typeface="Arial"/>
              </a:rPr>
              <a:t>Q </a:t>
            </a:r>
            <a:r>
              <a:rPr b="1" lang="en-US" sz="1800" spc="-7" strike="noStrike">
                <a:solidFill>
                  <a:srgbClr val="ffff00"/>
                </a:solidFill>
                <a:latin typeface="Arial"/>
              </a:rPr>
              <a:t>means </a:t>
            </a:r>
            <a:r>
              <a:rPr b="1" lang="en-US" sz="1800" spc="-1" strike="noStrike">
                <a:solidFill>
                  <a:srgbClr val="ffff00"/>
                </a:solidFill>
                <a:latin typeface="Arial"/>
              </a:rPr>
              <a:t>P </a:t>
            </a:r>
            <a:r>
              <a:rPr b="1" lang="en-US" sz="1800" spc="-7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18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ffff00"/>
                </a:solidFill>
                <a:latin typeface="Arial"/>
              </a:rPr>
              <a:t>Q </a:t>
            </a:r>
            <a:r>
              <a:rPr b="1" lang="en-US" sz="1800" spc="-7" strike="noStrike">
                <a:solidFill>
                  <a:srgbClr val="ffff00"/>
                </a:solidFill>
                <a:latin typeface="Symbol"/>
              </a:rPr>
              <a:t></a:t>
            </a:r>
            <a:r>
              <a:rPr b="1" lang="en-US" sz="18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ffff00"/>
                </a:solidFill>
                <a:latin typeface="Arial"/>
              </a:rPr>
              <a:t>Q </a:t>
            </a:r>
            <a:r>
              <a:rPr b="1" lang="en-US" sz="1800" spc="-7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1800" spc="7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ffff00"/>
                </a:solidFill>
                <a:latin typeface="Arial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object 4"/>
          <p:cNvSpPr txBox="1"/>
          <p:nvPr/>
        </p:nvSpPr>
        <p:spPr>
          <a:xfrm>
            <a:off x="2743200" y="685800"/>
            <a:ext cx="4343040" cy="133596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38160" bIns="0">
            <a:noAutofit/>
          </a:bodyPr>
          <a:p>
            <a:pPr marL="90720">
              <a:lnSpc>
                <a:spcPct val="100000"/>
              </a:lnSpc>
              <a:spcBef>
                <a:spcPts val="300"/>
              </a:spcBef>
            </a:pP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Bi-conditional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– if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only</a:t>
            </a:r>
            <a:r>
              <a:rPr b="1" lang="en-US" sz="2400" spc="-120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400" spc="4" strike="noStrike">
                <a:solidFill>
                  <a:srgbClr val="ffff00"/>
                </a:solidFill>
                <a:latin typeface="Arial"/>
              </a:rPr>
              <a:t>if</a:t>
            </a:r>
            <a:endParaRPr b="0" lang="en-US" sz="2400" spc="-1" strike="noStrike">
              <a:latin typeface="Calibri"/>
            </a:endParaRPr>
          </a:p>
        </p:txBody>
      </p:sp>
      <p:sp>
        <p:nvSpPr>
          <p:cNvPr id="221" name="object 5"/>
          <p:cNvSpPr/>
          <p:nvPr/>
        </p:nvSpPr>
        <p:spPr>
          <a:xfrm>
            <a:off x="916920" y="5435640"/>
            <a:ext cx="7516800" cy="14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latin typeface="Arial"/>
              </a:rPr>
              <a:t>If p </a:t>
            </a:r>
            <a:r>
              <a:rPr b="0" lang="en-US" sz="2400" spc="-7" strike="noStrike">
                <a:latin typeface="Arial"/>
              </a:rPr>
              <a:t>and </a:t>
            </a:r>
            <a:r>
              <a:rPr b="0" lang="en-US" sz="2400" spc="-1" strike="noStrike">
                <a:latin typeface="Arial"/>
              </a:rPr>
              <a:t>q </a:t>
            </a:r>
            <a:r>
              <a:rPr b="0" lang="en-US" sz="2400" spc="-7" strike="noStrike">
                <a:latin typeface="Arial"/>
              </a:rPr>
              <a:t>are </a:t>
            </a:r>
            <a:r>
              <a:rPr b="0" lang="en-US" sz="2400" spc="-1" strike="noStrike">
                <a:latin typeface="Arial"/>
              </a:rPr>
              <a:t>statement </a:t>
            </a:r>
            <a:r>
              <a:rPr b="0" lang="en-US" sz="2400" spc="-7" strike="noStrike">
                <a:latin typeface="Arial"/>
              </a:rPr>
              <a:t>variables, </a:t>
            </a:r>
            <a:r>
              <a:rPr b="0" lang="en-US" sz="2400" spc="-1" strike="noStrike">
                <a:latin typeface="Arial"/>
              </a:rPr>
              <a:t>the </a:t>
            </a:r>
            <a:r>
              <a:rPr b="0" lang="en-US" sz="2400" spc="-7" strike="noStrike">
                <a:latin typeface="Arial"/>
              </a:rPr>
              <a:t>biconditional of </a:t>
            </a:r>
            <a:r>
              <a:rPr b="0" lang="en-US" sz="2400" spc="-1" strike="noStrike">
                <a:latin typeface="Arial"/>
              </a:rPr>
              <a:t>p  </a:t>
            </a:r>
            <a:r>
              <a:rPr b="0" lang="en-US" sz="2400" spc="-7" strike="noStrike">
                <a:latin typeface="Arial"/>
              </a:rPr>
              <a:t>and </a:t>
            </a:r>
            <a:r>
              <a:rPr b="0" lang="en-US" sz="2400" spc="-1" strike="noStrike">
                <a:latin typeface="Arial"/>
              </a:rPr>
              <a:t>q </a:t>
            </a:r>
            <a:r>
              <a:rPr b="0" lang="en-US" sz="2400" spc="-7" strike="noStrike">
                <a:latin typeface="Arial"/>
              </a:rPr>
              <a:t>is </a:t>
            </a:r>
            <a:r>
              <a:rPr b="0" lang="en-US" sz="2400" spc="-1" strike="noStrike">
                <a:latin typeface="Arial"/>
              </a:rPr>
              <a:t>“p </a:t>
            </a:r>
            <a:r>
              <a:rPr b="0" lang="en-US" sz="2400" spc="-7" strike="noStrike">
                <a:latin typeface="Arial"/>
              </a:rPr>
              <a:t>if, and only if, q” and is denoted p↔q. if and  only if abbreviated </a:t>
            </a:r>
            <a:r>
              <a:rPr b="0" lang="en-US" sz="2400" spc="-15" strike="noStrike">
                <a:latin typeface="Arial"/>
              </a:rPr>
              <a:t>iff. </a:t>
            </a:r>
            <a:r>
              <a:rPr b="0" lang="en-US" sz="2400" spc="-1" strike="noStrike">
                <a:latin typeface="Arial"/>
              </a:rPr>
              <a:t>The </a:t>
            </a:r>
            <a:r>
              <a:rPr b="0" lang="en-US" sz="2400" spc="-7" strike="noStrike">
                <a:latin typeface="Arial"/>
              </a:rPr>
              <a:t>double headed arrow </a:t>
            </a:r>
            <a:r>
              <a:rPr b="0" lang="en-US" sz="2400" spc="-1" strike="noStrike">
                <a:latin typeface="Arial"/>
              </a:rPr>
              <a:t>" ↔" </a:t>
            </a:r>
            <a:r>
              <a:rPr b="0" lang="en-US" sz="2400" spc="-7" strike="noStrike">
                <a:latin typeface="Arial"/>
              </a:rPr>
              <a:t>is  </a:t>
            </a:r>
            <a:r>
              <a:rPr b="0" lang="en-US" sz="2400" spc="-1" strike="noStrike">
                <a:latin typeface="Arial"/>
              </a:rPr>
              <a:t>the </a:t>
            </a:r>
            <a:r>
              <a:rPr b="0" lang="en-US" sz="2400" spc="-7" strike="noStrike">
                <a:latin typeface="Arial"/>
              </a:rPr>
              <a:t>biconditional</a:t>
            </a:r>
            <a:r>
              <a:rPr b="0" lang="en-US" sz="2400" spc="29" strike="noStrike">
                <a:latin typeface="Arial"/>
              </a:rPr>
              <a:t> </a:t>
            </a:r>
            <a:r>
              <a:rPr b="0" lang="en-US" sz="2400" spc="-21" strike="noStrike">
                <a:latin typeface="Arial"/>
              </a:rPr>
              <a:t>operator.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object 2"/>
          <p:cNvGrpSpPr/>
          <p:nvPr/>
        </p:nvGrpSpPr>
        <p:grpSpPr>
          <a:xfrm>
            <a:off x="909720" y="1293840"/>
            <a:ext cx="3668040" cy="2664000"/>
            <a:chOff x="909720" y="1293840"/>
            <a:chExt cx="3668040" cy="2664000"/>
          </a:xfrm>
        </p:grpSpPr>
        <p:sp>
          <p:nvSpPr>
            <p:cNvPr id="446" name="object 3"/>
            <p:cNvSpPr/>
            <p:nvPr/>
          </p:nvSpPr>
          <p:spPr>
            <a:xfrm>
              <a:off x="914400" y="1299960"/>
              <a:ext cx="3657240" cy="26528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object 4"/>
            <p:cNvSpPr/>
            <p:nvPr/>
          </p:nvSpPr>
          <p:spPr>
            <a:xfrm>
              <a:off x="909720" y="1293840"/>
              <a:ext cx="3668040" cy="2664000"/>
            </a:xfrm>
            <a:custGeom>
              <a:avLst/>
              <a:gdLst/>
              <a:ahLst/>
              <a:rect l="l" t="t" r="r" b="b"/>
              <a:pathLst>
                <a:path w="3668395" h="2664460">
                  <a:moveTo>
                    <a:pt x="0" y="0"/>
                  </a:moveTo>
                  <a:lnTo>
                    <a:pt x="3668267" y="0"/>
                  </a:lnTo>
                  <a:lnTo>
                    <a:pt x="3668267" y="2663951"/>
                  </a:lnTo>
                  <a:lnTo>
                    <a:pt x="0" y="266395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143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8" name="object 5"/>
          <p:cNvGrpSpPr/>
          <p:nvPr/>
        </p:nvGrpSpPr>
        <p:grpSpPr>
          <a:xfrm>
            <a:off x="5253120" y="1293840"/>
            <a:ext cx="3668040" cy="2664000"/>
            <a:chOff x="5253120" y="1293840"/>
            <a:chExt cx="3668040" cy="2664000"/>
          </a:xfrm>
        </p:grpSpPr>
        <p:sp>
          <p:nvSpPr>
            <p:cNvPr id="449" name="object 6"/>
            <p:cNvSpPr/>
            <p:nvPr/>
          </p:nvSpPr>
          <p:spPr>
            <a:xfrm>
              <a:off x="5257800" y="1299960"/>
              <a:ext cx="3657240" cy="26528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object 7"/>
            <p:cNvSpPr/>
            <p:nvPr/>
          </p:nvSpPr>
          <p:spPr>
            <a:xfrm>
              <a:off x="5253120" y="1293840"/>
              <a:ext cx="3668040" cy="2664000"/>
            </a:xfrm>
            <a:custGeom>
              <a:avLst/>
              <a:gdLst/>
              <a:ahLst/>
              <a:rect l="l" t="t" r="r" b="b"/>
              <a:pathLst>
                <a:path w="3668395" h="2664460">
                  <a:moveTo>
                    <a:pt x="0" y="0"/>
                  </a:moveTo>
                  <a:lnTo>
                    <a:pt x="3668267" y="0"/>
                  </a:lnTo>
                  <a:lnTo>
                    <a:pt x="3668267" y="2663951"/>
                  </a:lnTo>
                  <a:lnTo>
                    <a:pt x="0" y="266395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143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1" name="object 8"/>
          <p:cNvGrpSpPr/>
          <p:nvPr/>
        </p:nvGrpSpPr>
        <p:grpSpPr>
          <a:xfrm>
            <a:off x="923400" y="4631400"/>
            <a:ext cx="3666600" cy="2546640"/>
            <a:chOff x="923400" y="4631400"/>
            <a:chExt cx="3666600" cy="2546640"/>
          </a:xfrm>
        </p:grpSpPr>
        <p:sp>
          <p:nvSpPr>
            <p:cNvPr id="452" name="object 9"/>
            <p:cNvSpPr/>
            <p:nvPr/>
          </p:nvSpPr>
          <p:spPr>
            <a:xfrm>
              <a:off x="928080" y="4636080"/>
              <a:ext cx="3657240" cy="25372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object 10"/>
            <p:cNvSpPr/>
            <p:nvPr/>
          </p:nvSpPr>
          <p:spPr>
            <a:xfrm>
              <a:off x="923400" y="4631400"/>
              <a:ext cx="3666600" cy="2546640"/>
            </a:xfrm>
            <a:custGeom>
              <a:avLst/>
              <a:gdLst/>
              <a:ahLst/>
              <a:rect l="l" t="t" r="r" b="b"/>
              <a:pathLst>
                <a:path w="3667125" h="2546984">
                  <a:moveTo>
                    <a:pt x="0" y="0"/>
                  </a:moveTo>
                  <a:lnTo>
                    <a:pt x="3666743" y="0"/>
                  </a:lnTo>
                  <a:lnTo>
                    <a:pt x="3666743" y="2546603"/>
                  </a:lnTo>
                  <a:lnTo>
                    <a:pt x="0" y="254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143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4" name="object 11"/>
          <p:cNvGrpSpPr/>
          <p:nvPr/>
        </p:nvGrpSpPr>
        <p:grpSpPr>
          <a:xfrm>
            <a:off x="5253120" y="4631400"/>
            <a:ext cx="3668040" cy="2622960"/>
            <a:chOff x="5253120" y="4631400"/>
            <a:chExt cx="3668040" cy="2622960"/>
          </a:xfrm>
        </p:grpSpPr>
        <p:sp>
          <p:nvSpPr>
            <p:cNvPr id="455" name="object 12"/>
            <p:cNvSpPr/>
            <p:nvPr/>
          </p:nvSpPr>
          <p:spPr>
            <a:xfrm>
              <a:off x="5257800" y="4636080"/>
              <a:ext cx="3657240" cy="261324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object 13"/>
            <p:cNvSpPr/>
            <p:nvPr/>
          </p:nvSpPr>
          <p:spPr>
            <a:xfrm>
              <a:off x="5253120" y="4631400"/>
              <a:ext cx="3668040" cy="2622960"/>
            </a:xfrm>
            <a:custGeom>
              <a:avLst/>
              <a:gdLst/>
              <a:ahLst/>
              <a:rect l="l" t="t" r="r" b="b"/>
              <a:pathLst>
                <a:path w="3668395" h="2623184">
                  <a:moveTo>
                    <a:pt x="0" y="0"/>
                  </a:moveTo>
                  <a:lnTo>
                    <a:pt x="3668267" y="0"/>
                  </a:lnTo>
                  <a:lnTo>
                    <a:pt x="3668267" y="2622803"/>
                  </a:lnTo>
                  <a:lnTo>
                    <a:pt x="0" y="262280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143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object 2"/>
          <p:cNvSpPr txBox="1"/>
          <p:nvPr/>
        </p:nvSpPr>
        <p:spPr>
          <a:xfrm>
            <a:off x="3382920" y="712800"/>
            <a:ext cx="3321360" cy="1310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Contradiction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458" name="object 3"/>
          <p:cNvSpPr/>
          <p:nvPr/>
        </p:nvSpPr>
        <p:spPr>
          <a:xfrm>
            <a:off x="1008360" y="1702080"/>
            <a:ext cx="78793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354960" indent="-3427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Symbol" charset="2"/>
              <a:buChar char=""/>
              <a:tabLst>
                <a:tab algn="l" pos="354960"/>
                <a:tab algn="l" pos="355680"/>
              </a:tabLst>
            </a:pPr>
            <a:r>
              <a:rPr b="0" lang="en-US" sz="2000" spc="-1" strike="noStrike">
                <a:latin typeface="Arial"/>
              </a:rPr>
              <a:t>CONTRADICTION: A </a:t>
            </a:r>
            <a:r>
              <a:rPr b="0" lang="en-US" sz="2000" spc="-7" strike="noStrike">
                <a:latin typeface="Arial"/>
              </a:rPr>
              <a:t>contradiction is </a:t>
            </a:r>
            <a:r>
              <a:rPr b="0" lang="en-US" sz="2000" spc="-1" strike="noStrike">
                <a:latin typeface="Arial"/>
              </a:rPr>
              <a:t>a statement form that</a:t>
            </a:r>
            <a:r>
              <a:rPr b="0" lang="en-US" sz="2000" spc="-165" strike="noStrike">
                <a:latin typeface="Arial"/>
              </a:rPr>
              <a:t> </a:t>
            </a:r>
            <a:r>
              <a:rPr b="0" lang="en-US" sz="2000" spc="-7" strike="noStrike">
                <a:latin typeface="Arial"/>
              </a:rPr>
              <a:t>is  always </a:t>
            </a:r>
            <a:r>
              <a:rPr b="0" lang="en-US" sz="2000" spc="-1" strike="noStrike">
                <a:latin typeface="Arial"/>
              </a:rPr>
              <a:t>false regardless </a:t>
            </a:r>
            <a:r>
              <a:rPr b="0" lang="en-US" sz="2000" spc="-7" strike="noStrike">
                <a:latin typeface="Arial"/>
              </a:rPr>
              <a:t>of </a:t>
            </a:r>
            <a:r>
              <a:rPr b="0" lang="en-US" sz="2000" spc="-1" strike="noStrike">
                <a:latin typeface="Arial"/>
              </a:rPr>
              <a:t>the truth values </a:t>
            </a:r>
            <a:r>
              <a:rPr b="0" lang="en-US" sz="2000" spc="-7" strike="noStrike">
                <a:latin typeface="Arial"/>
              </a:rPr>
              <a:t>of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7" strike="noStrike">
                <a:latin typeface="Arial"/>
              </a:rPr>
              <a:t>statement  </a:t>
            </a:r>
            <a:r>
              <a:rPr b="0" lang="en-US" sz="2000" spc="-1" strike="noStrike">
                <a:latin typeface="Arial"/>
              </a:rPr>
              <a:t>variables. A </a:t>
            </a:r>
            <a:r>
              <a:rPr b="0" lang="en-US" sz="2000" spc="-7" strike="noStrike">
                <a:latin typeface="Arial"/>
              </a:rPr>
              <a:t>contradiction is </a:t>
            </a:r>
            <a:r>
              <a:rPr b="0" lang="en-US" sz="2000" spc="-1" strike="noStrike">
                <a:latin typeface="Arial"/>
              </a:rPr>
              <a:t>represented </a:t>
            </a:r>
            <a:r>
              <a:rPr b="0" lang="en-US" sz="2000" spc="-7" strike="noStrike">
                <a:latin typeface="Arial"/>
              </a:rPr>
              <a:t>by </a:t>
            </a:r>
            <a:r>
              <a:rPr b="0" lang="en-US" sz="2000" spc="-1" strike="noStrike">
                <a:latin typeface="Arial"/>
              </a:rPr>
              <a:t>the symbol</a:t>
            </a:r>
            <a:r>
              <a:rPr b="0" lang="en-US" sz="2000" spc="-15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“c”.</a:t>
            </a:r>
            <a:endParaRPr b="0" lang="en-US" sz="2000" spc="-1" strike="noStrike">
              <a:latin typeface="Arial"/>
            </a:endParaRPr>
          </a:p>
          <a:p>
            <a:pPr marL="354960" indent="-342720">
              <a:lnSpc>
                <a:spcPct val="100000"/>
              </a:lnSpc>
              <a:spcBef>
                <a:spcPts val="476"/>
              </a:spcBef>
              <a:buClr>
                <a:srgbClr val="000000"/>
              </a:buClr>
              <a:buFont typeface="Symbol" charset="2"/>
              <a:buChar char=""/>
              <a:tabLst>
                <a:tab algn="l" pos="354960"/>
                <a:tab algn="l" pos="355680"/>
              </a:tabLst>
            </a:pPr>
            <a:r>
              <a:rPr b="0" lang="en-US" sz="2000" spc="-1" strike="noStrike">
                <a:latin typeface="Arial"/>
              </a:rPr>
              <a:t>So </a:t>
            </a:r>
            <a:r>
              <a:rPr b="0" lang="en-US" sz="2000" spc="-7" strike="noStrike">
                <a:latin typeface="Arial"/>
              </a:rPr>
              <a:t>if </a:t>
            </a:r>
            <a:r>
              <a:rPr b="0" lang="en-US" sz="2000" spc="-1" strike="noStrike">
                <a:latin typeface="Arial"/>
              </a:rPr>
              <a:t>we </a:t>
            </a:r>
            <a:r>
              <a:rPr b="0" lang="en-US" sz="2000" spc="-7" strike="noStrike">
                <a:latin typeface="Arial"/>
              </a:rPr>
              <a:t>have </a:t>
            </a:r>
            <a:r>
              <a:rPr b="0" lang="en-US" sz="2000" spc="-1" strike="noStrike">
                <a:latin typeface="Arial"/>
              </a:rPr>
              <a:t>to prove that a </a:t>
            </a:r>
            <a:r>
              <a:rPr b="0" lang="en-US" sz="2000" spc="-7" strike="noStrike">
                <a:latin typeface="Arial"/>
              </a:rPr>
              <a:t>given statement </a:t>
            </a:r>
            <a:r>
              <a:rPr b="0" lang="en-US" sz="2000" spc="-1" strike="noStrike">
                <a:latin typeface="Arial"/>
              </a:rPr>
              <a:t>form </a:t>
            </a:r>
            <a:r>
              <a:rPr b="0" lang="en-US" sz="2000" spc="-7" strike="noStrike">
                <a:latin typeface="Arial"/>
              </a:rPr>
              <a:t>is  </a:t>
            </a:r>
            <a:r>
              <a:rPr b="0" lang="en-US" sz="2000" spc="-1" strike="noStrike">
                <a:latin typeface="Arial"/>
              </a:rPr>
              <a:t>CONTRADICTION we </a:t>
            </a:r>
            <a:r>
              <a:rPr b="0" lang="en-US" sz="2000" spc="-7" strike="noStrike">
                <a:latin typeface="Arial"/>
              </a:rPr>
              <a:t>will </a:t>
            </a:r>
            <a:r>
              <a:rPr b="0" lang="en-US" sz="2000" spc="-1" strike="noStrike">
                <a:latin typeface="Arial"/>
              </a:rPr>
              <a:t>make the truth table </a:t>
            </a:r>
            <a:r>
              <a:rPr b="0" lang="en-US" sz="2000" spc="-12" strike="noStrike">
                <a:latin typeface="Arial"/>
              </a:rPr>
              <a:t>for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7" strike="noStrike">
                <a:latin typeface="Arial"/>
              </a:rPr>
              <a:t>statement  </a:t>
            </a:r>
            <a:r>
              <a:rPr b="0" lang="en-US" sz="2000" spc="-1" strike="noStrike">
                <a:latin typeface="Arial"/>
              </a:rPr>
              <a:t>form </a:t>
            </a:r>
            <a:r>
              <a:rPr b="0" lang="en-US" sz="2000" spc="-7" strike="noStrike">
                <a:latin typeface="Arial"/>
              </a:rPr>
              <a:t>and if in the </a:t>
            </a:r>
            <a:r>
              <a:rPr b="0" lang="en-US" sz="2000" spc="-1" strike="noStrike">
                <a:latin typeface="Arial"/>
              </a:rPr>
              <a:t>column </a:t>
            </a:r>
            <a:r>
              <a:rPr b="0" lang="en-US" sz="2000" spc="-7" strike="noStrike">
                <a:latin typeface="Arial"/>
              </a:rPr>
              <a:t>of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7" strike="noStrike">
                <a:latin typeface="Arial"/>
              </a:rPr>
              <a:t>given statement </a:t>
            </a:r>
            <a:r>
              <a:rPr b="0" lang="en-US" sz="2000" spc="-1" strike="noStrike">
                <a:latin typeface="Arial"/>
              </a:rPr>
              <a:t>form </a:t>
            </a:r>
            <a:r>
              <a:rPr b="0" lang="en-US" sz="2000" spc="-7" strike="noStrike">
                <a:latin typeface="Arial"/>
              </a:rPr>
              <a:t>all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7" strike="noStrike">
                <a:latin typeface="Arial"/>
              </a:rPr>
              <a:t>entries  </a:t>
            </a:r>
            <a:r>
              <a:rPr b="0" lang="en-US" sz="2000" spc="-1" strike="noStrike">
                <a:latin typeface="Arial"/>
              </a:rPr>
              <a:t>are F </a:t>
            </a:r>
            <a:r>
              <a:rPr b="0" lang="en-US" sz="2000" spc="-7" strike="noStrike">
                <a:latin typeface="Arial"/>
              </a:rPr>
              <a:t>,then </a:t>
            </a:r>
            <a:r>
              <a:rPr b="0" lang="en-US" sz="2000" spc="-1" strike="noStrike">
                <a:latin typeface="Arial"/>
              </a:rPr>
              <a:t>we say that </a:t>
            </a:r>
            <a:r>
              <a:rPr b="0" lang="en-US" sz="2000" spc="-7" strike="noStrike">
                <a:latin typeface="Arial"/>
              </a:rPr>
              <a:t>statement </a:t>
            </a:r>
            <a:r>
              <a:rPr b="0" lang="en-US" sz="2000" spc="-1" strike="noStrike">
                <a:latin typeface="Arial"/>
              </a:rPr>
              <a:t>form </a:t>
            </a:r>
            <a:r>
              <a:rPr b="0" lang="en-US" sz="2000" spc="-7" strike="noStrike">
                <a:latin typeface="Arial"/>
              </a:rPr>
              <a:t>is contradiction. EXAMPLE:  </a:t>
            </a:r>
            <a:r>
              <a:rPr b="0" lang="en-US" sz="2000" spc="-1" strike="noStrike">
                <a:latin typeface="Arial"/>
              </a:rPr>
              <a:t>The statement form p </a:t>
            </a:r>
            <a:r>
              <a:rPr b="0" lang="en-US" sz="2000" spc="94" strike="noStrike">
                <a:latin typeface="Alfios"/>
              </a:rPr>
              <a:t>∧ </a:t>
            </a:r>
            <a:r>
              <a:rPr b="0" lang="en-US" sz="2000" spc="-1" strike="noStrike">
                <a:latin typeface="Arial"/>
              </a:rPr>
              <a:t>~ p </a:t>
            </a:r>
            <a:r>
              <a:rPr b="0" lang="en-US" sz="2000" spc="-7" strike="noStrike">
                <a:latin typeface="Arial"/>
              </a:rPr>
              <a:t>is 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9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contradiction.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9" name="object 4"/>
          <p:cNvSpPr/>
          <p:nvPr/>
        </p:nvSpPr>
        <p:spPr>
          <a:xfrm>
            <a:off x="1008360" y="6090840"/>
            <a:ext cx="802872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960" indent="-3427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algn="l" pos="354960"/>
                <a:tab algn="l" pos="355680"/>
                <a:tab algn="l" pos="2738880"/>
              </a:tabLst>
            </a:pPr>
            <a:r>
              <a:rPr b="0" lang="en-US" sz="2000" spc="-1" strike="noStrike">
                <a:latin typeface="Arial"/>
              </a:rPr>
              <a:t>Since </a:t>
            </a:r>
            <a:r>
              <a:rPr b="0" lang="en-US" sz="2000" spc="-7" strike="noStrike">
                <a:latin typeface="Arial"/>
              </a:rPr>
              <a:t>in the </a:t>
            </a:r>
            <a:r>
              <a:rPr b="0" lang="en-US" sz="2000" spc="-1" strike="noStrike">
                <a:latin typeface="Arial"/>
              </a:rPr>
              <a:t>last column </a:t>
            </a:r>
            <a:r>
              <a:rPr b="0" lang="en-US" sz="2000" spc="-7" strike="noStrike">
                <a:latin typeface="Arial"/>
              </a:rPr>
              <a:t>in the </a:t>
            </a:r>
            <a:r>
              <a:rPr b="0" lang="en-US" sz="2000" spc="-1" strike="noStrike">
                <a:latin typeface="Arial"/>
              </a:rPr>
              <a:t>truth table we </a:t>
            </a:r>
            <a:r>
              <a:rPr b="0" lang="en-US" sz="2000" spc="-7" strike="noStrike">
                <a:latin typeface="Arial"/>
              </a:rPr>
              <a:t>have </a:t>
            </a:r>
            <a:r>
              <a:rPr b="0" lang="en-US" sz="2000" spc="-1" strike="noStrike">
                <a:latin typeface="Arial"/>
              </a:rPr>
              <a:t>F </a:t>
            </a:r>
            <a:r>
              <a:rPr b="0" lang="en-US" sz="2000" spc="-7" strike="noStrike">
                <a:latin typeface="Arial"/>
              </a:rPr>
              <a:t>in all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7" strike="noStrike">
                <a:latin typeface="Arial"/>
              </a:rPr>
              <a:t>entries  </a:t>
            </a:r>
            <a:r>
              <a:rPr b="0" lang="en-US" sz="2000" spc="-1" strike="noStrike">
                <a:latin typeface="Arial"/>
              </a:rPr>
              <a:t>so </a:t>
            </a:r>
            <a:r>
              <a:rPr b="0" lang="en-US" sz="2000" spc="-7" strike="noStrike">
                <a:latin typeface="Arial"/>
              </a:rPr>
              <a:t>is</a:t>
            </a:r>
            <a:r>
              <a:rPr b="0" lang="en-US" sz="2000" spc="18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a </a:t>
            </a:r>
            <a:r>
              <a:rPr b="0" lang="en-US" sz="2000" spc="-7" strike="noStrike">
                <a:latin typeface="Arial"/>
              </a:rPr>
              <a:t>contradiction</a:t>
            </a:r>
            <a:r>
              <a:rPr b="0" lang="en-US" sz="2000" spc="-7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p </a:t>
            </a:r>
            <a:r>
              <a:rPr b="0" lang="en-US" sz="2000" spc="94" strike="noStrike">
                <a:latin typeface="Alfios"/>
              </a:rPr>
              <a:t>∧ </a:t>
            </a:r>
            <a:r>
              <a:rPr b="0" lang="en-US" sz="2000" spc="-1" strike="noStrike">
                <a:latin typeface="Arial"/>
              </a:rPr>
              <a:t>~p</a:t>
            </a:r>
            <a:r>
              <a:rPr b="0" lang="en-US" sz="2000" spc="-97" strike="noStrike">
                <a:latin typeface="Arial"/>
              </a:rPr>
              <a:t> </a:t>
            </a:r>
            <a:r>
              <a:rPr b="0" lang="en-US" sz="2000" spc="-7" strike="noStrike">
                <a:latin typeface="Arial"/>
              </a:rPr>
              <a:t>≡c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0" name="object 5"/>
          <p:cNvSpPr/>
          <p:nvPr/>
        </p:nvSpPr>
        <p:spPr>
          <a:xfrm>
            <a:off x="2209680" y="4724280"/>
            <a:ext cx="4334040" cy="1267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object 2"/>
          <p:cNvSpPr/>
          <p:nvPr/>
        </p:nvSpPr>
        <p:spPr>
          <a:xfrm>
            <a:off x="914400" y="914400"/>
            <a:ext cx="8229240" cy="5333760"/>
          </a:xfrm>
          <a:custGeom>
            <a:avLst/>
            <a:gdLst/>
            <a:ahLst/>
            <a:rect l="l" t="t" r="r" b="b"/>
            <a:pathLst>
              <a:path w="8229600" h="5334000">
                <a:moveTo>
                  <a:pt x="8229600" y="0"/>
                </a:moveTo>
                <a:lnTo>
                  <a:pt x="0" y="0"/>
                </a:lnTo>
                <a:lnTo>
                  <a:pt x="0" y="5334000"/>
                </a:lnTo>
                <a:lnTo>
                  <a:pt x="8229600" y="5334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object 3"/>
          <p:cNvSpPr/>
          <p:nvPr/>
        </p:nvSpPr>
        <p:spPr>
          <a:xfrm>
            <a:off x="1336320" y="1240200"/>
            <a:ext cx="7491960" cy="35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Zero is even or odd?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even ± even = even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odd ± odd = even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even × integer = even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2 − 2 = 0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−</a:t>
            </a: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3 + 3 = 0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4 × 0 = 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3" name="object 3_0"/>
          <p:cNvSpPr/>
          <p:nvPr/>
        </p:nvSpPr>
        <p:spPr>
          <a:xfrm>
            <a:off x="5440320" y="1780200"/>
            <a:ext cx="3703320" cy="29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A number n is odd if there is an integer k such that n = 2k + 1. 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ffff00"/>
                </a:solidFill>
                <a:latin typeface="Arial"/>
              </a:rPr>
              <a:t>One way to prove that zero is not odd is by contradiction: if 0 = 2k + 1 then k = −1/2, which is not an integer.[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object 2_0"/>
          <p:cNvSpPr/>
          <p:nvPr/>
        </p:nvSpPr>
        <p:spPr>
          <a:xfrm>
            <a:off x="914400" y="914400"/>
            <a:ext cx="8229240" cy="5333760"/>
          </a:xfrm>
          <a:custGeom>
            <a:avLst/>
            <a:gdLst/>
            <a:ahLst/>
            <a:rect l="l" t="t" r="r" b="b"/>
            <a:pathLst>
              <a:path w="8229600" h="5334000">
                <a:moveTo>
                  <a:pt x="8229600" y="0"/>
                </a:moveTo>
                <a:lnTo>
                  <a:pt x="0" y="0"/>
                </a:lnTo>
                <a:lnTo>
                  <a:pt x="0" y="5334000"/>
                </a:lnTo>
                <a:lnTo>
                  <a:pt x="8229600" y="5334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object 3_1"/>
          <p:cNvSpPr/>
          <p:nvPr/>
        </p:nvSpPr>
        <p:spPr>
          <a:xfrm>
            <a:off x="1336320" y="1240200"/>
            <a:ext cx="7491960" cy="49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200" spc="-1" strike="noStrike">
                <a:solidFill>
                  <a:srgbClr val="ffff00"/>
                </a:solidFill>
                <a:latin typeface="Arial"/>
              </a:rPr>
              <a:t>Does the Superman Exist?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If Superman were able and willing to prevent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evil, he would do so. If Superman were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unable to prevent evil, he would be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incapable; if he were unwilling to prevent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evil, he would be malevolent. Superman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does not prevent evil. If Superman exists, he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is neither incapable nor malevolent.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Therefore Superman does not exist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object 2"/>
          <p:cNvSpPr txBox="1"/>
          <p:nvPr/>
        </p:nvSpPr>
        <p:spPr>
          <a:xfrm>
            <a:off x="914400" y="1266480"/>
            <a:ext cx="8229240" cy="1517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219600" bIns="0">
            <a:noAutofit/>
          </a:bodyPr>
          <a:p>
            <a:pPr algn="ctr">
              <a:lnSpc>
                <a:spcPct val="100000"/>
              </a:lnSpc>
              <a:spcBef>
                <a:spcPts val="1729"/>
              </a:spcBef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</a:rPr>
              <a:t>Inference </a:t>
            </a:r>
            <a:r>
              <a:rPr b="0" lang="en-US" sz="4400" spc="-7" strike="noStrike">
                <a:solidFill>
                  <a:srgbClr val="ffff00"/>
                </a:solidFill>
                <a:latin typeface="Arial"/>
              </a:rPr>
              <a:t>and deduction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467" name="object 3"/>
          <p:cNvSpPr/>
          <p:nvPr/>
        </p:nvSpPr>
        <p:spPr>
          <a:xfrm>
            <a:off x="914400" y="2590920"/>
            <a:ext cx="8229240" cy="3885840"/>
          </a:xfrm>
          <a:custGeom>
            <a:avLst/>
            <a:gdLst/>
            <a:ahLst/>
            <a:rect l="l" t="t" r="r" b="b"/>
            <a:pathLst>
              <a:path w="8229600" h="3886200">
                <a:moveTo>
                  <a:pt x="8229600" y="0"/>
                </a:moveTo>
                <a:lnTo>
                  <a:pt x="0" y="0"/>
                </a:lnTo>
                <a:lnTo>
                  <a:pt x="0" y="3886200"/>
                </a:lnTo>
                <a:lnTo>
                  <a:pt x="8229600" y="38862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object 4"/>
          <p:cNvSpPr/>
          <p:nvPr/>
        </p:nvSpPr>
        <p:spPr>
          <a:xfrm>
            <a:off x="993240" y="2514240"/>
            <a:ext cx="6504480" cy="35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>
            <a:spAutoFit/>
          </a:bodyPr>
          <a:p>
            <a:pPr marL="355680" indent="-343080">
              <a:lnSpc>
                <a:spcPct val="100000"/>
              </a:lnSpc>
              <a:spcBef>
                <a:spcPts val="870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56400"/>
              </a:tabLst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Superman</a:t>
            </a:r>
            <a:r>
              <a:rPr b="0" lang="en-US" sz="3200" spc="-26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exists</a:t>
            </a:r>
            <a:endParaRPr b="0" lang="en-US" sz="3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71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56400"/>
              </a:tabLst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Superman is willing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to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prevent</a:t>
            </a:r>
            <a:r>
              <a:rPr b="0" lang="en-US" sz="3200" spc="-80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evil</a:t>
            </a:r>
            <a:endParaRPr b="0" lang="en-US" sz="3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65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56400"/>
              </a:tabLst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Superman is able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to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prevent</a:t>
            </a:r>
            <a:r>
              <a:rPr b="0" lang="en-US" sz="3200" spc="-80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evil</a:t>
            </a:r>
            <a:endParaRPr b="0" lang="en-US" sz="3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71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56400"/>
              </a:tabLst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Superman is</a:t>
            </a:r>
            <a:r>
              <a:rPr b="0" lang="en-US" sz="3200" spc="-26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malevolent</a:t>
            </a:r>
            <a:endParaRPr b="0" lang="en-US" sz="3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65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56400"/>
              </a:tabLst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Superman is</a:t>
            </a:r>
            <a:r>
              <a:rPr b="0" lang="en-US" sz="3200" spc="-26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incapable</a:t>
            </a:r>
            <a:endParaRPr b="0" lang="en-US" sz="32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771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56400"/>
              </a:tabLst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Superman prevents</a:t>
            </a:r>
            <a:r>
              <a:rPr b="0" lang="en-US" sz="3200" spc="-46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evil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9" name="object 5"/>
          <p:cNvSpPr/>
          <p:nvPr/>
        </p:nvSpPr>
        <p:spPr>
          <a:xfrm>
            <a:off x="8308080" y="2514240"/>
            <a:ext cx="409320" cy="41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X  W  A  M  I  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object 2"/>
          <p:cNvSpPr txBox="1"/>
          <p:nvPr/>
        </p:nvSpPr>
        <p:spPr>
          <a:xfrm>
            <a:off x="914400" y="732960"/>
            <a:ext cx="8229240" cy="1517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219600" bIns="0">
            <a:noAutofit/>
          </a:bodyPr>
          <a:p>
            <a:pPr algn="ctr">
              <a:lnSpc>
                <a:spcPct val="100000"/>
              </a:lnSpc>
              <a:spcBef>
                <a:spcPts val="1729"/>
              </a:spcBef>
            </a:pPr>
            <a:r>
              <a:rPr b="0" lang="en-US" sz="4400" spc="-1" strike="noStrike">
                <a:solidFill>
                  <a:srgbClr val="ffff00"/>
                </a:solidFill>
                <a:latin typeface="Arial"/>
              </a:rPr>
              <a:t>Inference </a:t>
            </a:r>
            <a:r>
              <a:rPr b="0" lang="en-US" sz="4400" spc="-7" strike="noStrike">
                <a:solidFill>
                  <a:srgbClr val="ffff00"/>
                </a:solidFill>
                <a:latin typeface="Arial"/>
              </a:rPr>
              <a:t>and Deduction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471" name="object 3"/>
          <p:cNvSpPr/>
          <p:nvPr/>
        </p:nvSpPr>
        <p:spPr>
          <a:xfrm>
            <a:off x="914400" y="2057400"/>
            <a:ext cx="8229240" cy="48978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480" bIns="0">
            <a:spAutoFit/>
          </a:bodyPr>
          <a:p>
            <a:pPr marL="434520" indent="-343080">
              <a:lnSpc>
                <a:spcPct val="100000"/>
              </a:lnSpc>
              <a:spcBef>
                <a:spcPts val="264"/>
              </a:spcBef>
              <a:buClr>
                <a:srgbClr val="ffff00"/>
              </a:buClr>
              <a:buFont typeface="Symbol" charset="2"/>
              <a:buChar char=""/>
              <a:tabLst>
                <a:tab algn="l" pos="434520"/>
                <a:tab algn="l" pos="434880"/>
              </a:tabLst>
            </a:pP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Our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objective is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to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prove the</a:t>
            </a:r>
            <a:r>
              <a:rPr b="0" lang="en-US" sz="3200" spc="-86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proposition: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tabLst>
                <a:tab algn="l" pos="434520"/>
                <a:tab algn="l" pos="434880"/>
              </a:tabLst>
            </a:pPr>
            <a:endParaRPr b="0" lang="en-US" sz="3200" spc="-1" strike="noStrike">
              <a:latin typeface="Arial"/>
            </a:endParaRPr>
          </a:p>
          <a:p>
            <a:pPr marL="1005120">
              <a:lnSpc>
                <a:spcPct val="100000"/>
              </a:lnSpc>
              <a:spcBef>
                <a:spcPts val="6"/>
              </a:spcBef>
              <a:tabLst>
                <a:tab algn="l" pos="3707640"/>
              </a:tabLst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((W and</a:t>
            </a:r>
            <a:r>
              <a:rPr b="0" lang="en-US" sz="3200" spc="-1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A)</a:t>
            </a:r>
            <a:r>
              <a:rPr b="0" lang="en-US" sz="3200" spc="-1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0" lang="en-US" sz="3200" spc="-1" strike="noStrike">
                <a:solidFill>
                  <a:srgbClr val="ffff00"/>
                </a:solidFill>
                <a:latin typeface="Times New Roman"/>
              </a:rPr>
              <a:t>	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E)</a:t>
            </a:r>
            <a:endParaRPr b="0" lang="en-US" sz="3200" spc="-1" strike="noStrike">
              <a:latin typeface="Arial"/>
            </a:endParaRPr>
          </a:p>
          <a:p>
            <a:pPr marL="1005120">
              <a:lnSpc>
                <a:spcPct val="100000"/>
              </a:lnSpc>
              <a:spcBef>
                <a:spcPts val="765"/>
              </a:spcBef>
              <a:tabLst>
                <a:tab algn="l" pos="3707640"/>
              </a:tabLst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and ((not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A) </a:t>
            </a:r>
            <a:r>
              <a:rPr b="0" lang="en-US" sz="3200" spc="-1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0" lang="en-US" sz="3200" spc="43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I)</a:t>
            </a:r>
            <a:endParaRPr b="0" lang="en-US" sz="3200" spc="-1" strike="noStrike">
              <a:latin typeface="Arial"/>
            </a:endParaRPr>
          </a:p>
          <a:p>
            <a:pPr marL="1005120">
              <a:lnSpc>
                <a:spcPct val="119000"/>
              </a:lnSpc>
              <a:spcBef>
                <a:spcPts val="14"/>
              </a:spcBef>
              <a:tabLst>
                <a:tab algn="l" pos="3707640"/>
              </a:tabLst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and ((not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W) </a:t>
            </a:r>
            <a:r>
              <a:rPr b="0" lang="en-US" sz="3200" spc="-1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0" lang="en-US" sz="32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M) 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and (not</a:t>
            </a:r>
            <a:r>
              <a:rPr b="0" lang="en-US" sz="3200" spc="-3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E)</a:t>
            </a:r>
            <a:endParaRPr b="0" lang="en-US" sz="3200" spc="-1" strike="noStrike">
              <a:latin typeface="Arial"/>
            </a:endParaRPr>
          </a:p>
          <a:p>
            <a:pPr marL="1005120">
              <a:lnSpc>
                <a:spcPct val="100000"/>
              </a:lnSpc>
              <a:spcBef>
                <a:spcPts val="780"/>
              </a:spcBef>
              <a:tabLst>
                <a:tab algn="l" pos="3707640"/>
              </a:tabLst>
            </a:pP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and (X </a:t>
            </a:r>
            <a:r>
              <a:rPr b="0" lang="en-US" sz="3200" spc="-1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0" lang="en-US" sz="32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not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(I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or</a:t>
            </a:r>
            <a:r>
              <a:rPr b="0" lang="en-US" sz="3200" spc="1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M))</a:t>
            </a:r>
            <a:endParaRPr b="0" lang="en-US" sz="3200" spc="-1" strike="noStrike">
              <a:latin typeface="Arial"/>
            </a:endParaRPr>
          </a:p>
          <a:p>
            <a:pPr marL="1005120">
              <a:lnSpc>
                <a:spcPct val="100000"/>
              </a:lnSpc>
              <a:spcBef>
                <a:spcPts val="765"/>
              </a:spcBef>
              <a:tabLst>
                <a:tab algn="l" pos="3707640"/>
              </a:tabLst>
            </a:pPr>
            <a:r>
              <a:rPr b="0" lang="en-US" sz="3200" spc="-1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0" lang="en-US" sz="3200" spc="-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ffff00"/>
                </a:solidFill>
                <a:latin typeface="Arial"/>
              </a:rPr>
              <a:t>not</a:t>
            </a:r>
            <a:r>
              <a:rPr b="0" lang="en-US" sz="3200" spc="7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00"/>
                </a:solidFill>
                <a:latin typeface="Arial"/>
              </a:rPr>
              <a:t>X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object 2"/>
          <p:cNvSpPr/>
          <p:nvPr/>
        </p:nvSpPr>
        <p:spPr>
          <a:xfrm>
            <a:off x="838080" y="1295280"/>
            <a:ext cx="8457840" cy="5181120"/>
          </a:xfrm>
          <a:custGeom>
            <a:avLst/>
            <a:gdLst/>
            <a:ahLst/>
            <a:rect l="l" t="t" r="r" b="b"/>
            <a:pathLst>
              <a:path w="8458200" h="5181600">
                <a:moveTo>
                  <a:pt x="8458200" y="0"/>
                </a:moveTo>
                <a:lnTo>
                  <a:pt x="0" y="0"/>
                </a:lnTo>
                <a:lnTo>
                  <a:pt x="0" y="5181600"/>
                </a:lnTo>
                <a:lnTo>
                  <a:pt x="8458200" y="5181600"/>
                </a:lnTo>
                <a:lnTo>
                  <a:pt x="84582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object 3"/>
          <p:cNvSpPr/>
          <p:nvPr/>
        </p:nvSpPr>
        <p:spPr>
          <a:xfrm>
            <a:off x="916920" y="1745640"/>
            <a:ext cx="6513480" cy="49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  <a:tabLst>
                <a:tab algn="l" pos="52776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1.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Assume</a:t>
            </a:r>
            <a:endParaRPr b="0" lang="en-US" sz="2800" spc="-1" strike="noStrike"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675"/>
              </a:spcBef>
              <a:tabLst>
                <a:tab algn="l" pos="335268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((W and</a:t>
            </a:r>
            <a:r>
              <a:rPr b="1" lang="en-US" sz="2800" spc="1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A)</a:t>
            </a:r>
            <a:r>
              <a:rPr b="1" lang="en-US" sz="2800" spc="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0" lang="en-US" sz="2800" spc="-12" strike="noStrike">
                <a:solidFill>
                  <a:srgbClr val="ffff00"/>
                </a:solidFill>
                <a:latin typeface="Times New Roman"/>
              </a:rPr>
              <a:t>	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E)</a:t>
            </a:r>
            <a:endParaRPr b="0" lang="en-US" sz="2800" spc="-1" strike="noStrike"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669"/>
              </a:spcBef>
              <a:tabLst>
                <a:tab algn="l" pos="3352680"/>
              </a:tabLst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((not A)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2800" spc="72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I)</a:t>
            </a:r>
            <a:endParaRPr b="0" lang="en-US" sz="2800" spc="-1" strike="noStrike">
              <a:latin typeface="Arial"/>
            </a:endParaRPr>
          </a:p>
          <a:p>
            <a:pPr marL="926640">
              <a:lnSpc>
                <a:spcPct val="120000"/>
              </a:lnSpc>
              <a:tabLst>
                <a:tab algn="l" pos="3352680"/>
              </a:tabLst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((not W)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2800" spc="-12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M) 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(not</a:t>
            </a:r>
            <a:r>
              <a:rPr b="1" lang="en-US" sz="2800" spc="1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E)</a:t>
            </a:r>
            <a:endParaRPr b="0" lang="en-US" sz="2800" spc="-1" strike="noStrike"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669"/>
              </a:spcBef>
              <a:tabLst>
                <a:tab algn="l" pos="3352680"/>
              </a:tabLst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(X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2800" spc="-12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not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(I or</a:t>
            </a:r>
            <a:r>
              <a:rPr b="1" lang="en-US" sz="2800" spc="12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M))</a:t>
            </a:r>
            <a:endParaRPr b="0" lang="en-US" sz="2800" spc="-1" strike="noStrike">
              <a:latin typeface="Arial"/>
            </a:endParaRPr>
          </a:p>
          <a:p>
            <a:pPr marL="926640">
              <a:lnSpc>
                <a:spcPct val="100000"/>
              </a:lnSpc>
              <a:spcBef>
                <a:spcPts val="45"/>
              </a:spcBef>
              <a:tabLst>
                <a:tab algn="l" pos="3352680"/>
              </a:tabLst>
            </a:pPr>
            <a:endParaRPr b="0" lang="en-US" sz="2800" spc="-1" strike="noStrike">
              <a:latin typeface="Arial"/>
            </a:endParaRPr>
          </a:p>
          <a:p>
            <a:pPr marL="527760">
              <a:lnSpc>
                <a:spcPct val="100000"/>
              </a:lnSpc>
              <a:spcBef>
                <a:spcPts val="6"/>
              </a:spcBef>
              <a:tabLst>
                <a:tab algn="l" pos="3352680"/>
              </a:tabLst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The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objective is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now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to prove </a:t>
            </a:r>
            <a:r>
              <a:rPr b="1" i="1" lang="en-US" sz="2800" spc="-12" strike="noStrike">
                <a:solidFill>
                  <a:srgbClr val="ffff00"/>
                </a:solidFill>
                <a:latin typeface="Arial"/>
              </a:rPr>
              <a:t>not</a:t>
            </a:r>
            <a:r>
              <a:rPr b="1" i="1" lang="en-US" sz="2800" spc="117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i="1" lang="en-US" sz="2800" spc="-7" strike="noStrike">
                <a:solidFill>
                  <a:srgbClr val="ffff00"/>
                </a:solidFill>
                <a:latin typeface="Arial"/>
              </a:rPr>
              <a:t>X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object 2"/>
          <p:cNvSpPr/>
          <p:nvPr/>
        </p:nvSpPr>
        <p:spPr>
          <a:xfrm>
            <a:off x="914400" y="1676520"/>
            <a:ext cx="8457840" cy="5181120"/>
          </a:xfrm>
          <a:custGeom>
            <a:avLst/>
            <a:gdLst/>
            <a:ahLst/>
            <a:rect l="l" t="t" r="r" b="b"/>
            <a:pathLst>
              <a:path w="8458200" h="5181600">
                <a:moveTo>
                  <a:pt x="8458200" y="0"/>
                </a:moveTo>
                <a:lnTo>
                  <a:pt x="0" y="0"/>
                </a:lnTo>
                <a:lnTo>
                  <a:pt x="0" y="5181600"/>
                </a:lnTo>
                <a:lnTo>
                  <a:pt x="8458200" y="5181600"/>
                </a:lnTo>
                <a:lnTo>
                  <a:pt x="84582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object 3"/>
          <p:cNvSpPr txBox="1"/>
          <p:nvPr/>
        </p:nvSpPr>
        <p:spPr>
          <a:xfrm>
            <a:off x="993240" y="2212560"/>
            <a:ext cx="2262240" cy="13100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52704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2.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Assume</a:t>
            </a:r>
            <a:r>
              <a:rPr b="1" lang="en-US" sz="2800" spc="-5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X</a:t>
            </a:r>
            <a:endParaRPr b="0" lang="en-US" sz="2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object 2"/>
          <p:cNvSpPr/>
          <p:nvPr/>
        </p:nvSpPr>
        <p:spPr>
          <a:xfrm>
            <a:off x="914400" y="1676520"/>
            <a:ext cx="8457840" cy="5181120"/>
          </a:xfrm>
          <a:custGeom>
            <a:avLst/>
            <a:gdLst/>
            <a:ahLst/>
            <a:rect l="l" t="t" r="r" b="b"/>
            <a:pathLst>
              <a:path w="8458200" h="5181600">
                <a:moveTo>
                  <a:pt x="8458200" y="0"/>
                </a:moveTo>
                <a:lnTo>
                  <a:pt x="0" y="0"/>
                </a:lnTo>
                <a:lnTo>
                  <a:pt x="0" y="5181600"/>
                </a:lnTo>
                <a:lnTo>
                  <a:pt x="8458200" y="5181600"/>
                </a:lnTo>
                <a:lnTo>
                  <a:pt x="84582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object 3"/>
          <p:cNvSpPr/>
          <p:nvPr/>
        </p:nvSpPr>
        <p:spPr>
          <a:xfrm>
            <a:off x="993240" y="2126520"/>
            <a:ext cx="7753680" cy="40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527040" indent="-514800">
              <a:lnSpc>
                <a:spcPct val="100000"/>
              </a:lnSpc>
              <a:spcBef>
                <a:spcPts val="771"/>
              </a:spcBef>
              <a:buClr>
                <a:srgbClr val="ffff00"/>
              </a:buClr>
              <a:buFont typeface="StarSymbol"/>
              <a:buAutoNum type="arabicPeriod" startAt="2"/>
              <a:tabLst>
                <a:tab algn="l" pos="527040"/>
                <a:tab algn="l" pos="52776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Assume</a:t>
            </a:r>
            <a:r>
              <a:rPr b="1" lang="en-US" sz="2800" spc="1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X</a:t>
            </a:r>
            <a:endParaRPr b="0" lang="en-US" sz="2800" spc="-1" strike="noStrike">
              <a:latin typeface="Arial"/>
            </a:endParaRPr>
          </a:p>
          <a:p>
            <a:pPr marL="527040">
              <a:lnSpc>
                <a:spcPct val="100000"/>
              </a:lnSpc>
              <a:spcBef>
                <a:spcPts val="675"/>
              </a:spcBef>
              <a:tabLst>
                <a:tab algn="l" pos="527040"/>
                <a:tab algn="l" pos="527760"/>
              </a:tabLst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Use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Elimination Rules to break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No.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1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down 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into 5</a:t>
            </a:r>
            <a:r>
              <a:rPr b="1" lang="en-US" sz="2800" spc="4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premises</a:t>
            </a:r>
            <a:endParaRPr b="0" lang="en-US" sz="2800" spc="-1" strike="noStrike">
              <a:latin typeface="Arial"/>
            </a:endParaRPr>
          </a:p>
          <a:p>
            <a:pPr marL="527040" indent="-51480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3"/>
              <a:tabLst>
                <a:tab algn="l" pos="527040"/>
                <a:tab algn="l" pos="527760"/>
                <a:tab algn="l" pos="283464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(W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</a:t>
            </a:r>
            <a:r>
              <a:rPr b="1" lang="en-US" sz="2800" spc="24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A)</a:t>
            </a:r>
            <a:r>
              <a:rPr b="1" lang="en-US" sz="2800" spc="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0" lang="en-US" sz="2800" spc="-12" strike="noStrike">
                <a:solidFill>
                  <a:srgbClr val="ffff00"/>
                </a:solidFill>
                <a:latin typeface="Times New Roman"/>
              </a:rPr>
              <a:t>	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E</a:t>
            </a:r>
            <a:endParaRPr b="0" lang="en-US" sz="2800" spc="-1" strike="noStrike">
              <a:latin typeface="Arial"/>
            </a:endParaRPr>
          </a:p>
          <a:p>
            <a:pPr marL="527040" indent="-51480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3"/>
              <a:tabLst>
                <a:tab algn="l" pos="527040"/>
                <a:tab algn="l" pos="52776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(not A)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2800" spc="111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</a:t>
            </a:r>
            <a:endParaRPr b="0" lang="en-US" sz="2800" spc="-1" strike="noStrike">
              <a:latin typeface="Arial"/>
            </a:endParaRPr>
          </a:p>
          <a:p>
            <a:pPr marL="527040" indent="-514800">
              <a:lnSpc>
                <a:spcPct val="100000"/>
              </a:lnSpc>
              <a:spcBef>
                <a:spcPts val="675"/>
              </a:spcBef>
              <a:buClr>
                <a:srgbClr val="ffff00"/>
              </a:buClr>
              <a:buFont typeface="StarSymbol"/>
              <a:buAutoNum type="arabicPeriod" startAt="3"/>
              <a:tabLst>
                <a:tab algn="l" pos="527040"/>
                <a:tab algn="l" pos="52776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(not W)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2800" spc="103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</a:t>
            </a:r>
            <a:endParaRPr b="0" lang="en-US" sz="2800" spc="-1" strike="noStrike">
              <a:latin typeface="Arial"/>
            </a:endParaRPr>
          </a:p>
          <a:p>
            <a:pPr marL="527040" indent="-51480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3"/>
              <a:tabLst>
                <a:tab algn="l" pos="527040"/>
                <a:tab algn="l" pos="527760"/>
              </a:tabLst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not</a:t>
            </a:r>
            <a:r>
              <a:rPr b="1" lang="en-US" sz="2800" spc="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E</a:t>
            </a:r>
            <a:endParaRPr b="0" lang="en-US" sz="2800" spc="-1" strike="noStrike">
              <a:latin typeface="Arial"/>
            </a:endParaRPr>
          </a:p>
          <a:p>
            <a:pPr marL="527040" indent="-514800">
              <a:lnSpc>
                <a:spcPct val="100000"/>
              </a:lnSpc>
              <a:spcBef>
                <a:spcPts val="675"/>
              </a:spcBef>
              <a:buClr>
                <a:srgbClr val="ffff00"/>
              </a:buClr>
              <a:buFont typeface="StarSymbol"/>
              <a:buAutoNum type="arabicPeriod" startAt="3"/>
              <a:tabLst>
                <a:tab algn="l" pos="527040"/>
                <a:tab algn="l" pos="52776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X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2800" spc="-12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not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(I or</a:t>
            </a:r>
            <a:r>
              <a:rPr b="1" lang="en-US" sz="2800" spc="103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object 2"/>
          <p:cNvSpPr/>
          <p:nvPr/>
        </p:nvSpPr>
        <p:spPr>
          <a:xfrm>
            <a:off x="914400" y="1676520"/>
            <a:ext cx="8457840" cy="5181120"/>
          </a:xfrm>
          <a:custGeom>
            <a:avLst/>
            <a:gdLst/>
            <a:ahLst/>
            <a:rect l="l" t="t" r="r" b="b"/>
            <a:pathLst>
              <a:path w="8458200" h="5181600">
                <a:moveTo>
                  <a:pt x="8458200" y="0"/>
                </a:moveTo>
                <a:lnTo>
                  <a:pt x="0" y="0"/>
                </a:lnTo>
                <a:lnTo>
                  <a:pt x="0" y="5181600"/>
                </a:lnTo>
                <a:lnTo>
                  <a:pt x="8458200" y="5181600"/>
                </a:lnTo>
                <a:lnTo>
                  <a:pt x="84582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object 3"/>
          <p:cNvSpPr/>
          <p:nvPr/>
        </p:nvSpPr>
        <p:spPr>
          <a:xfrm>
            <a:off x="993240" y="2212560"/>
            <a:ext cx="753912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527040">
              <a:lnSpc>
                <a:spcPct val="100000"/>
              </a:lnSpc>
              <a:spcBef>
                <a:spcPts val="96"/>
              </a:spcBef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Now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application of elimination on 2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7  derives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another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simple</a:t>
            </a:r>
            <a:r>
              <a:rPr b="1" lang="en-US" sz="2800" spc="4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proposition</a:t>
            </a:r>
            <a:endParaRPr b="0" lang="en-US" sz="2800" spc="-1" strike="noStrike">
              <a:latin typeface="Arial"/>
            </a:endParaRPr>
          </a:p>
          <a:p>
            <a:pPr marL="527040">
              <a:lnSpc>
                <a:spcPct val="100000"/>
              </a:lnSpc>
              <a:spcBef>
                <a:spcPts val="45"/>
              </a:spcBef>
            </a:pPr>
            <a:endParaRPr b="0" lang="en-US" sz="2800" spc="-1" strike="noStrike">
              <a:latin typeface="Arial"/>
            </a:endParaRPr>
          </a:p>
          <a:p>
            <a:pPr marL="527040">
              <a:lnSpc>
                <a:spcPct val="100000"/>
              </a:lnSpc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2. Assume</a:t>
            </a:r>
            <a:r>
              <a:rPr b="1" lang="en-US" sz="2800" spc="1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X</a:t>
            </a:r>
            <a:endParaRPr b="0" lang="en-US" sz="2800" spc="-1" strike="noStrike">
              <a:latin typeface="Arial"/>
            </a:endParaRPr>
          </a:p>
          <a:p>
            <a:pPr marL="921960" indent="-39528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7"/>
              <a:tabLst>
                <a:tab algn="l" pos="92268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X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2800" spc="-12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not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(I or</a:t>
            </a:r>
            <a:r>
              <a:rPr b="1" lang="en-US" sz="2800" spc="103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M)</a:t>
            </a:r>
            <a:endParaRPr b="0" lang="en-US" sz="2800" spc="-1" strike="noStrike">
              <a:latin typeface="Arial"/>
            </a:endParaRPr>
          </a:p>
          <a:p>
            <a:pPr marL="527040" indent="-514800">
              <a:lnSpc>
                <a:spcPct val="100000"/>
              </a:lnSpc>
              <a:spcBef>
                <a:spcPts val="2976"/>
              </a:spcBef>
              <a:buClr>
                <a:srgbClr val="ffff00"/>
              </a:buClr>
              <a:buFont typeface="StarSymbol"/>
              <a:buAutoNum type="arabicPeriod" startAt="7"/>
              <a:tabLst>
                <a:tab algn="l" pos="527040"/>
                <a:tab algn="l" pos="527760"/>
              </a:tabLst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not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(I or</a:t>
            </a:r>
            <a:r>
              <a:rPr b="1" lang="en-US" sz="2800" spc="1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bject 2"/>
          <p:cNvSpPr/>
          <p:nvPr/>
        </p:nvSpPr>
        <p:spPr>
          <a:xfrm>
            <a:off x="914400" y="533520"/>
            <a:ext cx="8229240" cy="182808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>
            <a:spAutoFit/>
          </a:bodyPr>
          <a:p>
            <a:pPr marL="433800" indent="-342720">
              <a:lnSpc>
                <a:spcPct val="100000"/>
              </a:lnSpc>
              <a:spcBef>
                <a:spcPts val="283"/>
              </a:spcBef>
              <a:buClr>
                <a:srgbClr val="ffff00"/>
              </a:buClr>
              <a:buFont typeface="Symbol" charset="2"/>
              <a:buChar char=""/>
              <a:tabLst>
                <a:tab algn="l" pos="433800"/>
                <a:tab algn="l" pos="434520"/>
              </a:tabLst>
            </a:pP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A compound proposition that is always </a:t>
            </a:r>
            <a:r>
              <a:rPr b="0" lang="en-US" sz="2800" spc="-1" strike="noStrike">
                <a:solidFill>
                  <a:srgbClr val="ffff00"/>
                </a:solidFill>
                <a:latin typeface="Arial"/>
              </a:rPr>
              <a:t>true,  irrespective </a:t>
            </a: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of the truth values of the comprising  propositions, </a:t>
            </a:r>
            <a:r>
              <a:rPr b="0" lang="en-US" sz="2800" spc="-1" strike="noStrike">
                <a:solidFill>
                  <a:srgbClr val="ffff00"/>
                </a:solidFill>
                <a:latin typeface="Arial"/>
              </a:rPr>
              <a:t>is </a:t>
            </a: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called a</a:t>
            </a:r>
            <a:r>
              <a:rPr b="0" lang="en-US" sz="2800" spc="1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tautology.</a:t>
            </a:r>
            <a:endParaRPr b="0" lang="en-US" sz="2800" spc="-1" strike="noStrike">
              <a:latin typeface="Arial"/>
            </a:endParaRPr>
          </a:p>
          <a:p>
            <a:pPr marL="1005840">
              <a:lnSpc>
                <a:spcPct val="100000"/>
              </a:lnSpc>
              <a:spcBef>
                <a:spcPts val="669"/>
              </a:spcBef>
              <a:tabLst>
                <a:tab algn="l" pos="433800"/>
                <a:tab algn="l" pos="43452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p </a:t>
            </a:r>
            <a:r>
              <a:rPr b="1" lang="en-US" sz="2800" spc="-7" strike="noStrike">
                <a:solidFill>
                  <a:srgbClr val="ffff00"/>
                </a:solidFill>
                <a:latin typeface="Symbol"/>
              </a:rPr>
              <a:t></a:t>
            </a:r>
            <a:r>
              <a:rPr b="1" lang="en-US" sz="28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Symbol"/>
              </a:rPr>
              <a:t></a:t>
            </a:r>
            <a:r>
              <a:rPr b="1" lang="en-US" sz="2800" spc="15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p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3" name="object 3"/>
          <p:cNvSpPr/>
          <p:nvPr/>
        </p:nvSpPr>
        <p:spPr>
          <a:xfrm>
            <a:off x="993240" y="2692440"/>
            <a:ext cx="8165880" cy="11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-216000" algn="just">
              <a:lnSpc>
                <a:spcPct val="100000"/>
              </a:lnSpc>
              <a:spcBef>
                <a:spcPts val="99"/>
              </a:spcBef>
              <a:buClr>
                <a:srgbClr val="ff0000"/>
              </a:buClr>
              <a:buFont typeface="Symbol" charset="2"/>
              <a:buChar char=""/>
              <a:tabLst>
                <a:tab algn="l" pos="27180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 tautology </a:t>
            </a:r>
            <a:r>
              <a:rPr b="0" lang="en-US" sz="2400" spc="-7" strike="noStrike">
                <a:solidFill>
                  <a:srgbClr val="ff0000"/>
                </a:solidFill>
                <a:latin typeface="Arial"/>
              </a:rPr>
              <a:t>is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 </a:t>
            </a:r>
            <a:r>
              <a:rPr b="0" lang="en-US" sz="2400" spc="-7" strike="noStrike">
                <a:solidFill>
                  <a:srgbClr val="ff0000"/>
                </a:solidFill>
                <a:latin typeface="Arial"/>
              </a:rPr>
              <a:t>statement form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that </a:t>
            </a:r>
            <a:r>
              <a:rPr b="0" lang="en-US" sz="2400" spc="-7" strike="noStrike">
                <a:solidFill>
                  <a:srgbClr val="ff0000"/>
                </a:solidFill>
                <a:latin typeface="Arial"/>
              </a:rPr>
              <a:t>is always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true  </a:t>
            </a:r>
            <a:r>
              <a:rPr b="0" lang="en-US" sz="2400" spc="-7" strike="noStrike">
                <a:solidFill>
                  <a:srgbClr val="ff0000"/>
                </a:solidFill>
                <a:latin typeface="Arial"/>
              </a:rPr>
              <a:t>regardless of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the truth </a:t>
            </a:r>
            <a:r>
              <a:rPr b="0" lang="en-US" sz="2400" spc="-7" strike="noStrike">
                <a:solidFill>
                  <a:srgbClr val="ff0000"/>
                </a:solidFill>
                <a:latin typeface="Arial"/>
              </a:rPr>
              <a:t>values of the statement variables.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  </a:t>
            </a:r>
            <a:r>
              <a:rPr b="0" lang="en-US" sz="2400" spc="-7" strike="noStrike">
                <a:solidFill>
                  <a:srgbClr val="ff0000"/>
                </a:solidFill>
                <a:latin typeface="Arial"/>
              </a:rPr>
              <a:t>tautology is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represented </a:t>
            </a:r>
            <a:r>
              <a:rPr b="0" lang="en-US" sz="2400" spc="-7" strike="noStrike">
                <a:solidFill>
                  <a:srgbClr val="ff0000"/>
                </a:solidFill>
                <a:latin typeface="Arial"/>
              </a:rPr>
              <a:t>by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the symbol</a:t>
            </a:r>
            <a:r>
              <a:rPr b="0" lang="en-US" sz="2400" spc="9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“T”.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24" name="object 4"/>
          <p:cNvGrpSpPr/>
          <p:nvPr/>
        </p:nvGrpSpPr>
        <p:grpSpPr>
          <a:xfrm>
            <a:off x="2209680" y="3886200"/>
            <a:ext cx="4754520" cy="1832760"/>
            <a:chOff x="2209680" y="3886200"/>
            <a:chExt cx="4754520" cy="1832760"/>
          </a:xfrm>
        </p:grpSpPr>
        <p:sp>
          <p:nvSpPr>
            <p:cNvPr id="225" name="object 5"/>
            <p:cNvSpPr/>
            <p:nvPr/>
          </p:nvSpPr>
          <p:spPr>
            <a:xfrm>
              <a:off x="2209680" y="3886200"/>
              <a:ext cx="4754520" cy="39888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object 6"/>
            <p:cNvSpPr/>
            <p:nvPr/>
          </p:nvSpPr>
          <p:spPr>
            <a:xfrm>
              <a:off x="3352680" y="4267080"/>
              <a:ext cx="2468520" cy="14518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object 7"/>
          <p:cNvSpPr/>
          <p:nvPr/>
        </p:nvSpPr>
        <p:spPr>
          <a:xfrm>
            <a:off x="536040" y="5571360"/>
            <a:ext cx="8674920" cy="16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1800" spc="-21" strike="noStrike">
                <a:solidFill>
                  <a:srgbClr val="ff0000"/>
                </a:solidFill>
                <a:latin typeface="Calibri"/>
              </a:rPr>
              <a:t>Tautology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in</a:t>
            </a:r>
            <a:r>
              <a:rPr b="1" lang="en-US" sz="1800" spc="-3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Song</a:t>
            </a:r>
            <a:endParaRPr b="0" lang="en-US" sz="1800" spc="-1" strike="noStrike">
              <a:latin typeface="Arial"/>
            </a:endParaRPr>
          </a:p>
          <a:p>
            <a:pPr marL="99000" indent="-86760">
              <a:lnSpc>
                <a:spcPct val="100000"/>
              </a:lnSpc>
              <a:spcBef>
                <a:spcPts val="11"/>
              </a:spcBef>
              <a:buClr>
                <a:srgbClr val="000000"/>
              </a:buClr>
              <a:buSzPct val="94000"/>
              <a:buFont typeface="Symbol" charset="2"/>
              <a:buChar char=""/>
              <a:tabLst>
                <a:tab algn="l" pos="99720"/>
              </a:tabLst>
            </a:pPr>
            <a:r>
              <a:rPr b="0" lang="en-US" sz="1800" spc="-66" strike="noStrike">
                <a:solidFill>
                  <a:srgbClr val="ff0000"/>
                </a:solidFill>
                <a:latin typeface="Noto Sans"/>
              </a:rPr>
              <a:t>“</a:t>
            </a:r>
            <a:r>
              <a:rPr b="0" lang="en-US" sz="1800" spc="-66" strike="noStrike">
                <a:solidFill>
                  <a:srgbClr val="ff0000"/>
                </a:solidFill>
                <a:latin typeface="Noto Sans"/>
              </a:rPr>
              <a:t>I </a:t>
            </a:r>
            <a:r>
              <a:rPr b="0" lang="en-US" sz="1800" spc="-15" strike="noStrike">
                <a:solidFill>
                  <a:srgbClr val="ff0000"/>
                </a:solidFill>
                <a:latin typeface="Noto Sans"/>
              </a:rPr>
              <a:t>want to </a:t>
            </a:r>
            <a:r>
              <a:rPr b="0" lang="en-US" sz="1800" spc="-12" strike="noStrike">
                <a:solidFill>
                  <a:srgbClr val="ff0000"/>
                </a:solidFill>
                <a:latin typeface="Noto Sans"/>
              </a:rPr>
              <a:t>live while </a:t>
            </a:r>
            <a:r>
              <a:rPr b="0" lang="en-US" sz="1800" spc="-111" strike="noStrike">
                <a:solidFill>
                  <a:srgbClr val="ff0000"/>
                </a:solidFill>
                <a:latin typeface="Noto Sans"/>
              </a:rPr>
              <a:t>I </a:t>
            </a:r>
            <a:r>
              <a:rPr b="0" lang="en-US" sz="1800" spc="-15" strike="noStrike">
                <a:solidFill>
                  <a:srgbClr val="ff0000"/>
                </a:solidFill>
                <a:latin typeface="Noto Sans"/>
              </a:rPr>
              <a:t>am</a:t>
            </a:r>
            <a:r>
              <a:rPr b="0" lang="en-US" sz="1800" spc="134" strike="noStrike">
                <a:solidFill>
                  <a:srgbClr val="ff0000"/>
                </a:solidFill>
                <a:latin typeface="Noto Sans"/>
              </a:rPr>
              <a:t> </a:t>
            </a:r>
            <a:r>
              <a:rPr b="0" lang="en-US" sz="1800" spc="-21" strike="noStrike">
                <a:solidFill>
                  <a:srgbClr val="ff0000"/>
                </a:solidFill>
                <a:latin typeface="Noto Sans"/>
              </a:rPr>
              <a:t>alive”</a:t>
            </a:r>
            <a:endParaRPr b="0" lang="en-US" sz="1800" spc="-1" strike="noStrike">
              <a:latin typeface="Arial"/>
            </a:endParaRPr>
          </a:p>
          <a:p>
            <a:pPr marL="12600" indent="-86760">
              <a:lnSpc>
                <a:spcPct val="100000"/>
              </a:lnSpc>
              <a:buClr>
                <a:srgbClr val="000000"/>
              </a:buClr>
              <a:buSzPct val="94000"/>
              <a:buFont typeface="Symbol" charset="2"/>
              <a:buChar char=""/>
              <a:tabLst>
                <a:tab algn="l" pos="99720"/>
              </a:tabLst>
            </a:pPr>
            <a:r>
              <a:rPr b="0" lang="en-US" sz="1800" spc="-21" strike="noStrike">
                <a:solidFill>
                  <a:srgbClr val="ff0000"/>
                </a:solidFill>
                <a:latin typeface="Noto Sans"/>
              </a:rPr>
              <a:t>“</a:t>
            </a:r>
            <a:r>
              <a:rPr b="0" lang="en-US" sz="1800" spc="-21" strike="noStrike">
                <a:solidFill>
                  <a:srgbClr val="ff0000"/>
                </a:solidFill>
                <a:latin typeface="Noto Sans"/>
              </a:rPr>
              <a:t>There's </a:t>
            </a:r>
            <a:r>
              <a:rPr b="0" lang="en-US" sz="1800" spc="-26" strike="noStrike">
                <a:solidFill>
                  <a:srgbClr val="ff0000"/>
                </a:solidFill>
                <a:latin typeface="Noto Sans"/>
              </a:rPr>
              <a:t>nothing </a:t>
            </a:r>
            <a:r>
              <a:rPr b="0" lang="en-US" sz="1800" spc="-12" strike="noStrike">
                <a:solidFill>
                  <a:srgbClr val="ff0000"/>
                </a:solidFill>
                <a:latin typeface="Noto Sans"/>
              </a:rPr>
              <a:t>you </a:t>
            </a:r>
            <a:r>
              <a:rPr b="0" lang="en-US" sz="1800" spc="-15" strike="noStrike">
                <a:solidFill>
                  <a:srgbClr val="ff0000"/>
                </a:solidFill>
                <a:latin typeface="Noto Sans"/>
              </a:rPr>
              <a:t>can </a:t>
            </a:r>
            <a:r>
              <a:rPr b="0" lang="en-US" sz="1800" spc="-7" strike="noStrike">
                <a:solidFill>
                  <a:srgbClr val="ff0000"/>
                </a:solidFill>
                <a:latin typeface="Noto Sans"/>
              </a:rPr>
              <a:t>do </a:t>
            </a:r>
            <a:r>
              <a:rPr b="0" lang="en-US" sz="1800" spc="-15" strike="noStrike">
                <a:solidFill>
                  <a:srgbClr val="ff0000"/>
                </a:solidFill>
                <a:latin typeface="Noto Sans"/>
              </a:rPr>
              <a:t>that </a:t>
            </a:r>
            <a:r>
              <a:rPr b="0" lang="en-US" sz="1800" spc="-21" strike="noStrike">
                <a:solidFill>
                  <a:srgbClr val="ff0000"/>
                </a:solidFill>
                <a:latin typeface="Noto Sans"/>
              </a:rPr>
              <a:t>can't </a:t>
            </a:r>
            <a:r>
              <a:rPr b="0" lang="en-US" sz="1800" spc="-7" strike="noStrike">
                <a:solidFill>
                  <a:srgbClr val="ff0000"/>
                </a:solidFill>
                <a:latin typeface="Noto Sans"/>
              </a:rPr>
              <a:t>be done. </a:t>
            </a:r>
            <a:r>
              <a:rPr b="0" lang="en-US" sz="1800" spc="-26" strike="noStrike">
                <a:solidFill>
                  <a:srgbClr val="ff0000"/>
                </a:solidFill>
                <a:latin typeface="Noto Sans"/>
              </a:rPr>
              <a:t>There's </a:t>
            </a:r>
            <a:r>
              <a:rPr b="0" lang="en-US" sz="1800" spc="-32" strike="noStrike">
                <a:solidFill>
                  <a:srgbClr val="ff0000"/>
                </a:solidFill>
                <a:latin typeface="Noto Sans"/>
              </a:rPr>
              <a:t>nothing </a:t>
            </a:r>
            <a:r>
              <a:rPr b="0" lang="en-US" sz="1800" spc="-12" strike="noStrike">
                <a:solidFill>
                  <a:srgbClr val="ff0000"/>
                </a:solidFill>
                <a:latin typeface="Noto Sans"/>
              </a:rPr>
              <a:t>you </a:t>
            </a:r>
            <a:r>
              <a:rPr b="0" lang="en-US" sz="1800" spc="-15" strike="noStrike">
                <a:solidFill>
                  <a:srgbClr val="ff0000"/>
                </a:solidFill>
                <a:latin typeface="Noto Sans"/>
              </a:rPr>
              <a:t>can </a:t>
            </a:r>
            <a:r>
              <a:rPr b="0" lang="en-US" sz="1800" spc="-41" strike="noStrike">
                <a:solidFill>
                  <a:srgbClr val="ff0000"/>
                </a:solidFill>
                <a:latin typeface="Noto Sans"/>
              </a:rPr>
              <a:t>sing </a:t>
            </a:r>
            <a:r>
              <a:rPr b="0" lang="en-US" sz="1800" spc="-21" strike="noStrike">
                <a:solidFill>
                  <a:srgbClr val="ff0000"/>
                </a:solidFill>
                <a:latin typeface="Noto Sans"/>
              </a:rPr>
              <a:t>that  can't </a:t>
            </a:r>
            <a:r>
              <a:rPr b="0" lang="en-US" sz="1800" spc="-7" strike="noStrike">
                <a:solidFill>
                  <a:srgbClr val="ff0000"/>
                </a:solidFill>
                <a:latin typeface="Noto Sans"/>
              </a:rPr>
              <a:t>be</a:t>
            </a:r>
            <a:r>
              <a:rPr b="0" lang="en-US" sz="1800" spc="9" strike="noStrike">
                <a:solidFill>
                  <a:srgbClr val="ff0000"/>
                </a:solidFill>
                <a:latin typeface="Noto Sans"/>
              </a:rPr>
              <a:t> </a:t>
            </a:r>
            <a:r>
              <a:rPr b="0" lang="en-US" sz="1800" spc="-41" strike="noStrike">
                <a:solidFill>
                  <a:srgbClr val="ff0000"/>
                </a:solidFill>
                <a:latin typeface="Noto Sans"/>
              </a:rPr>
              <a:t>sung”</a:t>
            </a:r>
            <a:endParaRPr b="0" lang="en-US" sz="1800" spc="-1" strike="noStrike">
              <a:latin typeface="Arial"/>
            </a:endParaRPr>
          </a:p>
          <a:p>
            <a:pPr marL="99000" indent="-86760">
              <a:lnSpc>
                <a:spcPct val="100000"/>
              </a:lnSpc>
              <a:buClr>
                <a:srgbClr val="000000"/>
              </a:buClr>
              <a:buSzPct val="94000"/>
              <a:buFont typeface="Symbol" charset="2"/>
              <a:buChar char=""/>
              <a:tabLst>
                <a:tab algn="l" pos="99720"/>
              </a:tabLst>
            </a:pPr>
            <a:r>
              <a:rPr b="0" lang="en-US" sz="1800" spc="-12" strike="noStrike">
                <a:solidFill>
                  <a:srgbClr val="ff0000"/>
                </a:solidFill>
                <a:latin typeface="Noto Sans"/>
              </a:rPr>
              <a:t>“</a:t>
            </a:r>
            <a:r>
              <a:rPr b="0" lang="en-US" sz="1800" spc="-12" strike="noStrike">
                <a:solidFill>
                  <a:srgbClr val="ff0000"/>
                </a:solidFill>
                <a:latin typeface="Noto Sans"/>
              </a:rPr>
              <a:t>Only </a:t>
            </a:r>
            <a:r>
              <a:rPr b="0" lang="en-US" sz="1800" spc="-15" strike="noStrike">
                <a:solidFill>
                  <a:srgbClr val="ff0000"/>
                </a:solidFill>
                <a:latin typeface="Noto Sans"/>
              </a:rPr>
              <a:t>the lucky </a:t>
            </a:r>
            <a:r>
              <a:rPr b="0" lang="en-US" sz="1800" spc="-7" strike="noStrike">
                <a:solidFill>
                  <a:srgbClr val="ff0000"/>
                </a:solidFill>
                <a:latin typeface="Noto Sans"/>
              </a:rPr>
              <a:t>ones... </a:t>
            </a:r>
            <a:r>
              <a:rPr b="0" lang="en-US" sz="1800" spc="-52" strike="noStrike">
                <a:solidFill>
                  <a:srgbClr val="ff0000"/>
                </a:solidFill>
                <a:latin typeface="Noto Sans"/>
              </a:rPr>
              <a:t>get</a:t>
            </a:r>
            <a:r>
              <a:rPr b="0" lang="en-US" sz="1800" spc="-15" strike="noStrike">
                <a:solidFill>
                  <a:srgbClr val="ff0000"/>
                </a:solidFill>
                <a:latin typeface="Noto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Noto Sans"/>
              </a:rPr>
              <a:t>lucky”</a:t>
            </a:r>
            <a:endParaRPr b="0" lang="en-US" sz="1800" spc="-1" strike="noStrike">
              <a:latin typeface="Arial"/>
            </a:endParaRPr>
          </a:p>
          <a:p>
            <a:pPr marL="99000" indent="-86760">
              <a:lnSpc>
                <a:spcPct val="100000"/>
              </a:lnSpc>
              <a:spcBef>
                <a:spcPts val="11"/>
              </a:spcBef>
              <a:buClr>
                <a:srgbClr val="000000"/>
              </a:buClr>
              <a:buSzPct val="94000"/>
              <a:buFont typeface="Symbol" charset="2"/>
              <a:buChar char=""/>
              <a:tabLst>
                <a:tab algn="l" pos="99720"/>
              </a:tabLst>
            </a:pPr>
            <a:r>
              <a:rPr b="0" lang="en-US" sz="1800" spc="-15" strike="noStrike">
                <a:solidFill>
                  <a:srgbClr val="ff0000"/>
                </a:solidFill>
                <a:latin typeface="Noto Sans"/>
              </a:rPr>
              <a:t>“</a:t>
            </a:r>
            <a:r>
              <a:rPr b="0" lang="en-US" sz="1800" spc="-15" strike="noStrike">
                <a:solidFill>
                  <a:srgbClr val="ff0000"/>
                </a:solidFill>
                <a:latin typeface="Noto Sans"/>
              </a:rPr>
              <a:t>Shout it </a:t>
            </a:r>
            <a:r>
              <a:rPr b="0" lang="en-US" sz="1800" spc="-12" strike="noStrike">
                <a:solidFill>
                  <a:srgbClr val="ff0000"/>
                </a:solidFill>
                <a:latin typeface="Noto Sans"/>
              </a:rPr>
              <a:t>out</a:t>
            </a:r>
            <a:r>
              <a:rPr b="0" lang="en-US" sz="1800" spc="-21" strike="noStrike">
                <a:solidFill>
                  <a:srgbClr val="ff0000"/>
                </a:solidFill>
                <a:latin typeface="Noto Sans"/>
              </a:rPr>
              <a:t> </a:t>
            </a:r>
            <a:r>
              <a:rPr b="0" lang="en-US" sz="1800" spc="-12" strike="noStrike">
                <a:solidFill>
                  <a:srgbClr val="ff0000"/>
                </a:solidFill>
                <a:latin typeface="Noto Sans"/>
              </a:rPr>
              <a:t>loud!”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object 2"/>
          <p:cNvSpPr/>
          <p:nvPr/>
        </p:nvSpPr>
        <p:spPr>
          <a:xfrm>
            <a:off x="914400" y="1676520"/>
            <a:ext cx="8457840" cy="5181120"/>
          </a:xfrm>
          <a:custGeom>
            <a:avLst/>
            <a:gdLst/>
            <a:ahLst/>
            <a:rect l="l" t="t" r="r" b="b"/>
            <a:pathLst>
              <a:path w="8458200" h="5181600">
                <a:moveTo>
                  <a:pt x="8458200" y="0"/>
                </a:moveTo>
                <a:lnTo>
                  <a:pt x="0" y="0"/>
                </a:lnTo>
                <a:lnTo>
                  <a:pt x="0" y="5181600"/>
                </a:lnTo>
                <a:lnTo>
                  <a:pt x="8458200" y="5181600"/>
                </a:lnTo>
                <a:lnTo>
                  <a:pt x="84582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object 3"/>
          <p:cNvSpPr/>
          <p:nvPr/>
        </p:nvSpPr>
        <p:spPr>
          <a:xfrm>
            <a:off x="993240" y="2212560"/>
            <a:ext cx="7539120" cy="45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527040">
              <a:lnSpc>
                <a:spcPct val="100000"/>
              </a:lnSpc>
              <a:spcBef>
                <a:spcPts val="96"/>
              </a:spcBef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Now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application of elimination on 2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7  derives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another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simple</a:t>
            </a:r>
            <a:r>
              <a:rPr b="1" lang="en-US" sz="2800" spc="4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proposition</a:t>
            </a:r>
            <a:endParaRPr b="0" lang="en-US" sz="2800" spc="-1" strike="noStrike">
              <a:latin typeface="Arial"/>
            </a:endParaRPr>
          </a:p>
          <a:p>
            <a:pPr marL="527040">
              <a:lnSpc>
                <a:spcPct val="100000"/>
              </a:lnSpc>
              <a:spcBef>
                <a:spcPts val="45"/>
              </a:spcBef>
            </a:pPr>
            <a:endParaRPr b="0" lang="en-US" sz="2800" spc="-1" strike="noStrike">
              <a:latin typeface="Arial"/>
            </a:endParaRPr>
          </a:p>
          <a:p>
            <a:pPr marL="527040">
              <a:lnSpc>
                <a:spcPct val="100000"/>
              </a:lnSpc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2. Assume</a:t>
            </a:r>
            <a:r>
              <a:rPr b="1" lang="en-US" sz="2800" spc="1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X</a:t>
            </a:r>
            <a:endParaRPr b="0" lang="en-US" sz="2800" spc="-1" strike="noStrike">
              <a:latin typeface="Arial"/>
            </a:endParaRPr>
          </a:p>
          <a:p>
            <a:pPr marL="921960" indent="-39528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7"/>
              <a:tabLst>
                <a:tab algn="l" pos="92268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X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</a:t>
            </a:r>
            <a:r>
              <a:rPr b="1" lang="en-US" sz="2800" spc="-12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not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(I or</a:t>
            </a:r>
            <a:r>
              <a:rPr b="1" lang="en-US" sz="2800" spc="103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M)</a:t>
            </a:r>
            <a:endParaRPr b="0" lang="en-US" sz="2800" spc="-1" strike="noStrike">
              <a:latin typeface="Arial"/>
            </a:endParaRPr>
          </a:p>
          <a:p>
            <a:pPr marL="527040" indent="-514800">
              <a:lnSpc>
                <a:spcPct val="100000"/>
              </a:lnSpc>
              <a:spcBef>
                <a:spcPts val="2976"/>
              </a:spcBef>
              <a:buClr>
                <a:srgbClr val="ffff00"/>
              </a:buClr>
              <a:buFont typeface="StarSymbol"/>
              <a:buAutoNum type="arabicPeriod" startAt="7"/>
              <a:tabLst>
                <a:tab algn="l" pos="527040"/>
                <a:tab algn="l" pos="527760"/>
              </a:tabLst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not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(I or</a:t>
            </a:r>
            <a:r>
              <a:rPr b="1" lang="en-US" sz="2800" spc="18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527040"/>
                <a:tab algn="l" pos="527760"/>
              </a:tabLst>
            </a:pPr>
            <a:endParaRPr b="0" lang="en-US" sz="2800" spc="-1" strike="noStrike">
              <a:latin typeface="Arial"/>
            </a:endParaRPr>
          </a:p>
          <a:p>
            <a:pPr marL="527040">
              <a:lnSpc>
                <a:spcPct val="100000"/>
              </a:lnSpc>
              <a:tabLst>
                <a:tab algn="l" pos="527040"/>
                <a:tab algn="l" pos="527760"/>
              </a:tabLst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Now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proving I or M will result in a  contradiction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object 2"/>
          <p:cNvSpPr/>
          <p:nvPr/>
        </p:nvSpPr>
        <p:spPr>
          <a:xfrm>
            <a:off x="914400" y="1523880"/>
            <a:ext cx="8229240" cy="5059440"/>
          </a:xfrm>
          <a:custGeom>
            <a:avLst/>
            <a:gdLst/>
            <a:ahLst/>
            <a:rect l="l" t="t" r="r" b="b"/>
            <a:pathLst>
              <a:path w="8229600" h="5059680">
                <a:moveTo>
                  <a:pt x="8229600" y="0"/>
                </a:moveTo>
                <a:lnTo>
                  <a:pt x="0" y="0"/>
                </a:lnTo>
                <a:lnTo>
                  <a:pt x="0" y="5059680"/>
                </a:lnTo>
                <a:lnTo>
                  <a:pt x="8229600" y="505968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object 3"/>
          <p:cNvSpPr/>
          <p:nvPr/>
        </p:nvSpPr>
        <p:spPr>
          <a:xfrm>
            <a:off x="993240" y="1547640"/>
            <a:ext cx="6678720" cy="29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We will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now analyze</a:t>
            </a:r>
            <a:r>
              <a:rPr b="1" lang="en-US" sz="2800" spc="6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W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</a:pPr>
            <a:endParaRPr b="0" lang="en-US" sz="2800" spc="-1" strike="noStrike">
              <a:latin typeface="Arial"/>
            </a:endParaRPr>
          </a:p>
          <a:p>
            <a:pPr marL="926640" indent="-914040">
              <a:lnSpc>
                <a:spcPct val="100000"/>
              </a:lnSpc>
              <a:buClr>
                <a:srgbClr val="ffff00"/>
              </a:buClr>
              <a:buFont typeface="StarSymbol"/>
              <a:buAutoNum type="arabicPeriod" startAt="9"/>
              <a:tabLst>
                <a:tab algn="l" pos="926640"/>
                <a:tab algn="l" pos="927000"/>
                <a:tab algn="l" pos="280476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Assume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not</a:t>
            </a:r>
            <a:r>
              <a:rPr b="1" lang="en-US" sz="2800" spc="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W</a:t>
            </a:r>
            <a:endParaRPr b="0" lang="en-US" sz="2800" spc="-1" strike="noStrike">
              <a:latin typeface="Arial"/>
            </a:endParaRPr>
          </a:p>
          <a:p>
            <a:pPr marL="926640" indent="-91404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9"/>
              <a:tabLst>
                <a:tab algn="l" pos="926640"/>
                <a:tab algn="l" pos="927000"/>
                <a:tab algn="l" pos="275544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(from 5 and</a:t>
            </a: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9)</a:t>
            </a:r>
            <a:endParaRPr b="0" lang="en-US" sz="2800" spc="-1" strike="noStrike">
              <a:latin typeface="Arial"/>
            </a:endParaRPr>
          </a:p>
          <a:p>
            <a:pPr marL="926640" indent="-91404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9"/>
              <a:tabLst>
                <a:tab algn="l" pos="926640"/>
                <a:tab algn="l" pos="927000"/>
                <a:tab algn="l" pos="275544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 or</a:t>
            </a:r>
            <a:r>
              <a:rPr b="1" lang="en-US" sz="2800" spc="4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(from </a:t>
            </a: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10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-</a:t>
            </a:r>
            <a:r>
              <a:rPr b="1" lang="en-US" sz="2800" spc="-46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introduction)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object 2"/>
          <p:cNvSpPr/>
          <p:nvPr/>
        </p:nvSpPr>
        <p:spPr>
          <a:xfrm>
            <a:off x="914400" y="1219320"/>
            <a:ext cx="8229240" cy="5364000"/>
          </a:xfrm>
          <a:custGeom>
            <a:avLst/>
            <a:gdLst/>
            <a:ahLst/>
            <a:rect l="l" t="t" r="r" b="b"/>
            <a:pathLst>
              <a:path w="8229600" h="5364480">
                <a:moveTo>
                  <a:pt x="8229600" y="0"/>
                </a:moveTo>
                <a:lnTo>
                  <a:pt x="0" y="0"/>
                </a:lnTo>
                <a:lnTo>
                  <a:pt x="0" y="5364480"/>
                </a:lnTo>
                <a:lnTo>
                  <a:pt x="8229600" y="536448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object 3"/>
          <p:cNvSpPr/>
          <p:nvPr/>
        </p:nvSpPr>
        <p:spPr>
          <a:xfrm>
            <a:off x="993240" y="1669320"/>
            <a:ext cx="3276360" cy="39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926640" indent="-914040">
              <a:lnSpc>
                <a:spcPct val="100000"/>
              </a:lnSpc>
              <a:spcBef>
                <a:spcPts val="771"/>
              </a:spcBef>
              <a:buClr>
                <a:srgbClr val="ffff00"/>
              </a:buClr>
              <a:buFont typeface="StarSymbol"/>
              <a:buAutoNum type="arabicPeriod" startAt="12"/>
              <a:tabLst>
                <a:tab algn="l" pos="926640"/>
                <a:tab algn="l" pos="927000"/>
                <a:tab algn="l" pos="251028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Assume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W</a:t>
            </a:r>
            <a:endParaRPr b="0" lang="en-US" sz="2800" spc="-1" strike="noStrike">
              <a:latin typeface="Arial"/>
            </a:endParaRPr>
          </a:p>
          <a:p>
            <a:pPr marL="926640" indent="-914040">
              <a:lnSpc>
                <a:spcPct val="100000"/>
              </a:lnSpc>
              <a:spcBef>
                <a:spcPts val="675"/>
              </a:spcBef>
              <a:buClr>
                <a:srgbClr val="ffff00"/>
              </a:buClr>
              <a:buFont typeface="StarSymbol"/>
              <a:buAutoNum type="arabicPeriod" startAt="12"/>
              <a:tabLst>
                <a:tab algn="l" pos="926640"/>
                <a:tab algn="l" pos="927000"/>
                <a:tab algn="l" pos="251028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Assume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</a:t>
            </a:r>
            <a:endParaRPr b="0" lang="en-US" sz="2800" spc="-1" strike="noStrike">
              <a:latin typeface="Arial"/>
            </a:endParaRPr>
          </a:p>
          <a:p>
            <a:pPr marL="1841040" indent="-182844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12"/>
              <a:tabLst>
                <a:tab algn="l" pos="1841040"/>
                <a:tab algn="l" pos="184140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W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</a:t>
            </a:r>
            <a:r>
              <a:rPr b="1" lang="en-US" sz="2800" spc="-66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</a:t>
            </a:r>
            <a:endParaRPr b="0" lang="en-US" sz="2800" spc="-1" strike="noStrike">
              <a:latin typeface="Arial"/>
            </a:endParaRPr>
          </a:p>
          <a:p>
            <a:pPr marL="1841040" indent="-182844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12"/>
              <a:tabLst>
                <a:tab algn="l" pos="1841040"/>
                <a:tab algn="l" pos="184140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E</a:t>
            </a:r>
            <a:endParaRPr b="0" lang="en-US" sz="2800" spc="-1" strike="noStrike">
              <a:latin typeface="Arial"/>
            </a:endParaRPr>
          </a:p>
          <a:p>
            <a:pPr marL="1841040" indent="-1828440">
              <a:lnSpc>
                <a:spcPct val="100000"/>
              </a:lnSpc>
              <a:spcBef>
                <a:spcPts val="675"/>
              </a:spcBef>
              <a:buClr>
                <a:srgbClr val="ffff00"/>
              </a:buClr>
              <a:buFont typeface="StarSymbol"/>
              <a:buAutoNum type="arabicPeriod" startAt="12"/>
              <a:tabLst>
                <a:tab algn="l" pos="1841040"/>
                <a:tab algn="l" pos="1841400"/>
              </a:tabLst>
            </a:pP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false</a:t>
            </a:r>
            <a:endParaRPr b="0" lang="en-US" sz="2800" spc="-1" strike="noStrike">
              <a:latin typeface="Arial"/>
            </a:endParaRPr>
          </a:p>
          <a:p>
            <a:pPr marL="1841040" indent="-182844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12"/>
              <a:tabLst>
                <a:tab algn="l" pos="1841040"/>
                <a:tab algn="l" pos="184140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 or</a:t>
            </a:r>
            <a:r>
              <a:rPr b="1" lang="en-US" sz="2800" spc="-3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6" name="object 4"/>
          <p:cNvSpPr/>
          <p:nvPr/>
        </p:nvSpPr>
        <p:spPr>
          <a:xfrm>
            <a:off x="5565240" y="2693160"/>
            <a:ext cx="1884960" cy="20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(12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</a:t>
            </a:r>
            <a:r>
              <a:rPr b="1" lang="en-US" sz="2800" spc="-5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13)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(3 and</a:t>
            </a:r>
            <a:r>
              <a:rPr b="1" lang="en-US" sz="2800" spc="-5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14)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(6 and</a:t>
            </a:r>
            <a:r>
              <a:rPr b="1" lang="en-US" sz="2800" spc="-5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15)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(16)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object 2"/>
          <p:cNvSpPr/>
          <p:nvPr/>
        </p:nvSpPr>
        <p:spPr>
          <a:xfrm>
            <a:off x="914400" y="1219320"/>
            <a:ext cx="8229240" cy="5364000"/>
          </a:xfrm>
          <a:custGeom>
            <a:avLst/>
            <a:gdLst/>
            <a:ahLst/>
            <a:rect l="l" t="t" r="r" b="b"/>
            <a:pathLst>
              <a:path w="8229600" h="5364480">
                <a:moveTo>
                  <a:pt x="8229600" y="0"/>
                </a:moveTo>
                <a:lnTo>
                  <a:pt x="0" y="0"/>
                </a:lnTo>
                <a:lnTo>
                  <a:pt x="0" y="5364480"/>
                </a:lnTo>
                <a:lnTo>
                  <a:pt x="8229600" y="536448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object 3"/>
          <p:cNvSpPr/>
          <p:nvPr/>
        </p:nvSpPr>
        <p:spPr>
          <a:xfrm>
            <a:off x="993240" y="1669320"/>
            <a:ext cx="3432600" cy="248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926640" indent="-914040">
              <a:lnSpc>
                <a:spcPct val="100000"/>
              </a:lnSpc>
              <a:spcBef>
                <a:spcPts val="771"/>
              </a:spcBef>
              <a:buClr>
                <a:srgbClr val="ffff00"/>
              </a:buClr>
              <a:buFont typeface="StarSymbol"/>
              <a:buAutoNum type="arabicPeriod" startAt="18"/>
              <a:tabLst>
                <a:tab algn="l" pos="926640"/>
                <a:tab algn="l" pos="927000"/>
                <a:tab algn="l" pos="251028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Assume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	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not</a:t>
            </a:r>
            <a:r>
              <a:rPr b="1" lang="en-US" sz="2800" spc="-60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A</a:t>
            </a:r>
            <a:endParaRPr b="0" lang="en-US" sz="2800" spc="-1" strike="noStrike">
              <a:latin typeface="Arial"/>
            </a:endParaRPr>
          </a:p>
          <a:p>
            <a:pPr marL="1841040" indent="-1828440">
              <a:lnSpc>
                <a:spcPct val="100000"/>
              </a:lnSpc>
              <a:spcBef>
                <a:spcPts val="675"/>
              </a:spcBef>
              <a:buClr>
                <a:srgbClr val="ffff00"/>
              </a:buClr>
              <a:buFont typeface="StarSymbol"/>
              <a:buAutoNum type="arabicPeriod" startAt="18"/>
              <a:tabLst>
                <a:tab algn="l" pos="1841040"/>
                <a:tab algn="l" pos="184140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</a:t>
            </a:r>
            <a:endParaRPr b="0" lang="en-US" sz="2800" spc="-1" strike="noStrike">
              <a:latin typeface="Arial"/>
            </a:endParaRPr>
          </a:p>
          <a:p>
            <a:pPr marL="1841040" indent="-182844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18"/>
              <a:tabLst>
                <a:tab algn="l" pos="1841040"/>
                <a:tab algn="l" pos="184140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 or</a:t>
            </a:r>
            <a:r>
              <a:rPr b="1" lang="en-US" sz="2800" spc="-97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</a:t>
            </a:r>
            <a:endParaRPr b="0" lang="en-US" sz="2800" spc="-1" strike="noStrike">
              <a:latin typeface="Arial"/>
            </a:endParaRPr>
          </a:p>
          <a:p>
            <a:pPr marL="926640" indent="-91404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18"/>
              <a:tabLst>
                <a:tab algn="l" pos="926640"/>
                <a:tab algn="l" pos="92700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 or</a:t>
            </a:r>
            <a:r>
              <a:rPr b="1" lang="en-US" sz="2800" spc="-97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9" name="object 4"/>
          <p:cNvSpPr/>
          <p:nvPr/>
        </p:nvSpPr>
        <p:spPr>
          <a:xfrm>
            <a:off x="993240" y="3717360"/>
            <a:ext cx="1663200" cy="15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704160" indent="-691920">
              <a:lnSpc>
                <a:spcPct val="100000"/>
              </a:lnSpc>
              <a:spcBef>
                <a:spcPts val="771"/>
              </a:spcBef>
              <a:buClr>
                <a:srgbClr val="ffff00"/>
              </a:buClr>
              <a:buFont typeface="StarSymbol"/>
              <a:buAutoNum type="arabicPeriod" startAt="22"/>
              <a:tabLst>
                <a:tab algn="l" pos="704160"/>
                <a:tab algn="l" pos="70488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I or</a:t>
            </a:r>
            <a:r>
              <a:rPr b="1" lang="en-US" sz="2800" spc="-9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M</a:t>
            </a:r>
            <a:endParaRPr b="0" lang="en-US" sz="2800" spc="-1" strike="noStrike">
              <a:latin typeface="Arial"/>
            </a:endParaRPr>
          </a:p>
          <a:p>
            <a:pPr marL="704160" indent="-691920">
              <a:lnSpc>
                <a:spcPct val="100000"/>
              </a:lnSpc>
              <a:spcBef>
                <a:spcPts val="675"/>
              </a:spcBef>
              <a:buClr>
                <a:srgbClr val="ffff00"/>
              </a:buClr>
              <a:buFont typeface="StarSymbol"/>
              <a:buAutoNum type="arabicPeriod" startAt="22"/>
              <a:tabLst>
                <a:tab algn="l" pos="704160"/>
                <a:tab algn="l" pos="704880"/>
              </a:tabLst>
            </a:pP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false</a:t>
            </a:r>
            <a:endParaRPr b="0" lang="en-US" sz="2800" spc="-1" strike="noStrike">
              <a:latin typeface="Arial"/>
            </a:endParaRPr>
          </a:p>
          <a:p>
            <a:pPr marL="704160" indent="-691920">
              <a:lnSpc>
                <a:spcPct val="100000"/>
              </a:lnSpc>
              <a:spcBef>
                <a:spcPts val="669"/>
              </a:spcBef>
              <a:buClr>
                <a:srgbClr val="ffff00"/>
              </a:buClr>
              <a:buFont typeface="StarSymbol"/>
              <a:buAutoNum type="arabicPeriod" startAt="22"/>
              <a:tabLst>
                <a:tab algn="l" pos="704160"/>
                <a:tab algn="l" pos="704880"/>
              </a:tabLst>
            </a:pP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not</a:t>
            </a:r>
            <a:r>
              <a:rPr b="1" lang="en-US" sz="2800" spc="-3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0" name="object 5"/>
          <p:cNvSpPr/>
          <p:nvPr/>
        </p:nvSpPr>
        <p:spPr>
          <a:xfrm>
            <a:off x="4650840" y="2181240"/>
            <a:ext cx="4041360" cy="30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>
            <a:spAutoFit/>
          </a:bodyPr>
          <a:p>
            <a:pPr marL="12600">
              <a:lnSpc>
                <a:spcPct val="100000"/>
              </a:lnSpc>
              <a:spcBef>
                <a:spcPts val="771"/>
              </a:spcBef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(4 and</a:t>
            </a:r>
            <a:r>
              <a:rPr b="1" lang="en-US" sz="2800" spc="4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18)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(19)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(17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</a:t>
            </a:r>
            <a:r>
              <a:rPr b="1" lang="en-US" sz="2800" spc="-60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20)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(11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</a:t>
            </a:r>
            <a:r>
              <a:rPr b="1" lang="en-US" sz="2800" spc="-60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21)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75"/>
              </a:spcBef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(contradiction 8 </a:t>
            </a:r>
            <a:r>
              <a:rPr b="1" lang="en-US" sz="2800" spc="-12" strike="noStrike">
                <a:solidFill>
                  <a:srgbClr val="ffff00"/>
                </a:solidFill>
                <a:latin typeface="Arial"/>
              </a:rPr>
              <a:t>and</a:t>
            </a:r>
            <a:r>
              <a:rPr b="1" lang="en-US" sz="2800" spc="1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22)</a:t>
            </a:r>
            <a:endParaRPr b="0" lang="en-US" sz="2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69"/>
              </a:spcBef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(2 and</a:t>
            </a:r>
            <a:r>
              <a:rPr b="1" lang="en-US" sz="2800" spc="4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23)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object 2"/>
          <p:cNvSpPr txBox="1"/>
          <p:nvPr/>
        </p:nvSpPr>
        <p:spPr>
          <a:xfrm>
            <a:off x="914400" y="732960"/>
            <a:ext cx="8229240" cy="1418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120600" bIns="0">
            <a:noAutofit/>
          </a:bodyPr>
          <a:p>
            <a:pPr marL="680760">
              <a:lnSpc>
                <a:spcPct val="100000"/>
              </a:lnSpc>
              <a:spcBef>
                <a:spcPts val="950"/>
              </a:spcBef>
            </a:pP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Logic problem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for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the</a:t>
            </a:r>
            <a:r>
              <a:rPr b="1" lang="en-US" sz="4400" spc="-3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day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492" name="object 3"/>
          <p:cNvSpPr/>
          <p:nvPr/>
        </p:nvSpPr>
        <p:spPr>
          <a:xfrm>
            <a:off x="762120" y="2057400"/>
            <a:ext cx="8686440" cy="186732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>
            <a:spAutoFit/>
          </a:bodyPr>
          <a:p>
            <a:pPr marL="434520">
              <a:lnSpc>
                <a:spcPct val="100000"/>
              </a:lnSpc>
              <a:spcBef>
                <a:spcPts val="300"/>
              </a:spcBef>
            </a:pP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On the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island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of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knights and knaves,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it is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rumored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that  there </a:t>
            </a:r>
            <a:r>
              <a:rPr b="1" lang="en-US" sz="2400" spc="4" strike="noStrike">
                <a:solidFill>
                  <a:srgbClr val="ffff00"/>
                </a:solidFill>
                <a:latin typeface="Arial"/>
              </a:rPr>
              <a:t>is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gold buried on the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island. You ask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one of the  natives,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A,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whether there </a:t>
            </a:r>
            <a:r>
              <a:rPr b="1" lang="en-US" sz="2400" spc="4" strike="noStrike">
                <a:solidFill>
                  <a:srgbClr val="ffff00"/>
                </a:solidFill>
                <a:latin typeface="Arial"/>
              </a:rPr>
              <a:t>is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gold on the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island. He  makes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the following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response: “There </a:t>
            </a:r>
            <a:r>
              <a:rPr b="1" lang="en-US" sz="2400" spc="4" strike="noStrike">
                <a:solidFill>
                  <a:srgbClr val="ffff00"/>
                </a:solidFill>
                <a:latin typeface="Arial"/>
              </a:rPr>
              <a:t>is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gold on this 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island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if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only </a:t>
            </a:r>
            <a:r>
              <a:rPr b="1" lang="en-US" sz="2400" spc="4" strike="noStrike">
                <a:solidFill>
                  <a:srgbClr val="ffff00"/>
                </a:solidFill>
                <a:latin typeface="Arial"/>
              </a:rPr>
              <a:t>if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I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am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a</a:t>
            </a:r>
            <a:r>
              <a:rPr b="1" lang="en-US" sz="2400" spc="-106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knight.”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object 2"/>
          <p:cNvSpPr txBox="1"/>
          <p:nvPr/>
        </p:nvSpPr>
        <p:spPr>
          <a:xfrm>
            <a:off x="914400" y="732960"/>
            <a:ext cx="8229240" cy="1418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120600" bIns="0">
            <a:noAutofit/>
          </a:bodyPr>
          <a:p>
            <a:pPr marL="680760">
              <a:lnSpc>
                <a:spcPct val="100000"/>
              </a:lnSpc>
              <a:spcBef>
                <a:spcPts val="950"/>
              </a:spcBef>
            </a:pP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Logic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probl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em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for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the</a:t>
            </a:r>
            <a:r>
              <a:rPr b="1" lang="en-US" sz="4400" spc="-35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day</a:t>
            </a:r>
            <a:endParaRPr b="0" lang="en-US" sz="4400" spc="-1" strike="noStrike">
              <a:latin typeface="Calibri"/>
            </a:endParaRPr>
          </a:p>
        </p:txBody>
      </p:sp>
      <p:sp>
        <p:nvSpPr>
          <p:cNvPr id="494" name="object 3"/>
          <p:cNvSpPr/>
          <p:nvPr/>
        </p:nvSpPr>
        <p:spPr>
          <a:xfrm>
            <a:off x="762120" y="2057400"/>
            <a:ext cx="8686440" cy="4525920"/>
          </a:xfrm>
          <a:custGeom>
            <a:avLst/>
            <a:gdLst/>
            <a:ahLst/>
            <a:rect l="l" t="t" r="r" b="b"/>
            <a:pathLst>
              <a:path w="8686800" h="4526280">
                <a:moveTo>
                  <a:pt x="8686800" y="0"/>
                </a:moveTo>
                <a:lnTo>
                  <a:pt x="0" y="0"/>
                </a:lnTo>
                <a:lnTo>
                  <a:pt x="0" y="4526280"/>
                </a:lnTo>
                <a:lnTo>
                  <a:pt x="8686800" y="4526280"/>
                </a:lnTo>
                <a:lnTo>
                  <a:pt x="86868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object 4"/>
          <p:cNvSpPr/>
          <p:nvPr/>
        </p:nvSpPr>
        <p:spPr>
          <a:xfrm>
            <a:off x="840600" y="2082960"/>
            <a:ext cx="830556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>
              <a:lnSpc>
                <a:spcPct val="100000"/>
              </a:lnSpc>
              <a:spcBef>
                <a:spcPts val="99"/>
              </a:spcBef>
            </a:pP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On the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island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of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knights and knaves,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it is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rumored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that  there </a:t>
            </a:r>
            <a:r>
              <a:rPr b="1" lang="en-US" sz="2400" spc="4" strike="noStrike">
                <a:solidFill>
                  <a:srgbClr val="ffff00"/>
                </a:solidFill>
                <a:latin typeface="Arial"/>
              </a:rPr>
              <a:t>is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gold buried on the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island. You ask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one of the  natives,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A,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whether there </a:t>
            </a:r>
            <a:r>
              <a:rPr b="1" lang="en-US" sz="2400" spc="4" strike="noStrike">
                <a:solidFill>
                  <a:srgbClr val="ffff00"/>
                </a:solidFill>
                <a:latin typeface="Arial"/>
              </a:rPr>
              <a:t>is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gold on the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island. He  makes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the following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response: “There </a:t>
            </a:r>
            <a:r>
              <a:rPr b="1" lang="en-US" sz="2400" spc="4" strike="noStrike">
                <a:solidFill>
                  <a:srgbClr val="ffff00"/>
                </a:solidFill>
                <a:latin typeface="Arial"/>
              </a:rPr>
              <a:t>is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gold on this 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island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if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only </a:t>
            </a:r>
            <a:r>
              <a:rPr b="1" lang="en-US" sz="2400" spc="4" strike="noStrike">
                <a:solidFill>
                  <a:srgbClr val="ffff00"/>
                </a:solidFill>
                <a:latin typeface="Arial"/>
              </a:rPr>
              <a:t>if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I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am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a</a:t>
            </a:r>
            <a:r>
              <a:rPr b="1" lang="en-US" sz="2400" spc="-106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knight.”</a:t>
            </a:r>
            <a:endParaRPr b="0" lang="en-US" sz="24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"/>
              </a:spcBef>
            </a:pP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The problem is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as</a:t>
            </a:r>
            <a:r>
              <a:rPr b="1" lang="en-US" sz="2400" spc="-4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follows: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575"/>
              </a:spcBef>
              <a:buClr>
                <a:srgbClr val="ffff00"/>
              </a:buClr>
              <a:buFont typeface="StarSymbol"/>
              <a:buAutoNum type="alphaLcParenR"/>
              <a:tabLst>
                <a:tab algn="l" pos="355680"/>
              </a:tabLst>
            </a:pP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Can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it be determined whether A is a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knight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or a</a:t>
            </a:r>
            <a:r>
              <a:rPr b="1" lang="en-US" sz="2400" spc="-137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400" spc="-12" strike="noStrike">
                <a:solidFill>
                  <a:srgbClr val="ffff00"/>
                </a:solidFill>
                <a:latin typeface="Arial"/>
              </a:rPr>
              <a:t>knave?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581"/>
              </a:spcBef>
              <a:buClr>
                <a:srgbClr val="ffff00"/>
              </a:buClr>
              <a:buFont typeface="StarSymbol"/>
              <a:buAutoNum type="alphaLcParenR"/>
              <a:tabLst>
                <a:tab algn="l" pos="355680"/>
              </a:tabLst>
            </a:pP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Can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it be determined whether there </a:t>
            </a:r>
            <a:r>
              <a:rPr b="1" lang="en-US" sz="2400" spc="4" strike="noStrike">
                <a:solidFill>
                  <a:srgbClr val="ffff00"/>
                </a:solidFill>
                <a:latin typeface="Arial"/>
              </a:rPr>
              <a:t>is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gold on</a:t>
            </a:r>
            <a:r>
              <a:rPr b="1" lang="en-US" sz="2400" spc="-18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ff00"/>
                </a:solidFill>
                <a:latin typeface="Arial"/>
              </a:rPr>
              <a:t>the  </a:t>
            </a:r>
            <a:r>
              <a:rPr b="1" lang="en-US" sz="2400" spc="-7" strike="noStrike">
                <a:solidFill>
                  <a:srgbClr val="ffff00"/>
                </a:solidFill>
                <a:latin typeface="Arial"/>
              </a:rPr>
              <a:t>island?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 2"/>
          <p:cNvSpPr/>
          <p:nvPr/>
        </p:nvSpPr>
        <p:spPr>
          <a:xfrm>
            <a:off x="1143000" y="1143000"/>
            <a:ext cx="8229240" cy="5105160"/>
          </a:xfrm>
          <a:custGeom>
            <a:avLst/>
            <a:gdLst/>
            <a:ahLst/>
            <a:rect l="l" t="t" r="r" b="b"/>
            <a:pathLst>
              <a:path w="8229600" h="5105400">
                <a:moveTo>
                  <a:pt x="8229600" y="0"/>
                </a:moveTo>
                <a:lnTo>
                  <a:pt x="0" y="0"/>
                </a:lnTo>
                <a:lnTo>
                  <a:pt x="0" y="5105400"/>
                </a:lnTo>
                <a:lnTo>
                  <a:pt x="8229600" y="5105400"/>
                </a:lnTo>
                <a:lnTo>
                  <a:pt x="8229600" y="0"/>
                </a:lnTo>
                <a:close/>
              </a:path>
            </a:pathLst>
          </a:custGeom>
          <a:solidFill>
            <a:srgbClr val="3333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object 3"/>
          <p:cNvSpPr/>
          <p:nvPr/>
        </p:nvSpPr>
        <p:spPr>
          <a:xfrm>
            <a:off x="1221480" y="1679040"/>
            <a:ext cx="7339680" cy="43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5680" indent="-343080">
              <a:lnSpc>
                <a:spcPct val="100000"/>
              </a:lnSpc>
              <a:spcBef>
                <a:spcPts val="96"/>
              </a:spcBef>
              <a:buClr>
                <a:srgbClr val="ffff00"/>
              </a:buClr>
              <a:buFont typeface="Symbol" charset="2"/>
              <a:buChar char=""/>
              <a:tabLst>
                <a:tab algn="l" pos="355680"/>
                <a:tab algn="l" pos="356400"/>
              </a:tabLst>
            </a:pP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The propositions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p </a:t>
            </a: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and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q </a:t>
            </a: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are called logically  equivalent </a:t>
            </a:r>
            <a:r>
              <a:rPr b="0" lang="en-US" sz="2800" spc="-1" strike="noStrike">
                <a:solidFill>
                  <a:srgbClr val="ffff00"/>
                </a:solidFill>
                <a:latin typeface="Arial"/>
              </a:rPr>
              <a:t>if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p </a:t>
            </a:r>
            <a:r>
              <a:rPr b="1" lang="en-US" sz="2800" spc="-12" strike="noStrike">
                <a:solidFill>
                  <a:srgbClr val="ffff00"/>
                </a:solidFill>
                <a:latin typeface="Symbol"/>
              </a:rPr>
              <a:t></a:t>
            </a:r>
            <a:r>
              <a:rPr b="1" lang="en-US" sz="2800" spc="-12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q </a:t>
            </a: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is</a:t>
            </a:r>
            <a:r>
              <a:rPr b="0" lang="en-US" sz="2800" spc="109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tautology.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tabLst>
                <a:tab algn="l" pos="355680"/>
                <a:tab algn="l" pos="356400"/>
              </a:tabLst>
            </a:pPr>
            <a:endParaRPr b="0" lang="en-US" sz="2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00"/>
              </a:buClr>
              <a:buFont typeface="Arial"/>
              <a:buChar char="•"/>
              <a:tabLst>
                <a:tab algn="l" pos="343080"/>
                <a:tab algn="l" pos="356400"/>
              </a:tabLst>
            </a:pP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It is written as</a:t>
            </a:r>
            <a:r>
              <a:rPr b="0" lang="en-US" sz="2800" spc="-3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,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69"/>
              </a:spcBef>
              <a:tabLst>
                <a:tab algn="l" pos="343080"/>
                <a:tab algn="l" pos="356400"/>
              </a:tabLst>
            </a:pP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p </a:t>
            </a:r>
            <a:r>
              <a:rPr b="1" lang="en-US" sz="2800" spc="-7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1" lang="en-US" sz="2800" spc="58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q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tabLst>
                <a:tab algn="l" pos="343080"/>
                <a:tab algn="l" pos="356400"/>
              </a:tabLst>
            </a:pPr>
            <a:endParaRPr b="0" lang="en-US" sz="2800" spc="-1" strike="noStrike">
              <a:latin typeface="Arial"/>
            </a:endParaRPr>
          </a:p>
          <a:p>
            <a:pPr marL="71640" algn="ctr">
              <a:lnSpc>
                <a:spcPct val="100000"/>
              </a:lnSpc>
              <a:tabLst>
                <a:tab algn="l" pos="343080"/>
                <a:tab algn="l" pos="356400"/>
              </a:tabLst>
            </a:pPr>
            <a:r>
              <a:rPr b="0" lang="en-US" sz="2800" spc="-7" strike="noStrike">
                <a:solidFill>
                  <a:srgbClr val="ffff00"/>
                </a:solidFill>
                <a:latin typeface="Arial"/>
              </a:rPr>
              <a:t>For example: </a:t>
            </a:r>
            <a:r>
              <a:rPr b="1" lang="en-US" sz="2800" spc="-7" strike="noStrike">
                <a:solidFill>
                  <a:srgbClr val="ffff00"/>
                </a:solidFill>
                <a:latin typeface="Symbol"/>
              </a:rPr>
              <a:t></a:t>
            </a:r>
            <a:r>
              <a:rPr b="1" lang="en-US" sz="28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ffff00"/>
                </a:solidFill>
                <a:latin typeface="Arial"/>
              </a:rPr>
              <a:t>(p </a:t>
            </a:r>
            <a:r>
              <a:rPr b="1" lang="en-US" sz="2800" spc="-7" strike="noStrike">
                <a:solidFill>
                  <a:srgbClr val="ffff00"/>
                </a:solidFill>
                <a:latin typeface="Symbol"/>
              </a:rPr>
              <a:t></a:t>
            </a:r>
            <a:r>
              <a:rPr b="1" lang="en-US" sz="28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q) </a:t>
            </a:r>
            <a:r>
              <a:rPr b="1" lang="en-US" sz="2800" spc="-7" strike="noStrike">
                <a:solidFill>
                  <a:srgbClr val="ffff00"/>
                </a:solidFill>
                <a:latin typeface="Symbol"/>
              </a:rPr>
              <a:t></a:t>
            </a:r>
            <a:r>
              <a:rPr b="1" lang="en-US" sz="28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Symbol"/>
              </a:rPr>
              <a:t></a:t>
            </a:r>
            <a:r>
              <a:rPr b="1" lang="en-US" sz="28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p </a:t>
            </a:r>
            <a:r>
              <a:rPr b="1" lang="en-US" sz="2800" spc="-7" strike="noStrike">
                <a:solidFill>
                  <a:srgbClr val="ffff00"/>
                </a:solidFill>
                <a:latin typeface="Symbol"/>
              </a:rPr>
              <a:t></a:t>
            </a:r>
            <a:r>
              <a:rPr b="1" lang="en-US" sz="2800" spc="-7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Symbol"/>
              </a:rPr>
              <a:t></a:t>
            </a:r>
            <a:r>
              <a:rPr b="1" lang="en-US" sz="2800" spc="494" strike="noStrike">
                <a:solidFill>
                  <a:srgbClr val="ffff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ffff00"/>
                </a:solidFill>
                <a:latin typeface="Arial"/>
              </a:rPr>
              <a:t>q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object 2"/>
          <p:cNvSpPr txBox="1"/>
          <p:nvPr/>
        </p:nvSpPr>
        <p:spPr>
          <a:xfrm>
            <a:off x="914400" y="732960"/>
            <a:ext cx="8229240" cy="1517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219600" bIns="0">
            <a:noAutofit/>
          </a:bodyPr>
          <a:p>
            <a:pPr marL="618480">
              <a:lnSpc>
                <a:spcPct val="100000"/>
              </a:lnSpc>
              <a:spcBef>
                <a:spcPts val="1729"/>
              </a:spcBef>
            </a:pP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Some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useful</a:t>
            </a:r>
            <a:r>
              <a:rPr b="1" lang="en-US" sz="4400" spc="-1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equivalences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231" name="object 3"/>
          <p:cNvGrpSpPr/>
          <p:nvPr/>
        </p:nvGrpSpPr>
        <p:grpSpPr>
          <a:xfrm>
            <a:off x="2279880" y="2203560"/>
            <a:ext cx="5271480" cy="482760"/>
            <a:chOff x="2279880" y="2203560"/>
            <a:chExt cx="5271480" cy="482760"/>
          </a:xfrm>
        </p:grpSpPr>
        <p:sp>
          <p:nvSpPr>
            <p:cNvPr id="232" name="object 4"/>
            <p:cNvSpPr/>
            <p:nvPr/>
          </p:nvSpPr>
          <p:spPr>
            <a:xfrm>
              <a:off x="2279880" y="2203560"/>
              <a:ext cx="5271480" cy="482760"/>
            </a:xfrm>
            <a:custGeom>
              <a:avLst/>
              <a:gdLst/>
              <a:ahLst/>
              <a:rect l="l" t="t" r="r" b="b"/>
              <a:pathLst>
                <a:path w="5271770" h="483235">
                  <a:moveTo>
                    <a:pt x="2636519" y="0"/>
                  </a:moveTo>
                  <a:lnTo>
                    <a:pt x="2636519" y="483107"/>
                  </a:lnTo>
                  <a:moveTo>
                    <a:pt x="6095" y="0"/>
                  </a:moveTo>
                  <a:lnTo>
                    <a:pt x="6095" y="483107"/>
                  </a:lnTo>
                  <a:moveTo>
                    <a:pt x="5263895" y="0"/>
                  </a:moveTo>
                  <a:lnTo>
                    <a:pt x="5263895" y="483107"/>
                  </a:lnTo>
                  <a:moveTo>
                    <a:pt x="0" y="6095"/>
                  </a:moveTo>
                  <a:lnTo>
                    <a:pt x="5271515" y="6095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object 5"/>
            <p:cNvSpPr/>
            <p:nvPr/>
          </p:nvSpPr>
          <p:spPr>
            <a:xfrm>
              <a:off x="2279880" y="2666880"/>
              <a:ext cx="5271480" cy="360"/>
            </a:xfrm>
            <a:custGeom>
              <a:avLst/>
              <a:gdLst/>
              <a:ahLst/>
              <a:rect l="l" t="t" r="r" b="b"/>
              <a:pathLst>
                <a:path w="5271770" h="0">
                  <a:moveTo>
                    <a:pt x="0" y="0"/>
                  </a:moveTo>
                  <a:lnTo>
                    <a:pt x="5271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4" name="object 6"/>
          <p:cNvSpPr/>
          <p:nvPr/>
        </p:nvSpPr>
        <p:spPr>
          <a:xfrm>
            <a:off x="2292120" y="2215800"/>
            <a:ext cx="261828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23436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32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object 7"/>
          <p:cNvSpPr/>
          <p:nvPr/>
        </p:nvSpPr>
        <p:spPr>
          <a:xfrm>
            <a:off x="4922640" y="2215800"/>
            <a:ext cx="261504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37008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26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object 2"/>
          <p:cNvSpPr txBox="1"/>
          <p:nvPr/>
        </p:nvSpPr>
        <p:spPr>
          <a:xfrm>
            <a:off x="914400" y="732960"/>
            <a:ext cx="8229240" cy="1517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219600" bIns="0">
            <a:noAutofit/>
          </a:bodyPr>
          <a:p>
            <a:pPr marL="618480">
              <a:lnSpc>
                <a:spcPct val="100000"/>
              </a:lnSpc>
              <a:spcBef>
                <a:spcPts val="1729"/>
              </a:spcBef>
            </a:pP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Some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useful</a:t>
            </a:r>
            <a:r>
              <a:rPr b="1" lang="en-US" sz="4400" spc="-1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equivalences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237" name="object 3"/>
          <p:cNvGrpSpPr/>
          <p:nvPr/>
        </p:nvGrpSpPr>
        <p:grpSpPr>
          <a:xfrm>
            <a:off x="2279880" y="2203560"/>
            <a:ext cx="5271480" cy="482760"/>
            <a:chOff x="2279880" y="2203560"/>
            <a:chExt cx="5271480" cy="482760"/>
          </a:xfrm>
        </p:grpSpPr>
        <p:sp>
          <p:nvSpPr>
            <p:cNvPr id="238" name="object 4"/>
            <p:cNvSpPr/>
            <p:nvPr/>
          </p:nvSpPr>
          <p:spPr>
            <a:xfrm>
              <a:off x="2279880" y="2203560"/>
              <a:ext cx="5271480" cy="482760"/>
            </a:xfrm>
            <a:custGeom>
              <a:avLst/>
              <a:gdLst/>
              <a:ahLst/>
              <a:rect l="l" t="t" r="r" b="b"/>
              <a:pathLst>
                <a:path w="5271770" h="483235">
                  <a:moveTo>
                    <a:pt x="2636519" y="0"/>
                  </a:moveTo>
                  <a:lnTo>
                    <a:pt x="2636519" y="483107"/>
                  </a:lnTo>
                  <a:moveTo>
                    <a:pt x="6095" y="0"/>
                  </a:moveTo>
                  <a:lnTo>
                    <a:pt x="6095" y="483107"/>
                  </a:lnTo>
                  <a:moveTo>
                    <a:pt x="5263895" y="0"/>
                  </a:moveTo>
                  <a:lnTo>
                    <a:pt x="5263895" y="483107"/>
                  </a:lnTo>
                  <a:moveTo>
                    <a:pt x="0" y="6095"/>
                  </a:moveTo>
                  <a:lnTo>
                    <a:pt x="5271515" y="6095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object 5"/>
            <p:cNvSpPr/>
            <p:nvPr/>
          </p:nvSpPr>
          <p:spPr>
            <a:xfrm>
              <a:off x="2279880" y="2666880"/>
              <a:ext cx="5271480" cy="360"/>
            </a:xfrm>
            <a:custGeom>
              <a:avLst/>
              <a:gdLst/>
              <a:ahLst/>
              <a:rect l="l" t="t" r="r" b="b"/>
              <a:pathLst>
                <a:path w="5271770" h="0">
                  <a:moveTo>
                    <a:pt x="0" y="0"/>
                  </a:moveTo>
                  <a:lnTo>
                    <a:pt x="5271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0" name="object 6"/>
          <p:cNvSpPr/>
          <p:nvPr/>
        </p:nvSpPr>
        <p:spPr>
          <a:xfrm>
            <a:off x="2292120" y="2215800"/>
            <a:ext cx="261828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23436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32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1" name="object 7"/>
          <p:cNvSpPr/>
          <p:nvPr/>
        </p:nvSpPr>
        <p:spPr>
          <a:xfrm>
            <a:off x="4922640" y="2215800"/>
            <a:ext cx="261504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37008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26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42" name="object 8"/>
          <p:cNvGrpSpPr/>
          <p:nvPr/>
        </p:nvGrpSpPr>
        <p:grpSpPr>
          <a:xfrm>
            <a:off x="1899000" y="2801160"/>
            <a:ext cx="6033240" cy="482760"/>
            <a:chOff x="1899000" y="2801160"/>
            <a:chExt cx="6033240" cy="482760"/>
          </a:xfrm>
        </p:grpSpPr>
        <p:sp>
          <p:nvSpPr>
            <p:cNvPr id="243" name="object 9"/>
            <p:cNvSpPr/>
            <p:nvPr/>
          </p:nvSpPr>
          <p:spPr>
            <a:xfrm>
              <a:off x="1905120" y="2801160"/>
              <a:ext cx="6019560" cy="482760"/>
            </a:xfrm>
            <a:custGeom>
              <a:avLst/>
              <a:gdLst/>
              <a:ahLst/>
              <a:rect l="l" t="t" r="r" b="b"/>
              <a:pathLst>
                <a:path w="6019800" h="483235">
                  <a:moveTo>
                    <a:pt x="3011423" y="0"/>
                  </a:moveTo>
                  <a:lnTo>
                    <a:pt x="3011423" y="483107"/>
                  </a:lnTo>
                  <a:moveTo>
                    <a:pt x="0" y="0"/>
                  </a:moveTo>
                  <a:lnTo>
                    <a:pt x="0" y="483107"/>
                  </a:lnTo>
                  <a:moveTo>
                    <a:pt x="6019799" y="0"/>
                  </a:moveTo>
                  <a:lnTo>
                    <a:pt x="6019799" y="483107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object 10"/>
            <p:cNvSpPr/>
            <p:nvPr/>
          </p:nvSpPr>
          <p:spPr>
            <a:xfrm>
              <a:off x="1899000" y="2819520"/>
              <a:ext cx="6033240" cy="360"/>
            </a:xfrm>
            <a:custGeom>
              <a:avLst/>
              <a:gdLst/>
              <a:ahLst/>
              <a:rect l="l" t="t" r="r" b="b"/>
              <a:pathLst>
                <a:path w="6033770" h="0">
                  <a:moveTo>
                    <a:pt x="0" y="0"/>
                  </a:moveTo>
                  <a:lnTo>
                    <a:pt x="6033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object 11"/>
            <p:cNvSpPr/>
            <p:nvPr/>
          </p:nvSpPr>
          <p:spPr>
            <a:xfrm>
              <a:off x="1899000" y="3276720"/>
              <a:ext cx="6033240" cy="360"/>
            </a:xfrm>
            <a:custGeom>
              <a:avLst/>
              <a:gdLst/>
              <a:ahLst/>
              <a:rect l="l" t="t" r="r" b="b"/>
              <a:pathLst>
                <a:path w="6033770" h="0">
                  <a:moveTo>
                    <a:pt x="0" y="0"/>
                  </a:moveTo>
                  <a:lnTo>
                    <a:pt x="6033515" y="0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" name="object 12"/>
          <p:cNvSpPr/>
          <p:nvPr/>
        </p:nvSpPr>
        <p:spPr>
          <a:xfrm>
            <a:off x="1911240" y="2838600"/>
            <a:ext cx="2999520" cy="385200"/>
          </a:xfrm>
          <a:prstGeom prst="rect">
            <a:avLst/>
          </a:prstGeom>
          <a:solidFill>
            <a:srgbClr val="cdc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502920">
              <a:lnSpc>
                <a:spcPct val="100000"/>
              </a:lnSpc>
              <a:spcBef>
                <a:spcPts val="15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object 13"/>
          <p:cNvSpPr/>
          <p:nvPr/>
        </p:nvSpPr>
        <p:spPr>
          <a:xfrm>
            <a:off x="4922640" y="2838600"/>
            <a:ext cx="2996280" cy="385200"/>
          </a:xfrm>
          <a:prstGeom prst="rect">
            <a:avLst/>
          </a:prstGeom>
          <a:solidFill>
            <a:srgbClr val="cdc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187200">
              <a:lnSpc>
                <a:spcPct val="100000"/>
              </a:lnSpc>
              <a:spcBef>
                <a:spcPts val="15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12" strike="noStrike">
                <a:latin typeface="Times New Roman"/>
              </a:rPr>
              <a:t> </a:t>
            </a:r>
            <a:r>
              <a:rPr b="1" lang="en-US" sz="2400" spc="-7" strike="noStrike">
                <a:latin typeface="Arial"/>
              </a:rPr>
              <a:t>false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bject 2"/>
          <p:cNvSpPr txBox="1"/>
          <p:nvPr/>
        </p:nvSpPr>
        <p:spPr>
          <a:xfrm>
            <a:off x="914400" y="732960"/>
            <a:ext cx="8229240" cy="1517400"/>
          </a:xfrm>
          <a:prstGeom prst="rect">
            <a:avLst/>
          </a:prstGeom>
          <a:solidFill>
            <a:srgbClr val="333399"/>
          </a:solidFill>
          <a:ln w="0">
            <a:noFill/>
          </a:ln>
        </p:spPr>
        <p:txBody>
          <a:bodyPr lIns="0" rIns="0" tIns="219600" bIns="0">
            <a:noAutofit/>
          </a:bodyPr>
          <a:p>
            <a:pPr marL="618480">
              <a:lnSpc>
                <a:spcPct val="100000"/>
              </a:lnSpc>
              <a:spcBef>
                <a:spcPts val="1729"/>
              </a:spcBef>
            </a:pPr>
            <a:r>
              <a:rPr b="1" lang="en-US" sz="4400" spc="-1" strike="noStrike">
                <a:solidFill>
                  <a:srgbClr val="ffff00"/>
                </a:solidFill>
                <a:latin typeface="Arial"/>
              </a:rPr>
              <a:t>Some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useful</a:t>
            </a:r>
            <a:r>
              <a:rPr b="1" lang="en-US" sz="4400" spc="-12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1" lang="en-US" sz="4400" spc="-7" strike="noStrike">
                <a:solidFill>
                  <a:srgbClr val="ffff00"/>
                </a:solidFill>
                <a:latin typeface="Arial"/>
              </a:rPr>
              <a:t>equivalences</a:t>
            </a:r>
            <a:endParaRPr b="0" lang="en-US" sz="4400" spc="-1" strike="noStrike">
              <a:latin typeface="Calibri"/>
            </a:endParaRPr>
          </a:p>
        </p:txBody>
      </p:sp>
      <p:grpSp>
        <p:nvGrpSpPr>
          <p:cNvPr id="249" name="object 3"/>
          <p:cNvGrpSpPr/>
          <p:nvPr/>
        </p:nvGrpSpPr>
        <p:grpSpPr>
          <a:xfrm>
            <a:off x="2279880" y="2203560"/>
            <a:ext cx="5271480" cy="482760"/>
            <a:chOff x="2279880" y="2203560"/>
            <a:chExt cx="5271480" cy="482760"/>
          </a:xfrm>
        </p:grpSpPr>
        <p:sp>
          <p:nvSpPr>
            <p:cNvPr id="250" name="object 4"/>
            <p:cNvSpPr/>
            <p:nvPr/>
          </p:nvSpPr>
          <p:spPr>
            <a:xfrm>
              <a:off x="2279880" y="2203560"/>
              <a:ext cx="5271480" cy="482760"/>
            </a:xfrm>
            <a:custGeom>
              <a:avLst/>
              <a:gdLst/>
              <a:ahLst/>
              <a:rect l="l" t="t" r="r" b="b"/>
              <a:pathLst>
                <a:path w="5271770" h="483235">
                  <a:moveTo>
                    <a:pt x="2636519" y="0"/>
                  </a:moveTo>
                  <a:lnTo>
                    <a:pt x="2636519" y="483107"/>
                  </a:lnTo>
                  <a:moveTo>
                    <a:pt x="6095" y="0"/>
                  </a:moveTo>
                  <a:lnTo>
                    <a:pt x="6095" y="483107"/>
                  </a:lnTo>
                  <a:moveTo>
                    <a:pt x="5263895" y="0"/>
                  </a:moveTo>
                  <a:lnTo>
                    <a:pt x="5263895" y="483107"/>
                  </a:lnTo>
                  <a:moveTo>
                    <a:pt x="0" y="6095"/>
                  </a:moveTo>
                  <a:lnTo>
                    <a:pt x="5271515" y="6095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object 5"/>
            <p:cNvSpPr/>
            <p:nvPr/>
          </p:nvSpPr>
          <p:spPr>
            <a:xfrm>
              <a:off x="2279880" y="2666880"/>
              <a:ext cx="5271480" cy="360"/>
            </a:xfrm>
            <a:custGeom>
              <a:avLst/>
              <a:gdLst/>
              <a:ahLst/>
              <a:rect l="l" t="t" r="r" b="b"/>
              <a:pathLst>
                <a:path w="5271770" h="0">
                  <a:moveTo>
                    <a:pt x="0" y="0"/>
                  </a:moveTo>
                  <a:lnTo>
                    <a:pt x="5271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object 6"/>
          <p:cNvSpPr/>
          <p:nvPr/>
        </p:nvSpPr>
        <p:spPr>
          <a:xfrm>
            <a:off x="2292120" y="2215800"/>
            <a:ext cx="261828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23436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32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true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3" name="object 7"/>
          <p:cNvSpPr/>
          <p:nvPr/>
        </p:nvSpPr>
        <p:spPr>
          <a:xfrm>
            <a:off x="4922640" y="2215800"/>
            <a:ext cx="2615040" cy="397800"/>
          </a:xfrm>
          <a:prstGeom prst="rect">
            <a:avLst/>
          </a:prstGeom>
          <a:solidFill>
            <a:srgbClr val="e6e6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>
            <a:spAutoFit/>
          </a:bodyPr>
          <a:p>
            <a:pPr marL="370080">
              <a:lnSpc>
                <a:spcPct val="100000"/>
              </a:lnSpc>
              <a:spcBef>
                <a:spcPts val="249"/>
              </a:spcBef>
            </a:pPr>
            <a:r>
              <a:rPr b="1" lang="en-US" sz="2400" spc="-1" strike="noStrike">
                <a:latin typeface="Arial"/>
              </a:rPr>
              <a:t>p or 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26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54" name="object 8"/>
          <p:cNvGrpSpPr/>
          <p:nvPr/>
        </p:nvGrpSpPr>
        <p:grpSpPr>
          <a:xfrm>
            <a:off x="1899000" y="2801160"/>
            <a:ext cx="6033240" cy="482760"/>
            <a:chOff x="1899000" y="2801160"/>
            <a:chExt cx="6033240" cy="482760"/>
          </a:xfrm>
        </p:grpSpPr>
        <p:sp>
          <p:nvSpPr>
            <p:cNvPr id="255" name="object 9"/>
            <p:cNvSpPr/>
            <p:nvPr/>
          </p:nvSpPr>
          <p:spPr>
            <a:xfrm>
              <a:off x="1905120" y="2801160"/>
              <a:ext cx="6019560" cy="482760"/>
            </a:xfrm>
            <a:custGeom>
              <a:avLst/>
              <a:gdLst/>
              <a:ahLst/>
              <a:rect l="l" t="t" r="r" b="b"/>
              <a:pathLst>
                <a:path w="6019800" h="483235">
                  <a:moveTo>
                    <a:pt x="3011423" y="0"/>
                  </a:moveTo>
                  <a:lnTo>
                    <a:pt x="3011423" y="483107"/>
                  </a:lnTo>
                  <a:moveTo>
                    <a:pt x="0" y="0"/>
                  </a:moveTo>
                  <a:lnTo>
                    <a:pt x="0" y="483107"/>
                  </a:lnTo>
                  <a:moveTo>
                    <a:pt x="6019799" y="0"/>
                  </a:moveTo>
                  <a:lnTo>
                    <a:pt x="6019799" y="483107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object 10"/>
            <p:cNvSpPr/>
            <p:nvPr/>
          </p:nvSpPr>
          <p:spPr>
            <a:xfrm>
              <a:off x="1899000" y="2819520"/>
              <a:ext cx="6033240" cy="360"/>
            </a:xfrm>
            <a:custGeom>
              <a:avLst/>
              <a:gdLst/>
              <a:ahLst/>
              <a:rect l="l" t="t" r="r" b="b"/>
              <a:pathLst>
                <a:path w="6033770" h="0">
                  <a:moveTo>
                    <a:pt x="0" y="0"/>
                  </a:moveTo>
                  <a:lnTo>
                    <a:pt x="6033515" y="0"/>
                  </a:lnTo>
                </a:path>
              </a:pathLst>
            </a:custGeom>
            <a:noFill/>
            <a:ln w="3809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object 11"/>
            <p:cNvSpPr/>
            <p:nvPr/>
          </p:nvSpPr>
          <p:spPr>
            <a:xfrm>
              <a:off x="1899000" y="3276720"/>
              <a:ext cx="6033240" cy="360"/>
            </a:xfrm>
            <a:custGeom>
              <a:avLst/>
              <a:gdLst/>
              <a:ahLst/>
              <a:rect l="l" t="t" r="r" b="b"/>
              <a:pathLst>
                <a:path w="6033770" h="0">
                  <a:moveTo>
                    <a:pt x="0" y="0"/>
                  </a:moveTo>
                  <a:lnTo>
                    <a:pt x="6033515" y="0"/>
                  </a:lnTo>
                </a:path>
              </a:pathLst>
            </a:custGeom>
            <a:noFill/>
            <a:ln w="12191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8" name="object 12"/>
          <p:cNvSpPr/>
          <p:nvPr/>
        </p:nvSpPr>
        <p:spPr>
          <a:xfrm>
            <a:off x="1911240" y="2838600"/>
            <a:ext cx="2999520" cy="385200"/>
          </a:xfrm>
          <a:prstGeom prst="rect">
            <a:avLst/>
          </a:prstGeom>
          <a:solidFill>
            <a:srgbClr val="cdc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502920">
              <a:lnSpc>
                <a:spcPct val="100000"/>
              </a:lnSpc>
              <a:spcBef>
                <a:spcPts val="15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true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7" strike="noStrike">
                <a:latin typeface="Times New Roman"/>
              </a:rPr>
              <a:t> </a:t>
            </a:r>
            <a:r>
              <a:rPr b="1" lang="en-US" sz="2400" spc="-1" strike="noStrike">
                <a:latin typeface="Arial"/>
              </a:rPr>
              <a:t>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object 13"/>
          <p:cNvSpPr/>
          <p:nvPr/>
        </p:nvSpPr>
        <p:spPr>
          <a:xfrm>
            <a:off x="4922640" y="2838600"/>
            <a:ext cx="2996280" cy="385200"/>
          </a:xfrm>
          <a:prstGeom prst="rect">
            <a:avLst/>
          </a:prstGeom>
          <a:solidFill>
            <a:srgbClr val="cdcdd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080" bIns="0">
            <a:spAutoFit/>
          </a:bodyPr>
          <a:p>
            <a:pPr marL="187200">
              <a:lnSpc>
                <a:spcPct val="100000"/>
              </a:lnSpc>
              <a:spcBef>
                <a:spcPts val="150"/>
              </a:spcBef>
            </a:pPr>
            <a:r>
              <a:rPr b="1" lang="en-US" sz="2400" spc="-1" strike="noStrike">
                <a:latin typeface="Arial"/>
              </a:rPr>
              <a:t>p </a:t>
            </a:r>
            <a:r>
              <a:rPr b="1" lang="en-US" sz="2400" spc="-7" strike="noStrike">
                <a:latin typeface="Arial"/>
              </a:rPr>
              <a:t>and </a:t>
            </a:r>
            <a:r>
              <a:rPr b="1" lang="en-US" sz="2400" spc="-1" strike="noStrike">
                <a:latin typeface="Arial"/>
              </a:rPr>
              <a:t>false </a:t>
            </a:r>
            <a:r>
              <a:rPr b="1" lang="en-US" sz="2400" spc="-7" strike="noStrike">
                <a:latin typeface="Symbol"/>
              </a:rPr>
              <a:t></a:t>
            </a:r>
            <a:r>
              <a:rPr b="1" lang="en-US" sz="2400" spc="-12" strike="noStrike">
                <a:latin typeface="Times New Roman"/>
              </a:rPr>
              <a:t> </a:t>
            </a:r>
            <a:r>
              <a:rPr b="1" lang="en-US" sz="2400" spc="-7" strike="noStrike">
                <a:latin typeface="Arial"/>
              </a:rPr>
              <a:t>false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60" name="object 14"/>
          <p:cNvGraphicFramePr/>
          <p:nvPr/>
        </p:nvGraphicFramePr>
        <p:xfrm>
          <a:off x="2244960" y="3499200"/>
          <a:ext cx="5333760" cy="914040"/>
        </p:xfrm>
        <a:graphic>
          <a:graphicData uri="http://schemas.openxmlformats.org/drawingml/2006/table">
            <a:tbl>
              <a:tblPr/>
              <a:tblGrid>
                <a:gridCol w="2666880"/>
                <a:gridCol w="2666880"/>
              </a:tblGrid>
              <a:tr h="456840"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63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49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f"/>
                    </a:solidFill>
                  </a:tcPr>
                </a:tc>
              </a:tr>
              <a:tr h="457200"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52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 lIns="0" rIns="0" tIns="3780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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false 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Symbol"/>
                        </a:rPr>
                        <a:t></a:t>
                      </a:r>
                      <a:r>
                        <a:rPr b="1" lang="en-US" sz="2400" spc="-7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</a:t>
                      </a:r>
                      <a:r>
                        <a:rPr b="1" lang="en-US" sz="2400" spc="29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d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2021-10-10T16:25:18Z</dcterms:created>
  <dc:creator/>
  <dc:description/>
  <dc:language>en-US</dc:language>
  <cp:lastModifiedBy/>
  <dcterms:modified xsi:type="dcterms:W3CDTF">2021-10-11T17:36:30Z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2020-10-09T00:00:00Z</vt:filetime>
  </property>
  <property fmtid="{D5CDD505-2E9C-101B-9397-08002B2CF9AE}" pid="3" name="LastSaved">
    <vt:filetime>2021-10-10T00:00:00Z</vt:filetime>
  </property>
  <property fmtid="{D5CDD505-2E9C-101B-9397-08002B2CF9AE}" pid="4" name="PresentationFormat">
    <vt:lpwstr>On-screen Show (4:3)</vt:lpwstr>
  </property>
</Properties>
</file>