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png" ContentType="image/png"/>
  <Override PartName="/ppt/media/image7.wmf" ContentType="image/x-wmf"/>
  <Override PartName="/ppt/media/image9.png" ContentType="image/png"/>
  <Override PartName="/ppt/media/image13.png" ContentType="image/png"/>
  <Override PartName="/ppt/media/image8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709A3E7-1B7A-41C8-A67D-CA6F5E7E8632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15/11/21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B0BDE8-7C49-43E6-8F01-09611DC6A061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59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0635C88-5507-491F-BDA5-367D39B67AA8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15/11/21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2B8A4A4-3743-420B-BA5D-C24738BF475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FMSE lecture 07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Predicate Logic part II and set theory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4. SUBSTIUTION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Variables are place holders so we must have some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means of replacing them with more concrete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the syntactic side, we often need to replace a leaf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node x by the parse tree of an entire term 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Recall from the definition of formulas that any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replacement of x may only be a term.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could not be a predicate expression, or a more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complex formula, for x serves as a term to a predicate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symbol one step higher up in the parse tree.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4. SUBSTIUTION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substituting t for x we have to leave untouched the bound leaves x since they are in the scope of some ∃x or ∀x, i.e. they stand for some unspecified or all values respectively.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Definition 2.7: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Given a variable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 term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a formula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φ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we define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φ[t/x]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be the formula obtained by replacing each free occurrence of variable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x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φ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Let f be a function symbol with two arguments and φ the formula with the parse tree in Figure 2.1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∀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x ((P(x) → Q(x)) ∧ S(x, y)).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3000600" y="1515240"/>
            <a:ext cx="5060880" cy="470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(∀x (P(x) ∧ Q(x))) → (¬P(x) ∨ Q(y))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4062240" y="2058120"/>
            <a:ext cx="4066920" cy="388584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4343400" y="6161760"/>
            <a:ext cx="345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Figure 2.2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4. SUBSTIUTION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3460680" y="1825560"/>
            <a:ext cx="52707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4. SUBSTIUTION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substitutions can give rise to undesired side effects.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performing a substitution φ[t/x], the term t may contain a variable y, where free occurrences of x in φ are under the scope of ∃y or ∀y in φ.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carrying out this substitution φ[t/x], the value y, which might have been fixed by a concrete context, gets caught in the scope of ∃y or ∀y.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binding capture overrides the context specification of the concrete value of y, for it will now stand for ‘some unspecified’ or ‘all ,’ respectively.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undesired variable captures are to be avoided at all costs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Definition 2.8 substitution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Given a term t, a variable x and a formula φ, we say that t is free for x in φ if no free x leaf in φ occurs in the scope of ∀y or ∃y for any variable y occurring in 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Given the parse tree of φ and the parse tree of t, we can perform the substitution [t/x] on φ to obtain the formula φ[t/x].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latter has a parse tree where all free x leaves of the parse tree of φ are replaced by the parse tree of t.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‘t is free for x in φ’ means is that the variable leaves of the parse tree of t won’t become bound if placed into the bigger parse tree of φ[t/x].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4. SUBSTIUTION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if we consider x, t and φ in Figure 2.3, then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 is free for x in φ since the new leaf variables x and y of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 are not under the scope of any quantifiers involving x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(∀x (P(x) ∧ Q(x))) → (¬P(x) ∨ Q(y))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4062240" y="2058120"/>
            <a:ext cx="4066920" cy="388584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437000" y="6328080"/>
            <a:ext cx="3917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Figure 2.2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the φ with parse tree in Figure 2.4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let t be f(y, y).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two occurrences of x in φ are free.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leftmost occurrence of x could be substituted since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not in the scope of any quantifier, but substituting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rightmost x leaf introduces a new variable y in 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becomes bound by ∀y. Therefore, f(y, y) is not free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x in φ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Outline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and bound variables in quantifiers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Replacing free 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Scope of quantifiers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Mixing quantifiers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Order of quantifiers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Mathematical data types (Sets)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Popular sets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Power 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Cartesian product and relations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Domain of a 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Range of 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3153960" y="1825560"/>
            <a:ext cx="5883480" cy="435096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5538240" y="6452640"/>
            <a:ext cx="477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Figure 2.4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Mixing Quantifiers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 even integer greater than 2 is the sum of two primes.”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every even integer n greater than 2, there exist primes p and q such that n = p + q.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Evens be the set of even integers greater than 2, and let Primes be the set of primes.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∀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n </a:t>
            </a:r>
            <a:r>
              <a:rPr b="0" lang="en-US" sz="2800" spc="-1" strike="noStrike" u="sng" baseline="30000">
                <a:solidFill>
                  <a:srgbClr val="000000"/>
                </a:solidFill>
                <a:uFillTx/>
                <a:latin typeface="Calibri"/>
              </a:rPr>
              <a:t>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ven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∃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Primes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∃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Primes. n = p + q.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Evens={4,6,8,10,12…..}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Primes={2,3,5,7,11,13,17,19}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N=4, 2+2 true,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6=3+3,true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br/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Order of Quantifiers 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Content Placeholder 3" descr=""/>
          <p:cNvPicPr/>
          <p:nvPr/>
        </p:nvPicPr>
        <p:blipFill>
          <a:blip r:embed="rId1"/>
          <a:stretch/>
        </p:blipFill>
        <p:spPr>
          <a:xfrm>
            <a:off x="2063160" y="2424240"/>
            <a:ext cx="7029720" cy="4568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1088640" y="1690560"/>
            <a:ext cx="926028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There is some number n which is greater than any number m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n= {0,1,2,3…..}, m={0,1,2,3…..}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n=10,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m&lt;n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0&lt;10 true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1&lt;10 true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2&lt;10 true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;;;;;;;;;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10&lt;10 false    </a:t>
            </a:r>
            <a:r>
              <a:rPr b="0" lang="en-US" sz="2400" spc="-1" strike="noStrike">
                <a:solidFill>
                  <a:srgbClr val="404040"/>
                </a:solidFill>
                <a:latin typeface="Wingdings"/>
              </a:rPr>
              <a:t>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Scope of quantifiers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1219320" y="2050920"/>
            <a:ext cx="6997320" cy="57132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574200" y="3023280"/>
            <a:ext cx="8940600" cy="18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The scope of this quantification is the predicate 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All occurrences of the variable n within this predicate are said to be bound by that quantification.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m in the quantification remains free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Scope of quantifiers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about this example? Which variable is bound and which variable is free?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Draw it parse tree and find the free variables as well as bound 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w=-1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m={01,2,3….}, n={0,1,2,3…..} 0&lt;6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o&lt;-1 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0&gt;m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999000" y="3727080"/>
            <a:ext cx="8308440" cy="54828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7803720" y="3885840"/>
            <a:ext cx="4654800" cy="1339920"/>
          </a:xfrm>
          <a:prstGeom prst="wedgeRoundRectCallout">
            <a:avLst>
              <a:gd name="adj1" fmla="val -97842"/>
              <a:gd name="adj2" fmla="val 48546"/>
              <a:gd name="adj3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0&lt;6hypothesis true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0&lt;-1 conclusion false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Implication is false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Substitution for free variables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47800" y="1667160"/>
            <a:ext cx="84632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expression can be substituted for a  free variable.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written as P[E/x] x is replaced by P pronounced as P with E for x.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the predicate x CHESS =&gt; x  GO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substitution of the expression alice for the x variable, results in alice  CHESS =&gt; alice  GO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1546920" y="4568400"/>
            <a:ext cx="6549480" cy="73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Substitution for free variables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complex expressions can be substituted for variables.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1951200" y="3211200"/>
            <a:ext cx="7857720" cy="242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Substitution for free variables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Bound variables are not substituted.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rename bound variables.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Collection of variables can be substituted 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 the list of variables  x……y are variables to be substituted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E……..F the expressions to replace them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2217240" y="3429360"/>
            <a:ext cx="3859560" cy="73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What are the results of applying the following substitutions?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Content Placeholder 3" descr=""/>
          <p:cNvPicPr/>
          <p:nvPr/>
        </p:nvPicPr>
        <p:blipFill>
          <a:blip r:embed="rId1"/>
          <a:stretch/>
        </p:blipFill>
        <p:spPr>
          <a:xfrm>
            <a:off x="1461240" y="2159640"/>
            <a:ext cx="8835840" cy="319104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4663440" y="1186560"/>
            <a:ext cx="85410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(x&lt;y) [y+1/y]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(x&lt;y+1) if ⱯxⱯy.(N={0,1,2,3……} .x&lt;=y) is always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If x=0, y=0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0&lt;0+1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If x=2, y=1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2&lt;1+1 false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864480" y="1577160"/>
            <a:ext cx="82396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Limit &lt;=50, serve =49,next=50,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Serve&lt;limit+1==&gt;serve&lt;limit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1&lt;51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1&lt;50 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49&lt;51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49&lt;50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540800" y="4914720"/>
            <a:ext cx="87562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Ɐn.(n n={0,1,2,3….},    serve=10, next 25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n=0, 10+1&lt;4+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0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n=1, 11&lt;4+1V 1&lt;25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n=5 11&lt;4+25 V 5&lt;25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N=25 11&lt;4+625 V25&lt;25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Ɐn.(n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Mathematical Data Types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3. Free and bound variables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Predicate expressions, which are generally of the form P(t1, t2,...,tn), have the symbol P as a node, but now P has n many subtrees, namely the parse trees of the terms t1, t2,...,tn.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see that variables occur at two different sorts of places.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First, they appear next to quantifiers ∀ and ∃ in nodes like ∀x and ∃z;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nodes always have one subtree, subsuming their scope to which the respective quantifier applies.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Sets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 is a bunch of objects, which are called the elements.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Order of elements is not significant.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here are some sets: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=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Alex, Tippy, Shells, Shadow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}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dead pets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 =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red, blue, yellow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}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primary colors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 =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{{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a,b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}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a,c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}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b,c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}}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set of sets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Sets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expression e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 asserts that e is an element of set 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blue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∈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Some popular sets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Mathematicians have devised special symbols to represent some common sets.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symbol set elements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∅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empty set none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Nat (N) nonnegative integers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0, 1, 2, 3,...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 (N1)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integers greater than 0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 {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1, 2, 3,...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Z integers </a:t>
            </a:r>
            <a:r>
              <a:rPr b="0" lang="pl-PL" sz="28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...,</a:t>
            </a:r>
            <a:r>
              <a:rPr b="0" lang="pl-PL" sz="2800" spc="-1" strike="noStrike" baseline="30000">
                <a:solidFill>
                  <a:srgbClr val="000000"/>
                </a:solidFill>
                <a:latin typeface="Calibri"/>
              </a:rPr>
              <a:t>−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3,</a:t>
            </a:r>
            <a:r>
              <a:rPr b="0" lang="pl-PL" sz="2800" spc="-1" strike="noStrike" baseline="30000">
                <a:solidFill>
                  <a:srgbClr val="000000"/>
                </a:solidFill>
                <a:latin typeface="Calibri"/>
              </a:rPr>
              <a:t>−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2,</a:t>
            </a:r>
            <a:r>
              <a:rPr b="0" lang="pl-PL" sz="2800" spc="-1" strike="noStrike" baseline="30000">
                <a:solidFill>
                  <a:srgbClr val="000000"/>
                </a:solidFill>
                <a:latin typeface="Calibri"/>
              </a:rPr>
              <a:t>−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1, 0, 1, 2, 3,...</a:t>
            </a:r>
            <a:r>
              <a:rPr b="0" lang="pl-PL" sz="2800" spc="-1" strike="noStrike" baseline="30000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 rational numbers </a:t>
            </a:r>
            <a:r>
              <a:rPr b="0" lang="en-US" sz="2800" spc="-1" strike="noStrike" u="sng" baseline="30000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b="0" lang="en-US" sz="800" spc="-1" strike="noStrike" u="sng" baseline="30000">
                <a:solidFill>
                  <a:srgbClr val="000000"/>
                </a:solidFill>
                <a:uFillTx/>
                <a:latin typeface="Calibri"/>
              </a:rPr>
              <a:t>2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−</a:t>
            </a:r>
            <a:r>
              <a:rPr b="0" lang="en-US" sz="2800" spc="-1" strike="noStrike" u="sng" baseline="30000">
                <a:solidFill>
                  <a:srgbClr val="000000"/>
                </a:solidFill>
                <a:uFillTx/>
                <a:latin typeface="Calibri"/>
              </a:rPr>
              <a:t>5</a:t>
            </a:r>
            <a:r>
              <a:rPr b="0" lang="en-US" sz="800" spc="-1" strike="noStrike" u="sng" baseline="30000">
                <a:solidFill>
                  <a:srgbClr val="000000"/>
                </a:solidFill>
                <a:uFillTx/>
                <a:latin typeface="Calibri"/>
              </a:rPr>
              <a:t>3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16, etc.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 real numbers π, e, </a:t>
            </a:r>
            <a:r>
              <a:rPr b="0" lang="pt-BR" sz="2800" spc="-1" strike="noStrike" baseline="30000">
                <a:solidFill>
                  <a:srgbClr val="000000"/>
                </a:solidFill>
                <a:latin typeface="Calibri"/>
              </a:rPr>
              <a:t>−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9</a:t>
            </a:r>
            <a:r>
              <a:rPr b="0" lang="pt-BR" sz="2800" spc="-1" strike="noStrike" u="sng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√</a:t>
            </a:r>
            <a:r>
              <a:rPr b="0" lang="pt-BR" sz="2800" spc="-1" strike="sng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, etc.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 complex numbers i, </a:t>
            </a:r>
            <a:r>
              <a:rPr b="0" lang="en-US" sz="800" spc="-1" strike="noStrike" u="sng" baseline="30000">
                <a:solidFill>
                  <a:srgbClr val="000000"/>
                </a:solidFill>
                <a:uFillTx/>
                <a:latin typeface="Calibri"/>
              </a:rPr>
              <a:t>2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√2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−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2i, etc.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Comparing and combining sets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expression S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⊆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 indicates that set S is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subset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set T (it could be said that S = T) true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T={1,3,5,7,9,11}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S={1,9} S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⊆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 ,S=T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we also say T=S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⊆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 and Q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⊆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 (every rational number is a real number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two ways to combine sets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Union of sets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Intersection of sets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 ::=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1, 2, 3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}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 ::=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2, 3, 4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Comparing and combining sets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Unión of X and Y is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es-ES" sz="2400" spc="-1" strike="noStrike" baseline="30000">
                <a:solidFill>
                  <a:srgbClr val="000000"/>
                </a:solidFill>
                <a:latin typeface="Calibri"/>
              </a:rPr>
              <a:t>∪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Y = </a:t>
            </a:r>
            <a:r>
              <a:rPr b="0" lang="es-ES" sz="24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1, 2, 3, 4</a:t>
            </a:r>
            <a:r>
              <a:rPr b="0" lang="es-ES" sz="2400" spc="-1" strike="noStrike" baseline="30000">
                <a:solidFill>
                  <a:srgbClr val="000000"/>
                </a:solidFill>
                <a:latin typeface="Calibri"/>
              </a:rPr>
              <a:t>}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Intersection of X and Y 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∩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 =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2, 3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}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Complement of 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an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 subset, A, 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 define A bar to be the set of all elements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not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Positive real numbers is the set of negative real numbers together with zero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600" spc="-1" strike="noStrike">
                <a:solidFill>
                  <a:srgbClr val="000000"/>
                </a:solidFill>
                <a:latin typeface="Calibri"/>
              </a:rPr>
              <a:t>+(bar) </a:t>
            </a:r>
            <a:r>
              <a:rPr b="0" lang="en-US" sz="2200" spc="-1" strike="noStrike" baseline="30000">
                <a:solidFill>
                  <a:srgbClr val="000000"/>
                </a:solidFill>
                <a:latin typeface="Calibri"/>
              </a:rPr>
              <a:t>= R(bar)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∪{</a:t>
            </a:r>
            <a:r>
              <a:rPr b="0" lang="en-US" sz="2200" spc="-1" strike="noStrike" baseline="30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} </a:t>
            </a:r>
            <a:r>
              <a:rPr b="0" lang="en-US" sz="2200" spc="-1" strike="noStrike" baseline="30000">
                <a:solidFill>
                  <a:srgbClr val="000000"/>
                </a:solidFill>
                <a:latin typeface="Calibri"/>
              </a:rPr>
              <a:t>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Let A and B are disjoint sets  A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∩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 = 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∅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then we can write set A as :A is a subset of the complement of B.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Power Set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set of all the subsets of a set,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(A), of 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B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∈P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(A) Iff B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⊆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1, 2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}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are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∅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}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}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1, 2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}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Set Builder Notation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important use of predicates is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set builder notation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::=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|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 is a prime and n =4k +1 for some integer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}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set A consists of all nonnegative integers n for which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predicate “n is a prime and n =4k +1 for some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integer k” is true. Thus, the smallest elements of A are: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5, 13, 17, 29, 37, 41, 53, 57, 61, 73,....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 ::= </a:t>
            </a:r>
            <a:r>
              <a:rPr b="0" lang="pt-BR" sz="2800" spc="-1" strike="noStrike" baseline="30000">
                <a:solidFill>
                  <a:srgbClr val="000000"/>
                </a:solidFill>
                <a:latin typeface="Calibri"/>
              </a:rPr>
              <a:t>{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pt-BR" sz="2800" spc="-1" strike="noStrike" baseline="30000">
                <a:solidFill>
                  <a:srgbClr val="000000"/>
                </a:solidFill>
                <a:latin typeface="Calibri"/>
              </a:rPr>
              <a:t>∈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pt-BR" sz="2800" spc="-1" strike="noStrike" baseline="30000">
                <a:solidFill>
                  <a:srgbClr val="000000"/>
                </a:solidFill>
                <a:latin typeface="Calibri"/>
              </a:rPr>
              <a:t>|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pt-BR" sz="2800" spc="-1" strike="noStrike" baseline="30000">
                <a:solidFill>
                  <a:srgbClr val="000000"/>
                </a:solidFill>
                <a:latin typeface="Calibri"/>
              </a:rPr>
              <a:t>3 −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3x +1 &gt; 0 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Proving Set Equalities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 = Y means that z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 if and only if z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 , for all elements, z.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pt-BR" sz="2400" spc="-1" strike="noStrike" baseline="30000">
                <a:solidFill>
                  <a:srgbClr val="000000"/>
                </a:solidFill>
                <a:latin typeface="Calibri"/>
              </a:rPr>
              <a:t>∩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(B </a:t>
            </a:r>
            <a:r>
              <a:rPr b="0" lang="pt-BR" sz="2400" spc="-1" strike="noStrike" baseline="30000">
                <a:solidFill>
                  <a:srgbClr val="000000"/>
                </a:solidFill>
                <a:latin typeface="Calibri"/>
              </a:rPr>
              <a:t>∪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C)=(A </a:t>
            </a:r>
            <a:r>
              <a:rPr b="0" lang="pt-BR" sz="2400" spc="-1" strike="noStrike" baseline="30000">
                <a:solidFill>
                  <a:srgbClr val="000000"/>
                </a:solidFill>
                <a:latin typeface="Calibri"/>
              </a:rPr>
              <a:t>∩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B) </a:t>
            </a:r>
            <a:r>
              <a:rPr b="0" lang="pt-BR" sz="2400" spc="-1" strike="noStrike" baseline="30000">
                <a:solidFill>
                  <a:srgbClr val="000000"/>
                </a:solidFill>
                <a:latin typeface="Calibri"/>
              </a:rPr>
              <a:t>∪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(A </a:t>
            </a:r>
            <a:r>
              <a:rPr b="0" lang="pt-BR" sz="2400" spc="-1" strike="noStrike" baseline="30000">
                <a:solidFill>
                  <a:srgbClr val="000000"/>
                </a:solidFill>
                <a:latin typeface="Calibri"/>
              </a:rPr>
              <a:t>∩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Machines/models can be required to maintain information about relationships on the information contained within them.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Relation between sets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S and T are two sets, then their Cartesian product SxT is the set of all pairs (s, t) of elements from S and T respectively. This is defined as follows: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rcRect l="0" t="0" r="7058" b="0"/>
          <a:stretch/>
        </p:blipFill>
        <p:spPr>
          <a:xfrm>
            <a:off x="1728360" y="4724640"/>
            <a:ext cx="7675200" cy="122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3. Free and bound variables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other sort of occurrence of variables is leaf nodes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containing variables.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variables are leaf nodes, then they stand for values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still have to be made concrete.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two principal such occurrences: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three leaf nodes x. If we walk up the tree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beginning at any one of these x leaves, we run into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quantifier ∀x.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means that those occurrences of x are actually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bound to ∀x so they represent, or stand for, any possible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 of x.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Relation notations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↦t pronounced s maps to 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It exactly means the same as (s, t)ordered pair.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it is a pair whose first element is s and whose second element is 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A relation R between sets S and T expresses a relationship between elements in S and elements in 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It is captured as a set of pairs (s, t) with s S and t  T representing those elements which are related.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Relation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PHOTOGRAPHER={anna, bob, chris, dave, elizabeth, francis} 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CAMERA={canon, kodak ,hasselblad ,minolta, olympus ,pentax}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relation owns detailing the ownership relation between photographers and their cameras can be defined as follows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Owns={(anna, canon), (bob, canon), (bob, kodak), (chris, hasselblad), (chris, kodak), (chris, pentax), (dave, pentax), (elizabeth, pentax),(elizabeth, minolta)}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Relation Example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using the notation map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Owns={(anna 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 canon), (bob 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↦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canon), (bob 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↦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kodak), (chris 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↦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hasselblad), (chris 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 kodak), (chris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 pentax), (dave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 pentax), (elizabeth 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↦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pentax),(elizabeth 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↦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minolta)}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A relation between S and T is a subset of SxT or an element of P(SxT).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The notation S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⟷T denotes the set of relations between S and 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Relation Abbreviation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Hence S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⟷ T is an abbreviation for the set of all substes of SxT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⟷T=P(SxT)// an element of power set of SxT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To specify that R is a relation between S and T we write RS⟷T.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In this case set S is said to be the source of R and the set T is said to be the target.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For example owns  PHOTOGRAPHER⟷CAMERA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Read it as (Photographer owns camera)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Relation Abbreviation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statement that (dave, pentax)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  owns states that dave is related to pentax in the relation owns.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dave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↦pentax also states that dave is related to pentax.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owns(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dave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↦pentax 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If owns records the cameras that are owned by the photographers, then this corresponds to the information that dave owns a pentax camera.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Relations use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When producing specifications, we are generally interested in extracting information from the relations our machines/models maintain,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To answer particular questions such as: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Relations use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Owns={(anna, canon), (bob, canon), (bob, kodak), (chris, hasselblad), (chris, kodak), (chris, pentax), (dave, pentax), (elizabeth, pentax),(elizabeth, minolta)}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360" indent="18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Does Bob own a camera?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360" indent="18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many cameras does Elizabeth own?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360" indent="18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Who owns a Hasselblad camera?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360" indent="18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cameras are used by both Chris and Dave?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360" indent="18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many cameras does Anna own?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360" indent="18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there anyone that does not have a camera?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360" indent="18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constructs for extracting  the information required for questions to be expressed in relations.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Relations use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Extracting the domain and range of a relation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Domain restriction: restricting the relation to a particular domain of interest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Range restriction: restricting the relation to a particular range of interest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Identifying the elements related to some item in a given set.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Relational inverse the relation the opposite way round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Domain of a Relation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domain of a relation R S 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↔T is the set of elements of S that R relates to something in 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Items in the source set that are related to something, it is written dom(R)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Dom(owns)= {anna,bob, chris, dave, elizabeth}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3" name="Picture 2" descr=""/>
          <p:cNvPicPr/>
          <p:nvPr/>
        </p:nvPicPr>
        <p:blipFill>
          <a:blip r:embed="rId1"/>
          <a:stretch/>
        </p:blipFill>
        <p:spPr>
          <a:xfrm>
            <a:off x="1985400" y="3703680"/>
            <a:ext cx="7005960" cy="7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Range of a Relation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range is the set of elements of T that are related to some element of S. it is written ran(R)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Ran(owns)={canon, kodak, hasselblad, minolta, pentax}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Picture 2" descr=""/>
          <p:cNvPicPr/>
          <p:nvPr/>
        </p:nvPicPr>
        <p:blipFill>
          <a:blip r:embed="rId1"/>
          <a:stretch/>
        </p:blipFill>
        <p:spPr>
          <a:xfrm>
            <a:off x="2327040" y="3045600"/>
            <a:ext cx="6588000" cy="61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3. Free and bound variables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walking upwards, the only quantifier that the leaf node y runs into is ∀x but that x has nothing to do with y;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 and y are different place holders.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y is free in this formula.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means that its value has to be specified by some additional information,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contents of a location in memory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Solve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Content Placeholder 3" descr=""/>
          <p:cNvPicPr/>
          <p:nvPr/>
        </p:nvPicPr>
        <p:blipFill>
          <a:blip r:embed="rId1"/>
          <a:stretch/>
        </p:blipFill>
        <p:spPr>
          <a:xfrm>
            <a:off x="235440" y="44640"/>
            <a:ext cx="10423440" cy="302472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838080" y="3069720"/>
            <a:ext cx="88423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P(Member)={},{fred},{ginger},{harold},{fred,ginger},{fred,harold},{ginger,fred}{fred,ginger,harold}   (2^n)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MemberxMember={fred,ginger},{fred,harold},{ginger,fred}{ginger,Harold},{Harold,fred},{Harold,ginger},{fred, fred},{ginger,ginger},{Harold,harold}    nxn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CARD(MemberxMember)=9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CARD(P(MemberxMember))=2^9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CARD(P(P(MEMBER))=(2^</a:t>
            </a:r>
            <a:r>
              <a:rPr b="0" lang="en-GB" sz="1800" spc="-1" strike="noStrike" baseline="30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=(2^</a:t>
            </a:r>
            <a:r>
              <a:rPr b="0" lang="en-GB" sz="1800" spc="-1" strike="noStrike" baseline="30000">
                <a:solidFill>
                  <a:srgbClr val="000000"/>
                </a:solidFill>
                <a:latin typeface="Calibri"/>
              </a:rPr>
              <a:t>8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)=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Categorizing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828800"/>
            <a:ext cx="10698480" cy="41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latin typeface="Arial"/>
              </a:rPr>
              <a:t>●</a:t>
            </a:r>
            <a:r>
              <a:rPr b="0" lang="en-US" sz="3200" spc="-1" strike="noStrike">
                <a:latin typeface="Arial"/>
              </a:rPr>
              <a:t>Collectively, there are few properties shared by all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relations.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●</a:t>
            </a:r>
            <a:r>
              <a:rPr b="0" lang="en-US" sz="3200" spc="-1" strike="noStrike">
                <a:latin typeface="Arial"/>
              </a:rPr>
              <a:t>We often categorize relations into different types to study relations with particular properties.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●</a:t>
            </a:r>
            <a:r>
              <a:rPr b="0" lang="en-US" sz="3200" spc="-1" strike="noStrike">
                <a:latin typeface="Arial"/>
              </a:rPr>
              <a:t>General outline for today: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●</a:t>
            </a:r>
            <a:r>
              <a:rPr b="0" lang="en-US" sz="3200" spc="-1" strike="noStrike">
                <a:latin typeface="Arial"/>
              </a:rPr>
              <a:t>Find certain properties that hold of the relations we've seen so far.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●</a:t>
            </a:r>
            <a:r>
              <a:rPr b="0" lang="en-US" sz="3200" spc="-1" strike="noStrike">
                <a:latin typeface="Arial"/>
              </a:rPr>
              <a:t>Categorize relations based on those properties.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●</a:t>
            </a:r>
            <a:r>
              <a:rPr b="0" lang="en-US" sz="3200" spc="-1" strike="noStrike">
                <a:latin typeface="Arial"/>
              </a:rPr>
              <a:t>See what those properties entail.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Reflexivity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097280" y="1371600"/>
            <a:ext cx="9326880" cy="517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 Intuition for Reflexivity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108960" y="2081160"/>
            <a:ext cx="517716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the relation a = b over {1, 2, 3, 4}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3286440" y="2503080"/>
            <a:ext cx="4211640" cy="3531960"/>
          </a:xfrm>
          <a:prstGeom prst="rect">
            <a:avLst/>
          </a:prstGeom>
          <a:ln>
            <a:noFill/>
          </a:ln>
        </p:spPr>
      </p:pic>
      <p:sp>
        <p:nvSpPr>
          <p:cNvPr id="207" name="TextShape 3"/>
          <p:cNvSpPr txBox="1"/>
          <p:nvPr/>
        </p:nvSpPr>
        <p:spPr>
          <a:xfrm>
            <a:off x="8416080" y="2103120"/>
            <a:ext cx="293724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For every x ∈ A, the relation xRx holds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Symmetry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38080" y="1071360"/>
            <a:ext cx="10500480" cy="53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In some relations, the relative order of the  objects doesn't matter.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Examples: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If x = y, then y = x.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If u ↔ v, then v ↔ u.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If x ≡ₖ y, then y ≡ₖ x.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These relations are called </a:t>
            </a:r>
            <a:r>
              <a:rPr b="0" lang="en-US" sz="2600" spc="-1" strike="noStrike">
                <a:solidFill>
                  <a:srgbClr val="2a6099"/>
                </a:solidFill>
                <a:latin typeface="Arial"/>
              </a:rPr>
              <a:t>symmetric</a:t>
            </a:r>
            <a:r>
              <a:rPr b="0" lang="en-US" sz="2600" spc="-1" strike="noStrike">
                <a:latin typeface="Arial"/>
              </a:rPr>
              <a:t>.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Formally: A binary relation R over a set A is  called </a:t>
            </a:r>
            <a:r>
              <a:rPr b="0" lang="en-US" sz="2600" spc="-1" strike="noStrike">
                <a:solidFill>
                  <a:srgbClr val="2a6099"/>
                </a:solidFill>
                <a:latin typeface="Arial"/>
              </a:rPr>
              <a:t>symmetric</a:t>
            </a:r>
            <a:r>
              <a:rPr b="0" lang="en-US" sz="2600" spc="-1" strike="noStrike">
                <a:latin typeface="Arial"/>
              </a:rPr>
              <a:t> iff for all x, y ∈ A, if xRy, then yRx.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Symmetry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38080" y="1071360"/>
            <a:ext cx="10500480" cy="484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2600" spc="-1" strike="noStrike">
                <a:latin typeface="Arial"/>
              </a:rPr>
              <a:t>the relation a ≠ b over {1, 2, 3, 4}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3821040" y="1828800"/>
            <a:ext cx="4408560" cy="360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Transitivity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838080" y="1554480"/>
            <a:ext cx="10500480" cy="484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●</a:t>
            </a:r>
            <a:r>
              <a:rPr b="0" lang="en-US" sz="2800" spc="-1" strike="noStrike">
                <a:latin typeface="Arial"/>
              </a:rPr>
              <a:t>Many relations can be chained together.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●</a:t>
            </a:r>
            <a:r>
              <a:rPr b="0" lang="en-US" sz="2800" spc="-1" strike="noStrike">
                <a:latin typeface="Arial"/>
              </a:rPr>
              <a:t>Examples: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●</a:t>
            </a:r>
            <a:r>
              <a:rPr b="0" lang="en-US" sz="2800" spc="-1" strike="noStrike">
                <a:latin typeface="Arial"/>
              </a:rPr>
              <a:t>If x = y and y = z, then x = z.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●</a:t>
            </a:r>
            <a:r>
              <a:rPr b="0" lang="en-US" sz="2800" spc="-1" strike="noStrike">
                <a:latin typeface="Arial"/>
              </a:rPr>
              <a:t>If u ↔ v and v ↔ w, then u ↔ w.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●</a:t>
            </a:r>
            <a:r>
              <a:rPr b="0" lang="en-US" sz="2800" spc="-1" strike="noStrike">
                <a:latin typeface="Arial"/>
              </a:rPr>
              <a:t>These relations are called transitive.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●</a:t>
            </a:r>
            <a:r>
              <a:rPr b="0" lang="en-US" sz="2800" spc="-1" strike="noStrike">
                <a:latin typeface="Arial"/>
              </a:rPr>
              <a:t>Formally: A binary relation R over a set A  is called transitive iff for all x, y, z ∈ A, if  xRy and yRz, then xRz.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Transitivity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743200" y="1275480"/>
            <a:ext cx="8165880" cy="512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Equivalence Relations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38080" y="1554480"/>
            <a:ext cx="10500480" cy="484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600" spc="-1" strike="noStrike">
                <a:latin typeface="Arial"/>
              </a:rPr>
              <a:t>  ●</a:t>
            </a:r>
            <a:r>
              <a:rPr b="0" lang="en-US" sz="2600" spc="-1" strike="noStrike">
                <a:latin typeface="Arial"/>
              </a:rPr>
              <a:t>Some relations are reflexive, symmetric,  and transitive: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x = y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u ↔ v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Definition: An equivalence relation is a  relation that is reflexive, symmetric and  transitive.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Equivalence Relations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631440" y="5154480"/>
            <a:ext cx="484632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xRy ≡ x and y have the same shape.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365760" y="1828800"/>
            <a:ext cx="5559120" cy="33832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6739920" y="1828800"/>
            <a:ext cx="5374080" cy="3200400"/>
          </a:xfrm>
          <a:prstGeom prst="rect">
            <a:avLst/>
          </a:prstGeom>
          <a:ln>
            <a:noFill/>
          </a:ln>
        </p:spPr>
      </p:pic>
      <p:sp>
        <p:nvSpPr>
          <p:cNvPr id="223" name="TextShape 3"/>
          <p:cNvSpPr txBox="1"/>
          <p:nvPr/>
        </p:nvSpPr>
        <p:spPr>
          <a:xfrm>
            <a:off x="7115760" y="5015520"/>
            <a:ext cx="496836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Arial"/>
              </a:rPr>
              <a:t>xRy ≡ x and y have the same color.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Definition 2.6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φ be a formula in predicate logic. An occurrence of x in φ is free in φ if it is a leaf node in the parse tree of φ such that there is no path upwards from that node x to a node ∀x or ∃x. Otherwise, that occurrence of x is called bound.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∀x φ, or ∃x φ, we say that φ – minus any of φ’s sub formulas ∃x ψ, or ∀x ψ – is the scope of ∀x, respectively ∃x.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if x occurs in φ, then it is bound if, and only if, it is in the scope of some ∃x or some ∀x; otherwise it is free.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terms of parse trees, the scope of a quantifier is just its subtree, minus any subtrees which re-introduce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Equivalence Relations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38080" y="1554480"/>
            <a:ext cx="10500480" cy="484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600" spc="-1" strike="noStrike">
                <a:latin typeface="Arial"/>
              </a:rPr>
              <a:t>  ●</a:t>
            </a:r>
            <a:r>
              <a:rPr b="0" lang="en-US" sz="2600" spc="-1" strike="noStrike">
                <a:latin typeface="Arial"/>
              </a:rPr>
              <a:t>Some relations are reflexive, symmetric,  and transitive: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x = y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u ↔ v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●</a:t>
            </a:r>
            <a:r>
              <a:rPr b="0" lang="en-US" sz="2600" spc="-1" strike="noStrike">
                <a:latin typeface="Arial"/>
              </a:rPr>
              <a:t>Definition: An equivalence relation is a  relation that is reflexive, symmetric and  transitive.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12200" y="181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Solve contd…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7" name="Content Placeholder 3" descr=""/>
          <p:cNvPicPr/>
          <p:nvPr/>
        </p:nvPicPr>
        <p:blipFill>
          <a:blip r:embed="rId1"/>
          <a:stretch/>
        </p:blipFill>
        <p:spPr>
          <a:xfrm>
            <a:off x="618840" y="1132560"/>
            <a:ext cx="9531720" cy="4447080"/>
          </a:xfrm>
          <a:prstGeom prst="rect">
            <a:avLst/>
          </a:prstGeom>
          <a:ln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1350720" y="5808600"/>
            <a:ext cx="10120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P(Member)={},{fred},{ginger},{harold},{fred,ginger},{fred,harold},{ginger,fred}{fred,ginger,harold}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1" name="Picture 3" descr=""/>
          <p:cNvPicPr/>
          <p:nvPr/>
        </p:nvPicPr>
        <p:blipFill>
          <a:blip r:embed="rId1"/>
          <a:stretch/>
        </p:blipFill>
        <p:spPr>
          <a:xfrm>
            <a:off x="3110040" y="352440"/>
            <a:ext cx="5971680" cy="615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TO DO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Read chapter 2 from the b- method an introduction Steve Schneider and solve its examples and exercises.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Read chapter 1 from logic in computer science, related to contents covered in lecture 4,5, 6 and 7 and solve relevant exercises.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Quiz will be held in next  lecture.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Submit individual project proposal on real time systems. Assignments shall be covered from project.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Any questions?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3. Free and bound variables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quantifier for x; e.g. the scope of ∀x in ∀x (P(x) → ∃x Q(x)) is P(x).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quite possible, and common, that a variable is bound and free in a formula.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the formula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(∀x (P(x) ∧ Q(x))) → (¬P(x) ∨ Q(y))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(∀x (P(x) ∧ Q(x))) → (¬P(x) ∨ Q(y))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4062240" y="2058120"/>
            <a:ext cx="4066920" cy="388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3. Free and bound variables 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Note, however, that a single leaf either is under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scope of a quantifier, or it isn’t.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Hence individual occurrences of variables are either free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bound, never both at the same time.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Application>LibreOffice/6.4.7.2$Linux_X86_64 LibreOffice_project/40$Build-2</Application>
  <Words>3348</Words>
  <Paragraphs>291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2021-03-30T05:07:17Z</dcterms:created>
  <dc:creator>Windows User</dc:creator>
  <dc:description/>
  <dc:language>en-US</dc:language>
  <cp:lastModifiedBy/>
  <dcterms:modified xsi:type="dcterms:W3CDTF">2021-11-15T12:19:51Z</dcterms:modified>
  <cp:revision>101</cp:revision>
  <dc:subject/>
  <dc:title>FMSE lecture 06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54</vt:i4>
  </property>
</Properties>
</file>