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GB" sz="6000" spc="-1" strike="noStrike">
                <a:solidFill>
                  <a:srgbClr val="000000"/>
                </a:solidFill>
                <a:latin typeface="Calibri Light"/>
                <a:ea typeface="DejaVu Sans"/>
              </a:rPr>
              <a:t>FMSE lecture 08</a:t>
            </a:r>
            <a:endParaRPr b="0" lang="en-US" sz="6000" spc="-1" strike="noStrike">
              <a:latin typeface="Arial"/>
            </a:endParaRPr>
          </a:p>
        </p:txBody>
      </p:sp>
      <p:sp>
        <p:nvSpPr>
          <p:cNvPr id="77"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n-GB" sz="2400" spc="-1" strike="noStrike">
                <a:solidFill>
                  <a:srgbClr val="000000"/>
                </a:solidFill>
                <a:latin typeface="Calibri"/>
                <a:ea typeface="DejaVu Sans"/>
              </a:rPr>
              <a:t>Predicate Logic part II and set theory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31520" y="4572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How to find a SUM for a given term</a:t>
            </a:r>
            <a:endParaRPr b="0" lang="en-US" sz="4400" spc="-1" strike="noStrike">
              <a:latin typeface="Arial"/>
            </a:endParaRPr>
          </a:p>
        </p:txBody>
      </p:sp>
      <p:sp>
        <p:nvSpPr>
          <p:cNvPr id="96" name="CustomShape 2"/>
          <p:cNvSpPr/>
          <p:nvPr/>
        </p:nvSpPr>
        <p:spPr>
          <a:xfrm>
            <a:off x="802080" y="1825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 the first term in the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an  = the last term in the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d  = the common difference (first term - second term)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n  = the number of terms in the sequence needed</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Given X = 1, 3, 57, 9, 11, 13, 15, 17, 19 calculate the sum of X10?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X10 = ((1+ 19)/2)10 = (20/2)10 = (10)10 = 100</a:t>
            </a:r>
            <a:endParaRPr b="0" lang="en-US" sz="2800" spc="-1" strike="noStrike">
              <a:latin typeface="Arial"/>
            </a:endParaRPr>
          </a:p>
        </p:txBody>
      </p:sp>
      <p:pic>
        <p:nvPicPr>
          <p:cNvPr id="97" name="" descr=""/>
          <p:cNvPicPr/>
          <p:nvPr/>
        </p:nvPicPr>
        <p:blipFill>
          <a:blip r:embed="rId1"/>
          <a:stretch/>
        </p:blipFill>
        <p:spPr>
          <a:xfrm>
            <a:off x="3410280" y="1299600"/>
            <a:ext cx="3774960" cy="1645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31520" y="-3348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How to find a SUM for a given term</a:t>
            </a:r>
            <a:endParaRPr b="0" lang="en-US" sz="4400" spc="-1" strike="noStrike">
              <a:latin typeface="Arial"/>
            </a:endParaRPr>
          </a:p>
        </p:txBody>
      </p:sp>
      <p:sp>
        <p:nvSpPr>
          <p:cNvPr id="99" name="CustomShape 2"/>
          <p:cNvSpPr/>
          <p:nvPr/>
        </p:nvSpPr>
        <p:spPr>
          <a:xfrm>
            <a:off x="158400" y="-24552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 the number for the first term in the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m  = start terms for the given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n  = stop terms for the given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r  = ratio for the sequence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00" name="" descr=""/>
          <p:cNvPicPr/>
          <p:nvPr/>
        </p:nvPicPr>
        <p:blipFill>
          <a:blip r:embed="rId1"/>
          <a:stretch/>
        </p:blipFill>
        <p:spPr>
          <a:xfrm>
            <a:off x="8982360" y="1239120"/>
            <a:ext cx="2995920" cy="1246680"/>
          </a:xfrm>
          <a:prstGeom prst="rect">
            <a:avLst/>
          </a:prstGeom>
          <a:ln>
            <a:noFill/>
          </a:ln>
        </p:spPr>
      </p:pic>
      <p:graphicFrame>
        <p:nvGraphicFramePr>
          <p:cNvPr id="101" name="Table 3"/>
          <p:cNvGraphicFramePr/>
          <p:nvPr/>
        </p:nvGraphicFramePr>
        <p:xfrm>
          <a:off x="341280" y="2829240"/>
          <a:ext cx="11487240" cy="699480"/>
        </p:xfrm>
        <a:graphic>
          <a:graphicData uri="http://schemas.openxmlformats.org/drawingml/2006/table">
            <a:tbl>
              <a:tblPr/>
              <a:tblGrid>
                <a:gridCol w="1013400"/>
                <a:gridCol w="1013400"/>
                <a:gridCol w="1013400"/>
                <a:gridCol w="1013400"/>
                <a:gridCol w="1013400"/>
                <a:gridCol w="1013400"/>
                <a:gridCol w="1013400"/>
                <a:gridCol w="1013400"/>
                <a:gridCol w="1013400"/>
                <a:gridCol w="1013400"/>
                <a:gridCol w="1353600"/>
              </a:tblGrid>
              <a:tr h="349920">
                <a:tc>
                  <a:txBody>
                    <a:bodyPr lIns="90000" rIns="90000">
                      <a:noAutofit/>
                    </a:bodyPr>
                    <a:p>
                      <a:pPr>
                        <a:lnSpc>
                          <a:spcPct val="100000"/>
                        </a:lnSpc>
                      </a:pPr>
                      <a:r>
                        <a:rPr b="1" lang="en-US" sz="1800" spc="-1" strike="noStrike">
                          <a:latin typeface="Arial"/>
                        </a:rPr>
                        <a:t>Term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16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256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1024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4096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16384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65536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262144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1" lang="en-US" sz="1800" spc="-1" strike="noStrike">
                          <a:latin typeface="Arial"/>
                        </a:rPr>
                        <a:t>1048576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02" name="CustomShape 4"/>
          <p:cNvSpPr/>
          <p:nvPr/>
        </p:nvSpPr>
        <p:spPr>
          <a:xfrm>
            <a:off x="110880" y="3799440"/>
            <a:ext cx="12008880" cy="30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SUM =4+16+64+256 +1024+4096+16384+65536+262144 +1048576 = 1398100 </a:t>
            </a:r>
            <a:endParaRPr b="0" lang="en-US" sz="2600" spc="-1" strike="noStrike">
              <a:latin typeface="Arial"/>
            </a:endParaRPr>
          </a:p>
          <a:p>
            <a:pPr>
              <a:lnSpc>
                <a:spcPct val="100000"/>
              </a:lnSpc>
            </a:pPr>
            <a:r>
              <a:rPr b="0" lang="en-US" sz="2600" spc="-1" strike="noStrike">
                <a:latin typeface="Arial"/>
              </a:rPr>
              <a:t>Given X = = 4, 16, 64, 256, 1024, 4096, 16384, 65536, 262144, 1048576, </a:t>
            </a:r>
            <a:endParaRPr b="0" lang="en-US" sz="2600" spc="-1" strike="noStrike">
              <a:latin typeface="Arial"/>
            </a:endParaRPr>
          </a:p>
          <a:p>
            <a:pPr>
              <a:lnSpc>
                <a:spcPct val="100000"/>
              </a:lnSpc>
            </a:pPr>
            <a:r>
              <a:rPr b="0" lang="en-US" sz="2600" spc="-1" strike="noStrike">
                <a:latin typeface="Arial"/>
              </a:rPr>
              <a:t>Calculate the sum of X? </a:t>
            </a:r>
            <a:endParaRPr b="0" lang="en-US" sz="2600" spc="-1" strike="noStrike">
              <a:latin typeface="Arial"/>
            </a:endParaRPr>
          </a:p>
          <a:p>
            <a:pPr>
              <a:lnSpc>
                <a:spcPct val="100000"/>
              </a:lnSpc>
            </a:pPr>
            <a:r>
              <a:rPr b="0" lang="en-US" sz="2600" spc="-1" strike="noStrike">
                <a:latin typeface="Arial"/>
              </a:rPr>
              <a:t>Sum X</a:t>
            </a:r>
            <a:r>
              <a:rPr b="0" lang="en-US" sz="2600" spc="-1" strike="noStrike" baseline="-33000">
                <a:latin typeface="Arial"/>
              </a:rPr>
              <a:t>10 </a:t>
            </a:r>
            <a:r>
              <a:rPr b="0" lang="en-US" sz="2600" spc="-1" strike="noStrike">
                <a:latin typeface="Arial"/>
              </a:rPr>
              <a:t>= 4(1 - 4</a:t>
            </a:r>
            <a:r>
              <a:rPr b="0" lang="en-US" sz="2600" spc="-1" strike="noStrike" baseline="33000">
                <a:latin typeface="Arial"/>
              </a:rPr>
              <a:t>10</a:t>
            </a:r>
            <a:r>
              <a:rPr b="0" lang="en-US" sz="2600" spc="-1" strike="noStrike">
                <a:latin typeface="Arial"/>
              </a:rPr>
              <a:t>) /1 – 4= 4 (1-1048576)/ -3 = 4 (-1048575) / -3 = -4194300 / -3  = 139810</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Outline </a:t>
            </a:r>
            <a:endParaRPr b="0" lang="en-US" sz="4400" spc="-1" strike="noStrike">
              <a:latin typeface="Arial"/>
            </a:endParaRPr>
          </a:p>
        </p:txBody>
      </p:sp>
      <p:sp>
        <p:nvSpPr>
          <p:cNvPr id="7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fontScale="70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Free and bound variables in quantifiers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Replacing free variables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Scope of quantifiers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Mixing quantifiers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Order of quantifiers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Mathematical data types (Sets)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Popular sets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Power set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Cartesian product and relations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Domain of a set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Range of set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31520" y="4572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Sequence</a:t>
            </a:r>
            <a:endParaRPr b="0" lang="en-US" sz="4400" spc="-1" strike="noStrike">
              <a:latin typeface="Arial"/>
            </a:endParaRPr>
          </a:p>
        </p:txBody>
      </p:sp>
      <p:sp>
        <p:nvSpPr>
          <p:cNvPr id="8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List, collection, known as a sequence.</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sequence is simply a list, such as 2, 4, 6, ... where the numbers 2, 4, etc. are the  terms of the sequence.</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term 0 has the number 0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term 1 has the number 2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term 2 has the number 4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term 3 has the number 6</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sequence differs from a set in two principal ways:</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 sequence is an ordered collection of objects.</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In a sequence, repetitions are significant.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31520" y="4572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Sequence continue...</a:t>
            </a:r>
            <a:endParaRPr b="0" lang="en-US" sz="4400" spc="-1" strike="noStrike">
              <a:latin typeface="Arial"/>
            </a:endParaRPr>
          </a:p>
        </p:txBody>
      </p:sp>
      <p:sp>
        <p:nvSpPr>
          <p:cNvPr id="83" name="CustomShape 2"/>
          <p:cNvSpPr/>
          <p:nvPr/>
        </p:nvSpPr>
        <p:spPr>
          <a:xfrm>
            <a:off x="1738080" y="1825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The formula for this sequence will be 2n (2 multiple by Terms)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symbol ∑ (sigmoid) is normally used to represent a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The number starts with the term 1 and ends with the term 10. The formula for this sequence is 2n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2(1), 2(2), 2(3), 2(4), 2(5), 2(6), 2(7), 2(8), 2(9) , 2(10)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2 ,     4,      6,     8,      10,    12,   14,    16,    18,     20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The Sequence Summation is 2+4+6+8+10+12+14+16+18+20 = 110</a:t>
            </a:r>
            <a:endParaRPr b="0" lang="en-US" sz="2800" spc="-1" strike="noStrike">
              <a:latin typeface="Arial"/>
            </a:endParaRPr>
          </a:p>
        </p:txBody>
      </p:sp>
      <p:pic>
        <p:nvPicPr>
          <p:cNvPr id="84" name="" descr=""/>
          <p:cNvPicPr/>
          <p:nvPr/>
        </p:nvPicPr>
        <p:blipFill>
          <a:blip r:embed="rId1"/>
          <a:stretch/>
        </p:blipFill>
        <p:spPr>
          <a:xfrm>
            <a:off x="129960" y="3383280"/>
            <a:ext cx="1515600" cy="1565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48640" y="457200"/>
            <a:ext cx="115214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Defining a Sequence by Comprehension</a:t>
            </a:r>
            <a:endParaRPr b="0" lang="en-US" sz="4400" spc="-1" strike="noStrike">
              <a:latin typeface="Arial"/>
            </a:endParaRPr>
          </a:p>
        </p:txBody>
      </p:sp>
      <p:sp>
        <p:nvSpPr>
          <p:cNvPr id="86" name="CustomShape 2"/>
          <p:cNvSpPr/>
          <p:nvPr/>
        </p:nvSpPr>
        <p:spPr>
          <a:xfrm>
            <a:off x="1126080" y="1825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It is possible  to  define  a  set  by  comprehension.  Similarly,  we  can  define  a  sequence  by  comprehension.  For  example,  if  we  were  interested  in  the sequence of odd numbers from 1 to 20 we could define this implicitly as follows: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 | a ∈_x0001_{1, ... , 20} ● is-odd(a)]</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where is-odd is a function that returns TRUE if a is odd and FALSE if a is even.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82880" y="457200"/>
            <a:ext cx="1179576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Defining a Sequence by Comprehension</a:t>
            </a:r>
            <a:endParaRPr b="0" lang="en-US" sz="4400" spc="-1" strike="noStrike">
              <a:latin typeface="Arial"/>
            </a:endParaRPr>
          </a:p>
        </p:txBody>
      </p:sp>
      <p:sp>
        <p:nvSpPr>
          <p:cNvPr id="88" name="CustomShape 2"/>
          <p:cNvSpPr/>
          <p:nvPr/>
        </p:nvSpPr>
        <p:spPr>
          <a:xfrm>
            <a:off x="1162080" y="1861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More generally sequence comprehension takes the following form:</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expression(a) | a ∈ _x0001_SomeSet ● test (a)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where SomeSet must  be  a  collection  of  numeric  values.  When  constructing  the sequence, these values are considered in order, smallest first.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82880" y="457200"/>
            <a:ext cx="1179576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Defining a Sequence by Comprehension</a:t>
            </a:r>
            <a:endParaRPr b="0" lang="en-US" sz="4400" spc="-1" strike="noStrike">
              <a:latin typeface="Arial"/>
            </a:endParaRPr>
          </a:p>
        </p:txBody>
      </p:sp>
      <p:sp>
        <p:nvSpPr>
          <p:cNvPr id="90" name="CustomShape 2"/>
          <p:cNvSpPr/>
          <p:nvPr/>
        </p:nvSpPr>
        <p:spPr>
          <a:xfrm>
            <a:off x="982080" y="1861560"/>
            <a:ext cx="1090512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Often  sequence  comprehension  is  used  to  ‘filter’  a  sequence.  For  example,  if  the sequence s1 were defined as follows:</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s1 _x0002_= [2, 3, 4, 7, 9, 11, 6, 7, 8, 14, 39, 45, 3]</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and s2 were defined as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s2 _x0002_= [ s1(i) | i </a:t>
            </a:r>
            <a:r>
              <a:rPr b="0" lang="en-US" sz="2800" spc="-1" strike="noStrike">
                <a:solidFill>
                  <a:srgbClr val="000000"/>
                </a:solidFill>
                <a:latin typeface="Calibri"/>
                <a:ea typeface="DejaVu Sans"/>
              </a:rPr>
              <a:t>∈ _x0001_indices s1 ● s1(i) _x0005_ &gt; 10 ]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then s2 would evaluate to the sequence [11, 14, 39, 45].</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31520" y="4572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Type of sequence</a:t>
            </a:r>
            <a:endParaRPr b="0" lang="en-US" sz="4400" spc="-1" strike="noStrike">
              <a:latin typeface="Arial"/>
            </a:endParaRPr>
          </a:p>
        </p:txBody>
      </p:sp>
      <p:sp>
        <p:nvSpPr>
          <p:cNvPr id="92" name="CustomShape 2"/>
          <p:cNvSpPr/>
          <p:nvPr/>
        </p:nvSpPr>
        <p:spPr>
          <a:xfrm>
            <a:off x="802080" y="1825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There are two type of sequence;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Finite sequence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finite sequence has both a starting value and an ending value.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E.g. 1, 2, 3, 4, 5 and 6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Infinite sequence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infinite sequence has both a starting value but no ending value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E.g. 1, 2, 3, 4, 5, 6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31520" y="45720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Noto Sans CJK SC"/>
              </a:rPr>
              <a:t>Type of sequence continue…</a:t>
            </a:r>
            <a:endParaRPr b="0" lang="en-US" sz="4400" spc="-1" strike="noStrike">
              <a:latin typeface="Arial"/>
            </a:endParaRPr>
          </a:p>
        </p:txBody>
      </p:sp>
      <p:sp>
        <p:nvSpPr>
          <p:cNvPr id="94" name="CustomShape 2"/>
          <p:cNvSpPr/>
          <p:nvPr/>
        </p:nvSpPr>
        <p:spPr>
          <a:xfrm>
            <a:off x="802080" y="1825560"/>
            <a:ext cx="1023156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ea typeface="DejaVu Sans"/>
              </a:rPr>
              <a:t>Arithmetic sequence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Arithmetic sequence a.k.a. Arithmetic progression or is a sequence of  numbers that goes from one term to the next by always adding (or subtracting) the same value.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Geometric sequence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Geometric sequence a.k.a. geometric progression is a sequence of numbers  that  goes  from  one  term  to  the  next  by  always  multiplying  (or  dividing)  by the same value. Value multiple by the same value, Value divided by the same  value.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862</TotalTime>
  <Application>LibreOffice/6.4.7.2$Linux_X86_64 LibreOffice_project/40$Build-2</Application>
  <Words>3348</Words>
  <Paragraphs>291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2021-03-30T05:07:17Z</dcterms:created>
  <dc:creator>Windows User</dc:creator>
  <dc:description/>
  <dc:language>en-US</dc:language>
  <cp:lastModifiedBy/>
  <dcterms:modified xsi:type="dcterms:W3CDTF">2021-11-21T23:18:04Z</dcterms:modified>
  <cp:revision>111</cp:revision>
  <dc:subject/>
  <dc:title>FMSE lecture 06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54</vt:i4>
  </property>
</Properties>
</file>