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70" r:id="rId5"/>
    <p:sldId id="261" r:id="rId6"/>
    <p:sldId id="263" r:id="rId7"/>
    <p:sldId id="260" r:id="rId8"/>
    <p:sldId id="264" r:id="rId9"/>
    <p:sldId id="269" r:id="rId10"/>
    <p:sldId id="265" r:id="rId11"/>
    <p:sldId id="266" r:id="rId12"/>
    <p:sldId id="262"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6" d="100"/>
          <a:sy n="96" d="100"/>
        </p:scale>
        <p:origin x="2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551AD0D-8F72-43E4-A806-C9714BAC370A}" type="datetimeFigureOut">
              <a:rPr lang="en-GB" smtClean="0"/>
              <a:t>02/06/2022</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426755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51AD0D-8F72-43E4-A806-C9714BAC370A}" type="datetimeFigureOut">
              <a:rPr lang="en-GB" smtClean="0"/>
              <a:t>02/06/2022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429127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551AD0D-8F72-43E4-A806-C9714BAC370A}"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370117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551AD0D-8F72-43E4-A806-C9714BAC370A}"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454876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51AD0D-8F72-43E4-A806-C9714BAC370A}"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1252159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51AD0D-8F72-43E4-A806-C9714BAC370A}" type="datetimeFigureOut">
              <a:rPr lang="en-GB" smtClean="0"/>
              <a:t>02/06/2022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226448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51AD0D-8F72-43E4-A806-C9714BAC370A}" type="datetimeFigureOut">
              <a:rPr lang="en-GB" smtClean="0"/>
              <a:t>02/06/2022</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1209392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551AD0D-8F72-43E4-A806-C9714BAC370A}"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1868582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551AD0D-8F72-43E4-A806-C9714BAC370A}"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1236910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51AD0D-8F72-43E4-A806-C9714BAC370A}"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131044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51AD0D-8F72-43E4-A806-C9714BAC370A}"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2811344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51AD0D-8F72-43E4-A806-C9714BAC370A}" type="datetimeFigureOut">
              <a:rPr lang="en-GB" smtClean="0"/>
              <a:t>02/06/2022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109877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51AD0D-8F72-43E4-A806-C9714BAC370A}" type="datetimeFigureOut">
              <a:rPr lang="en-GB" smtClean="0"/>
              <a:t>02/06/2022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124345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51AD0D-8F72-43E4-A806-C9714BAC370A}" type="datetimeFigureOut">
              <a:rPr lang="en-GB" smtClean="0"/>
              <a:t>02/06/2022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249678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1AD0D-8F72-43E4-A806-C9714BAC370A}" type="datetimeFigureOut">
              <a:rPr lang="en-GB" smtClean="0"/>
              <a:t>02/06/2022</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313570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51AD0D-8F72-43E4-A806-C9714BAC370A}" type="datetimeFigureOut">
              <a:rPr lang="en-GB" smtClean="0"/>
              <a:t>02/06/2022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244783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51AD0D-8F72-43E4-A806-C9714BAC370A}" type="datetimeFigureOut">
              <a:rPr lang="en-GB" smtClean="0"/>
              <a:t>02/06/2022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2DC7F4-8FF4-4931-BD70-2A2AA1A51011}" type="slidenum">
              <a:rPr lang="en-GB" smtClean="0"/>
              <a:t>‹#›</a:t>
            </a:fld>
            <a:endParaRPr lang="en-GB"/>
          </a:p>
        </p:txBody>
      </p:sp>
    </p:spTree>
    <p:extLst>
      <p:ext uri="{BB962C8B-B14F-4D97-AF65-F5344CB8AC3E}">
        <p14:creationId xmlns:p14="http://schemas.microsoft.com/office/powerpoint/2010/main" val="226183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551AD0D-8F72-43E4-A806-C9714BAC370A}" type="datetimeFigureOut">
              <a:rPr lang="en-GB" smtClean="0"/>
              <a:t>02/06/2022</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B2DC7F4-8FF4-4931-BD70-2A2AA1A51011}" type="slidenum">
              <a:rPr lang="en-GB" smtClean="0"/>
              <a:t>‹#›</a:t>
            </a:fld>
            <a:endParaRPr lang="en-GB"/>
          </a:p>
        </p:txBody>
      </p:sp>
    </p:spTree>
    <p:extLst>
      <p:ext uri="{BB962C8B-B14F-4D97-AF65-F5344CB8AC3E}">
        <p14:creationId xmlns:p14="http://schemas.microsoft.com/office/powerpoint/2010/main" val="334209249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peration_Sundevil" TargetMode="External"/><Relationship Id="rId2" Type="http://schemas.openxmlformats.org/officeDocument/2006/relationships/hyperlink" Target="https://en.wikipedia.org/wiki/Bulletin_board_system" TargetMode="External"/><Relationship Id="rId1" Type="http://schemas.openxmlformats.org/officeDocument/2006/relationships/slideLayout" Target="../slideLayouts/slideLayout2.xml"/><Relationship Id="rId4" Type="http://schemas.openxmlformats.org/officeDocument/2006/relationships/hyperlink" Target="https://en.wikipedia.org/wiki/Electronic_Frontier_Found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Carding</a:t>
            </a:r>
            <a:endParaRPr lang="en-GB" dirty="0"/>
          </a:p>
        </p:txBody>
      </p:sp>
      <p:sp>
        <p:nvSpPr>
          <p:cNvPr id="3" name="Subtitle 2"/>
          <p:cNvSpPr>
            <a:spLocks noGrp="1"/>
          </p:cNvSpPr>
          <p:nvPr>
            <p:ph type="subTitle" idx="1"/>
          </p:nvPr>
        </p:nvSpPr>
        <p:spPr/>
        <p:txBody>
          <a:bodyPr/>
          <a:lstStyle/>
          <a:p>
            <a:r>
              <a:rPr lang="en-US" dirty="0" smtClean="0"/>
              <a:t>Noman Siddique</a:t>
            </a:r>
          </a:p>
          <a:p>
            <a:r>
              <a:rPr lang="en-US" dirty="0" smtClean="0"/>
              <a:t>p191664@nu.edu.pk</a:t>
            </a:r>
            <a:endParaRPr lang="en-GB" dirty="0"/>
          </a:p>
        </p:txBody>
      </p:sp>
    </p:spTree>
    <p:extLst>
      <p:ext uri="{BB962C8B-B14F-4D97-AF65-F5344CB8AC3E}">
        <p14:creationId xmlns:p14="http://schemas.microsoft.com/office/powerpoint/2010/main" val="3609352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3:Consumer </a:t>
            </a:r>
            <a:endParaRPr lang="en-GB" dirty="0"/>
          </a:p>
        </p:txBody>
      </p:sp>
      <p:sp>
        <p:nvSpPr>
          <p:cNvPr id="3" name="Content Placeholder 2"/>
          <p:cNvSpPr>
            <a:spLocks noGrp="1"/>
          </p:cNvSpPr>
          <p:nvPr>
            <p:ph idx="1"/>
          </p:nvPr>
        </p:nvSpPr>
        <p:spPr/>
        <p:txBody>
          <a:bodyPr/>
          <a:lstStyle/>
          <a:p>
            <a:r>
              <a:rPr lang="en-US" dirty="0" smtClean="0"/>
              <a:t>The consumer makes the payment and he feels that the item will be delivered to him. </a:t>
            </a:r>
            <a:endParaRPr lang="en-GB" dirty="0"/>
          </a:p>
        </p:txBody>
      </p:sp>
    </p:spTree>
    <p:extLst>
      <p:ext uri="{BB962C8B-B14F-4D97-AF65-F5344CB8AC3E}">
        <p14:creationId xmlns:p14="http://schemas.microsoft.com/office/powerpoint/2010/main" val="2762327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4:Police </a:t>
            </a:r>
            <a:endParaRPr lang="en-GB" dirty="0"/>
          </a:p>
        </p:txBody>
      </p:sp>
      <p:sp>
        <p:nvSpPr>
          <p:cNvPr id="3" name="Content Placeholder 2"/>
          <p:cNvSpPr>
            <a:spLocks noGrp="1"/>
          </p:cNvSpPr>
          <p:nvPr>
            <p:ph idx="1"/>
          </p:nvPr>
        </p:nvSpPr>
        <p:spPr/>
        <p:txBody>
          <a:bodyPr/>
          <a:lstStyle/>
          <a:p>
            <a:r>
              <a:rPr lang="en-US" dirty="0" smtClean="0"/>
              <a:t>If caught it is extremely easy for police to track the buyer and carder</a:t>
            </a:r>
          </a:p>
          <a:p>
            <a:r>
              <a:rPr lang="en-US" dirty="0" smtClean="0"/>
              <a:t>All the people involved can land  up in jail </a:t>
            </a:r>
            <a:endParaRPr lang="en-GB" dirty="0"/>
          </a:p>
        </p:txBody>
      </p:sp>
    </p:spTree>
    <p:extLst>
      <p:ext uri="{BB962C8B-B14F-4D97-AF65-F5344CB8AC3E}">
        <p14:creationId xmlns:p14="http://schemas.microsoft.com/office/powerpoint/2010/main" val="2644489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for Carding?</a:t>
            </a:r>
            <a:endParaRPr lang="en-GB" dirty="0"/>
          </a:p>
        </p:txBody>
      </p:sp>
      <p:pic>
        <p:nvPicPr>
          <p:cNvPr id="4" name="Content Placeholder 3"/>
          <p:cNvPicPr>
            <a:picLocks noGrp="1" noChangeAspect="1"/>
          </p:cNvPicPr>
          <p:nvPr>
            <p:ph idx="1"/>
          </p:nvPr>
        </p:nvPicPr>
        <p:blipFill>
          <a:blip r:embed="rId2"/>
          <a:stretch>
            <a:fillRect/>
          </a:stretch>
        </p:blipFill>
        <p:spPr>
          <a:xfrm>
            <a:off x="3834701" y="2603500"/>
            <a:ext cx="3466911" cy="3416300"/>
          </a:xfrm>
          <a:prstGeom prst="rect">
            <a:avLst/>
          </a:prstGeom>
        </p:spPr>
      </p:pic>
    </p:spTree>
    <p:extLst>
      <p:ext uri="{BB962C8B-B14F-4D97-AF65-F5344CB8AC3E}">
        <p14:creationId xmlns:p14="http://schemas.microsoft.com/office/powerpoint/2010/main" val="1056558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90% of the Carders are </a:t>
            </a:r>
            <a:r>
              <a:rPr lang="en-GB" b="1" dirty="0" smtClean="0"/>
              <a:t>Fake</a:t>
            </a:r>
            <a:endParaRPr lang="en-GB" dirty="0"/>
          </a:p>
        </p:txBody>
      </p:sp>
      <p:sp>
        <p:nvSpPr>
          <p:cNvPr id="3" name="Content Placeholder 2"/>
          <p:cNvSpPr>
            <a:spLocks noGrp="1"/>
          </p:cNvSpPr>
          <p:nvPr>
            <p:ph idx="1"/>
          </p:nvPr>
        </p:nvSpPr>
        <p:spPr>
          <a:xfrm>
            <a:off x="838200" y="2236304"/>
            <a:ext cx="10515600" cy="4462670"/>
          </a:xfrm>
        </p:spPr>
        <p:txBody>
          <a:bodyPr>
            <a:normAutofit lnSpcReduction="10000"/>
          </a:bodyPr>
          <a:lstStyle/>
          <a:p>
            <a:pPr fontAlgn="base"/>
            <a:r>
              <a:rPr lang="en-GB" dirty="0"/>
              <a:t>Let’s forget about the hacking, carding, or stealing card details for this moment. What if I tell you that the majority of these carders are absolutely fake and they don’t have product or card details?</a:t>
            </a:r>
          </a:p>
          <a:p>
            <a:pPr fontAlgn="base"/>
            <a:r>
              <a:rPr lang="en-GB" dirty="0"/>
              <a:t>Firstly, real carder will never come to you and disclose his identity. He will quietly buy the products and resale them in the market.</a:t>
            </a:r>
          </a:p>
          <a:p>
            <a:pPr fontAlgn="base"/>
            <a:r>
              <a:rPr lang="en-GB" dirty="0"/>
              <a:t>Secondly, most of the carders pretend to be carders but they merely take your money and flee.</a:t>
            </a:r>
          </a:p>
          <a:p>
            <a:pPr fontAlgn="base"/>
            <a:r>
              <a:rPr lang="en-GB" dirty="0"/>
              <a:t>“Sir, I am a carder and I can provide you iPhone 11 for Rs 20k. But you need to send me Rs 500 as processing fees.”</a:t>
            </a:r>
          </a:p>
          <a:p>
            <a:pPr fontAlgn="base"/>
            <a:r>
              <a:rPr lang="en-GB" dirty="0"/>
              <a:t>Once you pay this ‘processing fee’, you will never be able to contact that so-called carder again.</a:t>
            </a:r>
          </a:p>
          <a:p>
            <a:pPr fontAlgn="base"/>
            <a:r>
              <a:rPr lang="en-GB" dirty="0"/>
              <a:t>Neither you get your iPhone nor you get any carder. It’s just you who lost the amount.</a:t>
            </a:r>
          </a:p>
          <a:p>
            <a:pPr fontAlgn="base"/>
            <a:r>
              <a:rPr lang="en-GB" dirty="0"/>
              <a:t>Most of these Telegram and Instagram carders flee away. The only purpose they have is to collect such smaller amounts resulting in a huge sum of money</a:t>
            </a:r>
          </a:p>
          <a:p>
            <a:endParaRPr lang="en-GB" dirty="0"/>
          </a:p>
        </p:txBody>
      </p:sp>
    </p:spTree>
    <p:extLst>
      <p:ext uri="{BB962C8B-B14F-4D97-AF65-F5344CB8AC3E}">
        <p14:creationId xmlns:p14="http://schemas.microsoft.com/office/powerpoint/2010/main" val="39768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Conclusion</a:t>
            </a:r>
            <a:endParaRPr lang="en-GB" dirty="0"/>
          </a:p>
        </p:txBody>
      </p:sp>
      <p:sp>
        <p:nvSpPr>
          <p:cNvPr id="3" name="Content Placeholder 2"/>
          <p:cNvSpPr>
            <a:spLocks noGrp="1"/>
          </p:cNvSpPr>
          <p:nvPr>
            <p:ph idx="1"/>
          </p:nvPr>
        </p:nvSpPr>
        <p:spPr/>
        <p:txBody>
          <a:bodyPr/>
          <a:lstStyle/>
          <a:p>
            <a:pPr fontAlgn="base"/>
            <a:r>
              <a:rPr lang="en-GB" dirty="0"/>
              <a:t>The carding business is anyway illegal and unsafe irrespective of the role you play – hacker, carder or even buyer.</a:t>
            </a:r>
          </a:p>
          <a:p>
            <a:pPr fontAlgn="base"/>
            <a:r>
              <a:rPr lang="en-GB" dirty="0"/>
              <a:t>Secondly, the majority of the carders are fake who never deliver you any product. They just flee away with your money.</a:t>
            </a:r>
          </a:p>
          <a:p>
            <a:endParaRPr lang="en-GB" dirty="0"/>
          </a:p>
        </p:txBody>
      </p:sp>
    </p:spTree>
    <p:extLst>
      <p:ext uri="{BB962C8B-B14F-4D97-AF65-F5344CB8AC3E}">
        <p14:creationId xmlns:p14="http://schemas.microsoft.com/office/powerpoint/2010/main" val="2953200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Carding </a:t>
            </a:r>
            <a:endParaRPr lang="en-GB" dirty="0"/>
          </a:p>
        </p:txBody>
      </p:sp>
      <p:sp>
        <p:nvSpPr>
          <p:cNvPr id="3" name="Content Placeholder 2"/>
          <p:cNvSpPr>
            <a:spLocks noGrp="1"/>
          </p:cNvSpPr>
          <p:nvPr>
            <p:ph idx="1"/>
          </p:nvPr>
        </p:nvSpPr>
        <p:spPr/>
        <p:txBody>
          <a:bodyPr/>
          <a:lstStyle/>
          <a:p>
            <a:r>
              <a:rPr lang="en-GB" dirty="0"/>
              <a:t>Carding is </a:t>
            </a:r>
            <a:r>
              <a:rPr lang="en-GB" b="1" dirty="0"/>
              <a:t>a term describing the trafficking and unauthorized use of credit cards</a:t>
            </a:r>
            <a:r>
              <a:rPr lang="en-GB" dirty="0"/>
              <a:t>. </a:t>
            </a:r>
            <a:endParaRPr lang="en-GB" dirty="0" smtClean="0"/>
          </a:p>
          <a:p>
            <a:r>
              <a:rPr lang="en-GB" b="1" dirty="0"/>
              <a:t>If I keep it simple then Carding means to steal someone’s credit card details and use it for personal benefits.</a:t>
            </a:r>
            <a:endParaRPr lang="en-GB" dirty="0" smtClean="0"/>
          </a:p>
          <a:p>
            <a:endParaRPr lang="en-GB" dirty="0"/>
          </a:p>
        </p:txBody>
      </p:sp>
    </p:spTree>
    <p:extLst>
      <p:ext uri="{BB962C8B-B14F-4D97-AF65-F5344CB8AC3E}">
        <p14:creationId xmlns:p14="http://schemas.microsoft.com/office/powerpoint/2010/main" val="2086727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GB" dirty="0"/>
          </a:p>
        </p:txBody>
      </p:sp>
      <p:sp>
        <p:nvSpPr>
          <p:cNvPr id="3" name="Content Placeholder 2"/>
          <p:cNvSpPr>
            <a:spLocks noGrp="1"/>
          </p:cNvSpPr>
          <p:nvPr>
            <p:ph idx="1"/>
          </p:nvPr>
        </p:nvSpPr>
        <p:spPr/>
        <p:txBody>
          <a:bodyPr>
            <a:normAutofit/>
          </a:bodyPr>
          <a:lstStyle/>
          <a:p>
            <a:r>
              <a:rPr lang="en-GB" dirty="0"/>
              <a:t>Carding generally involves the </a:t>
            </a:r>
            <a:r>
              <a:rPr lang="en-GB" b="1" dirty="0"/>
              <a:t>purchase of gift cards</a:t>
            </a:r>
            <a:r>
              <a:rPr lang="en-GB" dirty="0"/>
              <a:t> which are then used to purchase gift cards which can then be spent on relatively difficult to trace goods. Often the goods are then re-sold online or elsewhere.</a:t>
            </a:r>
          </a:p>
          <a:p>
            <a:r>
              <a:rPr lang="en-GB" dirty="0" smtClean="0"/>
              <a:t>You can also purchase the game money (such as </a:t>
            </a:r>
            <a:r>
              <a:rPr lang="en-GB" b="1" dirty="0" smtClean="0"/>
              <a:t>uc</a:t>
            </a:r>
            <a:r>
              <a:rPr lang="en-GB" dirty="0" smtClean="0"/>
              <a:t>) to buy stuff in game.</a:t>
            </a:r>
          </a:p>
          <a:p>
            <a:r>
              <a:rPr lang="en-GB" dirty="0" smtClean="0"/>
              <a:t>Account </a:t>
            </a:r>
            <a:r>
              <a:rPr lang="en-GB" dirty="0"/>
              <a:t>types like </a:t>
            </a:r>
            <a:r>
              <a:rPr lang="en-GB" dirty="0" smtClean="0"/>
              <a:t>PayPal, Netflix</a:t>
            </a:r>
            <a:r>
              <a:rPr lang="en-GB" dirty="0"/>
              <a:t>  points may be sold alongside card details</a:t>
            </a:r>
            <a:r>
              <a:rPr lang="en-GB" dirty="0" smtClean="0"/>
              <a:t>.</a:t>
            </a:r>
          </a:p>
          <a:p>
            <a:r>
              <a:rPr lang="en-GB" dirty="0"/>
              <a:t>Logins to many sites may also be sold as a </a:t>
            </a:r>
            <a:r>
              <a:rPr lang="en-GB" dirty="0" smtClean="0"/>
              <a:t>back door</a:t>
            </a:r>
            <a:r>
              <a:rPr lang="en-GB" dirty="0"/>
              <a:t> apparently for major institutions such as banks, universities and even </a:t>
            </a:r>
            <a:r>
              <a:rPr lang="en-GB" dirty="0" smtClean="0"/>
              <a:t>industrial control system.</a:t>
            </a:r>
            <a:endParaRPr lang="en-GB" dirty="0"/>
          </a:p>
        </p:txBody>
      </p:sp>
    </p:spTree>
    <p:extLst>
      <p:ext uri="{BB962C8B-B14F-4D97-AF65-F5344CB8AC3E}">
        <p14:creationId xmlns:p14="http://schemas.microsoft.com/office/powerpoint/2010/main" val="3890253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GB" dirty="0"/>
          </a:p>
        </p:txBody>
      </p:sp>
      <p:sp>
        <p:nvSpPr>
          <p:cNvPr id="3" name="Content Placeholder 2"/>
          <p:cNvSpPr>
            <a:spLocks noGrp="1"/>
          </p:cNvSpPr>
          <p:nvPr>
            <p:ph idx="1"/>
          </p:nvPr>
        </p:nvSpPr>
        <p:spPr/>
        <p:txBody>
          <a:bodyPr>
            <a:normAutofit lnSpcReduction="10000"/>
          </a:bodyPr>
          <a:lstStyle/>
          <a:p>
            <a:r>
              <a:rPr lang="en-GB" b="1" dirty="0" smtClean="0"/>
              <a:t>1980s–1999:</a:t>
            </a:r>
          </a:p>
          <a:p>
            <a:r>
              <a:rPr lang="en-GB" dirty="0"/>
              <a:t>Since the </a:t>
            </a:r>
            <a:r>
              <a:rPr lang="en-GB" dirty="0" smtClean="0"/>
              <a:t>1980s</a:t>
            </a:r>
            <a:r>
              <a:rPr lang="en-GB" dirty="0"/>
              <a:t> in the days of the </a:t>
            </a:r>
            <a:r>
              <a:rPr lang="en-GB" dirty="0">
                <a:hlinkClick r:id="rId2" tooltip="Bulletin board system"/>
              </a:rPr>
              <a:t>dial-up BBSes</a:t>
            </a:r>
            <a:r>
              <a:rPr lang="en-GB" dirty="0"/>
              <a:t>, the term </a:t>
            </a:r>
            <a:r>
              <a:rPr lang="en-GB" i="1" dirty="0"/>
              <a:t>carding</a:t>
            </a:r>
            <a:r>
              <a:rPr lang="en-GB" dirty="0"/>
              <a:t> has been used to describe the practices surrounding credit card fraud</a:t>
            </a:r>
            <a:r>
              <a:rPr lang="en-GB" dirty="0" smtClean="0"/>
              <a:t>.</a:t>
            </a:r>
          </a:p>
          <a:p>
            <a:r>
              <a:rPr lang="en-GB" dirty="0"/>
              <a:t>Started in 1989, by 1990 </a:t>
            </a:r>
            <a:r>
              <a:rPr lang="en-GB" dirty="0">
                <a:hlinkClick r:id="rId3" tooltip="Operation Sundevil"/>
              </a:rPr>
              <a:t>Operation Sundevil</a:t>
            </a:r>
            <a:r>
              <a:rPr lang="en-GB" dirty="0"/>
              <a:t> was launched by the United States Secret Service to crack down on use of BBS groups involved in credit card fraud and other illegal computer activities, the most highly publicised action by the US federal government against hackers at the </a:t>
            </a:r>
            <a:r>
              <a:rPr lang="en-GB" dirty="0" smtClean="0"/>
              <a:t>time</a:t>
            </a:r>
            <a:r>
              <a:rPr lang="en-GB" dirty="0"/>
              <a:t>. The severity of the crack down was so much that the </a:t>
            </a:r>
            <a:r>
              <a:rPr lang="en-GB" dirty="0">
                <a:hlinkClick r:id="rId4" tooltip="Electronic Frontier Foundation"/>
              </a:rPr>
              <a:t>Electronic Frontier Foundation</a:t>
            </a:r>
            <a:r>
              <a:rPr lang="en-GB" dirty="0"/>
              <a:t> was formed in response to the violation of civil liberties</a:t>
            </a:r>
            <a:r>
              <a:rPr lang="en-GB" dirty="0" smtClean="0"/>
              <a:t>.</a:t>
            </a:r>
          </a:p>
          <a:p>
            <a:r>
              <a:rPr lang="en-GB" dirty="0"/>
              <a:t>1999, United States offline and online credit card fraud annual losses were estimated at between $500,000 and $2 million</a:t>
            </a:r>
            <a:endParaRPr lang="en-GB" b="1" dirty="0"/>
          </a:p>
          <a:p>
            <a:endParaRPr lang="en-GB" dirty="0"/>
          </a:p>
        </p:txBody>
      </p:sp>
    </p:spTree>
    <p:extLst>
      <p:ext uri="{BB962C8B-B14F-4D97-AF65-F5344CB8AC3E}">
        <p14:creationId xmlns:p14="http://schemas.microsoft.com/office/powerpoint/2010/main" val="4287084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Carding </a:t>
            </a:r>
            <a:endParaRPr lang="en-GB" dirty="0"/>
          </a:p>
        </p:txBody>
      </p:sp>
      <p:sp>
        <p:nvSpPr>
          <p:cNvPr id="3" name="Content Placeholder 2"/>
          <p:cNvSpPr>
            <a:spLocks noGrp="1"/>
          </p:cNvSpPr>
          <p:nvPr>
            <p:ph idx="1"/>
          </p:nvPr>
        </p:nvSpPr>
        <p:spPr/>
        <p:txBody>
          <a:bodyPr/>
          <a:lstStyle/>
          <a:p>
            <a:r>
              <a:rPr lang="en-US" dirty="0" smtClean="0"/>
              <a:t>There are basically Four stages of Carding </a:t>
            </a:r>
          </a:p>
          <a:p>
            <a:pPr marL="0" indent="0">
              <a:buNone/>
            </a:pPr>
            <a:endParaRPr lang="en-GB" dirty="0"/>
          </a:p>
        </p:txBody>
      </p:sp>
    </p:spTree>
    <p:extLst>
      <p:ext uri="{BB962C8B-B14F-4D97-AF65-F5344CB8AC3E}">
        <p14:creationId xmlns:p14="http://schemas.microsoft.com/office/powerpoint/2010/main" val="2497747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1:Hacker </a:t>
            </a:r>
            <a:endParaRPr lang="en-GB" dirty="0"/>
          </a:p>
        </p:txBody>
      </p:sp>
      <p:sp>
        <p:nvSpPr>
          <p:cNvPr id="3" name="Content Placeholder 2"/>
          <p:cNvSpPr>
            <a:spLocks noGrp="1"/>
          </p:cNvSpPr>
          <p:nvPr>
            <p:ph idx="1"/>
          </p:nvPr>
        </p:nvSpPr>
        <p:spPr/>
        <p:txBody>
          <a:bodyPr/>
          <a:lstStyle/>
          <a:p>
            <a:r>
              <a:rPr lang="en-US" dirty="0" smtClean="0"/>
              <a:t>The hacker will extract all the Credit and debit card details using various methods</a:t>
            </a:r>
          </a:p>
          <a:p>
            <a:r>
              <a:rPr lang="en-US" dirty="0" smtClean="0"/>
              <a:t>A huge pool of data is created and sold  on the dark web </a:t>
            </a:r>
            <a:endParaRPr lang="en-GB" dirty="0"/>
          </a:p>
        </p:txBody>
      </p:sp>
    </p:spTree>
    <p:extLst>
      <p:ext uri="{BB962C8B-B14F-4D97-AF65-F5344CB8AC3E}">
        <p14:creationId xmlns:p14="http://schemas.microsoft.com/office/powerpoint/2010/main" val="1063927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b="1" dirty="0"/>
              <a:t>Ways of Stealing Card Details</a:t>
            </a:r>
            <a:endParaRPr lang="en-GB" dirty="0"/>
          </a:p>
        </p:txBody>
      </p:sp>
      <p:sp>
        <p:nvSpPr>
          <p:cNvPr id="3" name="Content Placeholder 2"/>
          <p:cNvSpPr>
            <a:spLocks noGrp="1"/>
          </p:cNvSpPr>
          <p:nvPr>
            <p:ph idx="1"/>
          </p:nvPr>
        </p:nvSpPr>
        <p:spPr/>
        <p:txBody>
          <a:bodyPr/>
          <a:lstStyle/>
          <a:p>
            <a:r>
              <a:rPr lang="en-GB" b="1" dirty="0"/>
              <a:t>Fraudulent Websites</a:t>
            </a:r>
            <a:r>
              <a:rPr lang="en-GB" b="1" dirty="0" smtClean="0"/>
              <a:t>:</a:t>
            </a:r>
          </a:p>
          <a:p>
            <a:r>
              <a:rPr lang="en-GB" b="1" dirty="0"/>
              <a:t>Fake Confirmation Calls:</a:t>
            </a:r>
            <a:r>
              <a:rPr lang="en-GB" dirty="0"/>
              <a:t> </a:t>
            </a:r>
            <a:endParaRPr lang="en-GB" dirty="0" smtClean="0"/>
          </a:p>
          <a:p>
            <a:r>
              <a:rPr lang="en-GB" b="1" dirty="0"/>
              <a:t>ATM Machines</a:t>
            </a:r>
            <a:r>
              <a:rPr lang="en-GB" b="1" dirty="0" smtClean="0"/>
              <a:t>:</a:t>
            </a:r>
          </a:p>
          <a:p>
            <a:r>
              <a:rPr lang="en-GB" b="1" dirty="0"/>
              <a:t>Websites hack:</a:t>
            </a:r>
            <a:r>
              <a:rPr lang="en-GB" dirty="0"/>
              <a:t> </a:t>
            </a:r>
            <a:endParaRPr lang="en-GB" dirty="0" smtClean="0"/>
          </a:p>
          <a:p>
            <a:r>
              <a:rPr lang="en-GB" b="1" dirty="0"/>
              <a:t>Random Guess:</a:t>
            </a:r>
            <a:r>
              <a:rPr lang="en-GB" dirty="0"/>
              <a:t> </a:t>
            </a:r>
            <a:endParaRPr lang="en-GB" dirty="0"/>
          </a:p>
        </p:txBody>
      </p:sp>
    </p:spTree>
    <p:extLst>
      <p:ext uri="{BB962C8B-B14F-4D97-AF65-F5344CB8AC3E}">
        <p14:creationId xmlns:p14="http://schemas.microsoft.com/office/powerpoint/2010/main" val="1960435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2:Carder </a:t>
            </a:r>
            <a:endParaRPr lang="en-GB" dirty="0"/>
          </a:p>
        </p:txBody>
      </p:sp>
      <p:sp>
        <p:nvSpPr>
          <p:cNvPr id="3" name="Content Placeholder 2"/>
          <p:cNvSpPr>
            <a:spLocks noGrp="1"/>
          </p:cNvSpPr>
          <p:nvPr>
            <p:ph idx="1"/>
          </p:nvPr>
        </p:nvSpPr>
        <p:spPr/>
        <p:txBody>
          <a:bodyPr/>
          <a:lstStyle/>
          <a:p>
            <a:r>
              <a:rPr lang="en-US" dirty="0" smtClean="0"/>
              <a:t>The Carder will buy will buy this pool of credit and debit cards for hacker </a:t>
            </a:r>
          </a:p>
          <a:p>
            <a:r>
              <a:rPr lang="en-US" dirty="0" smtClean="0"/>
              <a:t>He will purchase all the items from online store and dump the card</a:t>
            </a:r>
          </a:p>
          <a:p>
            <a:r>
              <a:rPr lang="en-US" dirty="0" smtClean="0"/>
              <a:t>Now people will be randomly pitched to buy those products for heavy discount </a:t>
            </a:r>
          </a:p>
          <a:p>
            <a:pPr marL="0" indent="0">
              <a:buNone/>
            </a:pPr>
            <a:endParaRPr lang="en-US" dirty="0" smtClean="0"/>
          </a:p>
          <a:p>
            <a:pPr marL="0" indent="0">
              <a:buNone/>
            </a:pPr>
            <a:endParaRPr lang="en-US" dirty="0"/>
          </a:p>
          <a:p>
            <a:pPr marL="0" indent="0">
              <a:buNone/>
            </a:pPr>
            <a:endParaRPr lang="en-GB" dirty="0"/>
          </a:p>
        </p:txBody>
      </p:sp>
    </p:spTree>
    <p:extLst>
      <p:ext uri="{BB962C8B-B14F-4D97-AF65-F5344CB8AC3E}">
        <p14:creationId xmlns:p14="http://schemas.microsoft.com/office/powerpoint/2010/main" val="2729331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Who </a:t>
            </a:r>
            <a:r>
              <a:rPr lang="en-GB" b="1" dirty="0"/>
              <a:t>is a Carder?</a:t>
            </a:r>
            <a:r>
              <a:rPr lang="en-GB" dirty="0"/>
              <a:t/>
            </a:r>
            <a:br>
              <a:rPr lang="en-GB" dirty="0"/>
            </a:br>
            <a:endParaRPr lang="en-GB" dirty="0"/>
          </a:p>
        </p:txBody>
      </p:sp>
      <p:sp>
        <p:nvSpPr>
          <p:cNvPr id="3" name="Content Placeholder 2"/>
          <p:cNvSpPr>
            <a:spLocks noGrp="1"/>
          </p:cNvSpPr>
          <p:nvPr>
            <p:ph idx="1"/>
          </p:nvPr>
        </p:nvSpPr>
        <p:spPr/>
        <p:txBody>
          <a:bodyPr/>
          <a:lstStyle/>
          <a:p>
            <a:r>
              <a:rPr lang="en-GB" dirty="0"/>
              <a:t>A carder buys this list of card details and eventually buys a large number of products from online websites like Amazon, Alibaba, etc. Once delivered, they will ask you to buy those products at 10% of the original price</a:t>
            </a:r>
            <a:r>
              <a:rPr lang="en-GB" dirty="0" smtClean="0"/>
              <a:t>.</a:t>
            </a:r>
          </a:p>
          <a:p>
            <a:r>
              <a:rPr lang="en-GB" dirty="0"/>
              <a:t>carders use fake identities for all this online shopping.</a:t>
            </a:r>
          </a:p>
        </p:txBody>
      </p:sp>
    </p:spTree>
    <p:extLst>
      <p:ext uri="{BB962C8B-B14F-4D97-AF65-F5344CB8AC3E}">
        <p14:creationId xmlns:p14="http://schemas.microsoft.com/office/powerpoint/2010/main" val="29656492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113</TotalTime>
  <Words>451</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Carding</vt:lpstr>
      <vt:lpstr>Carding </vt:lpstr>
      <vt:lpstr>Example</vt:lpstr>
      <vt:lpstr>History</vt:lpstr>
      <vt:lpstr>Stages of Carding </vt:lpstr>
      <vt:lpstr>Stage 1:Hacker </vt:lpstr>
      <vt:lpstr>Ways of Stealing Card Details</vt:lpstr>
      <vt:lpstr>Stage 2:Carder </vt:lpstr>
      <vt:lpstr> Who is a Carder? </vt:lpstr>
      <vt:lpstr>Stage 3:Consumer </vt:lpstr>
      <vt:lpstr>Stage 4:Police </vt:lpstr>
      <vt:lpstr>Act for Carding?</vt:lpstr>
      <vt:lpstr>90% of the Carders are Fake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8</cp:revision>
  <dcterms:created xsi:type="dcterms:W3CDTF">2022-06-01T19:20:49Z</dcterms:created>
  <dcterms:modified xsi:type="dcterms:W3CDTF">2022-06-01T21:13:56Z</dcterms:modified>
</cp:coreProperties>
</file>