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8"/>
  </p:notesMasterIdLst>
  <p:sldIdLst>
    <p:sldId id="256" r:id="rId2"/>
    <p:sldId id="257" r:id="rId3"/>
    <p:sldId id="260" r:id="rId4"/>
    <p:sldId id="258" r:id="rId5"/>
    <p:sldId id="331" r:id="rId6"/>
    <p:sldId id="332" r:id="rId7"/>
    <p:sldId id="372" r:id="rId8"/>
    <p:sldId id="375" r:id="rId9"/>
    <p:sldId id="376" r:id="rId10"/>
    <p:sldId id="377" r:id="rId11"/>
    <p:sldId id="378" r:id="rId12"/>
    <p:sldId id="380" r:id="rId13"/>
    <p:sldId id="391" r:id="rId14"/>
    <p:sldId id="392" r:id="rId15"/>
    <p:sldId id="399" r:id="rId16"/>
    <p:sldId id="401" r:id="rId17"/>
    <p:sldId id="402" r:id="rId18"/>
    <p:sldId id="403" r:id="rId19"/>
    <p:sldId id="404" r:id="rId20"/>
    <p:sldId id="405" r:id="rId21"/>
    <p:sldId id="406" r:id="rId22"/>
    <p:sldId id="407" r:id="rId23"/>
    <p:sldId id="408" r:id="rId24"/>
    <p:sldId id="409" r:id="rId25"/>
    <p:sldId id="410"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08-Feb-22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17</a:t>
            </a:fld>
            <a:endParaRPr lang="en-US"/>
          </a:p>
        </p:txBody>
      </p:sp>
    </p:spTree>
    <p:extLst>
      <p:ext uri="{BB962C8B-B14F-4D97-AF65-F5344CB8AC3E}">
        <p14:creationId xmlns:p14="http://schemas.microsoft.com/office/powerpoint/2010/main" val="152556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18</a:t>
            </a:fld>
            <a:endParaRPr lang="en-US"/>
          </a:p>
        </p:txBody>
      </p:sp>
    </p:spTree>
    <p:extLst>
      <p:ext uri="{BB962C8B-B14F-4D97-AF65-F5344CB8AC3E}">
        <p14:creationId xmlns:p14="http://schemas.microsoft.com/office/powerpoint/2010/main" val="289249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19</a:t>
            </a:fld>
            <a:endParaRPr lang="en-US"/>
          </a:p>
        </p:txBody>
      </p:sp>
    </p:spTree>
    <p:extLst>
      <p:ext uri="{BB962C8B-B14F-4D97-AF65-F5344CB8AC3E}">
        <p14:creationId xmlns:p14="http://schemas.microsoft.com/office/powerpoint/2010/main" val="4745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20</a:t>
            </a:fld>
            <a:endParaRPr lang="en-US"/>
          </a:p>
        </p:txBody>
      </p:sp>
    </p:spTree>
    <p:extLst>
      <p:ext uri="{BB962C8B-B14F-4D97-AF65-F5344CB8AC3E}">
        <p14:creationId xmlns:p14="http://schemas.microsoft.com/office/powerpoint/2010/main" val="188734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21</a:t>
            </a:fld>
            <a:endParaRPr lang="en-US"/>
          </a:p>
        </p:txBody>
      </p:sp>
    </p:spTree>
    <p:extLst>
      <p:ext uri="{BB962C8B-B14F-4D97-AF65-F5344CB8AC3E}">
        <p14:creationId xmlns:p14="http://schemas.microsoft.com/office/powerpoint/2010/main" val="45003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22</a:t>
            </a:fld>
            <a:endParaRPr lang="en-US"/>
          </a:p>
        </p:txBody>
      </p:sp>
    </p:spTree>
    <p:extLst>
      <p:ext uri="{BB962C8B-B14F-4D97-AF65-F5344CB8AC3E}">
        <p14:creationId xmlns:p14="http://schemas.microsoft.com/office/powerpoint/2010/main" val="2225107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23</a:t>
            </a:fld>
            <a:endParaRPr lang="en-US"/>
          </a:p>
        </p:txBody>
      </p:sp>
    </p:spTree>
    <p:extLst>
      <p:ext uri="{BB962C8B-B14F-4D97-AF65-F5344CB8AC3E}">
        <p14:creationId xmlns:p14="http://schemas.microsoft.com/office/powerpoint/2010/main" val="378408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24</a:t>
            </a:fld>
            <a:endParaRPr lang="en-US"/>
          </a:p>
        </p:txBody>
      </p:sp>
    </p:spTree>
    <p:extLst>
      <p:ext uri="{BB962C8B-B14F-4D97-AF65-F5344CB8AC3E}">
        <p14:creationId xmlns:p14="http://schemas.microsoft.com/office/powerpoint/2010/main" val="271519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25</a:t>
            </a:fld>
            <a:endParaRPr lang="en-US"/>
          </a:p>
        </p:txBody>
      </p:sp>
    </p:spTree>
    <p:extLst>
      <p:ext uri="{BB962C8B-B14F-4D97-AF65-F5344CB8AC3E}">
        <p14:creationId xmlns:p14="http://schemas.microsoft.com/office/powerpoint/2010/main" val="75376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000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2344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2417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08-Feb-22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0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08-Feb-22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5026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08-Feb-22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8491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08-Feb-22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875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t>08-Feb-22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15151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t>08-Feb-22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293865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08-Feb-22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321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t>08-Feb-22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023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320" y="850762"/>
            <a:ext cx="6542171" cy="2373739"/>
          </a:xfrm>
        </p:spPr>
        <p:txBody>
          <a:bodyPr>
            <a:normAutofit/>
          </a:bodyPr>
          <a:lstStyle/>
          <a:p>
            <a:pPr algn="ctr"/>
            <a:r>
              <a:rPr lang="en-US" sz="4400" dirty="0" smtClean="0"/>
              <a:t>Software Quality Engineering</a:t>
            </a:r>
            <a:r>
              <a:rPr lang="en-US" dirty="0" smtClean="0"/>
              <a:t/>
            </a:r>
            <a:br>
              <a:rPr lang="en-US" dirty="0" smtClean="0"/>
            </a:br>
            <a:r>
              <a:rPr lang="en-US" sz="3600" dirty="0" smtClean="0"/>
              <a:t>(Week-1)</a:t>
            </a:r>
            <a:endParaRPr lang="en-US" sz="3600" dirty="0"/>
          </a:p>
        </p:txBody>
      </p:sp>
      <p:sp>
        <p:nvSpPr>
          <p:cNvPr id="4" name="Subtitle 2"/>
          <p:cNvSpPr txBox="1">
            <a:spLocks/>
          </p:cNvSpPr>
          <p:nvPr/>
        </p:nvSpPr>
        <p:spPr>
          <a:xfrm>
            <a:off x="3684897" y="4408226"/>
            <a:ext cx="7369790" cy="170597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996287" y="2037631"/>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83122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altLang="en-US" smtClean="0"/>
              <a:t>What is Software Quality?</a:t>
            </a:r>
          </a:p>
        </p:txBody>
      </p:sp>
      <p:sp>
        <p:nvSpPr>
          <p:cNvPr id="9219" name="Rectangle 3"/>
          <p:cNvSpPr>
            <a:spLocks noGrp="1" noChangeArrowheads="1"/>
          </p:cNvSpPr>
          <p:nvPr>
            <p:ph idx="1"/>
          </p:nvPr>
        </p:nvSpPr>
        <p:spPr>
          <a:xfrm>
            <a:off x="1351128" y="2047164"/>
            <a:ext cx="9804552" cy="3821930"/>
          </a:xfrm>
        </p:spPr>
        <p:txBody>
          <a:bodyPr>
            <a:normAutofit lnSpcReduction="10000"/>
          </a:bodyPr>
          <a:lstStyle/>
          <a:p>
            <a:pPr algn="just" eaLnBrk="1" hangingPunct="1">
              <a:lnSpc>
                <a:spcPct val="90000"/>
              </a:lnSpc>
            </a:pPr>
            <a:r>
              <a:rPr lang="en-US" altLang="en-US" sz="2400" dirty="0"/>
              <a:t>Watts Humphrey, of the SEI, tends to speak of quality as “achieving excellent levels of fitness for use, conformance to requirements, reliability and maintainability</a:t>
            </a:r>
            <a:r>
              <a:rPr lang="en-US" altLang="en-US" sz="2400" dirty="0" smtClean="0"/>
              <a:t>.”</a:t>
            </a:r>
          </a:p>
          <a:p>
            <a:pPr algn="just" eaLnBrk="1" hangingPunct="1">
              <a:lnSpc>
                <a:spcPct val="90000"/>
              </a:lnSpc>
            </a:pPr>
            <a:endParaRPr lang="en-US" altLang="en-US" sz="2400" dirty="0"/>
          </a:p>
          <a:p>
            <a:pPr algn="just" eaLnBrk="1" hangingPunct="1">
              <a:lnSpc>
                <a:spcPct val="90000"/>
              </a:lnSpc>
            </a:pPr>
            <a:r>
              <a:rPr lang="en-US" altLang="en-US" sz="2400" dirty="0"/>
              <a:t>James Martin said that software quality means being on time, within budget and meeting user </a:t>
            </a:r>
            <a:r>
              <a:rPr lang="en-US" altLang="en-US" sz="2400" dirty="0" smtClean="0"/>
              <a:t>needs.</a:t>
            </a:r>
          </a:p>
          <a:p>
            <a:pPr algn="just" eaLnBrk="1" hangingPunct="1">
              <a:lnSpc>
                <a:spcPct val="90000"/>
              </a:lnSpc>
            </a:pPr>
            <a:endParaRPr lang="en-US" altLang="en-US" sz="2400" dirty="0"/>
          </a:p>
          <a:p>
            <a:pPr algn="just" eaLnBrk="1" hangingPunct="1">
              <a:lnSpc>
                <a:spcPct val="90000"/>
              </a:lnSpc>
            </a:pPr>
            <a:r>
              <a:rPr lang="en-US" altLang="en-US" sz="2400" dirty="0"/>
              <a:t>Tom McCabe, the software complexity specialist, defines quality as “high level of user satisfaction and low defect levels, often associated with low </a:t>
            </a:r>
            <a:r>
              <a:rPr lang="en-US" altLang="en-US" sz="2400" dirty="0" smtClean="0"/>
              <a:t>complexity.</a:t>
            </a:r>
            <a:endParaRPr lang="en-US" altLang="en-US" sz="2400" dirty="0"/>
          </a:p>
        </p:txBody>
      </p:sp>
    </p:spTree>
    <p:extLst>
      <p:ext uri="{BB962C8B-B14F-4D97-AF65-F5344CB8AC3E}">
        <p14:creationId xmlns:p14="http://schemas.microsoft.com/office/powerpoint/2010/main" val="182684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en-US" altLang="en-US" smtClean="0"/>
              <a:t>What is Software Quality?</a:t>
            </a:r>
          </a:p>
        </p:txBody>
      </p:sp>
      <p:sp>
        <p:nvSpPr>
          <p:cNvPr id="10243" name="Rectangle 3"/>
          <p:cNvSpPr>
            <a:spLocks noGrp="1" noChangeArrowheads="1"/>
          </p:cNvSpPr>
          <p:nvPr>
            <p:ph idx="1"/>
          </p:nvPr>
        </p:nvSpPr>
        <p:spPr>
          <a:xfrm>
            <a:off x="1351128" y="1845734"/>
            <a:ext cx="9804552" cy="4023360"/>
          </a:xfrm>
        </p:spPr>
        <p:txBody>
          <a:bodyPr>
            <a:normAutofit/>
          </a:bodyPr>
          <a:lstStyle/>
          <a:p>
            <a:pPr algn="just" eaLnBrk="1" hangingPunct="1"/>
            <a:endParaRPr lang="en-US" altLang="en-US" sz="2400" dirty="0" smtClean="0"/>
          </a:p>
          <a:p>
            <a:pPr algn="just" eaLnBrk="1" hangingPunct="1"/>
            <a:r>
              <a:rPr lang="en-US" altLang="en-US" sz="2400" dirty="0" smtClean="0"/>
              <a:t>John Musa of Bell Laboratories states that quality means combination of “low defect levels, adherence of software functions to users needs, and high reliability”</a:t>
            </a:r>
          </a:p>
          <a:p>
            <a:pPr algn="just" eaLnBrk="1" hangingPunct="1"/>
            <a:endParaRPr lang="en-US" altLang="en-US" sz="2400" dirty="0" smtClean="0"/>
          </a:p>
          <a:p>
            <a:pPr algn="just" eaLnBrk="1" hangingPunct="1"/>
            <a:r>
              <a:rPr lang="en-US" altLang="en-US" sz="2400" dirty="0" smtClean="0"/>
              <a:t>Bill Perry, head of Quality Assurance Institute has defined quality as “high levels of user satisfaction and adherence to requirements”.</a:t>
            </a:r>
          </a:p>
        </p:txBody>
      </p:sp>
    </p:spTree>
    <p:extLst>
      <p:ext uri="{BB962C8B-B14F-4D97-AF65-F5344CB8AC3E}">
        <p14:creationId xmlns:p14="http://schemas.microsoft.com/office/powerpoint/2010/main" val="2397333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Importance of Software Quality</a:t>
            </a:r>
          </a:p>
        </p:txBody>
      </p:sp>
      <p:sp>
        <p:nvSpPr>
          <p:cNvPr id="12291" name="Content Placeholder 2"/>
          <p:cNvSpPr>
            <a:spLocks noGrp="1"/>
          </p:cNvSpPr>
          <p:nvPr>
            <p:ph idx="1"/>
          </p:nvPr>
        </p:nvSpPr>
        <p:spPr>
          <a:xfrm>
            <a:off x="1097280" y="1845734"/>
            <a:ext cx="10058400" cy="4309406"/>
          </a:xfrm>
        </p:spPr>
        <p:txBody>
          <a:bodyPr>
            <a:noAutofit/>
          </a:bodyPr>
          <a:lstStyle/>
          <a:p>
            <a:pPr eaLnBrk="1" hangingPunct="1"/>
            <a:r>
              <a:rPr lang="en-US" altLang="en-US" sz="2400" dirty="0"/>
              <a:t>Software is a major component of computer systems</a:t>
            </a:r>
          </a:p>
          <a:p>
            <a:pPr eaLnBrk="1" hangingPunct="1"/>
            <a:r>
              <a:rPr lang="en-US" altLang="en-US" sz="1600" dirty="0"/>
              <a:t>(about 80% of the cost) </a:t>
            </a:r>
            <a:endParaRPr lang="en-US" altLang="en-US" sz="1600" dirty="0" smtClean="0"/>
          </a:p>
          <a:p>
            <a:pPr eaLnBrk="1" hangingPunct="1"/>
            <a:r>
              <a:rPr lang="en-US" altLang="en-US" sz="2400" dirty="0" smtClean="0"/>
              <a:t>– </a:t>
            </a:r>
            <a:r>
              <a:rPr lang="en-US" altLang="en-US" sz="2400" dirty="0"/>
              <a:t>used for</a:t>
            </a:r>
          </a:p>
          <a:p>
            <a:pPr lvl="1" eaLnBrk="1" hangingPunct="1">
              <a:buFontTx/>
              <a:buNone/>
            </a:pPr>
            <a:r>
              <a:rPr lang="en-US" altLang="en-US" sz="1400" dirty="0"/>
              <a:t>– communication (e.g. phone system, email system)</a:t>
            </a:r>
          </a:p>
          <a:p>
            <a:pPr lvl="1" eaLnBrk="1" hangingPunct="1">
              <a:buFontTx/>
              <a:buNone/>
            </a:pPr>
            <a:r>
              <a:rPr lang="en-US" altLang="en-US" sz="1400" dirty="0"/>
              <a:t>– health monitoring,</a:t>
            </a:r>
          </a:p>
          <a:p>
            <a:pPr lvl="1" eaLnBrk="1" hangingPunct="1">
              <a:buFontTx/>
              <a:buNone/>
            </a:pPr>
            <a:r>
              <a:rPr lang="en-US" altLang="en-US" sz="1400" dirty="0"/>
              <a:t>– transportation (e.g. automobile, aeronautics),</a:t>
            </a:r>
          </a:p>
          <a:p>
            <a:pPr lvl="1" eaLnBrk="1" hangingPunct="1">
              <a:buFontTx/>
              <a:buNone/>
            </a:pPr>
            <a:r>
              <a:rPr lang="en-US" altLang="en-US" sz="1400" dirty="0"/>
              <a:t>– economic exchanges (e.g. ecommerce),</a:t>
            </a:r>
          </a:p>
          <a:p>
            <a:pPr lvl="1" eaLnBrk="1" hangingPunct="1">
              <a:buFontTx/>
              <a:buNone/>
            </a:pPr>
            <a:r>
              <a:rPr lang="en-US" altLang="en-US" sz="1400" dirty="0"/>
              <a:t>– entertainment,</a:t>
            </a:r>
          </a:p>
          <a:p>
            <a:pPr lvl="1" eaLnBrk="1" hangingPunct="1">
              <a:buFontTx/>
              <a:buNone/>
            </a:pPr>
            <a:r>
              <a:rPr lang="en-US" altLang="en-US" sz="1400" dirty="0"/>
              <a:t>– etc.</a:t>
            </a:r>
          </a:p>
          <a:p>
            <a:pPr eaLnBrk="1" hangingPunct="1"/>
            <a:r>
              <a:rPr lang="en-US" altLang="en-US" sz="2400" dirty="0"/>
              <a:t>Software defects are extremely costly in term of</a:t>
            </a:r>
          </a:p>
          <a:p>
            <a:pPr lvl="1" eaLnBrk="1" hangingPunct="1">
              <a:buFontTx/>
              <a:buNone/>
            </a:pPr>
            <a:r>
              <a:rPr lang="en-US" altLang="en-US" sz="1400" dirty="0"/>
              <a:t>– money</a:t>
            </a:r>
          </a:p>
          <a:p>
            <a:pPr lvl="1" eaLnBrk="1" hangingPunct="1">
              <a:buFontTx/>
              <a:buNone/>
            </a:pPr>
            <a:r>
              <a:rPr lang="en-US" altLang="en-US" sz="1400" dirty="0"/>
              <a:t>– reputation</a:t>
            </a:r>
          </a:p>
          <a:p>
            <a:pPr lvl="1" eaLnBrk="1" hangingPunct="1">
              <a:buFontTx/>
              <a:buNone/>
            </a:pPr>
            <a:r>
              <a:rPr lang="en-US" altLang="en-US" sz="1400" dirty="0"/>
              <a:t>– loss of life</a:t>
            </a:r>
          </a:p>
        </p:txBody>
      </p:sp>
    </p:spTree>
    <p:extLst>
      <p:ext uri="{BB962C8B-B14F-4D97-AF65-F5344CB8AC3E}">
        <p14:creationId xmlns:p14="http://schemas.microsoft.com/office/powerpoint/2010/main" val="2222390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200" y="685800"/>
            <a:ext cx="8229600" cy="1143000"/>
          </a:xfrm>
        </p:spPr>
        <p:txBody>
          <a:bodyPr/>
          <a:lstStyle/>
          <a:p>
            <a:pPr eaLnBrk="1" hangingPunct="1"/>
            <a:r>
              <a:rPr lang="en-US" altLang="en-US" sz="4000"/>
              <a:t>What is Software Quality Assurance?</a:t>
            </a:r>
          </a:p>
        </p:txBody>
      </p:sp>
      <p:sp>
        <p:nvSpPr>
          <p:cNvPr id="3" name="Content Placeholder 2"/>
          <p:cNvSpPr>
            <a:spLocks noGrp="1"/>
          </p:cNvSpPr>
          <p:nvPr>
            <p:ph idx="1"/>
          </p:nvPr>
        </p:nvSpPr>
        <p:spPr>
          <a:xfrm>
            <a:off x="1233757" y="2309757"/>
            <a:ext cx="10058400" cy="3354063"/>
          </a:xfrm>
        </p:spPr>
        <p:txBody>
          <a:bodyPr>
            <a:normAutofit/>
          </a:bodyPr>
          <a:lstStyle/>
          <a:p>
            <a:pPr marL="274320" indent="-274320">
              <a:spcAft>
                <a:spcPts val="0"/>
              </a:spcAft>
              <a:buClr>
                <a:schemeClr val="accent3"/>
              </a:buClr>
              <a:buNone/>
              <a:defRPr/>
            </a:pPr>
            <a:r>
              <a:rPr lang="en-US" dirty="0" smtClean="0"/>
              <a:t>According to the IEEE</a:t>
            </a:r>
          </a:p>
          <a:p>
            <a:pPr marL="274320" indent="-274320">
              <a:spcAft>
                <a:spcPts val="0"/>
              </a:spcAft>
              <a:buClr>
                <a:schemeClr val="accent3"/>
              </a:buClr>
              <a:buNone/>
              <a:defRPr/>
            </a:pPr>
            <a:r>
              <a:rPr lang="en-US" dirty="0" smtClean="0"/>
              <a:t>Software quality assurance is:</a:t>
            </a:r>
          </a:p>
          <a:p>
            <a:pPr marL="514350" indent="-514350">
              <a:spcAft>
                <a:spcPts val="0"/>
              </a:spcAft>
              <a:buClr>
                <a:schemeClr val="accent3"/>
              </a:buClr>
              <a:buFont typeface="+mj-lt"/>
              <a:buAutoNum type="arabicPeriod"/>
              <a:defRPr/>
            </a:pPr>
            <a:r>
              <a:rPr lang="en-US" sz="2400" i="1" dirty="0"/>
              <a:t>A planned and systematic pattern of all actions necessary to provide adequate confidence that an item or product conforms to established technical requirements.</a:t>
            </a:r>
          </a:p>
          <a:p>
            <a:pPr marL="514350" indent="-514350">
              <a:spcAft>
                <a:spcPts val="0"/>
              </a:spcAft>
              <a:buClr>
                <a:schemeClr val="accent3"/>
              </a:buClr>
              <a:buFont typeface="+mj-lt"/>
              <a:buAutoNum type="arabicPeriod"/>
              <a:defRPr/>
            </a:pPr>
            <a:r>
              <a:rPr lang="en-US" sz="2400" i="1" dirty="0"/>
              <a:t>A set of activities designed to evaluate the process by which the products are developed or manufactured. Contrast with: quality control</a:t>
            </a:r>
            <a:r>
              <a:rPr lang="en-US" sz="2400" i="1" dirty="0" smtClean="0"/>
              <a:t>.</a:t>
            </a:r>
            <a:endParaRPr lang="en-US" sz="2400" dirty="0"/>
          </a:p>
        </p:txBody>
      </p:sp>
    </p:spTree>
    <p:extLst>
      <p:ext uri="{BB962C8B-B14F-4D97-AF65-F5344CB8AC3E}">
        <p14:creationId xmlns:p14="http://schemas.microsoft.com/office/powerpoint/2010/main" val="363289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z="4000"/>
              <a:t>What is Software Quality Assurance?</a:t>
            </a:r>
          </a:p>
        </p:txBody>
      </p:sp>
      <p:sp>
        <p:nvSpPr>
          <p:cNvPr id="24579" name="Content Placeholder 2"/>
          <p:cNvSpPr>
            <a:spLocks noGrp="1"/>
          </p:cNvSpPr>
          <p:nvPr>
            <p:ph idx="1"/>
          </p:nvPr>
        </p:nvSpPr>
        <p:spPr>
          <a:xfrm>
            <a:off x="1097280" y="2497540"/>
            <a:ext cx="10058400" cy="3371554"/>
          </a:xfrm>
        </p:spPr>
        <p:txBody>
          <a:bodyPr/>
          <a:lstStyle/>
          <a:p>
            <a:pPr eaLnBrk="1" hangingPunct="1">
              <a:buFont typeface="Wingdings" panose="05000000000000000000" pitchFamily="2" charset="2"/>
              <a:buNone/>
            </a:pPr>
            <a:r>
              <a:rPr lang="en-US" altLang="en-US" dirty="0"/>
              <a:t>According to D. </a:t>
            </a:r>
            <a:r>
              <a:rPr lang="en-US" altLang="en-US" dirty="0" err="1"/>
              <a:t>Galin</a:t>
            </a:r>
            <a:endParaRPr lang="en-US" altLang="en-US" dirty="0"/>
          </a:p>
          <a:p>
            <a:pPr eaLnBrk="1" hangingPunct="1">
              <a:buFont typeface="Wingdings" panose="05000000000000000000" pitchFamily="2" charset="2"/>
              <a:buNone/>
            </a:pPr>
            <a:r>
              <a:rPr lang="en-US" altLang="en-US" dirty="0"/>
              <a:t>Software quality assurance is:</a:t>
            </a:r>
          </a:p>
          <a:p>
            <a:pPr eaLnBrk="1" hangingPunct="1">
              <a:buFont typeface="Wingdings" panose="05000000000000000000" pitchFamily="2" charset="2"/>
              <a:buNone/>
            </a:pPr>
            <a:endParaRPr lang="en-US" altLang="en-US" dirty="0"/>
          </a:p>
          <a:p>
            <a:pPr algn="just" eaLnBrk="1" hangingPunct="1">
              <a:buFont typeface="Wingdings" panose="05000000000000000000" pitchFamily="2" charset="2"/>
              <a:buNone/>
            </a:pPr>
            <a:r>
              <a:rPr lang="en-US" altLang="en-US" i="1" dirty="0"/>
              <a:t>“A systematic, planned set of actions necessary to </a:t>
            </a:r>
            <a:r>
              <a:rPr lang="en-US" altLang="en-US" i="1" dirty="0" smtClean="0"/>
              <a:t>provide adequate </a:t>
            </a:r>
            <a:r>
              <a:rPr lang="en-US" altLang="en-US" i="1" dirty="0"/>
              <a:t>confidence that the software development </a:t>
            </a:r>
            <a:r>
              <a:rPr lang="en-US" altLang="en-US" i="1" dirty="0" smtClean="0"/>
              <a:t>process or </a:t>
            </a:r>
            <a:r>
              <a:rPr lang="en-US" altLang="en-US" i="1" dirty="0"/>
              <a:t>the maintenance process of a software system </a:t>
            </a:r>
            <a:r>
              <a:rPr lang="en-US" altLang="en-US" i="1" dirty="0" smtClean="0"/>
              <a:t>product conforms </a:t>
            </a:r>
            <a:r>
              <a:rPr lang="en-US" altLang="en-US" i="1" dirty="0"/>
              <a:t>to established functional technical </a:t>
            </a:r>
            <a:r>
              <a:rPr lang="en-US" altLang="en-US" i="1" dirty="0" smtClean="0"/>
              <a:t>requirements as </a:t>
            </a:r>
            <a:r>
              <a:rPr lang="en-US" altLang="en-US" i="1" dirty="0"/>
              <a:t>well as with the managerial requirements of keeping </a:t>
            </a:r>
            <a:r>
              <a:rPr lang="en-US" altLang="en-US" i="1" dirty="0" smtClean="0"/>
              <a:t>the schedule </a:t>
            </a:r>
            <a:r>
              <a:rPr lang="en-US" altLang="en-US" i="1" dirty="0"/>
              <a:t>and operating within the budgetary confines.”</a:t>
            </a:r>
          </a:p>
        </p:txBody>
      </p:sp>
    </p:spTree>
    <p:extLst>
      <p:ext uri="{BB962C8B-B14F-4D97-AF65-F5344CB8AC3E}">
        <p14:creationId xmlns:p14="http://schemas.microsoft.com/office/powerpoint/2010/main" val="3877692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r>
              <a:rPr lang="en-US" altLang="en-US" sz="4400"/>
              <a:t>Software Quality Challenges</a:t>
            </a:r>
          </a:p>
        </p:txBody>
      </p:sp>
      <p:sp>
        <p:nvSpPr>
          <p:cNvPr id="31747" name="Rectangle 3"/>
          <p:cNvSpPr>
            <a:spLocks noGrp="1" noChangeArrowheads="1"/>
          </p:cNvSpPr>
          <p:nvPr>
            <p:ph idx="1"/>
          </p:nvPr>
        </p:nvSpPr>
        <p:spPr>
          <a:xfrm>
            <a:off x="1569493" y="2011365"/>
            <a:ext cx="8641307" cy="4061890"/>
          </a:xfrm>
        </p:spPr>
        <p:txBody>
          <a:bodyPr>
            <a:normAutofit/>
          </a:bodyPr>
          <a:lstStyle/>
          <a:p>
            <a:pPr algn="just" eaLnBrk="1" hangingPunct="1">
              <a:lnSpc>
                <a:spcPct val="90000"/>
              </a:lnSpc>
            </a:pPr>
            <a:r>
              <a:rPr lang="en-US" altLang="en-US" sz="2200" dirty="0"/>
              <a:t>Quality cannot be directly checked in the product; it must planned right from the beginning</a:t>
            </a:r>
            <a:r>
              <a:rPr lang="en-US" altLang="en-US" sz="2200" dirty="0" smtClean="0"/>
              <a:t>.</a:t>
            </a:r>
          </a:p>
          <a:p>
            <a:pPr algn="just" eaLnBrk="1" hangingPunct="1">
              <a:lnSpc>
                <a:spcPct val="90000"/>
              </a:lnSpc>
            </a:pPr>
            <a:endParaRPr lang="en-US" altLang="en-US" sz="2200" dirty="0"/>
          </a:p>
          <a:p>
            <a:pPr algn="just" eaLnBrk="1" hangingPunct="1">
              <a:lnSpc>
                <a:spcPct val="90000"/>
              </a:lnSpc>
            </a:pPr>
            <a:r>
              <a:rPr lang="en-US" altLang="en-US" sz="2200" dirty="0"/>
              <a:t>The project must focus on the quality issues of the project from the beginning, ensuring that quality criteria are consistent with defined requirements</a:t>
            </a:r>
            <a:r>
              <a:rPr lang="en-US" altLang="en-US" sz="2200" dirty="0" smtClean="0"/>
              <a:t>.</a:t>
            </a:r>
          </a:p>
          <a:p>
            <a:pPr algn="just" eaLnBrk="1" hangingPunct="1">
              <a:lnSpc>
                <a:spcPct val="90000"/>
              </a:lnSpc>
            </a:pPr>
            <a:endParaRPr lang="en-US" altLang="en-US" sz="2200" dirty="0"/>
          </a:p>
          <a:p>
            <a:pPr algn="just"/>
            <a:r>
              <a:rPr lang="en-US" altLang="en-US" sz="2200" dirty="0"/>
              <a:t>Quality means meeting requirements and meeting customer needs, which means a defect-free product from both the producer’s and the customer’s viewpoint. </a:t>
            </a:r>
          </a:p>
          <a:p>
            <a:pPr algn="just" eaLnBrk="1" hangingPunct="1">
              <a:lnSpc>
                <a:spcPct val="90000"/>
              </a:lnSpc>
            </a:pPr>
            <a:endParaRPr lang="en-US" altLang="en-US" sz="2200" dirty="0"/>
          </a:p>
        </p:txBody>
      </p:sp>
    </p:spTree>
    <p:extLst>
      <p:ext uri="{BB962C8B-B14F-4D97-AF65-F5344CB8AC3E}">
        <p14:creationId xmlns:p14="http://schemas.microsoft.com/office/powerpoint/2010/main" val="115537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706" y="1915235"/>
            <a:ext cx="11017607" cy="4321792"/>
          </a:xfrm>
        </p:spPr>
        <p:txBody>
          <a:bodyPr>
            <a:noAutofit/>
          </a:bodyPr>
          <a:lstStyle/>
          <a:p>
            <a:r>
              <a:rPr lang="en-US" sz="2400" i="1" dirty="0" smtClean="0">
                <a:latin typeface="Calibri" panose="020F0502020204030204" pitchFamily="34" charset="0"/>
                <a:cs typeface="Calibri" panose="020F0502020204030204" pitchFamily="34" charset="0"/>
              </a:rPr>
              <a:t>Quality Engineering at every SDLC phase:</a:t>
            </a:r>
          </a:p>
        </p:txBody>
      </p:sp>
      <p:sp>
        <p:nvSpPr>
          <p:cNvPr id="4" name="Title 1"/>
          <p:cNvSpPr>
            <a:spLocks noGrp="1"/>
          </p:cNvSpPr>
          <p:nvPr>
            <p:ph type="title"/>
          </p:nvPr>
        </p:nvSpPr>
        <p:spPr>
          <a:xfrm>
            <a:off x="581192" y="702156"/>
            <a:ext cx="11029616" cy="1013800"/>
          </a:xfrm>
        </p:spPr>
        <p:txBody>
          <a:bodyPr/>
          <a:lstStyle/>
          <a:p>
            <a:r>
              <a:rPr lang="en-US" dirty="0" smtClean="0"/>
              <a:t>Software Quality Engineering Road Map</a:t>
            </a:r>
            <a:endParaRPr lang="en-US" dirty="0"/>
          </a:p>
        </p:txBody>
      </p:sp>
      <p:sp>
        <p:nvSpPr>
          <p:cNvPr id="2" name="Rectangle 1"/>
          <p:cNvSpPr/>
          <p:nvPr/>
        </p:nvSpPr>
        <p:spPr>
          <a:xfrm>
            <a:off x="833993" y="2536653"/>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Analysis</a:t>
            </a:r>
            <a:endParaRPr lang="en-US" dirty="0"/>
          </a:p>
        </p:txBody>
      </p:sp>
      <p:sp>
        <p:nvSpPr>
          <p:cNvPr id="5" name="Rectangle 4"/>
          <p:cNvSpPr/>
          <p:nvPr/>
        </p:nvSpPr>
        <p:spPr>
          <a:xfrm>
            <a:off x="2934268" y="3277737"/>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a:t>
            </a:r>
            <a:endParaRPr lang="en-US" dirty="0"/>
          </a:p>
        </p:txBody>
      </p:sp>
      <p:sp>
        <p:nvSpPr>
          <p:cNvPr id="6" name="Rectangle 5"/>
          <p:cNvSpPr/>
          <p:nvPr/>
        </p:nvSpPr>
        <p:spPr>
          <a:xfrm>
            <a:off x="5143273" y="4014716"/>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7" name="Rectangle 6"/>
          <p:cNvSpPr/>
          <p:nvPr/>
        </p:nvSpPr>
        <p:spPr>
          <a:xfrm>
            <a:off x="7274599" y="4697104"/>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8" name="Rectangle 7"/>
          <p:cNvSpPr/>
          <p:nvPr/>
        </p:nvSpPr>
        <p:spPr>
          <a:xfrm>
            <a:off x="9501458" y="5431809"/>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a:t>
            </a:r>
            <a:endParaRPr lang="en-US" dirty="0"/>
          </a:p>
        </p:txBody>
      </p:sp>
      <p:sp>
        <p:nvSpPr>
          <p:cNvPr id="9" name="Rectangle 8"/>
          <p:cNvSpPr/>
          <p:nvPr/>
        </p:nvSpPr>
        <p:spPr>
          <a:xfrm>
            <a:off x="9658407" y="4690280"/>
            <a:ext cx="1228298"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Docker Containers</a:t>
            </a:r>
            <a:endParaRPr lang="en-US" dirty="0"/>
          </a:p>
        </p:txBody>
      </p:sp>
      <p:sp>
        <p:nvSpPr>
          <p:cNvPr id="10" name="Rectangle 9"/>
          <p:cNvSpPr/>
          <p:nvPr/>
        </p:nvSpPr>
        <p:spPr>
          <a:xfrm>
            <a:off x="7186578" y="3960125"/>
            <a:ext cx="1521035"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Testing</a:t>
            </a:r>
          </a:p>
          <a:p>
            <a:pPr algn="ctr"/>
            <a:r>
              <a:rPr lang="en-US" dirty="0" smtClean="0"/>
              <a:t>(JUnit)</a:t>
            </a:r>
            <a:endParaRPr lang="en-US" dirty="0"/>
          </a:p>
        </p:txBody>
      </p:sp>
      <p:sp>
        <p:nvSpPr>
          <p:cNvPr id="13" name="Rectangle 12"/>
          <p:cNvSpPr/>
          <p:nvPr/>
        </p:nvSpPr>
        <p:spPr>
          <a:xfrm>
            <a:off x="5179322" y="3219041"/>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Version Controlling</a:t>
            </a:r>
          </a:p>
          <a:p>
            <a:pPr algn="ctr"/>
            <a:r>
              <a:rPr lang="en-US" dirty="0" smtClean="0"/>
              <a:t>GIT, GIT Hub</a:t>
            </a:r>
            <a:endParaRPr lang="en-US" dirty="0"/>
          </a:p>
        </p:txBody>
      </p:sp>
      <p:sp>
        <p:nvSpPr>
          <p:cNvPr id="14" name="Rectangle 13"/>
          <p:cNvSpPr/>
          <p:nvPr/>
        </p:nvSpPr>
        <p:spPr>
          <a:xfrm>
            <a:off x="2906967" y="2577598"/>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Attributes</a:t>
            </a:r>
            <a:endParaRPr lang="en-US" dirty="0"/>
          </a:p>
        </p:txBody>
      </p:sp>
      <p:sp>
        <p:nvSpPr>
          <p:cNvPr id="15" name="Rectangle 14"/>
          <p:cNvSpPr/>
          <p:nvPr/>
        </p:nvSpPr>
        <p:spPr>
          <a:xfrm>
            <a:off x="581192" y="5268482"/>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Defects</a:t>
            </a:r>
            <a:endParaRPr lang="en-US" dirty="0"/>
          </a:p>
        </p:txBody>
      </p:sp>
      <p:cxnSp>
        <p:nvCxnSpPr>
          <p:cNvPr id="17" name="Straight Arrow Connector 16"/>
          <p:cNvCxnSpPr>
            <a:stCxn id="15" idx="0"/>
          </p:cNvCxnSpPr>
          <p:nvPr/>
        </p:nvCxnSpPr>
        <p:spPr>
          <a:xfrm flipV="1">
            <a:off x="1328408" y="4162567"/>
            <a:ext cx="1837873" cy="110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0"/>
          </p:cNvCxnSpPr>
          <p:nvPr/>
        </p:nvCxnSpPr>
        <p:spPr>
          <a:xfrm flipH="1" flipV="1">
            <a:off x="1328407" y="3472913"/>
            <a:ext cx="1" cy="179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0"/>
          </p:cNvCxnSpPr>
          <p:nvPr/>
        </p:nvCxnSpPr>
        <p:spPr>
          <a:xfrm flipV="1">
            <a:off x="1328408" y="4355910"/>
            <a:ext cx="3711608" cy="91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9806509" y="2204088"/>
            <a:ext cx="16805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Engineering</a:t>
            </a:r>
            <a:endParaRPr lang="en-US" dirty="0"/>
          </a:p>
        </p:txBody>
      </p:sp>
      <p:cxnSp>
        <p:nvCxnSpPr>
          <p:cNvPr id="24" name="Straight Arrow Connector 23"/>
          <p:cNvCxnSpPr/>
          <p:nvPr/>
        </p:nvCxnSpPr>
        <p:spPr>
          <a:xfrm flipH="1">
            <a:off x="10410967" y="2945617"/>
            <a:ext cx="288057" cy="1778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8129753" y="2923340"/>
            <a:ext cx="2585778" cy="123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6629742" y="2925616"/>
            <a:ext cx="4050358" cy="835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4387750" y="2891495"/>
            <a:ext cx="6278702" cy="4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2473521" y="2613993"/>
            <a:ext cx="7557583" cy="54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525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an Error?</a:t>
            </a:r>
          </a:p>
        </p:txBody>
      </p:sp>
      <p:sp>
        <p:nvSpPr>
          <p:cNvPr id="14339" name="Content Placeholder 2"/>
          <p:cNvSpPr>
            <a:spLocks noGrp="1"/>
          </p:cNvSpPr>
          <p:nvPr>
            <p:ph idx="1"/>
          </p:nvPr>
        </p:nvSpPr>
        <p:spPr>
          <a:xfrm>
            <a:off x="1315644" y="2009507"/>
            <a:ext cx="9621672" cy="3613370"/>
          </a:xfrm>
        </p:spPr>
        <p:txBody>
          <a:bodyPr>
            <a:normAutofit fontScale="92500" lnSpcReduction="10000"/>
          </a:bodyPr>
          <a:lstStyle/>
          <a:p>
            <a:pPr eaLnBrk="1" hangingPunct="1"/>
            <a:endParaRPr lang="en-US" altLang="en-US" sz="2400" dirty="0" smtClean="0"/>
          </a:p>
          <a:p>
            <a:pPr eaLnBrk="1" hangingPunct="1"/>
            <a:r>
              <a:rPr lang="en-US" altLang="en-US" sz="2400" dirty="0" smtClean="0"/>
              <a:t>Error is usually refer to some syntax mistake by developer.</a:t>
            </a:r>
          </a:p>
          <a:p>
            <a:pPr eaLnBrk="1" hangingPunct="1"/>
            <a:endParaRPr lang="en-US" altLang="en-US" sz="2400" dirty="0" smtClean="0"/>
          </a:p>
          <a:p>
            <a:pPr eaLnBrk="1" hangingPunct="1"/>
            <a:r>
              <a:rPr lang="en-US" altLang="en-US" sz="2400" dirty="0" smtClean="0"/>
              <a:t>Refer to both Syntax and semantic error.</a:t>
            </a:r>
          </a:p>
          <a:p>
            <a:pPr eaLnBrk="1" hangingPunct="1"/>
            <a:endParaRPr lang="en-US" altLang="en-US" sz="2400" dirty="0" smtClean="0"/>
          </a:p>
          <a:p>
            <a:pPr eaLnBrk="1" hangingPunct="1"/>
            <a:r>
              <a:rPr lang="en-US" altLang="en-US" sz="2400" dirty="0" smtClean="0"/>
              <a:t>Syntax error are usually fixed by developer.</a:t>
            </a:r>
          </a:p>
          <a:p>
            <a:pPr eaLnBrk="1" hangingPunct="1"/>
            <a:endParaRPr lang="en-US" altLang="en-US" sz="2400" dirty="0" smtClean="0"/>
          </a:p>
          <a:p>
            <a:pPr eaLnBrk="1" hangingPunct="1"/>
            <a:r>
              <a:rPr lang="en-US" altLang="en-US" sz="2400" dirty="0" smtClean="0"/>
              <a:t>Semantic error give rise to unusual output.</a:t>
            </a:r>
          </a:p>
        </p:txBody>
      </p:sp>
    </p:spTree>
    <p:extLst>
      <p:ext uri="{BB962C8B-B14F-4D97-AF65-F5344CB8AC3E}">
        <p14:creationId xmlns:p14="http://schemas.microsoft.com/office/powerpoint/2010/main" val="9346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Defect?</a:t>
            </a:r>
          </a:p>
        </p:txBody>
      </p:sp>
      <p:sp>
        <p:nvSpPr>
          <p:cNvPr id="14339" name="Content Placeholder 2"/>
          <p:cNvSpPr>
            <a:spLocks noGrp="1"/>
          </p:cNvSpPr>
          <p:nvPr>
            <p:ph idx="1"/>
          </p:nvPr>
        </p:nvSpPr>
        <p:spPr>
          <a:xfrm>
            <a:off x="1315644" y="2009507"/>
            <a:ext cx="9621672" cy="3613370"/>
          </a:xfrm>
        </p:spPr>
        <p:txBody>
          <a:bodyPr>
            <a:normAutofit/>
          </a:bodyPr>
          <a:lstStyle/>
          <a:p>
            <a:pPr eaLnBrk="1" hangingPunct="1"/>
            <a:endParaRPr lang="en-US" altLang="en-US" sz="2400" dirty="0" smtClean="0"/>
          </a:p>
          <a:p>
            <a:pPr eaLnBrk="1" hangingPunct="1"/>
            <a:r>
              <a:rPr lang="en-US" altLang="en-US" sz="2200" dirty="0" smtClean="0"/>
              <a:t>Defect is deviation from customer requirement.</a:t>
            </a:r>
          </a:p>
          <a:p>
            <a:pPr eaLnBrk="1" hangingPunct="1"/>
            <a:r>
              <a:rPr lang="en-US" altLang="en-US" sz="2200" dirty="0" smtClean="0"/>
              <a:t>Mostly defects are found in the software after software is shipped to the customer at production site. </a:t>
            </a:r>
          </a:p>
          <a:p>
            <a:pPr eaLnBrk="1" hangingPunct="1"/>
            <a:endParaRPr lang="en-US" altLang="en-US" sz="2400" dirty="0" smtClean="0"/>
          </a:p>
          <a:p>
            <a:pPr eaLnBrk="1" hangingPunct="1"/>
            <a:r>
              <a:rPr lang="en-US" altLang="en-US" sz="2400" dirty="0" smtClean="0"/>
              <a:t>Example:</a:t>
            </a:r>
          </a:p>
          <a:p>
            <a:pPr eaLnBrk="1" hangingPunct="1"/>
            <a:r>
              <a:rPr lang="en-US" altLang="en-US" dirty="0" smtClean="0"/>
              <a:t>In online shopping, the option of searching a debit card for making payment is missing. </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226810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Bug?</a:t>
            </a:r>
          </a:p>
        </p:txBody>
      </p:sp>
      <p:sp>
        <p:nvSpPr>
          <p:cNvPr id="14339" name="Content Placeholder 2"/>
          <p:cNvSpPr>
            <a:spLocks noGrp="1"/>
          </p:cNvSpPr>
          <p:nvPr>
            <p:ph idx="1"/>
          </p:nvPr>
        </p:nvSpPr>
        <p:spPr>
          <a:xfrm>
            <a:off x="1315644" y="2009507"/>
            <a:ext cx="9621672" cy="3613370"/>
          </a:xfrm>
        </p:spPr>
        <p:txBody>
          <a:bodyPr>
            <a:normAutofit/>
          </a:bodyPr>
          <a:lstStyle/>
          <a:p>
            <a:pPr eaLnBrk="1" hangingPunct="1"/>
            <a:endParaRPr lang="en-US" altLang="en-US" sz="2400" dirty="0" smtClean="0"/>
          </a:p>
          <a:p>
            <a:pPr eaLnBrk="1" hangingPunct="1"/>
            <a:r>
              <a:rPr lang="en-US" altLang="en-US" sz="2400" dirty="0" smtClean="0"/>
              <a:t>Error found before the software is shipped into production. </a:t>
            </a:r>
          </a:p>
          <a:p>
            <a:pPr eaLnBrk="1" hangingPunct="1"/>
            <a:endParaRPr lang="en-US" altLang="en-US" sz="2400" dirty="0" smtClean="0"/>
          </a:p>
          <a:p>
            <a:pPr eaLnBrk="1" hangingPunct="1"/>
            <a:r>
              <a:rPr lang="en-US" altLang="en-US" sz="2400" dirty="0" smtClean="0"/>
              <a:t>“Defects” accepted by developers are bugs. </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344883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0656" y="532264"/>
            <a:ext cx="9812741" cy="709684"/>
          </a:xfrm>
        </p:spPr>
        <p:txBody>
          <a:bodyPr>
            <a:normAutofit fontScale="90000"/>
          </a:bodyPr>
          <a:lstStyle/>
          <a:p>
            <a:r>
              <a:rPr lang="en-US" dirty="0" smtClean="0"/>
              <a:t>Course Content</a:t>
            </a:r>
            <a:endParaRPr lang="en-US" dirty="0"/>
          </a:p>
        </p:txBody>
      </p:sp>
      <p:sp>
        <p:nvSpPr>
          <p:cNvPr id="5" name="Content Placeholder 4"/>
          <p:cNvSpPr>
            <a:spLocks noGrp="1"/>
          </p:cNvSpPr>
          <p:nvPr>
            <p:ph idx="1"/>
          </p:nvPr>
        </p:nvSpPr>
        <p:spPr>
          <a:xfrm>
            <a:off x="1228299" y="1883392"/>
            <a:ext cx="10017456" cy="4148918"/>
          </a:xfrm>
        </p:spPr>
        <p:txBody>
          <a:bodyPr>
            <a:normAutofit/>
          </a:bodyPr>
          <a:lstStyle/>
          <a:p>
            <a:pPr algn="just"/>
            <a:r>
              <a:rPr lang="en-US" dirty="0"/>
              <a:t>Software Quality, Software Quality Attributes, Quality Engineering., Testing: Concepts, Issues, and Techniques, Software testing lifecycle., Testing Scopes., Testing Approaches., Testing Concepts., Test Planning Process, Introduction to testing process, Requirement of software test planning, Testing documentation, Reporting and historical data recording., Software testing techniques, Testing philosophies , Testing strategies, Model based testing, Software testing techniques, Testing using models, Domain and combinatorial testing, Unit and integration testing, Acceptance testing, Test automation, Slicing, Software reliability models and engineering, Introduction, Exponential model., Reliability growth models, Modeling process, Software inspections, Software reviews, Inspection checks and metrics, Quality Models, Models for quality assessment, Product quality metrics, Quality Measurements, In-Process metrics for software testing, In-Process quality management, Effort/outcome models, System testing, Introduction to sub-system testing, From functional to system aspects of testing, System testing, Introduction to system testing, Scenarios development, System testing, Use-cases for testing, Specification-based testing, Open issues on software </a:t>
            </a:r>
            <a:r>
              <a:rPr lang="en-US" dirty="0" smtClean="0"/>
              <a:t>testing.  </a:t>
            </a: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482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Fault?</a:t>
            </a:r>
          </a:p>
        </p:txBody>
      </p:sp>
      <p:sp>
        <p:nvSpPr>
          <p:cNvPr id="14339" name="Content Placeholder 2"/>
          <p:cNvSpPr>
            <a:spLocks noGrp="1"/>
          </p:cNvSpPr>
          <p:nvPr>
            <p:ph idx="1"/>
          </p:nvPr>
        </p:nvSpPr>
        <p:spPr>
          <a:xfrm>
            <a:off x="1315644" y="2214223"/>
            <a:ext cx="9621672" cy="3613370"/>
          </a:xfrm>
        </p:spPr>
        <p:txBody>
          <a:bodyPr>
            <a:normAutofit/>
          </a:bodyPr>
          <a:lstStyle/>
          <a:p>
            <a:pPr eaLnBrk="1" hangingPunct="1"/>
            <a:endParaRPr lang="en-US" altLang="en-US" sz="2400" dirty="0" smtClean="0"/>
          </a:p>
          <a:p>
            <a:pPr eaLnBrk="1" hangingPunct="1"/>
            <a:r>
              <a:rPr lang="en-US" altLang="en-US" sz="2400" dirty="0" smtClean="0"/>
              <a:t>Fault is a result of error.</a:t>
            </a:r>
          </a:p>
          <a:p>
            <a:pPr eaLnBrk="1" hangingPunct="1"/>
            <a:endParaRPr lang="en-US" altLang="en-US" sz="2400" dirty="0"/>
          </a:p>
          <a:p>
            <a:pPr eaLnBrk="1" hangingPunct="1"/>
            <a:r>
              <a:rPr lang="en-US" altLang="en-US" sz="2400" dirty="0" smtClean="0"/>
              <a:t>Fault is an incorrect step or process due to which unanticipated result arises.</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361771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Failure?</a:t>
            </a:r>
          </a:p>
        </p:txBody>
      </p:sp>
      <p:sp>
        <p:nvSpPr>
          <p:cNvPr id="14339" name="Content Placeholder 2"/>
          <p:cNvSpPr>
            <a:spLocks noGrp="1"/>
          </p:cNvSpPr>
          <p:nvPr>
            <p:ph idx="1"/>
          </p:nvPr>
        </p:nvSpPr>
        <p:spPr>
          <a:xfrm>
            <a:off x="1315644" y="2214223"/>
            <a:ext cx="9621672" cy="3613370"/>
          </a:xfrm>
        </p:spPr>
        <p:txBody>
          <a:bodyPr>
            <a:normAutofit/>
          </a:bodyPr>
          <a:lstStyle/>
          <a:p>
            <a:pPr eaLnBrk="1" hangingPunct="1"/>
            <a:endParaRPr lang="en-US" altLang="en-US" sz="2400" dirty="0" smtClean="0"/>
          </a:p>
          <a:p>
            <a:pPr eaLnBrk="1" hangingPunct="1"/>
            <a:r>
              <a:rPr lang="en-US" altLang="en-US" sz="2400" dirty="0" smtClean="0"/>
              <a:t>Failure is a result of faults.</a:t>
            </a:r>
          </a:p>
          <a:p>
            <a:pPr eaLnBrk="1" hangingPunct="1"/>
            <a:endParaRPr lang="en-US" altLang="en-US" sz="2400" dirty="0"/>
          </a:p>
          <a:p>
            <a:pPr eaLnBrk="1" hangingPunct="1"/>
            <a:r>
              <a:rPr lang="en-US" altLang="en-US" sz="2400" dirty="0" smtClean="0"/>
              <a:t>Failure is inability of the program to behave as expected within given performance requirement. </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329513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4294967295"/>
          </p:nvPr>
        </p:nvSpPr>
        <p:spPr>
          <a:xfrm>
            <a:off x="2570163" y="2214563"/>
            <a:ext cx="9621837" cy="3613150"/>
          </a:xfrm>
        </p:spPr>
        <p:txBody>
          <a:bodyPr>
            <a:normAutofit/>
          </a:bodyPr>
          <a:lstStyle/>
          <a:p>
            <a:pPr eaLnBrk="1" hangingPunct="1"/>
            <a:endParaRPr lang="en-US" altLang="en-US" sz="2400" dirty="0" smtClean="0"/>
          </a:p>
          <a:p>
            <a:pPr eaLnBrk="1" hangingPunct="1"/>
            <a:endParaRPr lang="en-US" altLang="en-US" sz="2400" dirty="0" smtClean="0"/>
          </a:p>
          <a:p>
            <a:pPr eaLnBrk="1" hangingPunct="1"/>
            <a:endParaRPr lang="en-US" altLang="en-US" sz="2400"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53" y="423080"/>
            <a:ext cx="10876449" cy="5631778"/>
          </a:xfrm>
          <a:prstGeom prst="rect">
            <a:avLst/>
          </a:prstGeom>
        </p:spPr>
      </p:pic>
    </p:spTree>
    <p:extLst>
      <p:ext uri="{BB962C8B-B14F-4D97-AF65-F5344CB8AC3E}">
        <p14:creationId xmlns:p14="http://schemas.microsoft.com/office/powerpoint/2010/main" val="311940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Quality Engineering Economics</a:t>
            </a:r>
          </a:p>
        </p:txBody>
      </p:sp>
      <p:sp>
        <p:nvSpPr>
          <p:cNvPr id="14339" name="Content Placeholder 2"/>
          <p:cNvSpPr>
            <a:spLocks noGrp="1"/>
          </p:cNvSpPr>
          <p:nvPr>
            <p:ph idx="1"/>
          </p:nvPr>
        </p:nvSpPr>
        <p:spPr>
          <a:xfrm>
            <a:off x="996291" y="1914784"/>
            <a:ext cx="10173041" cy="4090233"/>
          </a:xfrm>
        </p:spPr>
        <p:txBody>
          <a:bodyPr>
            <a:normAutofit fontScale="92500"/>
          </a:bodyPr>
          <a:lstStyle/>
          <a:p>
            <a:pPr eaLnBrk="1" hangingPunct="1"/>
            <a:endParaRPr lang="en-US" altLang="en-US" sz="2400" dirty="0" smtClean="0"/>
          </a:p>
          <a:p>
            <a:r>
              <a:rPr lang="en-US" altLang="en-US" sz="2600" dirty="0"/>
              <a:t>High concerns and challenges in the software quality engineering, one must realize the </a:t>
            </a:r>
            <a:r>
              <a:rPr lang="en-US" altLang="en-US" sz="2600" dirty="0" smtClean="0"/>
              <a:t>following </a:t>
            </a:r>
            <a:r>
              <a:rPr lang="en-US" altLang="en-US" sz="2600" dirty="0"/>
              <a:t>facts in order to cope with the quality task: </a:t>
            </a:r>
          </a:p>
          <a:p>
            <a:endParaRPr lang="en-US" altLang="en-US" sz="2600" dirty="0"/>
          </a:p>
          <a:p>
            <a:pPr lvl="1" algn="just"/>
            <a:r>
              <a:rPr lang="en-US" altLang="en-US" sz="2400" dirty="0" smtClean="0"/>
              <a:t>Everything </a:t>
            </a:r>
            <a:r>
              <a:rPr lang="en-US" altLang="en-US" sz="2400" dirty="0"/>
              <a:t>in the process of software development ends up in the user’s </a:t>
            </a:r>
            <a:r>
              <a:rPr lang="en-US" altLang="en-US" sz="2400" dirty="0" smtClean="0"/>
              <a:t>satisfaction.</a:t>
            </a:r>
          </a:p>
          <a:p>
            <a:pPr lvl="1" algn="just"/>
            <a:endParaRPr lang="en-US" altLang="en-US" sz="2200" dirty="0" smtClean="0"/>
          </a:p>
          <a:p>
            <a:pPr lvl="1" algn="just"/>
            <a:r>
              <a:rPr lang="en-US" altLang="en-US" sz="2400" dirty="0" smtClean="0"/>
              <a:t>Satisfaction </a:t>
            </a:r>
            <a:r>
              <a:rPr lang="en-US" altLang="en-US" sz="2400" dirty="0"/>
              <a:t>of the user is dependent on the overall behavior of the </a:t>
            </a:r>
            <a:r>
              <a:rPr lang="en-US" altLang="en-US" sz="2400" dirty="0" smtClean="0"/>
              <a:t>system.</a:t>
            </a:r>
          </a:p>
          <a:p>
            <a:pPr lvl="1" algn="just"/>
            <a:endParaRPr lang="en-US" altLang="en-US" sz="2400" dirty="0" smtClean="0"/>
          </a:p>
          <a:p>
            <a:pPr lvl="1" algn="just"/>
            <a:r>
              <a:rPr lang="en-US" altLang="en-US" sz="2400" dirty="0" smtClean="0"/>
              <a:t>Features </a:t>
            </a:r>
            <a:r>
              <a:rPr lang="en-US" altLang="en-US" sz="2400" dirty="0"/>
              <a:t>and quality of the software product are defined/determined through </a:t>
            </a:r>
            <a:r>
              <a:rPr lang="en-US" altLang="en-US" sz="2400" dirty="0" smtClean="0"/>
              <a:t>requirements.</a:t>
            </a:r>
          </a:p>
          <a:p>
            <a:pPr lvl="1" algn="just"/>
            <a:endParaRPr lang="en-US" altLang="en-US" sz="2400" dirty="0" smtClean="0"/>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2343538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Function Quality Cost (FQC)</a:t>
            </a:r>
          </a:p>
        </p:txBody>
      </p:sp>
      <p:sp>
        <p:nvSpPr>
          <p:cNvPr id="14339" name="Content Placeholder 2"/>
          <p:cNvSpPr>
            <a:spLocks noGrp="1"/>
          </p:cNvSpPr>
          <p:nvPr>
            <p:ph idx="1"/>
          </p:nvPr>
        </p:nvSpPr>
        <p:spPr>
          <a:xfrm>
            <a:off x="968991" y="1856092"/>
            <a:ext cx="10426889" cy="4394580"/>
          </a:xfrm>
        </p:spPr>
        <p:txBody>
          <a:bodyPr>
            <a:noAutofit/>
          </a:bodyPr>
          <a:lstStyle/>
          <a:p>
            <a:pPr marL="0" indent="0">
              <a:buNone/>
            </a:pPr>
            <a:r>
              <a:rPr lang="en-US" altLang="en-US" sz="2400" dirty="0" smtClean="0"/>
              <a:t>In </a:t>
            </a:r>
            <a:r>
              <a:rPr lang="en-US" altLang="en-US" sz="2400" dirty="0"/>
              <a:t>most development projects, functionality and quality ( QA precisely) are natural enemies</a:t>
            </a:r>
            <a:r>
              <a:rPr lang="en-US" altLang="en-US" sz="2400" dirty="0" smtClean="0"/>
              <a:t>.</a:t>
            </a:r>
          </a:p>
          <a:p>
            <a:pPr marL="0" indent="0">
              <a:buNone/>
            </a:pPr>
            <a:r>
              <a:rPr lang="en-US" altLang="en-US" sz="2400" dirty="0" smtClean="0"/>
              <a:t>Projects </a:t>
            </a:r>
            <a:r>
              <a:rPr lang="en-US" altLang="en-US" sz="2400" dirty="0"/>
              <a:t>with open budgets are very rare, usually the budget is fixed and here the functionality </a:t>
            </a:r>
            <a:r>
              <a:rPr lang="en-US" altLang="en-US" sz="2400" dirty="0" smtClean="0"/>
              <a:t>and </a:t>
            </a:r>
            <a:r>
              <a:rPr lang="en-US" altLang="en-US" sz="2400" dirty="0"/>
              <a:t>quality compete with each other in order to get a bigger share from budget. </a:t>
            </a:r>
          </a:p>
          <a:p>
            <a:r>
              <a:rPr lang="en-US" altLang="en-US" dirty="0" smtClean="0"/>
              <a:t>The Function-Quality-Cost </a:t>
            </a:r>
            <a:r>
              <a:rPr lang="en-US" altLang="en-US" dirty="0"/>
              <a:t>comes out to </a:t>
            </a:r>
            <a:r>
              <a:rPr lang="en-US" altLang="en-US" dirty="0" smtClean="0"/>
              <a:t>be</a:t>
            </a:r>
          </a:p>
          <a:p>
            <a:pPr algn="ctr"/>
            <a:r>
              <a:rPr lang="en-US" altLang="en-US" dirty="0" smtClean="0"/>
              <a:t>Cost = AF + BQ</a:t>
            </a:r>
          </a:p>
          <a:p>
            <a:r>
              <a:rPr lang="en-US" dirty="0"/>
              <a:t>Where A &amp; B = Level of investment </a:t>
            </a:r>
            <a:endParaRPr lang="en-US" dirty="0" smtClean="0"/>
          </a:p>
          <a:p>
            <a:r>
              <a:rPr lang="en-US" dirty="0" smtClean="0"/>
              <a:t>F </a:t>
            </a:r>
            <a:r>
              <a:rPr lang="en-US" dirty="0"/>
              <a:t>= Features/Functions </a:t>
            </a:r>
            <a:endParaRPr lang="en-US" dirty="0" smtClean="0"/>
          </a:p>
          <a:p>
            <a:r>
              <a:rPr lang="en-US" dirty="0" smtClean="0"/>
              <a:t>Q </a:t>
            </a:r>
            <a:r>
              <a:rPr lang="en-US" dirty="0"/>
              <a:t>= Quality </a:t>
            </a:r>
            <a:endParaRPr lang="en-US" dirty="0" smtClean="0"/>
          </a:p>
        </p:txBody>
      </p:sp>
    </p:spTree>
    <p:extLst>
      <p:ext uri="{BB962C8B-B14F-4D97-AF65-F5344CB8AC3E}">
        <p14:creationId xmlns:p14="http://schemas.microsoft.com/office/powerpoint/2010/main" val="4055951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Function Quality Cost (FQC)</a:t>
            </a:r>
          </a:p>
        </p:txBody>
      </p:sp>
      <p:sp>
        <p:nvSpPr>
          <p:cNvPr id="14339" name="Content Placeholder 2"/>
          <p:cNvSpPr>
            <a:spLocks noGrp="1"/>
          </p:cNvSpPr>
          <p:nvPr>
            <p:ph idx="1"/>
          </p:nvPr>
        </p:nvSpPr>
        <p:spPr>
          <a:xfrm>
            <a:off x="914399" y="2006220"/>
            <a:ext cx="10481481" cy="4271749"/>
          </a:xfrm>
        </p:spPr>
        <p:txBody>
          <a:bodyPr>
            <a:noAutofit/>
          </a:bodyPr>
          <a:lstStyle/>
          <a:p>
            <a:r>
              <a:rPr lang="en-US" dirty="0" smtClean="0"/>
              <a:t>It </a:t>
            </a:r>
            <a:r>
              <a:rPr lang="en-US" dirty="0"/>
              <a:t>is very much clear that increasing feature in a closed-budget project will certainly decrease the budget share for quality of the product. </a:t>
            </a:r>
            <a:endParaRPr lang="en-US" dirty="0" smtClean="0"/>
          </a:p>
          <a:p>
            <a:r>
              <a:rPr lang="en-US" dirty="0" smtClean="0"/>
              <a:t>The </a:t>
            </a:r>
            <a:r>
              <a:rPr lang="en-US" dirty="0"/>
              <a:t>following example will elaborate the concept more clearly</a:t>
            </a:r>
            <a:r>
              <a:rPr lang="en-US" dirty="0" smtClean="0"/>
              <a:t>.</a:t>
            </a:r>
          </a:p>
          <a:p>
            <a:endParaRPr lang="en-US" altLang="en-US" dirty="0" smtClean="0"/>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b="45748"/>
          <a:stretch/>
        </p:blipFill>
        <p:spPr>
          <a:xfrm>
            <a:off x="1561305" y="3128188"/>
            <a:ext cx="9261370" cy="1539346"/>
          </a:xfrm>
          <a:prstGeom prst="rect">
            <a:avLst/>
          </a:prstGeom>
        </p:spPr>
      </p:pic>
      <p:sp>
        <p:nvSpPr>
          <p:cNvPr id="3" name="Rectangle 2"/>
          <p:cNvSpPr/>
          <p:nvPr/>
        </p:nvSpPr>
        <p:spPr>
          <a:xfrm>
            <a:off x="3289109" y="4667534"/>
            <a:ext cx="1487606" cy="42308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 + QA)</a:t>
            </a:r>
            <a:endParaRPr lang="en-US" dirty="0"/>
          </a:p>
        </p:txBody>
      </p:sp>
    </p:spTree>
    <p:extLst>
      <p:ext uri="{BB962C8B-B14F-4D97-AF65-F5344CB8AC3E}">
        <p14:creationId xmlns:p14="http://schemas.microsoft.com/office/powerpoint/2010/main" val="2528509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1002" y="709684"/>
            <a:ext cx="9812741" cy="709684"/>
          </a:xfrm>
        </p:spPr>
        <p:txBody>
          <a:bodyPr>
            <a:normAutofit fontScale="90000"/>
          </a:bodyPr>
          <a:lstStyle/>
          <a:p>
            <a:r>
              <a:rPr lang="en-US" dirty="0" smtClean="0"/>
              <a:t>Recommended Books</a:t>
            </a:r>
            <a:endParaRPr lang="en-US" dirty="0"/>
          </a:p>
        </p:txBody>
      </p:sp>
      <p:sp>
        <p:nvSpPr>
          <p:cNvPr id="5" name="Content Placeholder 4"/>
          <p:cNvSpPr>
            <a:spLocks noGrp="1"/>
          </p:cNvSpPr>
          <p:nvPr>
            <p:ph idx="1"/>
          </p:nvPr>
        </p:nvSpPr>
        <p:spPr>
          <a:xfrm>
            <a:off x="1869742" y="2333768"/>
            <a:ext cx="8175009" cy="3411940"/>
          </a:xfrm>
        </p:spPr>
        <p:txBody>
          <a:bodyPr>
            <a:normAutofit/>
          </a:bodyPr>
          <a:lstStyle/>
          <a:p>
            <a:pPr algn="just"/>
            <a:r>
              <a:rPr lang="en-US" dirty="0"/>
              <a:t>Paul Jorgensen, Software Testing, A Craftsman's Approach, 4th Ed. CRC Press, Taylor and Francis Group, 2015 </a:t>
            </a:r>
            <a:endParaRPr lang="en-US" dirty="0" smtClean="0"/>
          </a:p>
          <a:p>
            <a:pPr algn="just"/>
            <a:endParaRPr lang="en-US" dirty="0" smtClean="0"/>
          </a:p>
          <a:p>
            <a:pPr algn="just"/>
            <a:r>
              <a:rPr lang="en-US" dirty="0" smtClean="0"/>
              <a:t>Bernard </a:t>
            </a:r>
            <a:r>
              <a:rPr lang="en-US" dirty="0"/>
              <a:t>Homes, Fundamentals of Software Testing, ISTE, Wiley, 2012 </a:t>
            </a:r>
            <a:endParaRPr lang="en-US" dirty="0" smtClean="0"/>
          </a:p>
          <a:p>
            <a:pPr algn="just"/>
            <a:endParaRPr lang="en-US" dirty="0"/>
          </a:p>
          <a:p>
            <a:pPr algn="just"/>
            <a:r>
              <a:rPr lang="en-US" dirty="0" smtClean="0"/>
              <a:t>Software </a:t>
            </a:r>
            <a:r>
              <a:rPr lang="en-US" dirty="0"/>
              <a:t>Engineering, “Ian Sommerville, 9th Edition, Addison Wesley, 2011 </a:t>
            </a: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2365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3598" y="545912"/>
            <a:ext cx="9321089" cy="709684"/>
          </a:xfrm>
        </p:spPr>
        <p:txBody>
          <a:bodyPr>
            <a:normAutofit fontScale="90000"/>
          </a:bodyPr>
          <a:lstStyle/>
          <a:p>
            <a:pPr algn="ctr"/>
            <a:r>
              <a:rPr lang="en-US" dirty="0" smtClean="0"/>
              <a:t>Evaluation Criteria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26110533"/>
              </p:ext>
            </p:extLst>
          </p:nvPr>
        </p:nvGraphicFramePr>
        <p:xfrm>
          <a:off x="2047211" y="2204871"/>
          <a:ext cx="9007476" cy="2311400"/>
        </p:xfrm>
        <a:graphic>
          <a:graphicData uri="http://schemas.openxmlformats.org/drawingml/2006/table">
            <a:tbl>
              <a:tblPr firstRow="1" bandRow="1">
                <a:tableStyleId>{5C22544A-7EE6-4342-B048-85BDC9FD1C3A}</a:tableStyleId>
              </a:tblPr>
              <a:tblGrid>
                <a:gridCol w="4503738"/>
                <a:gridCol w="4503738"/>
              </a:tblGrid>
              <a:tr h="370840">
                <a:tc>
                  <a:txBody>
                    <a:bodyPr/>
                    <a:lstStyle/>
                    <a:p>
                      <a:r>
                        <a:rPr lang="en-US" sz="2400" dirty="0"/>
                        <a:t>Assessment</a:t>
                      </a:r>
                      <a:endParaRPr lang="en-US" sz="2400" b="1" dirty="0"/>
                    </a:p>
                  </a:txBody>
                  <a:tcPr marL="77801" marR="77801"/>
                </a:tc>
                <a:tc>
                  <a:txBody>
                    <a:bodyPr/>
                    <a:lstStyle/>
                    <a:p>
                      <a:r>
                        <a:rPr lang="en-US" sz="2400" dirty="0"/>
                        <a:t>Weightage</a:t>
                      </a:r>
                      <a:endParaRPr lang="en-US" sz="2400" b="1" dirty="0"/>
                    </a:p>
                  </a:txBody>
                  <a:tcPr marL="77801" marR="77801"/>
                </a:tc>
              </a:tr>
              <a:tr h="370840">
                <a:tc>
                  <a:txBody>
                    <a:bodyPr/>
                    <a:lstStyle/>
                    <a:p>
                      <a:r>
                        <a:rPr lang="en-US" dirty="0" smtClean="0"/>
                        <a:t>Assignment</a:t>
                      </a:r>
                      <a:endParaRPr lang="en-US" dirty="0"/>
                    </a:p>
                  </a:txBody>
                  <a:tcPr marL="77801" marR="77801"/>
                </a:tc>
                <a:tc>
                  <a:txBody>
                    <a:bodyPr/>
                    <a:lstStyle/>
                    <a:p>
                      <a:r>
                        <a:rPr lang="en-US" dirty="0" smtClean="0"/>
                        <a:t>10%</a:t>
                      </a:r>
                      <a:endParaRPr lang="en-US" dirty="0"/>
                    </a:p>
                  </a:txBody>
                  <a:tcPr marL="77801" marR="77801"/>
                </a:tc>
              </a:tr>
              <a:tr h="370840">
                <a:tc>
                  <a:txBody>
                    <a:bodyPr/>
                    <a:lstStyle/>
                    <a:p>
                      <a:r>
                        <a:rPr lang="en-US" dirty="0" smtClean="0"/>
                        <a:t>Quiz</a:t>
                      </a:r>
                      <a:endParaRPr lang="en-US" dirty="0"/>
                    </a:p>
                  </a:txBody>
                  <a:tcPr marL="77801" marR="77801"/>
                </a:tc>
                <a:tc>
                  <a:txBody>
                    <a:bodyPr/>
                    <a:lstStyle/>
                    <a:p>
                      <a:r>
                        <a:rPr lang="en-US" dirty="0" smtClean="0"/>
                        <a:t>10%</a:t>
                      </a:r>
                      <a:endParaRPr lang="en-US" dirty="0"/>
                    </a:p>
                  </a:txBody>
                  <a:tcPr marL="77801" marR="77801"/>
                </a:tc>
              </a:tr>
              <a:tr h="370840">
                <a:tc>
                  <a:txBody>
                    <a:bodyPr/>
                    <a:lstStyle/>
                    <a:p>
                      <a:r>
                        <a:rPr lang="en-US" dirty="0" smtClean="0"/>
                        <a:t>Sessional 1</a:t>
                      </a:r>
                      <a:endParaRPr lang="en-US" dirty="0"/>
                    </a:p>
                  </a:txBody>
                  <a:tcPr marL="77801" marR="77801"/>
                </a:tc>
                <a:tc>
                  <a:txBody>
                    <a:bodyPr/>
                    <a:lstStyle/>
                    <a:p>
                      <a:r>
                        <a:rPr lang="en-US" dirty="0" smtClean="0"/>
                        <a:t>15%</a:t>
                      </a:r>
                      <a:endParaRPr lang="en-US" dirty="0"/>
                    </a:p>
                  </a:txBody>
                  <a:tcPr marL="77801" marR="77801"/>
                </a:tc>
              </a:tr>
              <a:tr h="370840">
                <a:tc>
                  <a:txBody>
                    <a:bodyPr/>
                    <a:lstStyle/>
                    <a:p>
                      <a:r>
                        <a:rPr lang="en-US" dirty="0" smtClean="0"/>
                        <a:t>Sessional 2</a:t>
                      </a:r>
                      <a:endParaRPr lang="en-US" dirty="0"/>
                    </a:p>
                  </a:txBody>
                  <a:tcPr marL="77801" marR="77801"/>
                </a:tc>
                <a:tc>
                  <a:txBody>
                    <a:bodyPr/>
                    <a:lstStyle/>
                    <a:p>
                      <a:r>
                        <a:rPr lang="en-US" dirty="0" smtClean="0"/>
                        <a:t>15%</a:t>
                      </a:r>
                      <a:endParaRPr lang="en-US" dirty="0"/>
                    </a:p>
                  </a:txBody>
                  <a:tcPr marL="77801" marR="77801"/>
                </a:tc>
              </a:tr>
              <a:tr h="370840">
                <a:tc>
                  <a:txBody>
                    <a:bodyPr/>
                    <a:lstStyle/>
                    <a:p>
                      <a:r>
                        <a:rPr lang="en-US" dirty="0"/>
                        <a:t>Final Exam</a:t>
                      </a:r>
                    </a:p>
                  </a:txBody>
                  <a:tcPr marL="77801" marR="77801"/>
                </a:tc>
                <a:tc>
                  <a:txBody>
                    <a:bodyPr/>
                    <a:lstStyle/>
                    <a:p>
                      <a:r>
                        <a:rPr lang="en-US" dirty="0"/>
                        <a:t>5</a:t>
                      </a:r>
                      <a:r>
                        <a:rPr lang="en-US" dirty="0" smtClean="0"/>
                        <a:t>0</a:t>
                      </a:r>
                      <a:r>
                        <a:rPr lang="en-US" dirty="0"/>
                        <a:t>%</a:t>
                      </a:r>
                    </a:p>
                  </a:txBody>
                  <a:tcPr marL="77801" marR="77801"/>
                </a:tc>
              </a:tr>
            </a:tbl>
          </a:graphicData>
        </a:graphic>
      </p:graphicFrame>
    </p:spTree>
    <p:extLst>
      <p:ext uri="{BB962C8B-B14F-4D97-AF65-F5344CB8AC3E}">
        <p14:creationId xmlns:p14="http://schemas.microsoft.com/office/powerpoint/2010/main" val="203447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739948" y="265428"/>
            <a:ext cx="9212239" cy="758154"/>
          </a:xfrm>
        </p:spPr>
        <p:txBody>
          <a:bodyPr>
            <a:normAutofit/>
          </a:bodyPr>
          <a:lstStyle/>
          <a:p>
            <a:pPr algn="ctr" eaLnBrk="1" hangingPunct="1"/>
            <a:r>
              <a:rPr lang="en-US" altLang="en-US" sz="3200" dirty="0" smtClean="0">
                <a:cs typeface="Arial" panose="020B0604020202020204" pitchFamily="34" charset="0"/>
              </a:rPr>
              <a:t>Weekly Plan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479594622"/>
              </p:ext>
            </p:extLst>
          </p:nvPr>
        </p:nvGraphicFramePr>
        <p:xfrm>
          <a:off x="1739948" y="1215411"/>
          <a:ext cx="9471026" cy="4572000"/>
        </p:xfrm>
        <a:graphic>
          <a:graphicData uri="http://schemas.openxmlformats.org/drawingml/2006/table">
            <a:tbl>
              <a:tblPr firstRow="1" bandRow="1">
                <a:tableStyleId>{5C22544A-7EE6-4342-B048-85BDC9FD1C3A}</a:tableStyleId>
              </a:tblPr>
              <a:tblGrid>
                <a:gridCol w="1719499"/>
                <a:gridCol w="7751527"/>
              </a:tblGrid>
              <a:tr h="434385">
                <a:tc>
                  <a:txBody>
                    <a:bodyPr/>
                    <a:lstStyle/>
                    <a:p>
                      <a:pPr algn="l"/>
                      <a:r>
                        <a:rPr lang="en-US" sz="2400" dirty="0" smtClean="0"/>
                        <a:t>Week</a:t>
                      </a:r>
                      <a:endParaRPr lang="en-US" sz="2400" b="1" dirty="0"/>
                    </a:p>
                  </a:txBody>
                  <a:tcPr marL="77801" marR="77801"/>
                </a:tc>
                <a:tc>
                  <a:txBody>
                    <a:bodyPr/>
                    <a:lstStyle/>
                    <a:p>
                      <a:r>
                        <a:rPr lang="en-US" sz="2400" dirty="0" smtClean="0"/>
                        <a:t>Topics</a:t>
                      </a:r>
                      <a:endParaRPr lang="en-US" sz="2400" b="1" dirty="0"/>
                    </a:p>
                  </a:txBody>
                  <a:tcPr marL="77801" marR="77801"/>
                </a:tc>
              </a:tr>
              <a:tr h="1129400">
                <a:tc>
                  <a:txBody>
                    <a:bodyPr/>
                    <a:lstStyle/>
                    <a:p>
                      <a:pPr algn="ctr"/>
                      <a:endParaRPr lang="en-US" dirty="0" smtClean="0"/>
                    </a:p>
                    <a:p>
                      <a:pPr algn="l"/>
                      <a:r>
                        <a:rPr lang="en-US" b="1" dirty="0" smtClean="0"/>
                        <a:t>Week</a:t>
                      </a:r>
                      <a:r>
                        <a:rPr lang="en-US" b="1" baseline="0" dirty="0" smtClean="0"/>
                        <a:t> 1 - 2</a:t>
                      </a:r>
                      <a:endParaRPr lang="en-US" b="1" dirty="0"/>
                    </a:p>
                  </a:txBody>
                  <a:tcPr marL="77801" marR="77801"/>
                </a:tc>
                <a:tc>
                  <a:txBody>
                    <a:bodyPr/>
                    <a:lstStyle/>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b="0" dirty="0" smtClean="0">
                          <a:latin typeface="Calibri" panose="020F0502020204030204" pitchFamily="34" charset="0"/>
                          <a:cs typeface="Calibri" panose="020F0502020204030204" pitchFamily="34" charset="0"/>
                        </a:rPr>
                        <a:t>Intro to Software Quality Engineering, Quality Engineering Road Map, Quality Engineering Economics</a:t>
                      </a: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b="1" baseline="0" dirty="0" smtClean="0">
                          <a:latin typeface="Calibri" panose="020F0502020204030204" pitchFamily="34" charset="0"/>
                          <a:cs typeface="Calibri" panose="020F0502020204030204" pitchFamily="34" charset="0"/>
                        </a:rPr>
                        <a:t>Quality Engineering at Requirement Phase</a:t>
                      </a:r>
                      <a:r>
                        <a:rPr lang="en-US" sz="1800" b="0" baseline="0" dirty="0" smtClean="0">
                          <a:latin typeface="Calibri" panose="020F0502020204030204" pitchFamily="34" charset="0"/>
                          <a:cs typeface="Calibri" panose="020F0502020204030204" pitchFamily="34" charset="0"/>
                        </a:rPr>
                        <a:t>,</a:t>
                      </a: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b="0" baseline="0" dirty="0" smtClean="0">
                          <a:latin typeface="Calibri" panose="020F0502020204030204" pitchFamily="34" charset="0"/>
                          <a:cs typeface="Calibri" panose="020F0502020204030204" pitchFamily="34" charset="0"/>
                        </a:rPr>
                        <a:t>Requirement Document Template. Agile Development (Scrum),</a:t>
                      </a:r>
                      <a:r>
                        <a:rPr lang="en-US" sz="1800" b="0" dirty="0" smtClean="0">
                          <a:latin typeface="Calibri" panose="020F0502020204030204" pitchFamily="34" charset="0"/>
                          <a:cs typeface="Calibri" panose="020F0502020204030204" pitchFamily="34" charset="0"/>
                        </a:rPr>
                        <a:t> DevOps overview, </a:t>
                      </a:r>
                      <a:endParaRPr lang="en-US" sz="1800" baseline="0" dirty="0" smtClean="0">
                        <a:latin typeface="Calibri" panose="020F0502020204030204" pitchFamily="34" charset="0"/>
                        <a:cs typeface="Calibri" panose="020F0502020204030204" pitchFamily="34" charset="0"/>
                      </a:endParaRPr>
                    </a:p>
                  </a:txBody>
                  <a:tcPr marL="77801" marR="77801"/>
                </a:tc>
              </a:tr>
              <a:tr h="1129400">
                <a:tc>
                  <a:txBody>
                    <a:bodyPr/>
                    <a:lstStyle/>
                    <a:p>
                      <a:endParaRPr lang="en-US" b="1" dirty="0" smtClean="0"/>
                    </a:p>
                    <a:p>
                      <a:r>
                        <a:rPr lang="en-US" b="1" dirty="0" smtClean="0"/>
                        <a:t>Week- 3 –</a:t>
                      </a:r>
                      <a:r>
                        <a:rPr lang="en-US" b="1" baseline="0" dirty="0" smtClean="0"/>
                        <a:t> 5</a:t>
                      </a:r>
                      <a:endParaRPr lang="en-US" b="1" dirty="0"/>
                    </a:p>
                  </a:txBody>
                  <a:tcPr marL="77801" marR="77801"/>
                </a:tc>
                <a:tc>
                  <a:txBody>
                    <a:bodyPr/>
                    <a:lstStyle/>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b="1" dirty="0" smtClean="0">
                          <a:latin typeface="Calibri" panose="020F0502020204030204" pitchFamily="34" charset="0"/>
                          <a:cs typeface="Calibri" panose="020F0502020204030204" pitchFamily="34" charset="0"/>
                        </a:rPr>
                        <a:t>Quality Engineering at</a:t>
                      </a:r>
                      <a:r>
                        <a:rPr lang="en-US" sz="1800" b="1" baseline="0" dirty="0" smtClean="0">
                          <a:latin typeface="Calibri" panose="020F0502020204030204" pitchFamily="34" charset="0"/>
                          <a:cs typeface="Calibri" panose="020F0502020204030204" pitchFamily="34" charset="0"/>
                        </a:rPr>
                        <a:t> Architecture Phase</a:t>
                      </a:r>
                    </a:p>
                    <a:p>
                      <a:pPr>
                        <a:buFont typeface="Wingdings" panose="05000000000000000000" pitchFamily="2" charset="2"/>
                        <a:buNone/>
                      </a:pPr>
                      <a:r>
                        <a:rPr lang="en-US" sz="1800" baseline="0" dirty="0" smtClean="0">
                          <a:latin typeface="Calibri" panose="020F0502020204030204" pitchFamily="34" charset="0"/>
                          <a:cs typeface="Calibri" panose="020F0502020204030204" pitchFamily="34" charset="0"/>
                        </a:rPr>
                        <a:t>Quality Models, Quality attributes (</a:t>
                      </a:r>
                      <a:r>
                        <a:rPr lang="en-US" sz="1800" dirty="0" smtClean="0">
                          <a:latin typeface="Calibri" panose="020F0502020204030204" pitchFamily="34" charset="0"/>
                          <a:cs typeface="Calibri" panose="020F0502020204030204" pitchFamily="34" charset="0"/>
                        </a:rPr>
                        <a:t>Performance,</a:t>
                      </a:r>
                      <a:r>
                        <a:rPr lang="en-US" sz="1800" baseline="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Scalability,</a:t>
                      </a:r>
                      <a:r>
                        <a:rPr lang="en-US" sz="1800" baseline="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Reliability,</a:t>
                      </a:r>
                      <a:r>
                        <a:rPr lang="en-US" sz="1800" baseline="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Security)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1" dirty="0" smtClean="0">
                          <a:latin typeface="Calibri" panose="020F0502020204030204" pitchFamily="34" charset="0"/>
                          <a:cs typeface="Calibri" panose="020F0502020204030204" pitchFamily="34" charset="0"/>
                        </a:rPr>
                        <a:t>Quality Engineering at</a:t>
                      </a:r>
                      <a:r>
                        <a:rPr lang="en-US" sz="1800" b="1" baseline="0" dirty="0" smtClean="0">
                          <a:latin typeface="Calibri" panose="020F0502020204030204" pitchFamily="34" charset="0"/>
                          <a:cs typeface="Calibri" panose="020F0502020204030204" pitchFamily="34" charset="0"/>
                        </a:rPr>
                        <a:t> Design Phase</a:t>
                      </a:r>
                    </a:p>
                    <a:p>
                      <a:pPr>
                        <a:buFont typeface="Wingdings" panose="05000000000000000000" pitchFamily="2" charset="2"/>
                        <a:buNone/>
                      </a:pPr>
                      <a:r>
                        <a:rPr lang="en-US" sz="1800" dirty="0" smtClean="0">
                          <a:latin typeface="Calibri" panose="020F0502020204030204" pitchFamily="34" charset="0"/>
                          <a:cs typeface="Calibri" panose="020F0502020204030204" pitchFamily="34" charset="0"/>
                        </a:rPr>
                        <a:t>Design Principles and Patterns</a:t>
                      </a:r>
                    </a:p>
                  </a:txBody>
                  <a:tcPr marL="77801" marR="77801"/>
                </a:tc>
              </a:tr>
              <a:tr h="1591452">
                <a:tc>
                  <a:txBody>
                    <a:bodyPr/>
                    <a:lstStyle/>
                    <a:p>
                      <a:endParaRPr lang="en-US" b="1" dirty="0" smtClean="0"/>
                    </a:p>
                    <a:p>
                      <a:endParaRPr lang="en-US" b="1" dirty="0" smtClean="0"/>
                    </a:p>
                    <a:p>
                      <a:endParaRPr lang="en-US" b="1" dirty="0" smtClean="0"/>
                    </a:p>
                    <a:p>
                      <a:r>
                        <a:rPr lang="en-US" b="1" dirty="0" smtClean="0"/>
                        <a:t>Week- 6 –</a:t>
                      </a:r>
                      <a:r>
                        <a:rPr lang="en-US" b="1" baseline="0" dirty="0" smtClean="0"/>
                        <a:t> 12</a:t>
                      </a:r>
                      <a:endParaRPr lang="en-US" b="1" dirty="0"/>
                    </a:p>
                  </a:txBody>
                  <a:tcPr marL="77801" marR="77801"/>
                </a:tc>
                <a:tc>
                  <a:txBody>
                    <a:bodyPr/>
                    <a:lstStyle/>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b="1" dirty="0" smtClean="0">
                          <a:latin typeface="Calibri" panose="020F0502020204030204" pitchFamily="34" charset="0"/>
                          <a:cs typeface="Calibri" panose="020F0502020204030204" pitchFamily="34" charset="0"/>
                        </a:rPr>
                        <a:t>Quality Engineering at Code Phase</a:t>
                      </a: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sz="1800" dirty="0" smtClean="0">
                          <a:latin typeface="Calibri" panose="020F0502020204030204" pitchFamily="34" charset="0"/>
                          <a:cs typeface="Calibri" panose="020F0502020204030204" pitchFamily="34" charset="0"/>
                        </a:rPr>
                        <a:t>Software Configuration Management, Version Control System,  GIT,  GIT Hub, </a:t>
                      </a:r>
                    </a:p>
                    <a:p>
                      <a:pPr algn="just"/>
                      <a:r>
                        <a:rPr lang="en-US" b="0" dirty="0" smtClean="0"/>
                        <a:t>Software Testing, Black Box, White Box, Software</a:t>
                      </a:r>
                      <a:r>
                        <a:rPr lang="en-US" b="0" baseline="0" dirty="0" smtClean="0"/>
                        <a:t> Testing with JUNIT framework. Control Flow Testing, Data Flow Testing, Functional Testing, Test generation from FSM models.</a:t>
                      </a:r>
                    </a:p>
                    <a:p>
                      <a:pPr algn="just"/>
                      <a:endParaRPr lang="en-US" b="0" baseline="0" dirty="0" smtClean="0"/>
                    </a:p>
                  </a:txBody>
                  <a:tcPr marL="77801" marR="77801"/>
                </a:tc>
              </a:tr>
            </a:tbl>
          </a:graphicData>
        </a:graphic>
      </p:graphicFrame>
    </p:spTree>
    <p:extLst>
      <p:ext uri="{BB962C8B-B14F-4D97-AF65-F5344CB8AC3E}">
        <p14:creationId xmlns:p14="http://schemas.microsoft.com/office/powerpoint/2010/main" val="262396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24083" y="374610"/>
            <a:ext cx="9321420" cy="758154"/>
          </a:xfrm>
        </p:spPr>
        <p:txBody>
          <a:bodyPr>
            <a:normAutofit/>
          </a:bodyPr>
          <a:lstStyle/>
          <a:p>
            <a:pPr algn="ctr" eaLnBrk="1" hangingPunct="1"/>
            <a:r>
              <a:rPr lang="en-US" altLang="en-US" sz="3200" dirty="0" smtClean="0">
                <a:cs typeface="Arial" panose="020B0604020202020204" pitchFamily="34" charset="0"/>
              </a:rPr>
              <a:t>Weekly Plan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432096776"/>
              </p:ext>
            </p:extLst>
          </p:nvPr>
        </p:nvGraphicFramePr>
        <p:xfrm>
          <a:off x="1269241" y="2415653"/>
          <a:ext cx="9471026" cy="2811440"/>
        </p:xfrm>
        <a:graphic>
          <a:graphicData uri="http://schemas.openxmlformats.org/drawingml/2006/table">
            <a:tbl>
              <a:tblPr firstRow="1" bandRow="1">
                <a:tableStyleId>{5C22544A-7EE6-4342-B048-85BDC9FD1C3A}</a:tableStyleId>
              </a:tblPr>
              <a:tblGrid>
                <a:gridCol w="2333648"/>
                <a:gridCol w="7137378"/>
              </a:tblGrid>
              <a:tr h="607138">
                <a:tc>
                  <a:txBody>
                    <a:bodyPr/>
                    <a:lstStyle/>
                    <a:p>
                      <a:r>
                        <a:rPr lang="en-US" sz="2400" dirty="0" smtClean="0"/>
                        <a:t>Week</a:t>
                      </a:r>
                      <a:endParaRPr lang="en-US" sz="2400" b="1" dirty="0"/>
                    </a:p>
                  </a:txBody>
                  <a:tcPr marL="77801" marR="77801"/>
                </a:tc>
                <a:tc>
                  <a:txBody>
                    <a:bodyPr/>
                    <a:lstStyle/>
                    <a:p>
                      <a:r>
                        <a:rPr lang="en-US" sz="2400" dirty="0" smtClean="0"/>
                        <a:t>Topics</a:t>
                      </a:r>
                      <a:endParaRPr lang="en-US" sz="2400" b="1" dirty="0"/>
                    </a:p>
                  </a:txBody>
                  <a:tcPr marL="77801" marR="77801"/>
                </a:tc>
              </a:tr>
              <a:tr h="22043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t>Week</a:t>
                      </a:r>
                      <a:r>
                        <a:rPr lang="en-US" b="1" baseline="0" dirty="0" smtClean="0"/>
                        <a:t> 13 – 15</a:t>
                      </a:r>
                      <a:endParaRPr lang="en-US" b="1" dirty="0" smtClean="0"/>
                    </a:p>
                    <a:p>
                      <a:endParaRPr lang="en-US" b="1" dirty="0"/>
                    </a:p>
                  </a:txBody>
                  <a:tcPr marL="77801" marR="77801"/>
                </a:tc>
                <a:tc>
                  <a:txBody>
                    <a:bodyPr/>
                    <a:lstStyle/>
                    <a:p>
                      <a:pPr algn="just"/>
                      <a:r>
                        <a:rPr lang="en-US" sz="2000" b="1" dirty="0" smtClean="0">
                          <a:latin typeface="Calibri" panose="020F0502020204030204" pitchFamily="34" charset="0"/>
                          <a:cs typeface="Calibri" panose="020F0502020204030204" pitchFamily="34" charset="0"/>
                        </a:rPr>
                        <a:t>Quality Engineering at Deployment Phase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dirty="0" smtClean="0">
                          <a:latin typeface="Calibri" panose="020F0502020204030204" pitchFamily="34" charset="0"/>
                          <a:cs typeface="Calibri" panose="020F0502020204030204" pitchFamily="34" charset="0"/>
                        </a:rPr>
                        <a:t>Issues in the deployment of large scale software systems Software Deployment Technology Stack (Deployment with virtual machines, containers,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dirty="0" smtClean="0">
                          <a:latin typeface="Calibri" panose="020F0502020204030204" pitchFamily="34" charset="0"/>
                          <a:cs typeface="Calibri" panose="020F0502020204030204" pitchFamily="34" charset="0"/>
                        </a:rPr>
                        <a:t>Containerizing an application from scratch, Deployment on cloud.  CI/CD pipeline.</a:t>
                      </a:r>
                    </a:p>
                  </a:txBody>
                  <a:tcPr marL="77801" marR="77801"/>
                </a:tc>
              </a:tr>
            </a:tbl>
          </a:graphicData>
        </a:graphic>
      </p:graphicFrame>
    </p:spTree>
    <p:extLst>
      <p:ext uri="{BB962C8B-B14F-4D97-AF65-F5344CB8AC3E}">
        <p14:creationId xmlns:p14="http://schemas.microsoft.com/office/powerpoint/2010/main" val="2956257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9742" y="655093"/>
            <a:ext cx="9812741" cy="709684"/>
          </a:xfrm>
        </p:spPr>
        <p:txBody>
          <a:bodyPr>
            <a:normAutofit fontScale="90000"/>
          </a:bodyPr>
          <a:lstStyle/>
          <a:p>
            <a:r>
              <a:rPr lang="en-US" dirty="0" smtClean="0"/>
              <a:t>Content of Week # 1</a:t>
            </a:r>
            <a:endParaRPr lang="en-US" dirty="0"/>
          </a:p>
        </p:txBody>
      </p:sp>
      <p:sp>
        <p:nvSpPr>
          <p:cNvPr id="5" name="Content Placeholder 4"/>
          <p:cNvSpPr>
            <a:spLocks noGrp="1"/>
          </p:cNvSpPr>
          <p:nvPr>
            <p:ph idx="1"/>
          </p:nvPr>
        </p:nvSpPr>
        <p:spPr>
          <a:xfrm>
            <a:off x="2013042" y="2552131"/>
            <a:ext cx="6789764" cy="1446662"/>
          </a:xfrm>
        </p:spPr>
        <p:txBody>
          <a:bodyPr>
            <a:normAutofit/>
          </a:bodyPr>
          <a:lstStyle/>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Introduction to Software Quality Engineering</a:t>
            </a:r>
          </a:p>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Quality Engineering Road Map</a:t>
            </a:r>
          </a:p>
          <a:p>
            <a:pPr marL="457200" indent="-457200" algn="just">
              <a:spcBef>
                <a:spcPts val="0"/>
              </a:spcBef>
              <a:buClrTx/>
              <a:buFont typeface="+mj-lt"/>
              <a:buAutoNum type="arabicPeriod"/>
              <a:defRPr/>
            </a:pPr>
            <a:r>
              <a:rPr lang="en-US" sz="2400" dirty="0" smtClean="0">
                <a:latin typeface="Calibri" panose="020F0502020204030204" pitchFamily="34" charset="0"/>
                <a:cs typeface="Calibri" panose="020F0502020204030204" pitchFamily="34" charset="0"/>
              </a:rPr>
              <a:t>Quality Engineering Economics</a:t>
            </a:r>
          </a:p>
        </p:txBody>
      </p:sp>
    </p:spTree>
    <p:extLst>
      <p:ext uri="{BB962C8B-B14F-4D97-AF65-F5344CB8AC3E}">
        <p14:creationId xmlns:p14="http://schemas.microsoft.com/office/powerpoint/2010/main" val="1712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tx1"/>
                </a:solidFill>
                <a:latin typeface="+mn-lt"/>
                <a:ea typeface="+mn-ea"/>
                <a:cs typeface="+mn-cs"/>
              </a:rPr>
              <a:t>What is Software Quality ?</a:t>
            </a:r>
            <a:endParaRPr lang="en-US" dirty="0" smtClean="0"/>
          </a:p>
        </p:txBody>
      </p:sp>
      <p:sp>
        <p:nvSpPr>
          <p:cNvPr id="7171" name="Content Placeholder 2"/>
          <p:cNvSpPr>
            <a:spLocks noGrp="1"/>
          </p:cNvSpPr>
          <p:nvPr>
            <p:ph idx="1"/>
          </p:nvPr>
        </p:nvSpPr>
        <p:spPr>
          <a:xfrm>
            <a:off x="1636366" y="2498677"/>
            <a:ext cx="8980227" cy="2714768"/>
          </a:xfrm>
        </p:spPr>
        <p:txBody>
          <a:bodyPr>
            <a:normAutofit/>
          </a:bodyPr>
          <a:lstStyle/>
          <a:p>
            <a:pPr eaLnBrk="1" hangingPunct="1">
              <a:buFont typeface="Wingdings" panose="05000000000000000000" pitchFamily="2" charset="2"/>
              <a:buNone/>
            </a:pPr>
            <a:r>
              <a:rPr lang="en-US" altLang="en-US" sz="2400" dirty="0"/>
              <a:t>According to the IEEE</a:t>
            </a:r>
          </a:p>
          <a:p>
            <a:pPr eaLnBrk="1" hangingPunct="1"/>
            <a:r>
              <a:rPr lang="en-US" altLang="en-US" sz="2400" dirty="0"/>
              <a:t>Software quality is:</a:t>
            </a:r>
          </a:p>
          <a:p>
            <a:pPr marL="914400" lvl="1" indent="-457200">
              <a:buFontTx/>
              <a:buAutoNum type="arabicPeriod"/>
            </a:pPr>
            <a:r>
              <a:rPr lang="en-US" altLang="en-US" sz="2000" i="1" dirty="0"/>
              <a:t>The degree to which a system, component, or process meets specified requirements.</a:t>
            </a:r>
          </a:p>
          <a:p>
            <a:pPr marL="914400" lvl="1" indent="-457200">
              <a:buFontTx/>
              <a:buAutoNum type="arabicPeriod"/>
            </a:pPr>
            <a:r>
              <a:rPr lang="en-US" altLang="en-US" sz="2000" i="1" dirty="0"/>
              <a:t>The degree to which a system, component, or process meets customer or user needs or expectations</a:t>
            </a:r>
            <a:r>
              <a:rPr lang="en-US" altLang="en-US" sz="2000" i="1" dirty="0" smtClean="0"/>
              <a:t>.</a:t>
            </a:r>
          </a:p>
        </p:txBody>
      </p:sp>
    </p:spTree>
    <p:extLst>
      <p:ext uri="{BB962C8B-B14F-4D97-AF65-F5344CB8AC3E}">
        <p14:creationId xmlns:p14="http://schemas.microsoft.com/office/powerpoint/2010/main" val="40809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altLang="en-US" smtClean="0"/>
              <a:t>What is Software Quality?</a:t>
            </a:r>
          </a:p>
        </p:txBody>
      </p:sp>
      <p:sp>
        <p:nvSpPr>
          <p:cNvPr id="8195" name="Rectangle 3"/>
          <p:cNvSpPr>
            <a:spLocks noGrp="1" noChangeArrowheads="1"/>
          </p:cNvSpPr>
          <p:nvPr>
            <p:ph idx="1"/>
          </p:nvPr>
        </p:nvSpPr>
        <p:spPr>
          <a:xfrm>
            <a:off x="1097280" y="2251881"/>
            <a:ext cx="10058400" cy="3712748"/>
          </a:xfrm>
        </p:spPr>
        <p:txBody>
          <a:bodyPr/>
          <a:lstStyle/>
          <a:p>
            <a:pPr algn="just" eaLnBrk="1" hangingPunct="1"/>
            <a:r>
              <a:rPr lang="en-US" altLang="en-US" sz="2400" dirty="0"/>
              <a:t>“Achieving high levels of user satisfaction, portability, maintainability, robustness, and fitness for use” by Dr. Barry Boehm</a:t>
            </a:r>
            <a:r>
              <a:rPr lang="en-US" altLang="en-US" sz="2400" dirty="0" smtClean="0"/>
              <a:t>.</a:t>
            </a:r>
          </a:p>
          <a:p>
            <a:pPr algn="just" eaLnBrk="1" hangingPunct="1"/>
            <a:endParaRPr lang="en-US" altLang="en-US" sz="2400" dirty="0"/>
          </a:p>
          <a:p>
            <a:pPr algn="just" eaLnBrk="1" hangingPunct="1"/>
            <a:r>
              <a:rPr lang="en-US" altLang="en-US" sz="2400" dirty="0"/>
              <a:t>Quality means “conformance to user requirements” by Phil Crosby</a:t>
            </a:r>
            <a:r>
              <a:rPr lang="en-US" altLang="en-US" sz="2400" dirty="0" smtClean="0"/>
              <a:t>.</a:t>
            </a:r>
          </a:p>
          <a:p>
            <a:pPr algn="just" eaLnBrk="1" hangingPunct="1"/>
            <a:endParaRPr lang="en-US" altLang="en-US" sz="2400" dirty="0"/>
          </a:p>
          <a:p>
            <a:pPr algn="just" eaLnBrk="1" hangingPunct="1"/>
            <a:r>
              <a:rPr lang="en-US" altLang="en-US" sz="2400" dirty="0"/>
              <a:t>Edwards Deming considers quality to be “striving for excellence” in reliability and functions by continuous improvement in the process of development, support by statistical analysis of the causes of failure.</a:t>
            </a:r>
          </a:p>
        </p:txBody>
      </p:sp>
    </p:spTree>
    <p:extLst>
      <p:ext uri="{BB962C8B-B14F-4D97-AF65-F5344CB8AC3E}">
        <p14:creationId xmlns:p14="http://schemas.microsoft.com/office/powerpoint/2010/main" val="1602651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3130</TotalTime>
  <Words>1416</Words>
  <Application>Microsoft Office PowerPoint</Application>
  <PresentationFormat>Widescreen</PresentationFormat>
  <Paragraphs>192</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Wingdings</vt:lpstr>
      <vt:lpstr>Wingdings 3</vt:lpstr>
      <vt:lpstr>Retrospect</vt:lpstr>
      <vt:lpstr>Software Quality Engineering (Week-1)</vt:lpstr>
      <vt:lpstr>Course Content</vt:lpstr>
      <vt:lpstr>Recommended Books</vt:lpstr>
      <vt:lpstr>Evaluation Criteria</vt:lpstr>
      <vt:lpstr>Weekly Plan</vt:lpstr>
      <vt:lpstr>Weekly Plan</vt:lpstr>
      <vt:lpstr>Content of Week # 1</vt:lpstr>
      <vt:lpstr>What is Software Quality ?</vt:lpstr>
      <vt:lpstr>What is Software Quality?</vt:lpstr>
      <vt:lpstr>What is Software Quality?</vt:lpstr>
      <vt:lpstr>What is Software Quality?</vt:lpstr>
      <vt:lpstr>Importance of Software Quality</vt:lpstr>
      <vt:lpstr>What is Software Quality Assurance?</vt:lpstr>
      <vt:lpstr>What is Software Quality Assurance?</vt:lpstr>
      <vt:lpstr>Software Quality Challenges</vt:lpstr>
      <vt:lpstr>Software Quality Engineering Road Map</vt:lpstr>
      <vt:lpstr>What is an Error?</vt:lpstr>
      <vt:lpstr>What is Defect?</vt:lpstr>
      <vt:lpstr>What is Bug?</vt:lpstr>
      <vt:lpstr>What is Fault?</vt:lpstr>
      <vt:lpstr>What is Failure?</vt:lpstr>
      <vt:lpstr>PowerPoint Presentation</vt:lpstr>
      <vt:lpstr>Quality Engineering Economics</vt:lpstr>
      <vt:lpstr>Function Quality Cost (FQC)</vt:lpstr>
      <vt:lpstr>Function Quality Cost (FQC)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343</cp:revision>
  <dcterms:created xsi:type="dcterms:W3CDTF">2021-02-17T14:04:28Z</dcterms:created>
  <dcterms:modified xsi:type="dcterms:W3CDTF">2022-02-08T03:23:40Z</dcterms:modified>
</cp:coreProperties>
</file>