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27"/>
  </p:notesMasterIdLst>
  <p:sldIdLst>
    <p:sldId id="256" r:id="rId2"/>
    <p:sldId id="372" r:id="rId3"/>
    <p:sldId id="458" r:id="rId4"/>
    <p:sldId id="459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71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F982C-9FDD-442E-900F-C61AE4D000BA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544AB-251C-4FAB-BCEC-E40D3E7B8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11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9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4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1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20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5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4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1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B27400-D5E8-4C87-9586-64936C862AE2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5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B27400-D5E8-4C87-9586-64936C862AE2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7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63320" y="850762"/>
            <a:ext cx="6542171" cy="2373739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Software Quality Engineering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(Week-11)</a:t>
            </a:r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684897" y="4408226"/>
            <a:ext cx="7369790" cy="17059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800" i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Usama Musharaf</a:t>
            </a:r>
          </a:p>
          <a:p>
            <a:pPr algn="ctr"/>
            <a:r>
              <a:rPr lang="en-US" sz="3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LECTURER  </a:t>
            </a:r>
            <a:r>
              <a:rPr lang="en-US" sz="31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(Department of Computer Science)</a:t>
            </a:r>
          </a:p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FAST-NUCES Peshawar</a:t>
            </a:r>
          </a:p>
          <a:p>
            <a:endParaRPr lang="en-US" sz="2800" i="1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96287" y="2037631"/>
            <a:ext cx="2791982" cy="1364603"/>
            <a:chOff x="0" y="858720"/>
            <a:chExt cx="2069598" cy="10115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34" y="858720"/>
              <a:ext cx="1261129" cy="48424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2966"/>
              <a:ext cx="2069598" cy="5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12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8424" y="2251882"/>
            <a:ext cx="9621672" cy="298885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/>
              <a:t>@EnabledOnJre (JRE.JAVA_16)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/>
              <a:t>@DisabledOnJre (</a:t>
            </a:r>
            <a:r>
              <a:rPr lang="en-US" altLang="en-US" sz="2400" dirty="0"/>
              <a:t>JRE.JAVA_16</a:t>
            </a:r>
            <a:r>
              <a:rPr lang="en-US" altLang="en-US" sz="2400" dirty="0" smtClean="0"/>
              <a:t>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/>
              <a:t>@DisabledOnJre (</a:t>
            </a:r>
            <a:r>
              <a:rPr lang="en-US" altLang="en-US" sz="2400" dirty="0" smtClean="0"/>
              <a:t>JRE.JAVA_14, </a:t>
            </a:r>
            <a:r>
              <a:rPr lang="en-US" altLang="en-US" sz="2400" dirty="0"/>
              <a:t>JRE.JAVA_16</a:t>
            </a:r>
            <a:r>
              <a:rPr lang="en-US" altLang="en-US" sz="2400" dirty="0" smtClean="0"/>
              <a:t>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/>
              <a:t>@EnabledForJreRange (min=JRE.JAVA_9, max=JRE.JAVA_13)</a:t>
            </a:r>
            <a:endParaRPr lang="en-US" altLang="en-US" sz="2400" dirty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/>
              <a:t>@</a:t>
            </a:r>
            <a:r>
              <a:rPr lang="en-US" altLang="en-US" sz="2400" dirty="0" smtClean="0"/>
              <a:t>DisabledForJreRange ()</a:t>
            </a:r>
            <a:endParaRPr lang="en-US" altLang="en-US" sz="2400" dirty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en-US" altLang="en-US" sz="2400" dirty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en-US" alt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187354" y="1003814"/>
            <a:ext cx="10140288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dirty="0" smtClean="0"/>
              <a:t>JRE </a:t>
            </a:r>
            <a:r>
              <a:rPr lang="en-US" altLang="en-US" sz="3600" dirty="0"/>
              <a:t>based conditional annotations</a:t>
            </a:r>
          </a:p>
        </p:txBody>
      </p:sp>
    </p:spTree>
    <p:extLst>
      <p:ext uri="{BB962C8B-B14F-4D97-AF65-F5344CB8AC3E}">
        <p14:creationId xmlns:p14="http://schemas.microsoft.com/office/powerpoint/2010/main" val="361232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8424" y="2251881"/>
            <a:ext cx="9621672" cy="3616655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en-US" sz="2400" dirty="0" smtClean="0"/>
              <a:t>Using custom conditions, a test can be enabled or disabled based on a </a:t>
            </a:r>
            <a:r>
              <a:rPr lang="en-US" altLang="en-US" sz="2400" dirty="0"/>
              <a:t>b</a:t>
            </a:r>
            <a:r>
              <a:rPr lang="en-US" altLang="en-US" sz="2400" dirty="0" smtClean="0"/>
              <a:t>oolean value that a method returns.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/>
              <a:t>@EnabledIf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/>
              <a:t>@DisabledIf</a:t>
            </a:r>
            <a:endParaRPr lang="en-US" altLang="en-US" sz="2400" dirty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en-US" alt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187354" y="1003814"/>
            <a:ext cx="10140288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dirty="0"/>
              <a:t>Custom </a:t>
            </a:r>
            <a:r>
              <a:rPr lang="en-US" altLang="en-US" sz="3600" dirty="0" smtClean="0"/>
              <a:t>conditions </a:t>
            </a:r>
            <a:r>
              <a:rPr lang="en-US" altLang="en-US" sz="3600" dirty="0"/>
              <a:t>based conditional annotations</a:t>
            </a:r>
          </a:p>
        </p:txBody>
      </p:sp>
    </p:spTree>
    <p:extLst>
      <p:ext uri="{BB962C8B-B14F-4D97-AF65-F5344CB8AC3E}">
        <p14:creationId xmlns:p14="http://schemas.microsoft.com/office/powerpoint/2010/main" val="241269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8424" y="2251881"/>
            <a:ext cx="9621672" cy="3616655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smtClean="0"/>
              <a:t>Display </a:t>
            </a:r>
            <a:r>
              <a:rPr lang="en-US" altLang="en-US" sz="2400" dirty="0" smtClean="0"/>
              <a:t>Names are used to give custom name to your test cases that will be displayed in the test report.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en-US" altLang="en-US" sz="2400" dirty="0"/>
          </a:p>
          <a:p>
            <a:pPr marL="475488" lvl="2" indent="0">
              <a:lnSpc>
                <a:spcPct val="80000"/>
              </a:lnSpc>
              <a:buNone/>
            </a:pPr>
            <a:r>
              <a:rPr lang="en-US" altLang="en-US" sz="2400" dirty="0" smtClean="0"/>
              <a:t>@</a:t>
            </a:r>
            <a:r>
              <a:rPr lang="en-US" altLang="en-US" sz="2400" dirty="0" err="1" smtClean="0"/>
              <a:t>DisplayName</a:t>
            </a:r>
            <a:r>
              <a:rPr lang="en-US" altLang="en-US" sz="2400" dirty="0" smtClean="0"/>
              <a:t>(“name”)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7354" y="1003814"/>
            <a:ext cx="10140288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dirty="0" smtClean="0"/>
              <a:t>Display Names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6529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353" y="1870365"/>
            <a:ext cx="9965555" cy="415636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sz="2400" dirty="0" err="1"/>
              <a:t>DisplayName</a:t>
            </a:r>
            <a:r>
              <a:rPr lang="en-US" altLang="en-US" sz="2400" dirty="0"/>
              <a:t> → sorts the test methods alphanumerically based on </a:t>
            </a:r>
            <a:r>
              <a:rPr lang="en-US" altLang="en-US" sz="2400" dirty="0" smtClean="0"/>
              <a:t>the display </a:t>
            </a:r>
            <a:r>
              <a:rPr lang="en-US" altLang="en-US" sz="2400" dirty="0"/>
              <a:t>name of the method</a:t>
            </a:r>
            <a:r>
              <a:rPr lang="en-US" altLang="en-US" sz="2400" dirty="0" smtClean="0"/>
              <a:t>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sz="2400" dirty="0" err="1" smtClean="0"/>
              <a:t>MethodName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→ sorts the test methods alphanumerically based on </a:t>
            </a:r>
            <a:r>
              <a:rPr lang="en-US" altLang="en-US" sz="2400" dirty="0" smtClean="0"/>
              <a:t>the name </a:t>
            </a:r>
            <a:r>
              <a:rPr lang="en-US" altLang="en-US" sz="2400" dirty="0"/>
              <a:t>of the method and parameters </a:t>
            </a:r>
            <a:r>
              <a:rPr lang="en-US" altLang="en-US" sz="2400" dirty="0" smtClean="0"/>
              <a:t>list.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sz="2400" dirty="0" err="1" smtClean="0"/>
              <a:t>OrderAnnotation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→ sorts the method alphanumerically based on </a:t>
            </a:r>
            <a:r>
              <a:rPr lang="en-US" altLang="en-US" sz="2400" dirty="0" smtClean="0"/>
              <a:t>the @</a:t>
            </a:r>
            <a:r>
              <a:rPr lang="en-US" altLang="en-US" sz="2400" dirty="0"/>
              <a:t>Order annotation specified with the test </a:t>
            </a:r>
            <a:r>
              <a:rPr lang="en-US" altLang="en-US" sz="2400" dirty="0" smtClean="0"/>
              <a:t>method.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sz="2400" dirty="0" smtClean="0"/>
              <a:t>Random </a:t>
            </a:r>
            <a:r>
              <a:rPr lang="en-US" altLang="en-US" sz="2400" dirty="0"/>
              <a:t>→ executes tests in Random </a:t>
            </a:r>
            <a:r>
              <a:rPr lang="en-US" altLang="en-US" sz="2400" dirty="0" smtClean="0"/>
              <a:t>order</a:t>
            </a:r>
            <a:endParaRPr lang="en-US" altLang="en-US" sz="2400" dirty="0"/>
          </a:p>
          <a:p>
            <a:pPr marL="0" indent="0" algn="just">
              <a:lnSpc>
                <a:spcPct val="80000"/>
              </a:lnSpc>
              <a:buNone/>
            </a:pPr>
            <a:endParaRPr lang="en-US" alt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187354" y="1003814"/>
            <a:ext cx="10140288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dirty="0" smtClean="0"/>
              <a:t>Controlling the execution order of Tests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197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8982" y="2133601"/>
            <a:ext cx="5638800" cy="328352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altLang="en-US" sz="18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1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100" dirty="0" smtClean="0"/>
              <a:t>@</a:t>
            </a:r>
            <a:r>
              <a:rPr lang="en-US" altLang="en-US" sz="2100" dirty="0" err="1" smtClean="0"/>
              <a:t>TestMethodOrder</a:t>
            </a:r>
            <a:r>
              <a:rPr lang="en-US" altLang="en-US" sz="2100" dirty="0" smtClean="0"/>
              <a:t>(</a:t>
            </a:r>
            <a:r>
              <a:rPr lang="en-US" altLang="en-US" sz="2100" dirty="0" err="1" smtClean="0"/>
              <a:t>MethodOrderer.OrderAnnotation.class</a:t>
            </a:r>
            <a:r>
              <a:rPr lang="en-US" altLang="en-US" sz="2100" dirty="0" smtClean="0"/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smtClean="0"/>
              <a:t>class </a:t>
            </a:r>
            <a:r>
              <a:rPr lang="en-US" altLang="en-US" dirty="0" err="1" smtClean="0"/>
              <a:t>ControllingExecutionOrder</a:t>
            </a:r>
            <a:endParaRPr lang="en-US" altLang="en-US" dirty="0" smtClean="0"/>
          </a:p>
          <a:p>
            <a:pPr marL="292608" lvl="1" indent="0">
              <a:lnSpc>
                <a:spcPct val="80000"/>
              </a:lnSpc>
              <a:buNone/>
            </a:pPr>
            <a:r>
              <a:rPr lang="en-US" altLang="en-US" sz="2000" dirty="0" smtClean="0"/>
              <a:t>{</a:t>
            </a:r>
          </a:p>
          <a:p>
            <a:pPr marL="292608" lvl="1" indent="0">
              <a:lnSpc>
                <a:spcPct val="80000"/>
              </a:lnSpc>
              <a:buNone/>
            </a:pPr>
            <a:endParaRPr lang="en-US" altLang="en-US" sz="20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@Test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@Order(1)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public void </a:t>
            </a:r>
            <a:r>
              <a:rPr lang="en-US" altLang="en-US" dirty="0" err="1"/>
              <a:t>firstTest</a:t>
            </a:r>
            <a:r>
              <a:rPr lang="en-US" altLang="en-US" dirty="0"/>
              <a:t>(){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err="1"/>
              <a:t>System.out.println</a:t>
            </a:r>
            <a:r>
              <a:rPr lang="en-US" altLang="en-US" dirty="0"/>
              <a:t>("First test executed");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} </a:t>
            </a:r>
          </a:p>
          <a:p>
            <a:pPr marL="292608" lvl="1" indent="0">
              <a:lnSpc>
                <a:spcPct val="80000"/>
              </a:lnSpc>
              <a:buNone/>
            </a:pPr>
            <a:endParaRPr lang="en-US" alt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187354" y="1003814"/>
            <a:ext cx="10140288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dirty="0" smtClean="0"/>
              <a:t>Controlling the execution order of Tests</a:t>
            </a:r>
            <a:endParaRPr lang="en-US" altLang="en-US" sz="36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92532" y="2133601"/>
            <a:ext cx="4662157" cy="394275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US" altLang="en-US" sz="1900" dirty="0" smtClean="0"/>
              <a:t>@Test    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US" altLang="en-US" sz="1900" dirty="0" smtClean="0"/>
              <a:t>@Order(2)    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US" altLang="en-US" sz="1900" dirty="0" smtClean="0"/>
              <a:t>public void </a:t>
            </a:r>
            <a:r>
              <a:rPr lang="en-US" altLang="en-US" sz="1900" dirty="0" err="1" smtClean="0"/>
              <a:t>secondTest</a:t>
            </a:r>
            <a:r>
              <a:rPr lang="en-US" altLang="en-US" sz="1900" dirty="0" smtClean="0"/>
              <a:t>(){        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US" altLang="en-US" sz="1900" dirty="0" err="1" smtClean="0"/>
              <a:t>System.out.println</a:t>
            </a:r>
            <a:r>
              <a:rPr lang="en-US" altLang="en-US" sz="1900" dirty="0" smtClean="0"/>
              <a:t>("Second test executed");    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US" altLang="en-US" sz="1900" dirty="0" smtClean="0"/>
              <a:t>}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endParaRPr lang="en-US" altLang="en-US" sz="19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/>
              <a:t>@Test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/>
              <a:t>@</a:t>
            </a:r>
            <a:r>
              <a:rPr lang="en-US" altLang="en-US" sz="1900" dirty="0" smtClean="0"/>
              <a:t>Order(3)    </a:t>
            </a:r>
            <a:endParaRPr lang="en-US" altLang="en-US" sz="19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/>
              <a:t>public void </a:t>
            </a:r>
            <a:r>
              <a:rPr lang="en-US" altLang="en-US" sz="1900" dirty="0" err="1" smtClean="0"/>
              <a:t>thirdTest</a:t>
            </a:r>
            <a:r>
              <a:rPr lang="en-US" altLang="en-US" sz="1900" dirty="0"/>
              <a:t>(){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 err="1"/>
              <a:t>System.out.println</a:t>
            </a:r>
            <a:r>
              <a:rPr lang="en-US" altLang="en-US" sz="1900" dirty="0" smtClean="0"/>
              <a:t>(“Third </a:t>
            </a:r>
            <a:r>
              <a:rPr lang="en-US" altLang="en-US" sz="1900" dirty="0"/>
              <a:t>test executed");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 smtClean="0"/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/>
              <a:t>}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endParaRPr lang="en-US" alt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9463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5587" y="3269342"/>
            <a:ext cx="5213445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Demo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6777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09233" y="2940719"/>
            <a:ext cx="1005840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Assertions</a:t>
            </a:r>
            <a:endParaRPr lang="en-US" sz="4400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779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355" y="2238232"/>
            <a:ext cx="10044751" cy="393055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altLang="en-US" sz="2400" i="1" dirty="0" smtClean="0">
                <a:solidFill>
                  <a:srgbClr val="FF0000"/>
                </a:solidFill>
              </a:rPr>
              <a:t>Assertions </a:t>
            </a:r>
            <a:r>
              <a:rPr lang="en-US" altLang="en-US" sz="2400" dirty="0" smtClean="0"/>
              <a:t>help software programmers to verify the output of a particular function or part of software.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altLang="en-US" sz="2400" dirty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sz="2400" dirty="0" smtClean="0"/>
              <a:t>We write assertions to test our assumptions around a particular piece of code.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altLang="en-US" sz="2400" dirty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sz="2400" dirty="0" smtClean="0"/>
              <a:t>When the assertion is executed it is assumed to be true, if the assumption is not correct then the </a:t>
            </a:r>
            <a:r>
              <a:rPr lang="en-US" altLang="en-US" sz="2400" smtClean="0"/>
              <a:t>test fails.</a:t>
            </a:r>
            <a:endParaRPr lang="en-US" alt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009875" y="1017461"/>
            <a:ext cx="427565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What are Assertions?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635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4650" y="2006220"/>
            <a:ext cx="10044751" cy="393055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@</a:t>
            </a:r>
            <a:r>
              <a:rPr lang="en-US" altLang="en-US" dirty="0"/>
              <a:t>Test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public </a:t>
            </a:r>
            <a:r>
              <a:rPr lang="en-US" altLang="en-US" dirty="0"/>
              <a:t>void </a:t>
            </a:r>
            <a:r>
              <a:rPr lang="en-US" altLang="en-US" dirty="0" err="1"/>
              <a:t>assertDemo</a:t>
            </a:r>
            <a:r>
              <a:rPr lang="en-US" altLang="en-US" dirty="0"/>
              <a:t>()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{        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err="1" smtClean="0"/>
              <a:t>JavaOperations</a:t>
            </a:r>
            <a:r>
              <a:rPr lang="en-US" altLang="en-US" dirty="0" smtClean="0"/>
              <a:t> </a:t>
            </a:r>
            <a:r>
              <a:rPr lang="en-US" altLang="en-US" dirty="0" err="1"/>
              <a:t>javaOperations</a:t>
            </a:r>
            <a:r>
              <a:rPr lang="en-US" altLang="en-US" dirty="0"/>
              <a:t> = new </a:t>
            </a:r>
            <a:r>
              <a:rPr lang="en-US" altLang="en-US" dirty="0" err="1"/>
              <a:t>JavaOperations</a:t>
            </a:r>
            <a:r>
              <a:rPr lang="en-US" altLang="en-US" dirty="0"/>
              <a:t>();   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/>
              <a:t>actual = </a:t>
            </a:r>
            <a:r>
              <a:rPr lang="en-US" altLang="en-US" dirty="0" err="1"/>
              <a:t>javaOperations.add</a:t>
            </a:r>
            <a:r>
              <a:rPr lang="en-US" altLang="en-US" dirty="0"/>
              <a:t>(4, </a:t>
            </a:r>
            <a:r>
              <a:rPr lang="en-US" altLang="en-US" dirty="0" smtClean="0"/>
              <a:t>4);        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// </a:t>
            </a:r>
            <a:r>
              <a:rPr lang="en-US" altLang="en-US" dirty="0" err="1" smtClean="0"/>
              <a:t>Assertions.assertEquals</a:t>
            </a:r>
            <a:r>
              <a:rPr lang="en-US" altLang="en-US" dirty="0" smtClean="0"/>
              <a:t>(8</a:t>
            </a:r>
            <a:r>
              <a:rPr lang="en-US" altLang="en-US" dirty="0"/>
              <a:t>, actual);    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err="1" smtClean="0"/>
              <a:t>Assertions.assertEquals</a:t>
            </a:r>
            <a:r>
              <a:rPr lang="en-US" altLang="en-US" dirty="0" smtClean="0"/>
              <a:t>(8</a:t>
            </a:r>
            <a:r>
              <a:rPr lang="en-US" altLang="en-US" dirty="0"/>
              <a:t>, actual, "Assertion </a:t>
            </a:r>
            <a:r>
              <a:rPr lang="en-US" altLang="en-US" dirty="0" smtClean="0"/>
              <a:t>add(4,4) </a:t>
            </a:r>
            <a:r>
              <a:rPr lang="en-US" altLang="en-US" dirty="0"/>
              <a:t>failed");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9098" y="1058404"/>
            <a:ext cx="291604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3600" b="1" dirty="0" err="1" smtClean="0"/>
              <a:t>AssertEquals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021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4650" y="2006220"/>
            <a:ext cx="10044751" cy="393055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/>
              <a:t> @Test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public </a:t>
            </a:r>
            <a:r>
              <a:rPr lang="en-US" altLang="en-US" dirty="0"/>
              <a:t>void </a:t>
            </a:r>
            <a:r>
              <a:rPr lang="en-US" altLang="en-US" dirty="0" err="1"/>
              <a:t>assertNotEqualsDemo</a:t>
            </a:r>
            <a:r>
              <a:rPr lang="en-US" altLang="en-US" dirty="0" smtClean="0"/>
              <a:t>()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{        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err="1" smtClean="0"/>
              <a:t>JavaOperations</a:t>
            </a:r>
            <a:r>
              <a:rPr lang="en-US" altLang="en-US" dirty="0" smtClean="0"/>
              <a:t> </a:t>
            </a:r>
            <a:r>
              <a:rPr lang="en-US" altLang="en-US" dirty="0" err="1"/>
              <a:t>javaOperations</a:t>
            </a:r>
            <a:r>
              <a:rPr lang="en-US" altLang="en-US" dirty="0"/>
              <a:t> = new </a:t>
            </a:r>
            <a:r>
              <a:rPr lang="en-US" altLang="en-US" dirty="0" err="1"/>
              <a:t>JavaOperations</a:t>
            </a:r>
            <a:r>
              <a:rPr lang="en-US" altLang="en-US" dirty="0"/>
              <a:t>();    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//</a:t>
            </a:r>
            <a:r>
              <a:rPr lang="en-US" altLang="en-US" dirty="0" err="1"/>
              <a:t>Assertions.assertNotEquals</a:t>
            </a:r>
            <a:r>
              <a:rPr lang="en-US" altLang="en-US" dirty="0"/>
              <a:t>(9, </a:t>
            </a:r>
            <a:r>
              <a:rPr lang="en-US" altLang="en-US" dirty="0" err="1"/>
              <a:t>javaOperations.add</a:t>
            </a:r>
            <a:r>
              <a:rPr lang="en-US" altLang="en-US" dirty="0"/>
              <a:t>(4,5));    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err="1" smtClean="0"/>
              <a:t>Assertions.assertNotEquals</a:t>
            </a:r>
            <a:r>
              <a:rPr lang="en-US" altLang="en-US" dirty="0" smtClean="0"/>
              <a:t>(9</a:t>
            </a:r>
            <a:r>
              <a:rPr lang="en-US" altLang="en-US" dirty="0"/>
              <a:t>, </a:t>
            </a:r>
            <a:r>
              <a:rPr lang="en-US" altLang="en-US" dirty="0" err="1"/>
              <a:t>javaOperations.add</a:t>
            </a:r>
            <a:r>
              <a:rPr lang="en-US" altLang="en-US" dirty="0"/>
              <a:t>(4,5), "Assertion add(4,5) failed");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9098" y="1058404"/>
            <a:ext cx="339372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3600" b="1" dirty="0" err="1" smtClean="0"/>
              <a:t>AssertNotEquals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2745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60059" y="777923"/>
            <a:ext cx="9812741" cy="7096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Content of Week # 11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2639" y="1828799"/>
            <a:ext cx="5090615" cy="439457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spcBef>
                <a:spcPts val="0"/>
              </a:spcBef>
              <a:buClrTx/>
              <a:buNone/>
              <a:defRPr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ClrTx/>
              <a:buNone/>
              <a:defRPr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JUnit Testing</a:t>
            </a:r>
          </a:p>
          <a:p>
            <a:pPr marL="457200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@annotations</a:t>
            </a:r>
          </a:p>
          <a:p>
            <a:pPr marL="749808" lvl="1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@Test</a:t>
            </a:r>
          </a:p>
          <a:p>
            <a:pPr marL="749808" lvl="1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BeforeEach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9808" lvl="1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AfterEach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9808" lvl="1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BeforeAll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9808" lvl="1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AfterAll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9808" lvl="1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pPr marL="457200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Conditional @annotations</a:t>
            </a:r>
          </a:p>
          <a:p>
            <a:pPr marL="749808" lvl="1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Operating System based conditional annotations</a:t>
            </a:r>
          </a:p>
          <a:p>
            <a:pPr marL="749808" lvl="1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JRE based conditional annotations</a:t>
            </a:r>
          </a:p>
          <a:p>
            <a:pPr marL="749808" lvl="1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Custom condition based conditional annotations</a:t>
            </a:r>
          </a:p>
          <a:p>
            <a:pPr marL="0" indent="0" algn="just">
              <a:spcBef>
                <a:spcPts val="0"/>
              </a:spcBef>
              <a:buClrTx/>
              <a:buNone/>
              <a:defRPr/>
            </a:pP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ClrTx/>
              <a:buNone/>
              <a:defRPr/>
            </a:pP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2608" lvl="1" indent="0" algn="just">
              <a:spcBef>
                <a:spcPts val="0"/>
              </a:spcBef>
              <a:buClrTx/>
              <a:buNone/>
              <a:defRPr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174171" y="1815150"/>
            <a:ext cx="4060212" cy="43945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ClrTx/>
              <a:buFont typeface="Calibri" panose="020F0502020204030204" pitchFamily="34" charset="0"/>
              <a:buNone/>
              <a:defRPr/>
            </a:pP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ClrTx/>
              <a:buFont typeface="Calibri" panose="020F0502020204030204" pitchFamily="34" charset="0"/>
              <a:buNone/>
              <a:defRPr/>
            </a:pP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@Assertions</a:t>
            </a:r>
          </a:p>
          <a:p>
            <a:pPr marL="749808" lvl="1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assertEquals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9808" lvl="1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assertNotEquals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9808" lvl="1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assertArrayEquals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9808" lvl="1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assertTrue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9808" lvl="1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assertFalse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endParaRPr lang="en-US" sz="2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Working with multiple assertions</a:t>
            </a:r>
          </a:p>
          <a:p>
            <a:pPr marL="457200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2608" lvl="1" indent="0" algn="just">
              <a:spcBef>
                <a:spcPts val="0"/>
              </a:spcBef>
              <a:buClrTx/>
              <a:buFont typeface="Calibri" pitchFamily="34" charset="0"/>
              <a:buNone/>
              <a:defRPr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4650" y="2006220"/>
            <a:ext cx="10044751" cy="393055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@</a:t>
            </a:r>
            <a:r>
              <a:rPr lang="en-US" altLang="en-US" dirty="0"/>
              <a:t>Test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public </a:t>
            </a:r>
            <a:r>
              <a:rPr lang="en-US" altLang="en-US" dirty="0"/>
              <a:t>void </a:t>
            </a:r>
            <a:r>
              <a:rPr lang="en-US" altLang="en-US" dirty="0" err="1"/>
              <a:t>assertsWithArraysDemo</a:t>
            </a:r>
            <a:r>
              <a:rPr lang="en-US" altLang="en-US" dirty="0"/>
              <a:t>()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{        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/>
              <a:t>a[] = </a:t>
            </a:r>
            <a:r>
              <a:rPr lang="en-US" altLang="en-US" dirty="0" smtClean="0"/>
              <a:t>{2</a:t>
            </a:r>
            <a:r>
              <a:rPr lang="en-US" altLang="en-US" dirty="0"/>
              <a:t>, 2, 3}; </a:t>
            </a:r>
            <a:r>
              <a:rPr lang="en-US" altLang="en-US" dirty="0" smtClean="0"/>
              <a:t>        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/>
              <a:t>b[] = </a:t>
            </a:r>
            <a:r>
              <a:rPr lang="en-US" altLang="en-US" dirty="0" smtClean="0"/>
              <a:t>{1</a:t>
            </a:r>
            <a:r>
              <a:rPr lang="en-US" altLang="en-US" dirty="0"/>
              <a:t>, 2, 3</a:t>
            </a:r>
            <a:r>
              <a:rPr lang="en-US" altLang="en-US" dirty="0" smtClean="0"/>
              <a:t>};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 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//</a:t>
            </a:r>
            <a:r>
              <a:rPr lang="en-US" altLang="en-US" dirty="0" err="1"/>
              <a:t>Assertions.assertArrayEquals</a:t>
            </a:r>
            <a:r>
              <a:rPr lang="en-US" altLang="en-US" dirty="0"/>
              <a:t>(a, b);    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err="1" smtClean="0"/>
              <a:t>Assertions.assertArrayEquals</a:t>
            </a:r>
            <a:r>
              <a:rPr lang="en-US" altLang="en-US" dirty="0" smtClean="0"/>
              <a:t>(a</a:t>
            </a:r>
            <a:r>
              <a:rPr lang="en-US" altLang="en-US" dirty="0"/>
              <a:t>, b, "Comparison of arrays failed");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9097" y="1058404"/>
            <a:ext cx="575478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Assertion With Arrays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852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9242" y="2006220"/>
            <a:ext cx="9867331" cy="393055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@</a:t>
            </a:r>
            <a:r>
              <a:rPr lang="en-US" altLang="en-US" dirty="0"/>
              <a:t>Test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public </a:t>
            </a:r>
            <a:r>
              <a:rPr lang="en-US" altLang="en-US" dirty="0"/>
              <a:t>void </a:t>
            </a:r>
            <a:r>
              <a:rPr lang="en-US" altLang="en-US" dirty="0" err="1"/>
              <a:t>assertForTrue</a:t>
            </a:r>
            <a:r>
              <a:rPr lang="en-US" altLang="en-US" dirty="0" smtClean="0"/>
              <a:t>()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{        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String </a:t>
            </a:r>
            <a:r>
              <a:rPr lang="en-US" altLang="en-US" dirty="0"/>
              <a:t>test = </a:t>
            </a:r>
            <a:r>
              <a:rPr lang="en-US" altLang="en-US" dirty="0" smtClean="0"/>
              <a:t>“I am a programmer";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//</a:t>
            </a:r>
            <a:r>
              <a:rPr lang="en-US" altLang="en-US" dirty="0" err="1"/>
              <a:t>Assertions.assertTrue</a:t>
            </a:r>
            <a:r>
              <a:rPr lang="en-US" altLang="en-US" dirty="0"/>
              <a:t>(</a:t>
            </a:r>
            <a:r>
              <a:rPr lang="en-US" altLang="en-US" dirty="0" err="1"/>
              <a:t>test.startsWith</a:t>
            </a:r>
            <a:r>
              <a:rPr lang="en-US" altLang="en-US" dirty="0" smtClean="0"/>
              <a:t>(“I"));        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err="1" smtClean="0"/>
              <a:t>Assertions.assertTrue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test.startsWith</a:t>
            </a:r>
            <a:r>
              <a:rPr lang="en-US" altLang="en-US" dirty="0"/>
              <a:t>("J"), "Test </a:t>
            </a:r>
            <a:r>
              <a:rPr lang="en-US" altLang="en-US" dirty="0" err="1"/>
              <a:t>assertTrue</a:t>
            </a:r>
            <a:r>
              <a:rPr lang="en-US" altLang="en-US" dirty="0"/>
              <a:t> failed");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9097" y="1058404"/>
            <a:ext cx="5754783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Assertion True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2488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4650" y="2006220"/>
            <a:ext cx="10044751" cy="393055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@</a:t>
            </a:r>
            <a:r>
              <a:rPr lang="en-US" altLang="en-US" dirty="0"/>
              <a:t>Test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public </a:t>
            </a:r>
            <a:r>
              <a:rPr lang="en-US" altLang="en-US" dirty="0"/>
              <a:t>void </a:t>
            </a:r>
            <a:r>
              <a:rPr lang="en-US" altLang="en-US" dirty="0" err="1"/>
              <a:t>assertForFalse</a:t>
            </a:r>
            <a:r>
              <a:rPr lang="en-US" altLang="en-US" dirty="0" smtClean="0"/>
              <a:t>()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{        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String </a:t>
            </a:r>
            <a:r>
              <a:rPr lang="en-US" altLang="en-US" dirty="0"/>
              <a:t>test = "I </a:t>
            </a:r>
            <a:r>
              <a:rPr lang="en-US" altLang="en-US" dirty="0" smtClean="0"/>
              <a:t>am a programmer";       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//</a:t>
            </a:r>
            <a:r>
              <a:rPr lang="en-US" altLang="en-US" dirty="0" err="1"/>
              <a:t>Assertions.assertFalse</a:t>
            </a:r>
            <a:r>
              <a:rPr lang="en-US" altLang="en-US" dirty="0"/>
              <a:t>(</a:t>
            </a:r>
            <a:r>
              <a:rPr lang="en-US" altLang="en-US" dirty="0" err="1"/>
              <a:t>test.startsWith</a:t>
            </a:r>
            <a:r>
              <a:rPr lang="en-US" altLang="en-US" dirty="0"/>
              <a:t>("J"));    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err="1" smtClean="0"/>
              <a:t>Assertions.assertFalse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test.startsWith</a:t>
            </a:r>
            <a:r>
              <a:rPr lang="en-US" altLang="en-US" dirty="0"/>
              <a:t>("I"), "Test </a:t>
            </a:r>
            <a:r>
              <a:rPr lang="en-US" altLang="en-US" dirty="0" err="1"/>
              <a:t>assertFalse</a:t>
            </a:r>
            <a:r>
              <a:rPr lang="en-US" altLang="en-US" dirty="0"/>
              <a:t> failed");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9097" y="1058404"/>
            <a:ext cx="5754783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Assertion False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860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1003" y="2047163"/>
            <a:ext cx="9908275" cy="3930555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/>
              <a:t>public class </a:t>
            </a:r>
            <a:r>
              <a:rPr lang="en-US" altLang="en-US" dirty="0" err="1" smtClean="0"/>
              <a:t>GroupedAssertions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 </a:t>
            </a:r>
            <a:r>
              <a:rPr lang="en-US" altLang="en-US" dirty="0"/>
              <a:t>{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@</a:t>
            </a:r>
            <a:r>
              <a:rPr lang="en-US" altLang="en-US" dirty="0"/>
              <a:t>Test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public </a:t>
            </a:r>
            <a:r>
              <a:rPr lang="en-US" altLang="en-US" dirty="0"/>
              <a:t>void </a:t>
            </a:r>
            <a:r>
              <a:rPr lang="en-US" altLang="en-US" dirty="0" err="1"/>
              <a:t>multipleAssertions</a:t>
            </a:r>
            <a:r>
              <a:rPr lang="en-US" altLang="en-US" dirty="0"/>
              <a:t>()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{        </a:t>
            </a:r>
          </a:p>
          <a:p>
            <a:pPr marL="292608" lvl="1" indent="0" algn="just">
              <a:lnSpc>
                <a:spcPct val="80000"/>
              </a:lnSpc>
              <a:buNone/>
            </a:pPr>
            <a:r>
              <a:rPr lang="en-US" altLang="en-US" sz="2000" dirty="0" err="1" smtClean="0"/>
              <a:t>JavaOperations</a:t>
            </a:r>
            <a:r>
              <a:rPr lang="en-US" altLang="en-US" sz="2000" dirty="0" smtClean="0"/>
              <a:t> </a:t>
            </a:r>
            <a:r>
              <a:rPr lang="en-US" altLang="en-US" sz="2000" dirty="0" err="1"/>
              <a:t>javaOperations</a:t>
            </a:r>
            <a:r>
              <a:rPr lang="en-US" altLang="en-US" sz="2000" dirty="0"/>
              <a:t> = new </a:t>
            </a:r>
            <a:r>
              <a:rPr lang="en-US" altLang="en-US" sz="2000" dirty="0" err="1"/>
              <a:t>JavaOperations</a:t>
            </a:r>
            <a:r>
              <a:rPr lang="en-US" altLang="en-US" sz="2000" dirty="0"/>
              <a:t>();        </a:t>
            </a:r>
            <a:endParaRPr lang="en-US" altLang="en-US" sz="2000" dirty="0" smtClean="0"/>
          </a:p>
          <a:p>
            <a:pPr marL="292608" lvl="1" indent="0" algn="just">
              <a:lnSpc>
                <a:spcPct val="80000"/>
              </a:lnSpc>
              <a:buNone/>
            </a:pPr>
            <a:r>
              <a:rPr lang="en-US" altLang="en-US" sz="2000" dirty="0" err="1" smtClean="0"/>
              <a:t>Assertions.assertEquals</a:t>
            </a:r>
            <a:r>
              <a:rPr lang="en-US" altLang="en-US" sz="2000" dirty="0" smtClean="0"/>
              <a:t>(4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javaOperations.add</a:t>
            </a:r>
            <a:r>
              <a:rPr lang="en-US" altLang="en-US" sz="2000" dirty="0"/>
              <a:t>(3, 1));        </a:t>
            </a:r>
            <a:endParaRPr lang="en-US" altLang="en-US" sz="2000" dirty="0" smtClean="0"/>
          </a:p>
          <a:p>
            <a:pPr marL="292608" lvl="1" indent="0" algn="just">
              <a:lnSpc>
                <a:spcPct val="80000"/>
              </a:lnSpc>
              <a:buNone/>
            </a:pPr>
            <a:r>
              <a:rPr lang="en-US" altLang="en-US" sz="2000" dirty="0" err="1" smtClean="0"/>
              <a:t>Assertions.assertEquals</a:t>
            </a:r>
            <a:r>
              <a:rPr lang="en-US" altLang="en-US" sz="2000" dirty="0" smtClean="0"/>
              <a:t>(25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javaOperations.add</a:t>
            </a:r>
            <a:r>
              <a:rPr lang="en-US" altLang="en-US" sz="2000" dirty="0"/>
              <a:t>(3, 22));        </a:t>
            </a:r>
            <a:endParaRPr lang="en-US" altLang="en-US" sz="2000" dirty="0" smtClean="0"/>
          </a:p>
          <a:p>
            <a:pPr marL="292608" lvl="1" indent="0" algn="just">
              <a:lnSpc>
                <a:spcPct val="80000"/>
              </a:lnSpc>
              <a:buNone/>
            </a:pPr>
            <a:r>
              <a:rPr lang="en-US" altLang="en-US" sz="2000" dirty="0" err="1" smtClean="0"/>
              <a:t>Assertions.assertEquals</a:t>
            </a:r>
            <a:r>
              <a:rPr lang="en-US" altLang="en-US" sz="2000" dirty="0" smtClean="0"/>
              <a:t>(100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javaOperations.add</a:t>
            </a:r>
            <a:r>
              <a:rPr lang="en-US" altLang="en-US" sz="2000" dirty="0"/>
              <a:t>(70, 30));   </a:t>
            </a:r>
            <a:endParaRPr lang="en-US" altLang="en-US" sz="2000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 </a:t>
            </a:r>
            <a:r>
              <a:rPr lang="en-US" altLang="en-US" dirty="0"/>
              <a:t>}</a:t>
            </a:r>
            <a:endParaRPr lang="en-U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069097" y="1058404"/>
            <a:ext cx="675107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Working with Multiple Assertions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5785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1003" y="2047163"/>
            <a:ext cx="9908275" cy="3930555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/>
              <a:t> @Test    public void </a:t>
            </a:r>
            <a:r>
              <a:rPr lang="en-US" altLang="en-US" dirty="0" err="1"/>
              <a:t>groupAssertionDemo</a:t>
            </a:r>
            <a:r>
              <a:rPr lang="en-US" altLang="en-US" dirty="0"/>
              <a:t>()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{        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err="1" smtClean="0"/>
              <a:t>JavaOperations</a:t>
            </a:r>
            <a:r>
              <a:rPr lang="en-US" altLang="en-US" dirty="0" smtClean="0"/>
              <a:t> </a:t>
            </a:r>
            <a:r>
              <a:rPr lang="en-US" altLang="en-US" dirty="0" err="1"/>
              <a:t>javaOperations</a:t>
            </a:r>
            <a:r>
              <a:rPr lang="en-US" altLang="en-US" dirty="0"/>
              <a:t> = new </a:t>
            </a:r>
            <a:r>
              <a:rPr lang="en-US" altLang="en-US" dirty="0" err="1"/>
              <a:t>JavaOperations</a:t>
            </a:r>
            <a:r>
              <a:rPr lang="en-US" altLang="en-US" dirty="0"/>
              <a:t>();    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err="1" smtClean="0"/>
              <a:t>Assertions.assertAll</a:t>
            </a:r>
            <a:r>
              <a:rPr lang="en-US" altLang="en-US" dirty="0" smtClean="0"/>
              <a:t> (</a:t>
            </a:r>
          </a:p>
          <a:p>
            <a:pPr marL="292608" lvl="1" indent="0" algn="just">
              <a:lnSpc>
                <a:spcPct val="80000"/>
              </a:lnSpc>
              <a:buNone/>
            </a:pPr>
            <a:r>
              <a:rPr lang="en-US" altLang="en-US" sz="2000" dirty="0" smtClean="0"/>
              <a:t>() </a:t>
            </a:r>
            <a:r>
              <a:rPr lang="en-US" altLang="en-US" sz="2000" dirty="0"/>
              <a:t>-&gt; </a:t>
            </a:r>
            <a:r>
              <a:rPr lang="en-US" altLang="en-US" sz="2000" dirty="0" err="1" smtClean="0"/>
              <a:t>Assertions.assertEquals</a:t>
            </a:r>
            <a:r>
              <a:rPr lang="en-US" altLang="en-US" sz="2000" dirty="0" smtClean="0"/>
              <a:t>(5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javaOperations.add</a:t>
            </a:r>
            <a:r>
              <a:rPr lang="en-US" altLang="en-US" sz="2000" dirty="0"/>
              <a:t>(3, 1)),              </a:t>
            </a:r>
            <a:endParaRPr lang="en-US" altLang="en-US" sz="2000" dirty="0" smtClean="0"/>
          </a:p>
          <a:p>
            <a:pPr marL="292608" lvl="1" indent="0" algn="just">
              <a:lnSpc>
                <a:spcPct val="80000"/>
              </a:lnSpc>
              <a:buNone/>
            </a:pPr>
            <a:r>
              <a:rPr lang="en-US" altLang="en-US" sz="2000" dirty="0" smtClean="0"/>
              <a:t>() </a:t>
            </a:r>
            <a:r>
              <a:rPr lang="en-US" altLang="en-US" sz="2000" dirty="0"/>
              <a:t>-&gt; </a:t>
            </a:r>
            <a:r>
              <a:rPr lang="en-US" altLang="en-US" sz="2000" dirty="0" err="1"/>
              <a:t>Assertions.assertEquals</a:t>
            </a:r>
            <a:r>
              <a:rPr lang="en-US" altLang="en-US" sz="2000" dirty="0"/>
              <a:t>(26, </a:t>
            </a:r>
            <a:r>
              <a:rPr lang="en-US" altLang="en-US" sz="2000" dirty="0" err="1"/>
              <a:t>javaOperations.add</a:t>
            </a:r>
            <a:r>
              <a:rPr lang="en-US" altLang="en-US" sz="2000" dirty="0"/>
              <a:t>(3, 22)),                </a:t>
            </a:r>
            <a:endParaRPr lang="en-US" altLang="en-US" sz="2000" dirty="0" smtClean="0"/>
          </a:p>
          <a:p>
            <a:pPr marL="292608" lvl="1" indent="0" algn="just">
              <a:lnSpc>
                <a:spcPct val="80000"/>
              </a:lnSpc>
              <a:buNone/>
            </a:pPr>
            <a:r>
              <a:rPr lang="en-US" altLang="en-US" sz="2000" dirty="0" smtClean="0"/>
              <a:t>() </a:t>
            </a:r>
            <a:r>
              <a:rPr lang="en-US" altLang="en-US" sz="2000" dirty="0"/>
              <a:t>-&gt; </a:t>
            </a:r>
            <a:r>
              <a:rPr lang="en-US" altLang="en-US" sz="2000" dirty="0" err="1"/>
              <a:t>Assertions.assertEquals</a:t>
            </a:r>
            <a:r>
              <a:rPr lang="en-US" altLang="en-US" sz="2000" dirty="0"/>
              <a:t>(101, </a:t>
            </a:r>
            <a:r>
              <a:rPr lang="en-US" altLang="en-US" sz="2000" dirty="0" err="1"/>
              <a:t>javaOperations.add</a:t>
            </a:r>
            <a:r>
              <a:rPr lang="en-US" altLang="en-US" sz="2000" dirty="0"/>
              <a:t>(70, 30))        );    </a:t>
            </a:r>
            <a:endParaRPr lang="en-US" altLang="en-US" dirty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9097" y="1058404"/>
            <a:ext cx="675107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Working with Multiple Assertions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774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01002" y="2347415"/>
            <a:ext cx="10577016" cy="18833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b="1" dirty="0" smtClean="0"/>
              <a:t>HAVE A GOOD DAY 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2571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8424" y="2251882"/>
            <a:ext cx="9621672" cy="298885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 smtClean="0"/>
              <a:t>Annotations are metadata about your source code.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I</a:t>
            </a:r>
            <a:r>
              <a:rPr lang="en-US" altLang="en-US" sz="2400" dirty="0" smtClean="0"/>
              <a:t>dentified with @symbol.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 smtClean="0"/>
              <a:t>Annotations are used with methods, classes, interfaces, variables, etc.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7354" y="1003814"/>
            <a:ext cx="521344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What are annotations?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4968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6286" y="414529"/>
            <a:ext cx="5213445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Annotations</a:t>
            </a:r>
            <a:endParaRPr lang="en-US" altLang="en-US" sz="36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40089" y="961154"/>
            <a:ext cx="8939284" cy="5055078"/>
            <a:chOff x="1794079" y="1760437"/>
            <a:chExt cx="7529964" cy="3998574"/>
          </a:xfrm>
        </p:grpSpPr>
        <p:pic>
          <p:nvPicPr>
            <p:cNvPr id="3" name="Picture 2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4079" y="1760437"/>
              <a:ext cx="7529964" cy="3507599"/>
            </a:xfrm>
            <a:prstGeom prst="rect">
              <a:avLst/>
            </a:prstGeom>
          </p:spPr>
        </p:pic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875" y="5266423"/>
              <a:ext cx="7263716" cy="4925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399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09234" y="2940719"/>
            <a:ext cx="7457094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Writing first Unit Test</a:t>
            </a:r>
            <a:endParaRPr lang="en-US" sz="3600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52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5587" y="3269342"/>
            <a:ext cx="5213445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Demo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616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56345" y="2470246"/>
            <a:ext cx="8488907" cy="298885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 dirty="0" smtClean="0"/>
              <a:t>Conditional annotations allows developers to enable or disable certain tests based on certain conditions.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7354" y="1003814"/>
            <a:ext cx="5213445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Conditional annotations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946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8424" y="2251882"/>
            <a:ext cx="9621672" cy="298885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/>
              <a:t>Operating System based conditional annotations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/>
              <a:t>JRE based conditional annotations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/>
              <a:t>Custom condition based conditional annotations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7354" y="1003814"/>
            <a:ext cx="5213445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Conditional annotations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3217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8424" y="2251882"/>
            <a:ext cx="9621672" cy="298885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/>
              <a:t>@EnabledOnOs (OS.WINDOWS)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/>
              <a:t>@DisabledOnOs </a:t>
            </a:r>
            <a:r>
              <a:rPr lang="en-US" altLang="en-US" sz="2400" dirty="0"/>
              <a:t>(</a:t>
            </a:r>
            <a:r>
              <a:rPr lang="en-US" altLang="en-US" sz="2400" dirty="0" smtClean="0"/>
              <a:t>OS.MAC)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/>
              <a:t>@EnabledOnOs (</a:t>
            </a:r>
            <a:r>
              <a:rPr lang="en-US" altLang="en-US" sz="2400" dirty="0" smtClean="0"/>
              <a:t>OS.WINDOWS, OS.MAC)</a:t>
            </a:r>
            <a:endParaRPr lang="en-US" altLang="en-US" sz="2400" dirty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en-US" altLang="en-US" sz="2400" dirty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en-US" alt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187354" y="1003814"/>
            <a:ext cx="1014028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dirty="0" smtClean="0"/>
              <a:t>Operating </a:t>
            </a:r>
            <a:r>
              <a:rPr lang="en-US" altLang="en-US" sz="3600" dirty="0"/>
              <a:t>System </a:t>
            </a:r>
            <a:r>
              <a:rPr lang="en-US" altLang="en-US" sz="3600" dirty="0" smtClean="0"/>
              <a:t>based conditional </a:t>
            </a:r>
            <a:r>
              <a:rPr lang="en-US" altLang="en-US" sz="3600" dirty="0"/>
              <a:t>annotations</a:t>
            </a:r>
          </a:p>
        </p:txBody>
      </p:sp>
    </p:spTree>
    <p:extLst>
      <p:ext uri="{BB962C8B-B14F-4D97-AF65-F5344CB8AC3E}">
        <p14:creationId xmlns:p14="http://schemas.microsoft.com/office/powerpoint/2010/main" val="136240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7941</TotalTime>
  <Words>711</Words>
  <Application>Microsoft Office PowerPoint</Application>
  <PresentationFormat>Widescreen</PresentationFormat>
  <Paragraphs>178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Adobe Fan Heiti Std B</vt:lpstr>
      <vt:lpstr>Calibri</vt:lpstr>
      <vt:lpstr>Calibri Light</vt:lpstr>
      <vt:lpstr>Wingdings 3</vt:lpstr>
      <vt:lpstr>Retrospect</vt:lpstr>
      <vt:lpstr>Software Quality Engineering (Week-11)</vt:lpstr>
      <vt:lpstr>Content of Week # 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&amp; Architecture (Week-1)</dc:title>
  <dc:creator>Hp</dc:creator>
  <cp:lastModifiedBy>Hp</cp:lastModifiedBy>
  <cp:revision>741</cp:revision>
  <dcterms:created xsi:type="dcterms:W3CDTF">2021-02-17T14:04:28Z</dcterms:created>
  <dcterms:modified xsi:type="dcterms:W3CDTF">2022-05-17T08:24:52Z</dcterms:modified>
</cp:coreProperties>
</file>