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3" r:id="rId1"/>
  </p:sldMasterIdLst>
  <p:notesMasterIdLst>
    <p:notesMasterId r:id="rId12"/>
  </p:notesMasterIdLst>
  <p:sldIdLst>
    <p:sldId id="256" r:id="rId2"/>
    <p:sldId id="372" r:id="rId3"/>
    <p:sldId id="450" r:id="rId4"/>
    <p:sldId id="451" r:id="rId5"/>
    <p:sldId id="452" r:id="rId6"/>
    <p:sldId id="453" r:id="rId7"/>
    <p:sldId id="454" r:id="rId8"/>
    <p:sldId id="456" r:id="rId9"/>
    <p:sldId id="457" r:id="rId10"/>
    <p:sldId id="25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3F982C-9FDD-442E-900F-C61AE4D000BA}" type="datetimeFigureOut">
              <a:rPr lang="en-US" smtClean="0"/>
              <a:t>30-May-22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5544AB-251C-4FAB-BCEC-E40D3E7B8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52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27400-D5E8-4C87-9586-64936C862AE2}" type="datetimeFigureOut">
              <a:rPr lang="en-US" smtClean="0"/>
              <a:t>30-May-22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4E2EC-B005-4591-88C3-5EF7800E1C6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5117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27400-D5E8-4C87-9586-64936C862AE2}" type="datetimeFigureOut">
              <a:rPr lang="en-US" smtClean="0"/>
              <a:t>30-May-22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4E2EC-B005-4591-88C3-5EF7800E1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091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27400-D5E8-4C87-9586-64936C862AE2}" type="datetimeFigureOut">
              <a:rPr lang="en-US" smtClean="0"/>
              <a:t>30-May-22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4E2EC-B005-4591-88C3-5EF7800E1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448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27400-D5E8-4C87-9586-64936C862AE2}" type="datetimeFigureOut">
              <a:rPr lang="en-US" smtClean="0"/>
              <a:t>30-May-22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4E2EC-B005-4591-88C3-5EF7800E1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719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27400-D5E8-4C87-9586-64936C862AE2}" type="datetimeFigureOut">
              <a:rPr lang="en-US" smtClean="0"/>
              <a:t>30-May-22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4E2EC-B005-4591-88C3-5EF7800E1C6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4200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27400-D5E8-4C87-9586-64936C862AE2}" type="datetimeFigureOut">
              <a:rPr lang="en-US" smtClean="0"/>
              <a:t>30-May-22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4E2EC-B005-4591-88C3-5EF7800E1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661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27400-D5E8-4C87-9586-64936C862AE2}" type="datetimeFigureOut">
              <a:rPr lang="en-US" smtClean="0"/>
              <a:t>30-May-22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4E2EC-B005-4591-88C3-5EF7800E1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159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27400-D5E8-4C87-9586-64936C862AE2}" type="datetimeFigureOut">
              <a:rPr lang="en-US" smtClean="0"/>
              <a:t>30-May-22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4E2EC-B005-4591-88C3-5EF7800E1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544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27400-D5E8-4C87-9586-64936C862AE2}" type="datetimeFigureOut">
              <a:rPr lang="en-US" smtClean="0"/>
              <a:t>30-May-22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4E2EC-B005-4591-88C3-5EF7800E1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517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3B27400-D5E8-4C87-9586-64936C862AE2}" type="datetimeFigureOut">
              <a:rPr lang="en-US" smtClean="0"/>
              <a:t>30-May-22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234E2EC-B005-4591-88C3-5EF7800E1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653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27400-D5E8-4C87-9586-64936C862AE2}" type="datetimeFigureOut">
              <a:rPr lang="en-US" smtClean="0"/>
              <a:t>30-May-22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4E2EC-B005-4591-88C3-5EF7800E1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12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3B27400-D5E8-4C87-9586-64936C862AE2}" type="datetimeFigureOut">
              <a:rPr lang="en-US" smtClean="0"/>
              <a:t>30-May-22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234E2EC-B005-4591-88C3-5EF7800E1C6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9702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63320" y="850762"/>
            <a:ext cx="6542171" cy="2373739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/>
              <a:t>Software Quality Engineering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/>
              <a:t>(Week-12)</a:t>
            </a:r>
            <a:endParaRPr lang="en-US" sz="36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684897" y="4408226"/>
            <a:ext cx="7369790" cy="170597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800" i="1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3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Usama Musharaf</a:t>
            </a:r>
          </a:p>
          <a:p>
            <a:pPr algn="ctr"/>
            <a:r>
              <a:rPr lang="en-US" sz="31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LECTURER  </a:t>
            </a:r>
            <a:r>
              <a:rPr lang="en-US" sz="3100" i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(Department of Computer Science)</a:t>
            </a:r>
          </a:p>
          <a:p>
            <a:pPr algn="ctr"/>
            <a:r>
              <a:rPr lang="en-US" sz="2800" i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FAST-NUCES Peshawar</a:t>
            </a:r>
          </a:p>
          <a:p>
            <a:endParaRPr lang="en-US" sz="2800" i="1" dirty="0">
              <a:solidFill>
                <a:schemeClr val="tx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996287" y="2037631"/>
            <a:ext cx="2791982" cy="1364603"/>
            <a:chOff x="0" y="858720"/>
            <a:chExt cx="2069598" cy="1011532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234" y="858720"/>
              <a:ext cx="1261129" cy="484246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342966"/>
              <a:ext cx="2069598" cy="5272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31224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201002" y="2347415"/>
            <a:ext cx="10577016" cy="188339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3600" dirty="0" smtClean="0"/>
          </a:p>
          <a:p>
            <a:pPr marL="0" indent="0" algn="ctr">
              <a:buNone/>
            </a:pPr>
            <a:r>
              <a:rPr lang="en-US" sz="3600" b="1" dirty="0" smtClean="0"/>
              <a:t>HAVE A GOOD DAY !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825712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60059" y="777923"/>
            <a:ext cx="9812741" cy="70968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Content of Week # 12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013042" y="1828799"/>
            <a:ext cx="6789764" cy="4394579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buClrTx/>
              <a:buNone/>
              <a:defRPr/>
            </a:pP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spcBef>
                <a:spcPts val="0"/>
              </a:spcBef>
              <a:buClrTx/>
              <a:buNone/>
              <a:defRPr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JUnit Testing</a:t>
            </a:r>
          </a:p>
          <a:p>
            <a:pPr marL="0" indent="0" algn="just">
              <a:spcBef>
                <a:spcPts val="0"/>
              </a:spcBef>
              <a:buClrTx/>
              <a:buNone/>
              <a:defRPr/>
            </a:pPr>
            <a:endParaRPr lang="en-US" sz="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algn="just">
              <a:spcBef>
                <a:spcPts val="0"/>
              </a:spcBef>
              <a:buClrTx/>
              <a:buFont typeface="+mj-lt"/>
              <a:buAutoNum type="arabicPeriod"/>
              <a:defRPr/>
            </a:pPr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Performance Driven Testing</a:t>
            </a:r>
          </a:p>
          <a:p>
            <a:pPr marL="457200" indent="-457200" algn="just">
              <a:spcBef>
                <a:spcPts val="0"/>
              </a:spcBef>
              <a:buClrTx/>
              <a:buFont typeface="+mj-lt"/>
              <a:buAutoNum type="arabicPeriod"/>
              <a:defRPr/>
            </a:pPr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Parameterized Tests</a:t>
            </a:r>
          </a:p>
          <a:p>
            <a:pPr marL="749808" lvl="1" indent="-457200" algn="just">
              <a:spcBef>
                <a:spcPts val="0"/>
              </a:spcBef>
              <a:buClrTx/>
              <a:buFont typeface="+mj-lt"/>
              <a:buAutoNum type="arabicPeriod"/>
              <a:defRPr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Csv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source</a:t>
            </a:r>
          </a:p>
          <a:p>
            <a:pPr marL="749808" lvl="1" indent="-457200" algn="just">
              <a:spcBef>
                <a:spcPts val="0"/>
              </a:spcBef>
              <a:buClrTx/>
              <a:buFont typeface="+mj-lt"/>
              <a:buAutoNum type="arabicPeriod"/>
              <a:defRPr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Csv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FileSource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92608" lvl="1" indent="0" algn="just">
              <a:spcBef>
                <a:spcPts val="0"/>
              </a:spcBef>
              <a:buClrTx/>
              <a:buNone/>
              <a:defRPr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2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209233" y="2940719"/>
            <a:ext cx="10058400" cy="1143000"/>
          </a:xfrm>
        </p:spPr>
        <p:txBody>
          <a:bodyPr>
            <a:normAutofit/>
          </a:bodyPr>
          <a:lstStyle/>
          <a:p>
            <a:r>
              <a:rPr lang="en-US" sz="4400" b="1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Performance </a:t>
            </a:r>
            <a:r>
              <a:rPr lang="en-US" sz="4400" b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Driven Testing</a:t>
            </a:r>
            <a:endParaRPr lang="en-US" sz="4400" b="1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17795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87355" y="2238232"/>
            <a:ext cx="10044751" cy="3622241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80000"/>
              </a:lnSpc>
              <a:buNone/>
            </a:pPr>
            <a:endParaRPr lang="en-US" altLang="en-US" sz="2400" i="1" dirty="0" smtClean="0">
              <a:solidFill>
                <a:schemeClr val="tx1"/>
              </a:solidFill>
            </a:endParaRPr>
          </a:p>
          <a:p>
            <a:pPr marL="0" indent="0" algn="just">
              <a:lnSpc>
                <a:spcPct val="80000"/>
              </a:lnSpc>
              <a:buNone/>
            </a:pPr>
            <a:r>
              <a:rPr lang="en-US" altLang="en-US" sz="2400" i="1" dirty="0" smtClean="0">
                <a:solidFill>
                  <a:schemeClr val="tx1"/>
                </a:solidFill>
              </a:rPr>
              <a:t>There might be scenarios when you might want a particular task to be finished in a particular time.</a:t>
            </a:r>
          </a:p>
          <a:p>
            <a:pPr marL="0" indent="0" algn="just">
              <a:lnSpc>
                <a:spcPct val="80000"/>
              </a:lnSpc>
              <a:buNone/>
            </a:pPr>
            <a:endParaRPr lang="en-US" altLang="en-US" sz="2400" i="1" dirty="0">
              <a:solidFill>
                <a:schemeClr val="tx1"/>
              </a:solidFill>
            </a:endParaRPr>
          </a:p>
          <a:p>
            <a:pPr marL="0" indent="0" algn="just">
              <a:lnSpc>
                <a:spcPct val="80000"/>
              </a:lnSpc>
              <a:buNone/>
            </a:pPr>
            <a:r>
              <a:rPr lang="en-US" altLang="en-US" sz="2400" i="1" dirty="0" smtClean="0">
                <a:solidFill>
                  <a:schemeClr val="tx1"/>
                </a:solidFill>
              </a:rPr>
              <a:t>Junit provides @Timeout  annotation, assertTimeout method, and assert TimeoutPreemptively method which can be used to specify timeout duration for a particular method. </a:t>
            </a:r>
          </a:p>
          <a:p>
            <a:pPr marL="0" indent="0" algn="just">
              <a:lnSpc>
                <a:spcPct val="80000"/>
              </a:lnSpc>
              <a:buNone/>
            </a:pPr>
            <a:endParaRPr lang="en-US" altLang="en-US" sz="2400" i="1" dirty="0">
              <a:solidFill>
                <a:schemeClr val="tx1"/>
              </a:solidFill>
            </a:endParaRPr>
          </a:p>
          <a:p>
            <a:pPr marL="0" indent="0" algn="just">
              <a:lnSpc>
                <a:spcPct val="80000"/>
              </a:lnSpc>
              <a:buNone/>
            </a:pPr>
            <a:endParaRPr lang="en-US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68668" y="1031315"/>
            <a:ext cx="6984413" cy="5466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  <a:buFontTx/>
              <a:buNone/>
            </a:pPr>
            <a:r>
              <a:rPr lang="en-US" altLang="en-US" sz="3600" b="1" dirty="0" smtClean="0"/>
              <a:t>What is Performance Driven Testing</a:t>
            </a:r>
            <a:endParaRPr lang="en-US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163500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59646" y="2604654"/>
            <a:ext cx="10044751" cy="2147455"/>
          </a:xfrm>
        </p:spPr>
        <p:txBody>
          <a:bodyPr>
            <a:normAutofit/>
          </a:bodyPr>
          <a:lstStyle/>
          <a:p>
            <a:pPr marL="292608" lvl="1" indent="0" algn="just">
              <a:lnSpc>
                <a:spcPct val="80000"/>
              </a:lnSpc>
              <a:buNone/>
            </a:pPr>
            <a:endParaRPr lang="en-US" sz="2200" dirty="0" smtClean="0"/>
          </a:p>
          <a:p>
            <a:pPr marL="292608" lvl="1" indent="0" algn="just">
              <a:lnSpc>
                <a:spcPct val="80000"/>
              </a:lnSpc>
              <a:buNone/>
            </a:pPr>
            <a:r>
              <a:rPr lang="en-US" sz="2200" dirty="0" err="1" smtClean="0"/>
              <a:t>Assertions.</a:t>
            </a:r>
            <a:r>
              <a:rPr lang="en-US" sz="2200" i="1" dirty="0" err="1" smtClean="0"/>
              <a:t>assertTimeout</a:t>
            </a:r>
            <a:r>
              <a:rPr lang="en-US" sz="2200" i="1" dirty="0" smtClean="0"/>
              <a:t>(</a:t>
            </a:r>
            <a:r>
              <a:rPr lang="en-US" sz="2200" i="1" dirty="0" err="1" smtClean="0"/>
              <a:t>Duration.ofMillis</a:t>
            </a:r>
            <a:r>
              <a:rPr lang="en-US" sz="2200" i="1" dirty="0" smtClean="0"/>
              <a:t>(1</a:t>
            </a:r>
            <a:r>
              <a:rPr lang="en-US" sz="2200" i="1" dirty="0"/>
              <a:t>), () -&gt; </a:t>
            </a:r>
            <a:endParaRPr lang="en-US" sz="2200" i="1" dirty="0" smtClean="0"/>
          </a:p>
          <a:p>
            <a:pPr marL="292608" lvl="1" indent="0" algn="just">
              <a:lnSpc>
                <a:spcPct val="80000"/>
              </a:lnSpc>
              <a:buNone/>
            </a:pPr>
            <a:r>
              <a:rPr lang="en-US" sz="2200" i="1" dirty="0" smtClean="0"/>
              <a:t>{ </a:t>
            </a:r>
            <a:r>
              <a:rPr lang="en-US" sz="2200" i="1" dirty="0" err="1" smtClean="0"/>
              <a:t>fnc.display</a:t>
            </a:r>
            <a:r>
              <a:rPr lang="en-US" sz="2200" i="1" dirty="0" smtClean="0"/>
              <a:t>();</a:t>
            </a:r>
          </a:p>
          <a:p>
            <a:pPr marL="292608" lvl="1" indent="0" algn="just">
              <a:lnSpc>
                <a:spcPct val="80000"/>
              </a:lnSpc>
              <a:buNone/>
            </a:pPr>
            <a:r>
              <a:rPr lang="en-US" sz="2200" i="1" dirty="0" smtClean="0"/>
              <a:t>} );</a:t>
            </a:r>
            <a:endParaRPr lang="en-US" altLang="en-US" sz="2200" dirty="0" smtClean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55292" y="1183715"/>
            <a:ext cx="3464410" cy="5466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  <a:buFontTx/>
              <a:buNone/>
            </a:pPr>
            <a:r>
              <a:rPr lang="en-US" altLang="en-US" sz="3600" b="1" dirty="0" smtClean="0"/>
              <a:t>@assertTimeout</a:t>
            </a:r>
            <a:endParaRPr lang="en-US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571743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209233" y="2940718"/>
            <a:ext cx="8166779" cy="1262791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4400" b="1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Parameterized Test</a:t>
            </a:r>
            <a:endParaRPr lang="en-US" sz="4400" b="1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63508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59646" y="2210938"/>
            <a:ext cx="10044751" cy="2541172"/>
          </a:xfrm>
        </p:spPr>
        <p:txBody>
          <a:bodyPr>
            <a:normAutofit/>
          </a:bodyPr>
          <a:lstStyle/>
          <a:p>
            <a:pPr marL="292608" lvl="1" indent="0" algn="just">
              <a:lnSpc>
                <a:spcPct val="80000"/>
              </a:lnSpc>
              <a:buNone/>
            </a:pPr>
            <a:r>
              <a:rPr lang="en-US" sz="2200" dirty="0" smtClean="0"/>
              <a:t>We can specify arguments to the test cases in different ways.</a:t>
            </a:r>
          </a:p>
          <a:p>
            <a:pPr marL="292608" lvl="1" indent="0" algn="just">
              <a:lnSpc>
                <a:spcPct val="80000"/>
              </a:lnSpc>
              <a:buNone/>
            </a:pPr>
            <a:endParaRPr lang="en-US" sz="2200" dirty="0" smtClean="0"/>
          </a:p>
          <a:p>
            <a:pPr marL="475488" lvl="2" indent="0" algn="just">
              <a:lnSpc>
                <a:spcPct val="80000"/>
              </a:lnSpc>
              <a:buNone/>
            </a:pPr>
            <a:r>
              <a:rPr lang="en-US" sz="1800" dirty="0" smtClean="0"/>
              <a:t>@</a:t>
            </a:r>
            <a:r>
              <a:rPr lang="en-US" sz="1800" dirty="0" err="1" smtClean="0"/>
              <a:t>ValueSource</a:t>
            </a:r>
            <a:endParaRPr lang="en-US" sz="1800" dirty="0" smtClean="0"/>
          </a:p>
          <a:p>
            <a:pPr marL="475488" lvl="2" indent="0" algn="just">
              <a:lnSpc>
                <a:spcPct val="80000"/>
              </a:lnSpc>
              <a:buNone/>
            </a:pPr>
            <a:r>
              <a:rPr lang="en-US" altLang="en-US" sz="1800" dirty="0" smtClean="0">
                <a:solidFill>
                  <a:schemeClr val="tx1"/>
                </a:solidFill>
              </a:rPr>
              <a:t>@</a:t>
            </a:r>
            <a:r>
              <a:rPr lang="en-US" altLang="en-US" sz="1800" dirty="0" err="1" smtClean="0">
                <a:solidFill>
                  <a:schemeClr val="tx1"/>
                </a:solidFill>
              </a:rPr>
              <a:t>EnumSource</a:t>
            </a:r>
            <a:endParaRPr lang="en-US" altLang="en-US" sz="1800" dirty="0" smtClean="0">
              <a:solidFill>
                <a:schemeClr val="tx1"/>
              </a:solidFill>
            </a:endParaRPr>
          </a:p>
          <a:p>
            <a:pPr marL="475488" lvl="2" indent="0" algn="just">
              <a:lnSpc>
                <a:spcPct val="80000"/>
              </a:lnSpc>
              <a:buNone/>
            </a:pPr>
            <a:r>
              <a:rPr lang="en-US" altLang="en-US" sz="1800" dirty="0" smtClean="0">
                <a:solidFill>
                  <a:schemeClr val="tx1"/>
                </a:solidFill>
              </a:rPr>
              <a:t>@</a:t>
            </a:r>
            <a:r>
              <a:rPr lang="en-US" altLang="en-US" sz="1800" dirty="0" err="1" smtClean="0">
                <a:solidFill>
                  <a:schemeClr val="tx1"/>
                </a:solidFill>
              </a:rPr>
              <a:t>MethodSource</a:t>
            </a:r>
            <a:endParaRPr lang="en-US" altLang="en-US" sz="1800" dirty="0" smtClean="0">
              <a:solidFill>
                <a:schemeClr val="tx1"/>
              </a:solidFill>
            </a:endParaRPr>
          </a:p>
          <a:p>
            <a:pPr marL="475488" lvl="2" indent="0" algn="just">
              <a:lnSpc>
                <a:spcPct val="80000"/>
              </a:lnSpc>
              <a:buNone/>
            </a:pPr>
            <a:r>
              <a:rPr lang="en-US" altLang="en-US" sz="1800" dirty="0" smtClean="0">
                <a:solidFill>
                  <a:schemeClr val="tx1"/>
                </a:solidFill>
              </a:rPr>
              <a:t>@</a:t>
            </a:r>
            <a:r>
              <a:rPr lang="en-US" altLang="en-US" sz="1800" dirty="0" err="1" smtClean="0">
                <a:solidFill>
                  <a:schemeClr val="tx1"/>
                </a:solidFill>
              </a:rPr>
              <a:t>CsvSource</a:t>
            </a:r>
            <a:endParaRPr lang="en-US" altLang="en-US" sz="1800" dirty="0" smtClean="0">
              <a:solidFill>
                <a:schemeClr val="tx1"/>
              </a:solidFill>
            </a:endParaRPr>
          </a:p>
          <a:p>
            <a:pPr marL="475488" lvl="2" indent="0" algn="just">
              <a:lnSpc>
                <a:spcPct val="80000"/>
              </a:lnSpc>
              <a:buNone/>
            </a:pPr>
            <a:r>
              <a:rPr lang="en-US" altLang="en-US" sz="1800" dirty="0" smtClean="0">
                <a:solidFill>
                  <a:schemeClr val="tx1"/>
                </a:solidFill>
              </a:rPr>
              <a:t>@</a:t>
            </a:r>
            <a:r>
              <a:rPr lang="en-US" altLang="en-US" sz="1800" dirty="0" err="1" smtClean="0">
                <a:solidFill>
                  <a:schemeClr val="tx1"/>
                </a:solidFill>
              </a:rPr>
              <a:t>CsvFileSource</a:t>
            </a:r>
            <a:endParaRPr lang="en-US" altLang="en-US" sz="1800" dirty="0" smtClean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59646" y="1207720"/>
            <a:ext cx="2199641" cy="3835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b="1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Parameterized </a:t>
            </a:r>
            <a:r>
              <a:rPr lang="en-US" b="1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Test</a:t>
            </a:r>
            <a:endParaRPr lang="en-US" b="1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78876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59646" y="2210938"/>
            <a:ext cx="10044751" cy="3580262"/>
          </a:xfrm>
        </p:spPr>
        <p:txBody>
          <a:bodyPr>
            <a:normAutofit/>
          </a:bodyPr>
          <a:lstStyle/>
          <a:p>
            <a:pPr marL="292608" lvl="1" indent="0" algn="just">
              <a:lnSpc>
                <a:spcPct val="80000"/>
              </a:lnSpc>
              <a:buNone/>
            </a:pPr>
            <a:r>
              <a:rPr lang="en-US" sz="2400" dirty="0"/>
              <a:t> </a:t>
            </a:r>
            <a:r>
              <a:rPr lang="en-US" dirty="0"/>
              <a:t>@</a:t>
            </a:r>
            <a:r>
              <a:rPr lang="en-US" dirty="0" err="1" smtClean="0"/>
              <a:t>ParameterizedTest</a:t>
            </a:r>
            <a:endParaRPr lang="en-US" dirty="0"/>
          </a:p>
          <a:p>
            <a:pPr marL="292608" lvl="1" indent="0" algn="just">
              <a:lnSpc>
                <a:spcPct val="80000"/>
              </a:lnSpc>
              <a:buNone/>
            </a:pPr>
            <a:r>
              <a:rPr lang="en-US" dirty="0"/>
              <a:t> </a:t>
            </a:r>
            <a:r>
              <a:rPr lang="en-US" dirty="0" smtClean="0"/>
              <a:t> @</a:t>
            </a:r>
            <a:r>
              <a:rPr lang="en-US" dirty="0" err="1" smtClean="0"/>
              <a:t>CsvSource</a:t>
            </a:r>
            <a:r>
              <a:rPr lang="en-US" dirty="0"/>
              <a:t>({    </a:t>
            </a:r>
            <a:endParaRPr lang="en-US" dirty="0" smtClean="0"/>
          </a:p>
          <a:p>
            <a:pPr marL="475488" lvl="2" indent="0" algn="just">
              <a:lnSpc>
                <a:spcPct val="80000"/>
              </a:lnSpc>
              <a:buNone/>
            </a:pPr>
            <a:endParaRPr lang="en-US" sz="1800" dirty="0" smtClean="0"/>
          </a:p>
          <a:p>
            <a:pPr marL="475488" lvl="2" indent="0" algn="just">
              <a:lnSpc>
                <a:spcPct val="80000"/>
              </a:lnSpc>
              <a:buNone/>
            </a:pPr>
            <a:r>
              <a:rPr lang="en-US" sz="1800" dirty="0" smtClean="0"/>
              <a:t> 	"</a:t>
            </a:r>
            <a:r>
              <a:rPr lang="en-US" sz="1800" dirty="0"/>
              <a:t>Audi,55",            </a:t>
            </a:r>
            <a:endParaRPr lang="en-US" sz="1800" dirty="0" smtClean="0"/>
          </a:p>
          <a:p>
            <a:pPr marL="475488" lvl="2" indent="0" algn="just">
              <a:lnSpc>
                <a:spcPct val="80000"/>
              </a:lnSpc>
              <a:buNone/>
            </a:pPr>
            <a:r>
              <a:rPr lang="en-US" sz="1800" dirty="0" smtClean="0"/>
              <a:t>	"</a:t>
            </a:r>
            <a:r>
              <a:rPr lang="en-US" sz="1800" dirty="0"/>
              <a:t>Tesla,99",            </a:t>
            </a:r>
            <a:endParaRPr lang="en-US" sz="1800" dirty="0" smtClean="0"/>
          </a:p>
          <a:p>
            <a:pPr marL="475488" lvl="2" indent="0" algn="just">
              <a:lnSpc>
                <a:spcPct val="80000"/>
              </a:lnSpc>
              <a:buNone/>
            </a:pPr>
            <a:r>
              <a:rPr lang="en-US" sz="1800" dirty="0" smtClean="0"/>
              <a:t>	"</a:t>
            </a:r>
            <a:r>
              <a:rPr lang="en-US" sz="1800" dirty="0"/>
              <a:t>Ferrari,101"    </a:t>
            </a:r>
            <a:endParaRPr lang="en-US" sz="1800" dirty="0" smtClean="0"/>
          </a:p>
          <a:p>
            <a:pPr marL="475488" lvl="2" indent="0" algn="just">
              <a:lnSpc>
                <a:spcPct val="80000"/>
              </a:lnSpc>
              <a:buNone/>
            </a:pPr>
            <a:r>
              <a:rPr lang="en-US" sz="1800" dirty="0" smtClean="0"/>
              <a:t>})</a:t>
            </a:r>
          </a:p>
          <a:p>
            <a:pPr marL="475488" lvl="2" indent="0" algn="just">
              <a:lnSpc>
                <a:spcPct val="80000"/>
              </a:lnSpc>
              <a:buNone/>
            </a:pPr>
            <a:r>
              <a:rPr lang="en-US" sz="2000" dirty="0"/>
              <a:t> public void </a:t>
            </a:r>
            <a:r>
              <a:rPr lang="en-US" sz="2000" dirty="0" err="1"/>
              <a:t>csvSourceMethod</a:t>
            </a:r>
            <a:r>
              <a:rPr lang="en-US" sz="2000" dirty="0"/>
              <a:t>(String car, </a:t>
            </a:r>
            <a:r>
              <a:rPr lang="en-US" sz="2000" dirty="0" err="1"/>
              <a:t>int</a:t>
            </a:r>
            <a:r>
              <a:rPr lang="en-US" sz="2000" dirty="0"/>
              <a:t> quantity) </a:t>
            </a:r>
            <a:endParaRPr lang="en-US" sz="2000" dirty="0" smtClean="0"/>
          </a:p>
          <a:p>
            <a:pPr marL="475488" lvl="2" indent="0" algn="just">
              <a:lnSpc>
                <a:spcPct val="80000"/>
              </a:lnSpc>
              <a:buNone/>
            </a:pPr>
            <a:r>
              <a:rPr lang="en-US" sz="2000" dirty="0"/>
              <a:t>	</a:t>
            </a:r>
            <a:r>
              <a:rPr lang="en-US" sz="2000" dirty="0" smtClean="0"/>
              <a:t>{</a:t>
            </a:r>
            <a:endParaRPr lang="en-US" sz="2000" dirty="0"/>
          </a:p>
          <a:p>
            <a:pPr marL="475488" lvl="2" indent="0" algn="just">
              <a:lnSpc>
                <a:spcPct val="80000"/>
              </a:lnSpc>
              <a:buNone/>
            </a:pPr>
            <a:r>
              <a:rPr lang="en-US" sz="2000" dirty="0"/>
              <a:t>		 	  </a:t>
            </a:r>
            <a:endParaRPr lang="en-US" sz="2000" dirty="0" smtClean="0"/>
          </a:p>
          <a:p>
            <a:pPr marL="475488" lvl="2" indent="0" algn="just">
              <a:lnSpc>
                <a:spcPct val="80000"/>
              </a:lnSpc>
              <a:buNone/>
            </a:pPr>
            <a:r>
              <a:rPr lang="en-US" sz="2000" dirty="0" smtClean="0"/>
              <a:t>  		}</a:t>
            </a:r>
          </a:p>
        </p:txBody>
      </p:sp>
      <p:sp>
        <p:nvSpPr>
          <p:cNvPr id="2" name="Rectangle 1"/>
          <p:cNvSpPr/>
          <p:nvPr/>
        </p:nvSpPr>
        <p:spPr>
          <a:xfrm>
            <a:off x="1159646" y="1207720"/>
            <a:ext cx="1502334" cy="3970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b="1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@Csv Source</a:t>
            </a:r>
            <a:endParaRPr lang="en-US" b="1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55499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59646" y="2210938"/>
            <a:ext cx="10044751" cy="2541172"/>
          </a:xfrm>
        </p:spPr>
        <p:txBody>
          <a:bodyPr>
            <a:normAutofit lnSpcReduction="10000"/>
          </a:bodyPr>
          <a:lstStyle/>
          <a:p>
            <a:pPr marL="292608" lvl="1" indent="0" algn="just">
              <a:lnSpc>
                <a:spcPct val="80000"/>
              </a:lnSpc>
              <a:buNone/>
            </a:pPr>
            <a:endParaRPr lang="en-US" sz="2200" dirty="0" smtClean="0"/>
          </a:p>
          <a:p>
            <a:pPr marL="475488" lvl="2" indent="0" algn="just">
              <a:lnSpc>
                <a:spcPct val="80000"/>
              </a:lnSpc>
              <a:buNone/>
            </a:pPr>
            <a:r>
              <a:rPr lang="en-US" sz="2000" dirty="0"/>
              <a:t>  </a:t>
            </a:r>
            <a:r>
              <a:rPr lang="en-US" sz="2000" dirty="0" smtClean="0"/>
              <a:t>	 @</a:t>
            </a:r>
            <a:r>
              <a:rPr lang="en-US" sz="2000" dirty="0" err="1"/>
              <a:t>ParameterizedTest</a:t>
            </a:r>
            <a:endParaRPr lang="en-US" sz="2000" dirty="0"/>
          </a:p>
          <a:p>
            <a:pPr marL="475488" lvl="2" indent="0" algn="just">
              <a:lnSpc>
                <a:spcPct val="80000"/>
              </a:lnSpc>
              <a:buNone/>
            </a:pPr>
            <a:r>
              <a:rPr lang="en-US" sz="2000" dirty="0"/>
              <a:t>	 @</a:t>
            </a:r>
            <a:r>
              <a:rPr lang="en-US" sz="2000" dirty="0" err="1"/>
              <a:t>CsvFileSource</a:t>
            </a:r>
            <a:r>
              <a:rPr lang="en-US" sz="2000" dirty="0"/>
              <a:t>(files = "</a:t>
            </a:r>
            <a:r>
              <a:rPr lang="en-US" sz="2000" dirty="0" err="1"/>
              <a:t>src</a:t>
            </a:r>
            <a:r>
              <a:rPr lang="en-US" sz="2000" dirty="0"/>
              <a:t>/test/resources/input.csv")</a:t>
            </a:r>
          </a:p>
          <a:p>
            <a:pPr marL="475488" lvl="2" indent="0" algn="just">
              <a:lnSpc>
                <a:spcPct val="80000"/>
              </a:lnSpc>
              <a:buNone/>
            </a:pPr>
            <a:r>
              <a:rPr lang="en-US" sz="2000" dirty="0"/>
              <a:t>	   </a:t>
            </a:r>
            <a:endParaRPr lang="en-US" sz="2000" dirty="0" smtClean="0"/>
          </a:p>
          <a:p>
            <a:pPr marL="475488" lvl="2" indent="0" algn="just">
              <a:lnSpc>
                <a:spcPct val="80000"/>
              </a:lnSpc>
              <a:buNone/>
            </a:pPr>
            <a:r>
              <a:rPr lang="en-US" sz="2000" dirty="0"/>
              <a:t>	</a:t>
            </a:r>
            <a:r>
              <a:rPr lang="en-US" sz="2000" dirty="0" smtClean="0"/>
              <a:t>	void </a:t>
            </a:r>
            <a:r>
              <a:rPr lang="en-US" sz="2000" dirty="0" err="1"/>
              <a:t>csvSourceMethodFromFile</a:t>
            </a:r>
            <a:r>
              <a:rPr lang="en-US" sz="2000" dirty="0"/>
              <a:t>(String car, </a:t>
            </a:r>
            <a:r>
              <a:rPr lang="en-US" sz="2000" dirty="0" err="1"/>
              <a:t>int</a:t>
            </a:r>
            <a:r>
              <a:rPr lang="en-US" sz="2000" dirty="0"/>
              <a:t> quantity) </a:t>
            </a:r>
            <a:endParaRPr lang="en-US" sz="2000" dirty="0" smtClean="0"/>
          </a:p>
          <a:p>
            <a:pPr marL="475488" lvl="2" indent="0" algn="just">
              <a:lnSpc>
                <a:spcPct val="80000"/>
              </a:lnSpc>
              <a:buNone/>
            </a:pPr>
            <a:r>
              <a:rPr lang="en-US" sz="2000" dirty="0"/>
              <a:t>	</a:t>
            </a:r>
            <a:r>
              <a:rPr lang="en-US" sz="2000" dirty="0" smtClean="0"/>
              <a:t>		{</a:t>
            </a:r>
            <a:endParaRPr lang="en-US" sz="2000" dirty="0"/>
          </a:p>
          <a:p>
            <a:pPr marL="475488" lvl="2" indent="0" algn="just">
              <a:lnSpc>
                <a:spcPct val="80000"/>
              </a:lnSpc>
              <a:buNone/>
            </a:pPr>
            <a:r>
              <a:rPr lang="en-US" sz="2000" dirty="0"/>
              <a:t>		 		    </a:t>
            </a:r>
            <a:endParaRPr lang="en-US" sz="2000" dirty="0" smtClean="0"/>
          </a:p>
          <a:p>
            <a:pPr marL="475488" lvl="2" indent="0" algn="just">
              <a:lnSpc>
                <a:spcPct val="80000"/>
              </a:lnSpc>
              <a:buNone/>
            </a:pPr>
            <a:r>
              <a:rPr lang="en-US" sz="2000" dirty="0"/>
              <a:t>	</a:t>
            </a:r>
            <a:r>
              <a:rPr lang="en-US" sz="2000" dirty="0" smtClean="0"/>
              <a:t>			}</a:t>
            </a:r>
          </a:p>
        </p:txBody>
      </p:sp>
      <p:sp>
        <p:nvSpPr>
          <p:cNvPr id="2" name="Rectangle 1"/>
          <p:cNvSpPr/>
          <p:nvPr/>
        </p:nvSpPr>
        <p:spPr>
          <a:xfrm>
            <a:off x="1159646" y="1207720"/>
            <a:ext cx="1819729" cy="3835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b="1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@</a:t>
            </a:r>
            <a:r>
              <a:rPr lang="en-US" b="1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CsvFileSource</a:t>
            </a:r>
            <a:endParaRPr lang="en-US" b="1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23693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8583</TotalTime>
  <Words>139</Words>
  <Application>Microsoft Office PowerPoint</Application>
  <PresentationFormat>Widescreen</PresentationFormat>
  <Paragraphs>56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Adobe Fan Heiti Std B</vt:lpstr>
      <vt:lpstr>Calibri</vt:lpstr>
      <vt:lpstr>Calibri Light</vt:lpstr>
      <vt:lpstr>Wingdings 3</vt:lpstr>
      <vt:lpstr>Retrospect</vt:lpstr>
      <vt:lpstr>Software Quality Engineering (Week-12)</vt:lpstr>
      <vt:lpstr>Content of Week # 12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Design &amp; Architecture (Week-1)</dc:title>
  <dc:creator>Hp</dc:creator>
  <cp:lastModifiedBy>Hp</cp:lastModifiedBy>
  <cp:revision>776</cp:revision>
  <dcterms:created xsi:type="dcterms:W3CDTF">2021-02-17T14:04:28Z</dcterms:created>
  <dcterms:modified xsi:type="dcterms:W3CDTF">2022-05-30T05:24:12Z</dcterms:modified>
</cp:coreProperties>
</file>