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49"/>
  </p:notesMasterIdLst>
  <p:sldIdLst>
    <p:sldId id="256" r:id="rId2"/>
    <p:sldId id="372" r:id="rId3"/>
    <p:sldId id="437" r:id="rId4"/>
    <p:sldId id="438" r:id="rId5"/>
    <p:sldId id="439" r:id="rId6"/>
    <p:sldId id="440" r:id="rId7"/>
    <p:sldId id="441" r:id="rId8"/>
    <p:sldId id="442" r:id="rId9"/>
    <p:sldId id="443" r:id="rId10"/>
    <p:sldId id="444" r:id="rId11"/>
    <p:sldId id="445" r:id="rId12"/>
    <p:sldId id="446" r:id="rId13"/>
    <p:sldId id="447" r:id="rId14"/>
    <p:sldId id="448" r:id="rId15"/>
    <p:sldId id="449" r:id="rId16"/>
    <p:sldId id="450" r:id="rId17"/>
    <p:sldId id="451" r:id="rId18"/>
    <p:sldId id="452" r:id="rId19"/>
    <p:sldId id="453" r:id="rId20"/>
    <p:sldId id="454" r:id="rId21"/>
    <p:sldId id="421" r:id="rId22"/>
    <p:sldId id="455" r:id="rId23"/>
    <p:sldId id="456" r:id="rId24"/>
    <p:sldId id="424" r:id="rId25"/>
    <p:sldId id="426" r:id="rId26"/>
    <p:sldId id="425" r:id="rId27"/>
    <p:sldId id="423" r:id="rId28"/>
    <p:sldId id="458" r:id="rId29"/>
    <p:sldId id="459" r:id="rId30"/>
    <p:sldId id="460" r:id="rId31"/>
    <p:sldId id="461" r:id="rId32"/>
    <p:sldId id="463" r:id="rId33"/>
    <p:sldId id="429" r:id="rId34"/>
    <p:sldId id="431" r:id="rId35"/>
    <p:sldId id="433" r:id="rId36"/>
    <p:sldId id="432" r:id="rId37"/>
    <p:sldId id="436" r:id="rId38"/>
    <p:sldId id="434" r:id="rId39"/>
    <p:sldId id="471" r:id="rId40"/>
    <p:sldId id="469" r:id="rId41"/>
    <p:sldId id="470" r:id="rId42"/>
    <p:sldId id="472" r:id="rId43"/>
    <p:sldId id="467" r:id="rId44"/>
    <p:sldId id="427" r:id="rId45"/>
    <p:sldId id="466" r:id="rId46"/>
    <p:sldId id="473" r:id="rId47"/>
    <p:sldId id="25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F982C-9FDD-442E-900F-C61AE4D000BA}" type="datetimeFigureOut">
              <a:rPr lang="en-US" smtClean="0"/>
              <a:t>14-Feb-22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544AB-251C-4FAB-BCEC-E40D3E7B8492}" type="slidenum">
              <a:rPr lang="en-US" smtClean="0"/>
              <a:t>‹#›</a:t>
            </a:fld>
            <a:endParaRPr lang="en-US" dirty="0"/>
          </a:p>
        </p:txBody>
      </p:sp>
    </p:spTree>
    <p:extLst>
      <p:ext uri="{BB962C8B-B14F-4D97-AF65-F5344CB8AC3E}">
        <p14:creationId xmlns:p14="http://schemas.microsoft.com/office/powerpoint/2010/main" val="34045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00E5CF-8232-424F-9B6D-D404638BC3ED}" type="slidenum">
              <a:rPr lang="en-US" altLang="en-US"/>
              <a:pPr eaLnBrk="1" hangingPunct="1"/>
              <a:t>7</a:t>
            </a:fld>
            <a:endParaRPr lang="en-US" altLang="en-US" dirty="0"/>
          </a:p>
        </p:txBody>
      </p:sp>
      <p:sp>
        <p:nvSpPr>
          <p:cNvPr id="45059" name="Rectangle 2"/>
          <p:cNvSpPr>
            <a:spLocks noGrp="1" noRot="1" noChangeAspect="1" noChangeArrowheads="1" noTextEdit="1"/>
          </p:cNvSpPr>
          <p:nvPr>
            <p:ph type="sldImg"/>
          </p:nvPr>
        </p:nvSpPr>
        <p:spPr>
          <a:xfrm>
            <a:off x="584200" y="798513"/>
            <a:ext cx="5689600" cy="3201987"/>
          </a:xfrm>
          <a:ln/>
        </p:spPr>
      </p:sp>
      <p:sp>
        <p:nvSpPr>
          <p:cNvPr id="45060" name="Rectangle 3"/>
          <p:cNvSpPr>
            <a:spLocks noGrp="1" noChangeArrowheads="1"/>
          </p:cNvSpPr>
          <p:nvPr>
            <p:ph type="body" idx="1"/>
          </p:nvPr>
        </p:nvSpPr>
        <p:spPr>
          <a:xfrm>
            <a:off x="827088" y="4346575"/>
            <a:ext cx="5203825" cy="3857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4605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37</a:t>
            </a:fld>
            <a:endParaRPr lang="en-US"/>
          </a:p>
        </p:txBody>
      </p:sp>
    </p:spTree>
    <p:extLst>
      <p:ext uri="{BB962C8B-B14F-4D97-AF65-F5344CB8AC3E}">
        <p14:creationId xmlns:p14="http://schemas.microsoft.com/office/powerpoint/2010/main" val="1820519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38</a:t>
            </a:fld>
            <a:endParaRPr lang="en-US"/>
          </a:p>
        </p:txBody>
      </p:sp>
    </p:spTree>
    <p:extLst>
      <p:ext uri="{BB962C8B-B14F-4D97-AF65-F5344CB8AC3E}">
        <p14:creationId xmlns:p14="http://schemas.microsoft.com/office/powerpoint/2010/main" val="927762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39</a:t>
            </a:fld>
            <a:endParaRPr lang="en-US"/>
          </a:p>
        </p:txBody>
      </p:sp>
    </p:spTree>
    <p:extLst>
      <p:ext uri="{BB962C8B-B14F-4D97-AF65-F5344CB8AC3E}">
        <p14:creationId xmlns:p14="http://schemas.microsoft.com/office/powerpoint/2010/main" val="3400062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46</a:t>
            </a:fld>
            <a:endParaRPr lang="en-US"/>
          </a:p>
        </p:txBody>
      </p:sp>
    </p:spTree>
    <p:extLst>
      <p:ext uri="{BB962C8B-B14F-4D97-AF65-F5344CB8AC3E}">
        <p14:creationId xmlns:p14="http://schemas.microsoft.com/office/powerpoint/2010/main" val="3281425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bwMode="auto">
          <a:xfrm>
            <a:off x="384175" y="687388"/>
            <a:ext cx="6089650" cy="3425825"/>
          </a:xfrm>
          <a:prstGeom prst="rect">
            <a:avLst/>
          </a:prstGeom>
          <a:noFill/>
          <a:ln w="12700">
            <a:solidFill>
              <a:srgbClr val="000000"/>
            </a:solidFill>
            <a:miter lim="800000"/>
            <a:headEnd/>
            <a:tailEnd/>
          </a:ln>
        </p:spPr>
      </p:sp>
      <p:sp>
        <p:nvSpPr>
          <p:cNvPr id="9219"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extLst>
      <p:ext uri="{BB962C8B-B14F-4D97-AF65-F5344CB8AC3E}">
        <p14:creationId xmlns:p14="http://schemas.microsoft.com/office/powerpoint/2010/main" val="2497930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24</a:t>
            </a:fld>
            <a:endParaRPr lang="en-US" dirty="0"/>
          </a:p>
        </p:txBody>
      </p:sp>
    </p:spTree>
    <p:extLst>
      <p:ext uri="{BB962C8B-B14F-4D97-AF65-F5344CB8AC3E}">
        <p14:creationId xmlns:p14="http://schemas.microsoft.com/office/powerpoint/2010/main" val="635051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25</a:t>
            </a:fld>
            <a:endParaRPr lang="en-US" dirty="0"/>
          </a:p>
        </p:txBody>
      </p:sp>
    </p:spTree>
    <p:extLst>
      <p:ext uri="{BB962C8B-B14F-4D97-AF65-F5344CB8AC3E}">
        <p14:creationId xmlns:p14="http://schemas.microsoft.com/office/powerpoint/2010/main" val="341126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26</a:t>
            </a:fld>
            <a:endParaRPr lang="en-US" dirty="0"/>
          </a:p>
        </p:txBody>
      </p:sp>
    </p:spTree>
    <p:extLst>
      <p:ext uri="{BB962C8B-B14F-4D97-AF65-F5344CB8AC3E}">
        <p14:creationId xmlns:p14="http://schemas.microsoft.com/office/powerpoint/2010/main" val="2005451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33</a:t>
            </a:fld>
            <a:endParaRPr lang="en-US" dirty="0"/>
          </a:p>
        </p:txBody>
      </p:sp>
    </p:spTree>
    <p:extLst>
      <p:ext uri="{BB962C8B-B14F-4D97-AF65-F5344CB8AC3E}">
        <p14:creationId xmlns:p14="http://schemas.microsoft.com/office/powerpoint/2010/main" val="2692799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34</a:t>
            </a:fld>
            <a:endParaRPr lang="en-US" dirty="0"/>
          </a:p>
        </p:txBody>
      </p:sp>
    </p:spTree>
    <p:extLst>
      <p:ext uri="{BB962C8B-B14F-4D97-AF65-F5344CB8AC3E}">
        <p14:creationId xmlns:p14="http://schemas.microsoft.com/office/powerpoint/2010/main" val="3654323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35</a:t>
            </a:fld>
            <a:endParaRPr lang="en-US"/>
          </a:p>
        </p:txBody>
      </p:sp>
    </p:spTree>
    <p:extLst>
      <p:ext uri="{BB962C8B-B14F-4D97-AF65-F5344CB8AC3E}">
        <p14:creationId xmlns:p14="http://schemas.microsoft.com/office/powerpoint/2010/main" val="4100881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36</a:t>
            </a:fld>
            <a:endParaRPr lang="en-US"/>
          </a:p>
        </p:txBody>
      </p:sp>
    </p:spTree>
    <p:extLst>
      <p:ext uri="{BB962C8B-B14F-4D97-AF65-F5344CB8AC3E}">
        <p14:creationId xmlns:p14="http://schemas.microsoft.com/office/powerpoint/2010/main" val="3317203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14-Feb-22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17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14-Feb-22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dirty="0"/>
          </a:p>
        </p:txBody>
      </p:sp>
    </p:spTree>
    <p:extLst>
      <p:ext uri="{BB962C8B-B14F-4D97-AF65-F5344CB8AC3E}">
        <p14:creationId xmlns:p14="http://schemas.microsoft.com/office/powerpoint/2010/main" val="2500091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14-Feb-22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dirty="0"/>
          </a:p>
        </p:txBody>
      </p:sp>
    </p:spTree>
    <p:extLst>
      <p:ext uri="{BB962C8B-B14F-4D97-AF65-F5344CB8AC3E}">
        <p14:creationId xmlns:p14="http://schemas.microsoft.com/office/powerpoint/2010/main" val="142344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14-Feb-22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dirty="0"/>
          </a:p>
        </p:txBody>
      </p:sp>
    </p:spTree>
    <p:extLst>
      <p:ext uri="{BB962C8B-B14F-4D97-AF65-F5344CB8AC3E}">
        <p14:creationId xmlns:p14="http://schemas.microsoft.com/office/powerpoint/2010/main" val="3241719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t>14-Feb-22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200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B27400-D5E8-4C87-9586-64936C862AE2}" type="datetimeFigureOut">
              <a:rPr lang="en-US" smtClean="0"/>
              <a:t>14-Feb-22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34E2EC-B005-4591-88C3-5EF7800E1C6A}" type="slidenum">
              <a:rPr lang="en-US" smtClean="0"/>
              <a:t>‹#›</a:t>
            </a:fld>
            <a:endParaRPr lang="en-US" dirty="0"/>
          </a:p>
        </p:txBody>
      </p:sp>
    </p:spTree>
    <p:extLst>
      <p:ext uri="{BB962C8B-B14F-4D97-AF65-F5344CB8AC3E}">
        <p14:creationId xmlns:p14="http://schemas.microsoft.com/office/powerpoint/2010/main" val="502661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B27400-D5E8-4C87-9586-64936C862AE2}" type="datetimeFigureOut">
              <a:rPr lang="en-US" smtClean="0"/>
              <a:t>14-Feb-22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34E2EC-B005-4591-88C3-5EF7800E1C6A}" type="slidenum">
              <a:rPr lang="en-US" smtClean="0"/>
              <a:t>‹#›</a:t>
            </a:fld>
            <a:endParaRPr lang="en-US" dirty="0"/>
          </a:p>
        </p:txBody>
      </p:sp>
    </p:spTree>
    <p:extLst>
      <p:ext uri="{BB962C8B-B14F-4D97-AF65-F5344CB8AC3E}">
        <p14:creationId xmlns:p14="http://schemas.microsoft.com/office/powerpoint/2010/main" val="284915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B27400-D5E8-4C87-9586-64936C862AE2}" type="datetimeFigureOut">
              <a:rPr lang="en-US" smtClean="0"/>
              <a:t>14-Feb-22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34E2EC-B005-4591-88C3-5EF7800E1C6A}" type="slidenum">
              <a:rPr lang="en-US" smtClean="0"/>
              <a:t>‹#›</a:t>
            </a:fld>
            <a:endParaRPr lang="en-US" dirty="0"/>
          </a:p>
        </p:txBody>
      </p:sp>
    </p:spTree>
    <p:extLst>
      <p:ext uri="{BB962C8B-B14F-4D97-AF65-F5344CB8AC3E}">
        <p14:creationId xmlns:p14="http://schemas.microsoft.com/office/powerpoint/2010/main" val="487544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B27400-D5E8-4C87-9586-64936C862AE2}" type="datetimeFigureOut">
              <a:rPr lang="en-US" smtClean="0"/>
              <a:t>14-Feb-22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234E2EC-B005-4591-88C3-5EF7800E1C6A}" type="slidenum">
              <a:rPr lang="en-US" smtClean="0"/>
              <a:t>‹#›</a:t>
            </a:fld>
            <a:endParaRPr lang="en-US" dirty="0"/>
          </a:p>
        </p:txBody>
      </p:sp>
    </p:spTree>
    <p:extLst>
      <p:ext uri="{BB962C8B-B14F-4D97-AF65-F5344CB8AC3E}">
        <p14:creationId xmlns:p14="http://schemas.microsoft.com/office/powerpoint/2010/main" val="1151517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B27400-D5E8-4C87-9586-64936C862AE2}" type="datetimeFigureOut">
              <a:rPr lang="en-US" smtClean="0"/>
              <a:t>14-Feb-22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34E2EC-B005-4591-88C3-5EF7800E1C6A}" type="slidenum">
              <a:rPr lang="en-US" smtClean="0"/>
              <a:t>‹#›</a:t>
            </a:fld>
            <a:endParaRPr lang="en-US" dirty="0"/>
          </a:p>
        </p:txBody>
      </p:sp>
    </p:spTree>
    <p:extLst>
      <p:ext uri="{BB962C8B-B14F-4D97-AF65-F5344CB8AC3E}">
        <p14:creationId xmlns:p14="http://schemas.microsoft.com/office/powerpoint/2010/main" val="293865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t>14-Feb-22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34E2EC-B005-4591-88C3-5EF7800E1C6A}" type="slidenum">
              <a:rPr lang="en-US" smtClean="0"/>
              <a:t>‹#›</a:t>
            </a:fld>
            <a:endParaRPr lang="en-US" dirty="0"/>
          </a:p>
        </p:txBody>
      </p:sp>
    </p:spTree>
    <p:extLst>
      <p:ext uri="{BB962C8B-B14F-4D97-AF65-F5344CB8AC3E}">
        <p14:creationId xmlns:p14="http://schemas.microsoft.com/office/powerpoint/2010/main" val="25321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B27400-D5E8-4C87-9586-64936C862AE2}" type="datetimeFigureOut">
              <a:rPr lang="en-US" smtClean="0"/>
              <a:t>14-Feb-22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34E2EC-B005-4591-88C3-5EF7800E1C6A}"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70235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3320" y="850762"/>
            <a:ext cx="6542171" cy="2373739"/>
          </a:xfrm>
        </p:spPr>
        <p:txBody>
          <a:bodyPr>
            <a:normAutofit/>
          </a:bodyPr>
          <a:lstStyle/>
          <a:p>
            <a:pPr algn="ctr"/>
            <a:r>
              <a:rPr lang="en-US" sz="4400" dirty="0" smtClean="0"/>
              <a:t>Software Quality Engineering</a:t>
            </a:r>
            <a:r>
              <a:rPr lang="en-US" dirty="0" smtClean="0"/>
              <a:t/>
            </a:r>
            <a:br>
              <a:rPr lang="en-US" dirty="0" smtClean="0"/>
            </a:br>
            <a:r>
              <a:rPr lang="en-US" sz="3600" dirty="0" smtClean="0"/>
              <a:t>(Week-2)</a:t>
            </a:r>
            <a:endParaRPr lang="en-US" sz="3600" dirty="0"/>
          </a:p>
        </p:txBody>
      </p:sp>
      <p:sp>
        <p:nvSpPr>
          <p:cNvPr id="4" name="Subtitle 2"/>
          <p:cNvSpPr txBox="1">
            <a:spLocks/>
          </p:cNvSpPr>
          <p:nvPr/>
        </p:nvSpPr>
        <p:spPr>
          <a:xfrm>
            <a:off x="3684897" y="4408226"/>
            <a:ext cx="7369790" cy="1705971"/>
          </a:xfrm>
          <a:prstGeom prst="rect">
            <a:avLst/>
          </a:prstGeom>
        </p:spPr>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endParaRPr lang="en-US" sz="3800" i="1" dirty="0" smtClean="0">
              <a:solidFill>
                <a:schemeClr val="tx1"/>
              </a:solidFill>
              <a:latin typeface="Calibri" panose="020F0502020204030204" pitchFamily="34" charset="0"/>
              <a:cs typeface="Calibri" panose="020F0502020204030204" pitchFamily="34" charset="0"/>
            </a:endParaRPr>
          </a:p>
          <a:p>
            <a:pPr algn="ctr"/>
            <a:r>
              <a:rPr lang="en-US" sz="3800" dirty="0" smtClean="0">
                <a:solidFill>
                  <a:schemeClr val="tx1"/>
                </a:solidFill>
                <a:latin typeface="Calibri" panose="020F0502020204030204" pitchFamily="34" charset="0"/>
                <a:cs typeface="Calibri" panose="020F0502020204030204" pitchFamily="34" charset="0"/>
              </a:rPr>
              <a:t>Usama Musharaf</a:t>
            </a:r>
          </a:p>
          <a:p>
            <a:pPr algn="ctr"/>
            <a:r>
              <a:rPr lang="en-US" sz="3100" dirty="0" smtClean="0">
                <a:solidFill>
                  <a:schemeClr val="tx1"/>
                </a:solidFill>
                <a:latin typeface="Calibri" panose="020F0502020204030204" pitchFamily="34" charset="0"/>
                <a:cs typeface="Calibri" panose="020F0502020204030204" pitchFamily="34" charset="0"/>
              </a:rPr>
              <a:t>LECTURER  </a:t>
            </a:r>
            <a:r>
              <a:rPr lang="en-US" sz="3100" i="1" dirty="0" smtClean="0">
                <a:solidFill>
                  <a:schemeClr val="tx1"/>
                </a:solidFill>
                <a:latin typeface="Calibri" panose="020F0502020204030204" pitchFamily="34" charset="0"/>
                <a:cs typeface="Calibri" panose="020F0502020204030204" pitchFamily="34" charset="0"/>
              </a:rPr>
              <a:t>(Department of Computer Science)</a:t>
            </a:r>
          </a:p>
          <a:p>
            <a:pPr algn="ctr"/>
            <a:r>
              <a:rPr lang="en-US" sz="2800" i="1" dirty="0" smtClean="0">
                <a:solidFill>
                  <a:schemeClr val="tx1"/>
                </a:solidFill>
                <a:latin typeface="Calibri" panose="020F0502020204030204" pitchFamily="34" charset="0"/>
                <a:cs typeface="Calibri" panose="020F0502020204030204" pitchFamily="34" charset="0"/>
              </a:rPr>
              <a:t>FAST-NUCES Peshawar</a:t>
            </a:r>
          </a:p>
          <a:p>
            <a:endParaRPr lang="en-US" sz="2800" i="1" dirty="0">
              <a:solidFill>
                <a:schemeClr val="tx1"/>
              </a:solidFill>
            </a:endParaRPr>
          </a:p>
        </p:txBody>
      </p:sp>
      <p:grpSp>
        <p:nvGrpSpPr>
          <p:cNvPr id="5" name="Group 4"/>
          <p:cNvGrpSpPr/>
          <p:nvPr/>
        </p:nvGrpSpPr>
        <p:grpSpPr>
          <a:xfrm>
            <a:off x="996287" y="2037631"/>
            <a:ext cx="2791982" cy="1364603"/>
            <a:chOff x="0" y="858720"/>
            <a:chExt cx="2069598" cy="101153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234" y="858720"/>
              <a:ext cx="1261129" cy="48424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966"/>
              <a:ext cx="2069598" cy="527286"/>
            </a:xfrm>
            <a:prstGeom prst="rect">
              <a:avLst/>
            </a:prstGeom>
          </p:spPr>
        </p:pic>
      </p:grpSp>
    </p:spTree>
    <p:extLst>
      <p:ext uri="{BB962C8B-B14F-4D97-AF65-F5344CB8AC3E}">
        <p14:creationId xmlns:p14="http://schemas.microsoft.com/office/powerpoint/2010/main" val="831224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en-US" sz="3600" dirty="0" smtClean="0"/>
              <a:t>User Stories</a:t>
            </a:r>
          </a:p>
        </p:txBody>
      </p:sp>
      <p:sp>
        <p:nvSpPr>
          <p:cNvPr id="27651" name="Rectangle 3"/>
          <p:cNvSpPr>
            <a:spLocks noGrp="1" noChangeArrowheads="1"/>
          </p:cNvSpPr>
          <p:nvPr>
            <p:ph type="body" idx="1"/>
          </p:nvPr>
        </p:nvSpPr>
        <p:spPr>
          <a:xfrm>
            <a:off x="764275" y="2535338"/>
            <a:ext cx="2961563" cy="3678303"/>
          </a:xfrm>
        </p:spPr>
        <p:txBody>
          <a:bodyPr>
            <a:normAutofit/>
          </a:bodyPr>
          <a:lstStyle/>
          <a:p>
            <a:pPr marL="0" indent="0" algn="just">
              <a:lnSpc>
                <a:spcPct val="90000"/>
              </a:lnSpc>
              <a:buNone/>
            </a:pPr>
            <a:r>
              <a:rPr lang="en-US" altLang="en-US" sz="2400" dirty="0" smtClean="0"/>
              <a:t>User Story capture 3 important items</a:t>
            </a:r>
          </a:p>
          <a:p>
            <a:pPr algn="just">
              <a:lnSpc>
                <a:spcPct val="90000"/>
              </a:lnSpc>
            </a:pPr>
            <a:r>
              <a:rPr lang="en-US" altLang="en-US" sz="2400" dirty="0" smtClean="0"/>
              <a:t>Who</a:t>
            </a:r>
          </a:p>
          <a:p>
            <a:pPr algn="just">
              <a:lnSpc>
                <a:spcPct val="90000"/>
              </a:lnSpc>
            </a:pPr>
            <a:r>
              <a:rPr lang="en-US" altLang="en-US" sz="2400" dirty="0" smtClean="0"/>
              <a:t>What </a:t>
            </a:r>
          </a:p>
          <a:p>
            <a:pPr algn="just">
              <a:lnSpc>
                <a:spcPct val="90000"/>
              </a:lnSpc>
            </a:pPr>
            <a:r>
              <a:rPr lang="en-US" altLang="en-US" sz="2400" dirty="0" smtClean="0"/>
              <a:t>Why</a:t>
            </a:r>
            <a:endParaRPr lang="en-US" altLang="en-US" sz="2400" dirty="0"/>
          </a:p>
        </p:txBody>
      </p:sp>
      <p:sp>
        <p:nvSpPr>
          <p:cNvPr id="4" name="Rectangle 3"/>
          <p:cNvSpPr txBox="1">
            <a:spLocks noChangeArrowheads="1"/>
          </p:cNvSpPr>
          <p:nvPr/>
        </p:nvSpPr>
        <p:spPr>
          <a:xfrm>
            <a:off x="5041686" y="2044018"/>
            <a:ext cx="6637361" cy="367830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90000"/>
              </a:lnSpc>
              <a:buFont typeface="Wingdings 2" panose="05020102010507070707" pitchFamily="18" charset="2"/>
              <a:buNone/>
            </a:pPr>
            <a:r>
              <a:rPr lang="en-US" altLang="en-US" sz="2400" dirty="0" smtClean="0"/>
              <a:t>User Story Format</a:t>
            </a:r>
          </a:p>
          <a:p>
            <a:pPr marL="0" indent="0" algn="just">
              <a:lnSpc>
                <a:spcPct val="90000"/>
              </a:lnSpc>
              <a:buFont typeface="Wingdings 2" panose="05020102010507070707" pitchFamily="18" charset="2"/>
              <a:buNone/>
            </a:pPr>
            <a:endParaRPr lang="en-US" altLang="en-US" sz="2400" dirty="0" smtClean="0"/>
          </a:p>
          <a:p>
            <a:pPr marL="0" indent="0" algn="just">
              <a:lnSpc>
                <a:spcPct val="90000"/>
              </a:lnSpc>
              <a:buFont typeface="Wingdings 2" panose="05020102010507070707" pitchFamily="18" charset="2"/>
              <a:buNone/>
            </a:pPr>
            <a:r>
              <a:rPr lang="en-US" altLang="en-US" sz="2400" dirty="0" smtClean="0"/>
              <a:t>As a (user or type of user) </a:t>
            </a:r>
          </a:p>
          <a:p>
            <a:pPr marL="0" indent="0" algn="just">
              <a:lnSpc>
                <a:spcPct val="90000"/>
              </a:lnSpc>
              <a:buFont typeface="Wingdings 2" panose="05020102010507070707" pitchFamily="18" charset="2"/>
              <a:buNone/>
            </a:pPr>
            <a:r>
              <a:rPr lang="en-US" altLang="en-US" sz="2400" dirty="0" smtClean="0"/>
              <a:t>I want a (some goal or what)</a:t>
            </a:r>
          </a:p>
          <a:p>
            <a:pPr marL="0" indent="0" algn="just">
              <a:lnSpc>
                <a:spcPct val="90000"/>
              </a:lnSpc>
              <a:buFont typeface="Wingdings 2" panose="05020102010507070707" pitchFamily="18" charset="2"/>
              <a:buNone/>
            </a:pPr>
            <a:r>
              <a:rPr lang="en-US" altLang="en-US" sz="2400" dirty="0" smtClean="0"/>
              <a:t>So that ( I can achieve some value or why)</a:t>
            </a:r>
          </a:p>
        </p:txBody>
      </p:sp>
    </p:spTree>
    <p:extLst>
      <p:ext uri="{BB962C8B-B14F-4D97-AF65-F5344CB8AC3E}">
        <p14:creationId xmlns:p14="http://schemas.microsoft.com/office/powerpoint/2010/main" val="3616039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97280" y="286604"/>
            <a:ext cx="10058400" cy="805218"/>
          </a:xfrm>
        </p:spPr>
        <p:txBody>
          <a:bodyPr>
            <a:normAutofit/>
          </a:bodyPr>
          <a:lstStyle/>
          <a:p>
            <a:pPr eaLnBrk="1" hangingPunct="1"/>
            <a:r>
              <a:rPr lang="en-US" altLang="en-US" sz="3600" dirty="0" smtClean="0"/>
              <a:t>Burndown chart</a:t>
            </a:r>
          </a:p>
        </p:txBody>
      </p:sp>
      <p:sp>
        <p:nvSpPr>
          <p:cNvPr id="27651" name="Rectangle 3"/>
          <p:cNvSpPr>
            <a:spLocks noGrp="1" noChangeArrowheads="1"/>
          </p:cNvSpPr>
          <p:nvPr>
            <p:ph type="body" idx="1"/>
          </p:nvPr>
        </p:nvSpPr>
        <p:spPr>
          <a:xfrm>
            <a:off x="1569494" y="2535338"/>
            <a:ext cx="8584442" cy="3678303"/>
          </a:xfrm>
        </p:spPr>
        <p:txBody>
          <a:bodyPr>
            <a:normAutofit/>
          </a:bodyPr>
          <a:lstStyle/>
          <a:p>
            <a:pPr algn="just" eaLnBrk="1" hangingPunct="1">
              <a:lnSpc>
                <a:spcPct val="90000"/>
              </a:lnSpc>
            </a:pPr>
            <a:endParaRPr lang="en-US" altLang="en-US" sz="2400" dirty="0"/>
          </a:p>
          <a:p>
            <a:pPr algn="just" eaLnBrk="1" hangingPunct="1">
              <a:lnSpc>
                <a:spcPct val="90000"/>
              </a:lnSpc>
              <a:buFontTx/>
              <a:buNone/>
            </a:pPr>
            <a:endParaRPr lang="en-US" altLang="en-US" sz="2400" dirty="0"/>
          </a:p>
          <a:p>
            <a:pPr algn="just" eaLnBrk="1" hangingPunct="1">
              <a:lnSpc>
                <a:spcPct val="90000"/>
              </a:lnSpc>
            </a:pPr>
            <a:endParaRPr lang="en-US" altLang="en-US" sz="2400"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685" y="1282895"/>
            <a:ext cx="7997590" cy="4930746"/>
          </a:xfrm>
          <a:prstGeom prst="rect">
            <a:avLst/>
          </a:prstGeom>
        </p:spPr>
      </p:pic>
    </p:spTree>
    <p:extLst>
      <p:ext uri="{BB962C8B-B14F-4D97-AF65-F5344CB8AC3E}">
        <p14:creationId xmlns:p14="http://schemas.microsoft.com/office/powerpoint/2010/main" val="3482378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97280" y="286603"/>
            <a:ext cx="10058400" cy="846161"/>
          </a:xfrm>
        </p:spPr>
        <p:txBody>
          <a:bodyPr>
            <a:normAutofit/>
          </a:bodyPr>
          <a:lstStyle/>
          <a:p>
            <a:pPr eaLnBrk="1" hangingPunct="1"/>
            <a:r>
              <a:rPr lang="en-US" altLang="en-US" sz="3600" dirty="0" smtClean="0"/>
              <a:t>Burn up chart</a:t>
            </a:r>
          </a:p>
        </p:txBody>
      </p:sp>
      <p:sp>
        <p:nvSpPr>
          <p:cNvPr id="27651" name="Rectangle 3"/>
          <p:cNvSpPr>
            <a:spLocks noGrp="1" noChangeArrowheads="1"/>
          </p:cNvSpPr>
          <p:nvPr>
            <p:ph type="body" idx="1"/>
          </p:nvPr>
        </p:nvSpPr>
        <p:spPr>
          <a:xfrm>
            <a:off x="1569494" y="2535338"/>
            <a:ext cx="8584442" cy="3678303"/>
          </a:xfrm>
        </p:spPr>
        <p:txBody>
          <a:bodyPr>
            <a:normAutofit/>
          </a:bodyPr>
          <a:lstStyle/>
          <a:p>
            <a:pPr algn="just" eaLnBrk="1" hangingPunct="1">
              <a:lnSpc>
                <a:spcPct val="90000"/>
              </a:lnSpc>
            </a:pPr>
            <a:endParaRPr lang="en-US" altLang="en-US" sz="2400" dirty="0"/>
          </a:p>
          <a:p>
            <a:pPr algn="just" eaLnBrk="1" hangingPunct="1">
              <a:lnSpc>
                <a:spcPct val="90000"/>
              </a:lnSpc>
              <a:buFontTx/>
              <a:buNone/>
            </a:pPr>
            <a:endParaRPr lang="en-US" altLang="en-US" sz="2400" dirty="0"/>
          </a:p>
          <a:p>
            <a:pPr algn="just" eaLnBrk="1" hangingPunct="1">
              <a:lnSpc>
                <a:spcPct val="90000"/>
              </a:lnSpc>
            </a:pPr>
            <a:endParaRPr lang="en-US" altLang="en-US" sz="24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031" y="1251935"/>
            <a:ext cx="8125368" cy="4777324"/>
          </a:xfrm>
          <a:prstGeom prst="rect">
            <a:avLst/>
          </a:prstGeom>
        </p:spPr>
      </p:pic>
    </p:spTree>
    <p:extLst>
      <p:ext uri="{BB962C8B-B14F-4D97-AF65-F5344CB8AC3E}">
        <p14:creationId xmlns:p14="http://schemas.microsoft.com/office/powerpoint/2010/main" val="3687719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1091821" y="1361625"/>
            <a:ext cx="10469272" cy="1475013"/>
          </a:xfrm>
        </p:spPr>
        <p:txBody>
          <a:bodyPr>
            <a:normAutofit/>
          </a:bodyPr>
          <a:lstStyle/>
          <a:p>
            <a:pPr eaLnBrk="1" hangingPunct="1"/>
            <a:r>
              <a:rPr lang="en-GB" altLang="en-US" sz="4000" dirty="0" smtClean="0"/>
              <a:t>DevOps</a:t>
            </a:r>
          </a:p>
        </p:txBody>
      </p:sp>
    </p:spTree>
    <p:extLst>
      <p:ext uri="{BB962C8B-B14F-4D97-AF65-F5344CB8AC3E}">
        <p14:creationId xmlns:p14="http://schemas.microsoft.com/office/powerpoint/2010/main" val="744633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en-US" sz="3600" dirty="0" smtClean="0"/>
              <a:t>DevOps</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717" y="2180496"/>
            <a:ext cx="4849030" cy="4015602"/>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457" y="3409819"/>
            <a:ext cx="3889981" cy="2229346"/>
          </a:xfrm>
          <a:prstGeom prst="rect">
            <a:avLst/>
          </a:prstGeom>
        </p:spPr>
      </p:pic>
    </p:spTree>
    <p:extLst>
      <p:ext uri="{BB962C8B-B14F-4D97-AF65-F5344CB8AC3E}">
        <p14:creationId xmlns:p14="http://schemas.microsoft.com/office/powerpoint/2010/main" val="4090475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en-US" sz="3600" dirty="0" smtClean="0"/>
              <a:t>Why Devops</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192" y="1737360"/>
            <a:ext cx="9945488" cy="4429743"/>
          </a:xfrm>
          <a:prstGeom prst="rect">
            <a:avLst/>
          </a:prstGeom>
        </p:spPr>
      </p:pic>
    </p:spTree>
    <p:extLst>
      <p:ext uri="{BB962C8B-B14F-4D97-AF65-F5344CB8AC3E}">
        <p14:creationId xmlns:p14="http://schemas.microsoft.com/office/powerpoint/2010/main" val="3352747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97280" y="286604"/>
            <a:ext cx="10058400" cy="1269242"/>
          </a:xfrm>
        </p:spPr>
        <p:txBody>
          <a:bodyPr>
            <a:normAutofit/>
          </a:bodyPr>
          <a:lstStyle/>
          <a:p>
            <a:pPr eaLnBrk="1" hangingPunct="1"/>
            <a:r>
              <a:rPr lang="en-US" altLang="en-US" sz="3600" dirty="0" smtClean="0"/>
              <a:t>Why Devops</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9994" y="1737360"/>
            <a:ext cx="7514666" cy="4559203"/>
          </a:xfrm>
          <a:prstGeom prst="rect">
            <a:avLst/>
          </a:prstGeom>
        </p:spPr>
      </p:pic>
    </p:spTree>
    <p:extLst>
      <p:ext uri="{BB962C8B-B14F-4D97-AF65-F5344CB8AC3E}">
        <p14:creationId xmlns:p14="http://schemas.microsoft.com/office/powerpoint/2010/main" val="1865239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en-US" sz="3600" dirty="0" smtClean="0"/>
              <a:t>Why Devops</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197" y="1842547"/>
            <a:ext cx="7818566" cy="4435423"/>
          </a:xfrm>
          <a:prstGeom prst="rect">
            <a:avLst/>
          </a:prstGeom>
        </p:spPr>
      </p:pic>
    </p:spTree>
    <p:extLst>
      <p:ext uri="{BB962C8B-B14F-4D97-AF65-F5344CB8AC3E}">
        <p14:creationId xmlns:p14="http://schemas.microsoft.com/office/powerpoint/2010/main" val="3402063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en-US" sz="3600" dirty="0" smtClean="0"/>
              <a:t>Devops</a:t>
            </a:r>
          </a:p>
        </p:txBody>
      </p:sp>
      <p:sp>
        <p:nvSpPr>
          <p:cNvPr id="27651" name="Rectangle 3"/>
          <p:cNvSpPr>
            <a:spLocks noGrp="1" noChangeArrowheads="1"/>
          </p:cNvSpPr>
          <p:nvPr>
            <p:ph type="body" idx="1"/>
          </p:nvPr>
        </p:nvSpPr>
        <p:spPr>
          <a:xfrm>
            <a:off x="723332" y="2262383"/>
            <a:ext cx="5431808" cy="4288542"/>
          </a:xfrm>
        </p:spPr>
        <p:txBody>
          <a:bodyPr>
            <a:normAutofit/>
          </a:bodyPr>
          <a:lstStyle/>
          <a:p>
            <a:pPr marL="457200" lvl="1" indent="0">
              <a:buNone/>
            </a:pPr>
            <a:r>
              <a:rPr lang="en-US" sz="2800" b="1" dirty="0" smtClean="0"/>
              <a:t>What </a:t>
            </a:r>
            <a:r>
              <a:rPr lang="en-US" sz="2800" b="1" dirty="0"/>
              <a:t>is </a:t>
            </a:r>
            <a:r>
              <a:rPr lang="en-US" sz="2800" b="1" dirty="0" smtClean="0"/>
              <a:t>DevOps</a:t>
            </a:r>
            <a:endParaRPr lang="en-US" sz="2800" dirty="0"/>
          </a:p>
          <a:p>
            <a:pPr marL="457200" lvl="1" indent="0" algn="just">
              <a:buNone/>
            </a:pPr>
            <a:r>
              <a:rPr lang="en-US" sz="2000" dirty="0"/>
              <a:t>DevOps assimilates development and operations teams to improve the collaboration process. </a:t>
            </a:r>
          </a:p>
          <a:p>
            <a:pPr marL="457200" lvl="1" indent="0" algn="just">
              <a:buNone/>
            </a:pPr>
            <a:endParaRPr lang="en-US" sz="2000" dirty="0"/>
          </a:p>
          <a:p>
            <a:pPr marL="457200" lvl="1" indent="0" algn="just">
              <a:buNone/>
            </a:pPr>
            <a:r>
              <a:rPr lang="en-US" sz="2000" dirty="0"/>
              <a:t>A DevOps Engineer will work with IT developers to facilitate better coordination among operations, development, and testing functions by automating and streamlining the integration and deployment processes.</a:t>
            </a:r>
          </a:p>
          <a:p>
            <a:pPr marL="457200" lvl="1" indent="0">
              <a:buNone/>
            </a:pPr>
            <a:endParaRPr lang="en-US" dirty="0"/>
          </a:p>
        </p:txBody>
      </p:sp>
      <p:pic>
        <p:nvPicPr>
          <p:cNvPr id="4" name="Google Shape;165;p18"/>
          <p:cNvPicPr preferRelativeResize="0"/>
          <p:nvPr/>
        </p:nvPicPr>
        <p:blipFill>
          <a:blip r:embed="rId2">
            <a:alphaModFix/>
          </a:blip>
          <a:stretch>
            <a:fillRect/>
          </a:stretch>
        </p:blipFill>
        <p:spPr>
          <a:xfrm>
            <a:off x="5984427" y="2740054"/>
            <a:ext cx="5858393" cy="2351084"/>
          </a:xfrm>
          <a:prstGeom prst="rect">
            <a:avLst/>
          </a:prstGeom>
          <a:noFill/>
          <a:ln>
            <a:noFill/>
          </a:ln>
        </p:spPr>
      </p:pic>
    </p:spTree>
    <p:extLst>
      <p:ext uri="{BB962C8B-B14F-4D97-AF65-F5344CB8AC3E}">
        <p14:creationId xmlns:p14="http://schemas.microsoft.com/office/powerpoint/2010/main" val="1573687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en-US" sz="3600" dirty="0" smtClean="0"/>
              <a:t>How Devops  Work</a:t>
            </a:r>
          </a:p>
        </p:txBody>
      </p:sp>
      <p:sp>
        <p:nvSpPr>
          <p:cNvPr id="27651" name="Rectangle 3"/>
          <p:cNvSpPr>
            <a:spLocks noGrp="1" noChangeArrowheads="1"/>
          </p:cNvSpPr>
          <p:nvPr>
            <p:ph type="body" idx="1"/>
          </p:nvPr>
        </p:nvSpPr>
        <p:spPr>
          <a:xfrm>
            <a:off x="723332" y="2262383"/>
            <a:ext cx="10249468" cy="808363"/>
          </a:xfrm>
        </p:spPr>
        <p:txBody>
          <a:bodyPr>
            <a:normAutofit/>
          </a:bodyPr>
          <a:lstStyle/>
          <a:p>
            <a:pPr marL="457200" lvl="1" indent="0" algn="just">
              <a:buNone/>
            </a:pPr>
            <a:r>
              <a:rPr lang="en-US" sz="2000" dirty="0" smtClean="0"/>
              <a:t>The DevOps life cycle divides the SDLC into the following stages. </a:t>
            </a:r>
          </a:p>
          <a:p>
            <a:pPr marL="457200" lvl="1" indent="0">
              <a:buNone/>
            </a:pP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807" y="3070746"/>
            <a:ext cx="10619001" cy="2955135"/>
          </a:xfrm>
          <a:prstGeom prst="rect">
            <a:avLst/>
          </a:prstGeom>
        </p:spPr>
      </p:pic>
    </p:spTree>
    <p:extLst>
      <p:ext uri="{BB962C8B-B14F-4D97-AF65-F5344CB8AC3E}">
        <p14:creationId xmlns:p14="http://schemas.microsoft.com/office/powerpoint/2010/main" val="3795327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0059" y="777923"/>
            <a:ext cx="9812741" cy="709684"/>
          </a:xfrm>
        </p:spPr>
        <p:txBody>
          <a:bodyPr>
            <a:normAutofit fontScale="90000"/>
          </a:bodyPr>
          <a:lstStyle/>
          <a:p>
            <a:r>
              <a:rPr lang="en-US" dirty="0" smtClean="0"/>
              <a:t>Content of Week # 2</a:t>
            </a:r>
            <a:endParaRPr lang="en-US" dirty="0"/>
          </a:p>
        </p:txBody>
      </p:sp>
      <p:sp>
        <p:nvSpPr>
          <p:cNvPr id="5" name="Content Placeholder 4"/>
          <p:cNvSpPr>
            <a:spLocks noGrp="1"/>
          </p:cNvSpPr>
          <p:nvPr>
            <p:ph idx="1"/>
          </p:nvPr>
        </p:nvSpPr>
        <p:spPr>
          <a:xfrm>
            <a:off x="2013042" y="2552130"/>
            <a:ext cx="6789764" cy="2347415"/>
          </a:xfrm>
        </p:spPr>
        <p:txBody>
          <a:bodyPr>
            <a:normAutofit lnSpcReduction="10000"/>
          </a:bodyPr>
          <a:lstStyle/>
          <a:p>
            <a:pPr marL="457200" indent="-457200" algn="just">
              <a:spcBef>
                <a:spcPts val="0"/>
              </a:spcBef>
              <a:buClrTx/>
              <a:buFont typeface="+mj-lt"/>
              <a:buAutoNum type="arabicPeriod"/>
              <a:defRPr/>
            </a:pPr>
            <a:r>
              <a:rPr lang="en-US" sz="2400" dirty="0" smtClean="0">
                <a:latin typeface="Calibri" panose="020F0502020204030204" pitchFamily="34" charset="0"/>
                <a:cs typeface="Calibri" panose="020F0502020204030204" pitchFamily="34" charset="0"/>
              </a:rPr>
              <a:t>Quality </a:t>
            </a:r>
            <a:r>
              <a:rPr lang="en-US" sz="2400" dirty="0">
                <a:latin typeface="Calibri" panose="020F0502020204030204" pitchFamily="34" charset="0"/>
                <a:cs typeface="Calibri" panose="020F0502020204030204" pitchFamily="34" charset="0"/>
              </a:rPr>
              <a:t>A</a:t>
            </a:r>
            <a:r>
              <a:rPr lang="en-US" sz="2400" dirty="0" smtClean="0">
                <a:latin typeface="Calibri" panose="020F0502020204030204" pitchFamily="34" charset="0"/>
                <a:cs typeface="Calibri" panose="020F0502020204030204" pitchFamily="34" charset="0"/>
              </a:rPr>
              <a:t>ware Development Processes</a:t>
            </a:r>
          </a:p>
          <a:p>
            <a:pPr marL="761238" lvl="2" indent="-285750" algn="just">
              <a:spcBef>
                <a:spcPts val="0"/>
              </a:spcBef>
              <a:buClrTx/>
              <a:defRPr/>
            </a:pPr>
            <a:r>
              <a:rPr lang="en-US" sz="1600" dirty="0" smtClean="0">
                <a:latin typeface="Calibri" panose="020F0502020204030204" pitchFamily="34" charset="0"/>
                <a:cs typeface="Calibri" panose="020F0502020204030204" pitchFamily="34" charset="0"/>
              </a:rPr>
              <a:t>Agile </a:t>
            </a:r>
            <a:r>
              <a:rPr lang="en-US" sz="1600" dirty="0">
                <a:latin typeface="Calibri" panose="020F0502020204030204" pitchFamily="34" charset="0"/>
                <a:cs typeface="Calibri" panose="020F0502020204030204" pitchFamily="34" charset="0"/>
              </a:rPr>
              <a:t>Development (Scrum</a:t>
            </a:r>
            <a:r>
              <a:rPr lang="en-US" sz="1600" dirty="0" smtClean="0">
                <a:latin typeface="Calibri" panose="020F0502020204030204" pitchFamily="34" charset="0"/>
                <a:cs typeface="Calibri" panose="020F0502020204030204" pitchFamily="34" charset="0"/>
              </a:rPr>
              <a:t>)</a:t>
            </a:r>
          </a:p>
          <a:p>
            <a:pPr marL="761238" lvl="2" indent="-285750" algn="just">
              <a:spcBef>
                <a:spcPts val="0"/>
              </a:spcBef>
              <a:buClrTx/>
              <a:defRPr/>
            </a:pPr>
            <a:r>
              <a:rPr lang="en-US" sz="1600" dirty="0" smtClean="0">
                <a:latin typeface="Calibri" panose="020F0502020204030204" pitchFamily="34" charset="0"/>
                <a:cs typeface="Calibri" panose="020F0502020204030204" pitchFamily="34" charset="0"/>
              </a:rPr>
              <a:t>DevOps</a:t>
            </a:r>
          </a:p>
          <a:p>
            <a:pPr marL="475488" lvl="2" indent="0" algn="just">
              <a:spcBef>
                <a:spcPts val="0"/>
              </a:spcBef>
              <a:buClrTx/>
              <a:buNone/>
              <a:defRPr/>
            </a:pPr>
            <a:endParaRPr lang="en-US" sz="2000" dirty="0">
              <a:latin typeface="Calibri" panose="020F0502020204030204" pitchFamily="34" charset="0"/>
              <a:cs typeface="Calibri" panose="020F0502020204030204" pitchFamily="34" charset="0"/>
            </a:endParaRPr>
          </a:p>
          <a:p>
            <a:pPr marL="457200" indent="-457200" algn="just">
              <a:spcBef>
                <a:spcPts val="0"/>
              </a:spcBef>
              <a:buClrTx/>
              <a:buFont typeface="+mj-lt"/>
              <a:buAutoNum type="arabicPeriod"/>
              <a:defRPr/>
            </a:pPr>
            <a:r>
              <a:rPr lang="en-US" sz="2400" dirty="0" smtClean="0">
                <a:latin typeface="Calibri" panose="020F0502020204030204" pitchFamily="34" charset="0"/>
                <a:cs typeface="Calibri" panose="020F0502020204030204" pitchFamily="34" charset="0"/>
              </a:rPr>
              <a:t>Quality Engineering at Requirement Phase</a:t>
            </a:r>
          </a:p>
          <a:p>
            <a:pPr lvl="2" algn="just">
              <a:spcAft>
                <a:spcPts val="0"/>
              </a:spcAft>
              <a:defRPr/>
            </a:pPr>
            <a:r>
              <a:rPr lang="en-US" sz="1600" dirty="0"/>
              <a:t>Requirement </a:t>
            </a:r>
            <a:r>
              <a:rPr lang="en-US" sz="1600" dirty="0" smtClean="0"/>
              <a:t>Document</a:t>
            </a:r>
          </a:p>
          <a:p>
            <a:pPr lvl="2" algn="just">
              <a:spcAft>
                <a:spcPts val="0"/>
              </a:spcAft>
              <a:defRPr/>
            </a:pPr>
            <a:r>
              <a:rPr lang="en-US" sz="1600" dirty="0" smtClean="0"/>
              <a:t>RE related Activities</a:t>
            </a:r>
            <a:endParaRPr lang="en-US" sz="1600" dirty="0"/>
          </a:p>
          <a:p>
            <a:pPr lvl="2" algn="just">
              <a:spcAft>
                <a:spcPts val="0"/>
              </a:spcAft>
              <a:defRPr/>
            </a:pPr>
            <a:r>
              <a:rPr lang="en-US" sz="1600" dirty="0"/>
              <a:t>Requirement Traceability Matrix</a:t>
            </a:r>
          </a:p>
          <a:p>
            <a:pPr marL="457200" indent="-457200" algn="just">
              <a:spcBef>
                <a:spcPts val="0"/>
              </a:spcBef>
              <a:buClrTx/>
              <a:buFont typeface="+mj-lt"/>
              <a:buAutoNum type="arabicPeriod"/>
              <a:defRPr/>
            </a:pP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2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97280" y="286604"/>
            <a:ext cx="10058400" cy="791570"/>
          </a:xfrm>
        </p:spPr>
        <p:txBody>
          <a:bodyPr>
            <a:normAutofit/>
          </a:bodyPr>
          <a:lstStyle/>
          <a:p>
            <a:pPr eaLnBrk="1" hangingPunct="1"/>
            <a:r>
              <a:rPr lang="en-US" altLang="en-US" sz="3600" dirty="0" smtClean="0"/>
              <a:t>How Devops  Work</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678" y="1376127"/>
            <a:ext cx="9253603" cy="4901843"/>
          </a:xfrm>
        </p:spPr>
      </p:pic>
    </p:spTree>
    <p:extLst>
      <p:ext uri="{BB962C8B-B14F-4D97-AF65-F5344CB8AC3E}">
        <p14:creationId xmlns:p14="http://schemas.microsoft.com/office/powerpoint/2010/main" val="4122885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042689" y="2088107"/>
            <a:ext cx="10058400" cy="1450757"/>
          </a:xfrm>
        </p:spPr>
        <p:txBody>
          <a:bodyPr/>
          <a:lstStyle/>
          <a:p>
            <a:r>
              <a:rPr lang="en-US" dirty="0"/>
              <a:t>Software Quality Engineering </a:t>
            </a:r>
            <a:r>
              <a:rPr lang="en-US" dirty="0" smtClean="0"/>
              <a:t>at Requirement Phase</a:t>
            </a:r>
            <a:endParaRPr lang="en-US" dirty="0"/>
          </a:p>
        </p:txBody>
      </p:sp>
    </p:spTree>
    <p:extLst>
      <p:ext uri="{BB962C8B-B14F-4D97-AF65-F5344CB8AC3E}">
        <p14:creationId xmlns:p14="http://schemas.microsoft.com/office/powerpoint/2010/main" val="5050014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7706" y="1915235"/>
            <a:ext cx="11017607" cy="4321792"/>
          </a:xfrm>
        </p:spPr>
        <p:txBody>
          <a:bodyPr>
            <a:noAutofit/>
          </a:bodyPr>
          <a:lstStyle/>
          <a:p>
            <a:r>
              <a:rPr lang="en-US" sz="2400" i="1" dirty="0" smtClean="0">
                <a:latin typeface="Calibri" panose="020F0502020204030204" pitchFamily="34" charset="0"/>
                <a:cs typeface="Calibri" panose="020F0502020204030204" pitchFamily="34" charset="0"/>
              </a:rPr>
              <a:t>Quality Engineering at every SDLC phase:</a:t>
            </a:r>
          </a:p>
        </p:txBody>
      </p:sp>
      <p:sp>
        <p:nvSpPr>
          <p:cNvPr id="4" name="Title 1"/>
          <p:cNvSpPr>
            <a:spLocks noGrp="1"/>
          </p:cNvSpPr>
          <p:nvPr>
            <p:ph type="title"/>
          </p:nvPr>
        </p:nvSpPr>
        <p:spPr>
          <a:xfrm>
            <a:off x="581192" y="702156"/>
            <a:ext cx="11029616" cy="1013800"/>
          </a:xfrm>
        </p:spPr>
        <p:txBody>
          <a:bodyPr/>
          <a:lstStyle/>
          <a:p>
            <a:r>
              <a:rPr lang="en-US" dirty="0" smtClean="0"/>
              <a:t>Software Quality Engineering Road Map</a:t>
            </a:r>
            <a:endParaRPr lang="en-US" dirty="0"/>
          </a:p>
        </p:txBody>
      </p:sp>
      <p:sp>
        <p:nvSpPr>
          <p:cNvPr id="2" name="Rectangle 1"/>
          <p:cNvSpPr/>
          <p:nvPr/>
        </p:nvSpPr>
        <p:spPr>
          <a:xfrm>
            <a:off x="833993" y="2536653"/>
            <a:ext cx="1433014" cy="6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 Analysis</a:t>
            </a:r>
            <a:endParaRPr lang="en-US" dirty="0"/>
          </a:p>
        </p:txBody>
      </p:sp>
      <p:sp>
        <p:nvSpPr>
          <p:cNvPr id="5" name="Rectangle 4"/>
          <p:cNvSpPr/>
          <p:nvPr/>
        </p:nvSpPr>
        <p:spPr>
          <a:xfrm>
            <a:off x="2934268" y="3277737"/>
            <a:ext cx="1433014" cy="6823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Design</a:t>
            </a:r>
            <a:endParaRPr lang="en-US" dirty="0"/>
          </a:p>
        </p:txBody>
      </p:sp>
      <p:sp>
        <p:nvSpPr>
          <p:cNvPr id="6" name="Rectangle 5"/>
          <p:cNvSpPr/>
          <p:nvPr/>
        </p:nvSpPr>
        <p:spPr>
          <a:xfrm>
            <a:off x="5143273" y="4014716"/>
            <a:ext cx="1433014" cy="6823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Code</a:t>
            </a:r>
            <a:endParaRPr lang="en-US" dirty="0"/>
          </a:p>
        </p:txBody>
      </p:sp>
      <p:sp>
        <p:nvSpPr>
          <p:cNvPr id="7" name="Rectangle 6"/>
          <p:cNvSpPr/>
          <p:nvPr/>
        </p:nvSpPr>
        <p:spPr>
          <a:xfrm>
            <a:off x="7274599" y="4697104"/>
            <a:ext cx="1433014" cy="6823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Testing</a:t>
            </a:r>
            <a:endParaRPr lang="en-US" dirty="0"/>
          </a:p>
        </p:txBody>
      </p:sp>
      <p:sp>
        <p:nvSpPr>
          <p:cNvPr id="8" name="Rectangle 7"/>
          <p:cNvSpPr/>
          <p:nvPr/>
        </p:nvSpPr>
        <p:spPr>
          <a:xfrm>
            <a:off x="9501458" y="5431809"/>
            <a:ext cx="1433014" cy="6823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Deployment</a:t>
            </a:r>
            <a:endParaRPr lang="en-US" dirty="0"/>
          </a:p>
        </p:txBody>
      </p:sp>
      <p:sp>
        <p:nvSpPr>
          <p:cNvPr id="9" name="Rectangle 8"/>
          <p:cNvSpPr/>
          <p:nvPr/>
        </p:nvSpPr>
        <p:spPr>
          <a:xfrm>
            <a:off x="9658407" y="4690280"/>
            <a:ext cx="1228298"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Docker Containers</a:t>
            </a:r>
            <a:endParaRPr lang="en-US" dirty="0"/>
          </a:p>
        </p:txBody>
      </p:sp>
      <p:sp>
        <p:nvSpPr>
          <p:cNvPr id="10" name="Rectangle 9"/>
          <p:cNvSpPr/>
          <p:nvPr/>
        </p:nvSpPr>
        <p:spPr>
          <a:xfrm>
            <a:off x="7308717" y="4001069"/>
            <a:ext cx="1391414"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Unit Testing</a:t>
            </a:r>
          </a:p>
          <a:p>
            <a:pPr algn="ctr"/>
            <a:r>
              <a:rPr lang="en-US" dirty="0"/>
              <a:t>(</a:t>
            </a:r>
            <a:r>
              <a:rPr lang="en-US" dirty="0" smtClean="0"/>
              <a:t>JUnit)</a:t>
            </a:r>
            <a:endParaRPr lang="en-US" dirty="0"/>
          </a:p>
        </p:txBody>
      </p:sp>
      <p:sp>
        <p:nvSpPr>
          <p:cNvPr id="13" name="Rectangle 12"/>
          <p:cNvSpPr/>
          <p:nvPr/>
        </p:nvSpPr>
        <p:spPr>
          <a:xfrm>
            <a:off x="5179322" y="3219041"/>
            <a:ext cx="1494431"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Version Controlling</a:t>
            </a:r>
          </a:p>
          <a:p>
            <a:pPr algn="ctr"/>
            <a:r>
              <a:rPr lang="en-US" dirty="0" smtClean="0"/>
              <a:t>GIT, GIT Hub</a:t>
            </a:r>
            <a:endParaRPr lang="en-US" dirty="0"/>
          </a:p>
        </p:txBody>
      </p:sp>
      <p:sp>
        <p:nvSpPr>
          <p:cNvPr id="14" name="Rectangle 13"/>
          <p:cNvSpPr/>
          <p:nvPr/>
        </p:nvSpPr>
        <p:spPr>
          <a:xfrm>
            <a:off x="2906967" y="2577598"/>
            <a:ext cx="1494431"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Quality Attributes</a:t>
            </a:r>
            <a:endParaRPr lang="en-US" dirty="0"/>
          </a:p>
        </p:txBody>
      </p:sp>
      <p:sp>
        <p:nvSpPr>
          <p:cNvPr id="15" name="Rectangle 14"/>
          <p:cNvSpPr/>
          <p:nvPr/>
        </p:nvSpPr>
        <p:spPr>
          <a:xfrm>
            <a:off x="581192" y="5268482"/>
            <a:ext cx="1494431"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Defects</a:t>
            </a:r>
            <a:endParaRPr lang="en-US" dirty="0"/>
          </a:p>
        </p:txBody>
      </p:sp>
      <p:cxnSp>
        <p:nvCxnSpPr>
          <p:cNvPr id="17" name="Straight Arrow Connector 16"/>
          <p:cNvCxnSpPr>
            <a:stCxn id="15" idx="0"/>
          </p:cNvCxnSpPr>
          <p:nvPr/>
        </p:nvCxnSpPr>
        <p:spPr>
          <a:xfrm flipV="1">
            <a:off x="1328408" y="4162567"/>
            <a:ext cx="1837873" cy="1105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5" idx="0"/>
          </p:cNvCxnSpPr>
          <p:nvPr/>
        </p:nvCxnSpPr>
        <p:spPr>
          <a:xfrm flipH="1" flipV="1">
            <a:off x="1328407" y="3472913"/>
            <a:ext cx="1" cy="179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5" idx="0"/>
          </p:cNvCxnSpPr>
          <p:nvPr/>
        </p:nvCxnSpPr>
        <p:spPr>
          <a:xfrm flipV="1">
            <a:off x="1328408" y="4355910"/>
            <a:ext cx="3711608" cy="912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9806509" y="2204088"/>
            <a:ext cx="1680514"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Quality Engineering</a:t>
            </a:r>
            <a:endParaRPr lang="en-US" dirty="0"/>
          </a:p>
        </p:txBody>
      </p:sp>
      <p:cxnSp>
        <p:nvCxnSpPr>
          <p:cNvPr id="24" name="Straight Arrow Connector 23"/>
          <p:cNvCxnSpPr/>
          <p:nvPr/>
        </p:nvCxnSpPr>
        <p:spPr>
          <a:xfrm flipH="1">
            <a:off x="10410967" y="2945617"/>
            <a:ext cx="288057" cy="1778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a:off x="8129753" y="2923340"/>
            <a:ext cx="2585778" cy="12392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flipH="1">
            <a:off x="6629742" y="2925616"/>
            <a:ext cx="4050358" cy="8352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H="1">
            <a:off x="4387750" y="2891495"/>
            <a:ext cx="6278702" cy="47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H="1" flipV="1">
            <a:off x="2473521" y="2613993"/>
            <a:ext cx="7557583" cy="54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24861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66382" y="365077"/>
            <a:ext cx="7772400" cy="1143000"/>
          </a:xfrm>
          <a:noFill/>
          <a:ln/>
        </p:spPr>
        <p:txBody>
          <a:bodyPr>
            <a:normAutofit/>
          </a:bodyPr>
          <a:lstStyle/>
          <a:p>
            <a:pPr eaLnBrk="0" hangingPunct="0"/>
            <a:r>
              <a:rPr lang="en-US" sz="3200" dirty="0"/>
              <a:t>The Requirements Process</a:t>
            </a:r>
            <a:br>
              <a:rPr lang="en-US" sz="3200" dirty="0"/>
            </a:br>
            <a:r>
              <a:rPr lang="en-US" sz="2400" dirty="0" smtClean="0"/>
              <a:t>(Process </a:t>
            </a:r>
            <a:r>
              <a:rPr lang="en-US" sz="2400" dirty="0"/>
              <a:t>for Capturing </a:t>
            </a:r>
            <a:r>
              <a:rPr lang="en-US" sz="2400" dirty="0" smtClean="0"/>
              <a:t>Requirements)</a:t>
            </a:r>
            <a:endParaRPr lang="en-US" sz="2400" dirty="0"/>
          </a:p>
        </p:txBody>
      </p:sp>
      <p:sp>
        <p:nvSpPr>
          <p:cNvPr id="8195" name="Rectangle 3"/>
          <p:cNvSpPr>
            <a:spLocks noGrp="1" noChangeArrowheads="1"/>
          </p:cNvSpPr>
          <p:nvPr>
            <p:ph type="body" idx="1"/>
          </p:nvPr>
        </p:nvSpPr>
        <p:spPr>
          <a:xfrm>
            <a:off x="321884" y="2161125"/>
            <a:ext cx="3071859" cy="3270683"/>
          </a:xfrm>
          <a:noFill/>
          <a:ln/>
        </p:spPr>
        <p:txBody>
          <a:bodyPr>
            <a:normAutofit/>
          </a:bodyPr>
          <a:lstStyle/>
          <a:p>
            <a:pPr eaLnBrk="0" hangingPunct="0">
              <a:lnSpc>
                <a:spcPct val="90000"/>
              </a:lnSpc>
              <a:buClr>
                <a:schemeClr val="tx2"/>
              </a:buClr>
              <a:buSzPct val="75000"/>
              <a:buFont typeface="Monotype Sorts" pitchFamily="2" charset="2"/>
              <a:buChar char="l"/>
            </a:pPr>
            <a:r>
              <a:rPr lang="en-US" sz="2400" dirty="0"/>
              <a:t>Performed by the req. analyst or system analyst</a:t>
            </a:r>
          </a:p>
          <a:p>
            <a:pPr eaLnBrk="0" hangingPunct="0">
              <a:lnSpc>
                <a:spcPct val="90000"/>
              </a:lnSpc>
              <a:buClr>
                <a:schemeClr val="tx2"/>
              </a:buClr>
              <a:buSzPct val="75000"/>
              <a:buFont typeface="Monotype Sorts" pitchFamily="2" charset="2"/>
              <a:buChar char="l"/>
            </a:pPr>
            <a:r>
              <a:rPr lang="en-US" sz="2400" dirty="0"/>
              <a:t>The final outcome is a Software Requirements Specification (SRS) document</a:t>
            </a:r>
          </a:p>
          <a:p>
            <a:pPr marL="0" indent="0" eaLnBrk="0" hangingPunct="0">
              <a:lnSpc>
                <a:spcPct val="90000"/>
              </a:lnSpc>
              <a:buClr>
                <a:schemeClr val="tx2"/>
              </a:buClr>
              <a:buSzPct val="75000"/>
              <a:buNone/>
            </a:pPr>
            <a:endParaRPr lang="en-US" sz="2400" dirty="0"/>
          </a:p>
        </p:txBody>
      </p:sp>
      <p:pic>
        <p:nvPicPr>
          <p:cNvPr id="2" name="Picture 1"/>
          <p:cNvPicPr>
            <a:picLocks noChangeAspect="1"/>
          </p:cNvPicPr>
          <p:nvPr/>
        </p:nvPicPr>
        <p:blipFill>
          <a:blip r:embed="rId3"/>
          <a:stretch>
            <a:fillRect/>
          </a:stretch>
        </p:blipFill>
        <p:spPr>
          <a:xfrm>
            <a:off x="3600142" y="2161126"/>
            <a:ext cx="8123285" cy="3912128"/>
          </a:xfrm>
          <a:prstGeom prst="rect">
            <a:avLst/>
          </a:prstGeom>
        </p:spPr>
      </p:pic>
    </p:spTree>
    <p:extLst>
      <p:ext uri="{BB962C8B-B14F-4D97-AF65-F5344CB8AC3E}">
        <p14:creationId xmlns:p14="http://schemas.microsoft.com/office/powerpoint/2010/main" val="7567186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503" y="150125"/>
            <a:ext cx="8289193" cy="6095832"/>
          </a:xfrm>
          <a:prstGeom prst="rect">
            <a:avLst/>
          </a:prstGeom>
        </p:spPr>
      </p:pic>
    </p:spTree>
    <p:extLst>
      <p:ext uri="{BB962C8B-B14F-4D97-AF65-F5344CB8AC3E}">
        <p14:creationId xmlns:p14="http://schemas.microsoft.com/office/powerpoint/2010/main" val="4763612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7164" y="122832"/>
            <a:ext cx="7273299" cy="6067235"/>
          </a:xfrm>
          <a:prstGeom prst="rect">
            <a:avLst/>
          </a:prstGeom>
        </p:spPr>
      </p:pic>
    </p:spTree>
    <p:extLst>
      <p:ext uri="{BB962C8B-B14F-4D97-AF65-F5344CB8AC3E}">
        <p14:creationId xmlns:p14="http://schemas.microsoft.com/office/powerpoint/2010/main" val="2128727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i="1" dirty="0" smtClean="0"/>
              <a:t>What is Defect?</a:t>
            </a:r>
          </a:p>
        </p:txBody>
      </p:sp>
      <p:sp>
        <p:nvSpPr>
          <p:cNvPr id="14339" name="Content Placeholder 2"/>
          <p:cNvSpPr>
            <a:spLocks noGrp="1"/>
          </p:cNvSpPr>
          <p:nvPr>
            <p:ph idx="1"/>
          </p:nvPr>
        </p:nvSpPr>
        <p:spPr>
          <a:xfrm>
            <a:off x="1315644" y="2009507"/>
            <a:ext cx="9621672" cy="3613370"/>
          </a:xfrm>
        </p:spPr>
        <p:txBody>
          <a:bodyPr>
            <a:normAutofit/>
          </a:bodyPr>
          <a:lstStyle/>
          <a:p>
            <a:pPr eaLnBrk="1" hangingPunct="1"/>
            <a:endParaRPr lang="en-US" altLang="en-US" sz="2400" dirty="0" smtClean="0"/>
          </a:p>
          <a:p>
            <a:pPr eaLnBrk="1" hangingPunct="1"/>
            <a:r>
              <a:rPr lang="en-US" altLang="en-US" sz="2200" dirty="0" smtClean="0"/>
              <a:t>Defect is deviation from customer requirement.</a:t>
            </a:r>
          </a:p>
          <a:p>
            <a:pPr eaLnBrk="1" hangingPunct="1"/>
            <a:r>
              <a:rPr lang="en-US" altLang="en-US" sz="2200" dirty="0" smtClean="0"/>
              <a:t>Mostly defects are found in the software after software is shipped to the customer at production site. </a:t>
            </a:r>
          </a:p>
          <a:p>
            <a:pPr eaLnBrk="1" hangingPunct="1"/>
            <a:endParaRPr lang="en-US" altLang="en-US" sz="2400" dirty="0" smtClean="0"/>
          </a:p>
          <a:p>
            <a:pPr eaLnBrk="1" hangingPunct="1"/>
            <a:r>
              <a:rPr lang="en-US" altLang="en-US" sz="2400" dirty="0" smtClean="0"/>
              <a:t>Example:</a:t>
            </a:r>
          </a:p>
          <a:p>
            <a:pPr eaLnBrk="1" hangingPunct="1"/>
            <a:r>
              <a:rPr lang="en-US" altLang="en-US" dirty="0" smtClean="0"/>
              <a:t>In online shopping, the option of searching a debit card for making payment is missing. </a:t>
            </a:r>
          </a:p>
          <a:p>
            <a:pPr eaLnBrk="1" hangingPunct="1"/>
            <a:endParaRPr lang="en-US" altLang="en-US" sz="2400" dirty="0" smtClean="0"/>
          </a:p>
          <a:p>
            <a:pPr eaLnBrk="1" hangingPunct="1"/>
            <a:endParaRPr lang="en-US" altLang="en-US" sz="2400" dirty="0" smtClean="0"/>
          </a:p>
        </p:txBody>
      </p:sp>
    </p:spTree>
    <p:extLst>
      <p:ext uri="{BB962C8B-B14F-4D97-AF65-F5344CB8AC3E}">
        <p14:creationId xmlns:p14="http://schemas.microsoft.com/office/powerpoint/2010/main" val="18348103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0059" y="777923"/>
            <a:ext cx="9812741" cy="709684"/>
          </a:xfrm>
        </p:spPr>
        <p:txBody>
          <a:bodyPr>
            <a:normAutofit/>
          </a:bodyPr>
          <a:lstStyle/>
          <a:p>
            <a:r>
              <a:rPr lang="en-US" sz="3600" dirty="0" smtClean="0"/>
              <a:t>Defects</a:t>
            </a:r>
            <a:endParaRPr lang="en-US" sz="3600"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0179" y="435842"/>
            <a:ext cx="7492621" cy="5679406"/>
          </a:xfrm>
        </p:spPr>
      </p:pic>
    </p:spTree>
    <p:extLst>
      <p:ext uri="{BB962C8B-B14F-4D97-AF65-F5344CB8AC3E}">
        <p14:creationId xmlns:p14="http://schemas.microsoft.com/office/powerpoint/2010/main" val="36957392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32764" y="259308"/>
            <a:ext cx="9812741" cy="709684"/>
          </a:xfrm>
        </p:spPr>
        <p:txBody>
          <a:bodyPr>
            <a:normAutofit/>
          </a:bodyPr>
          <a:lstStyle/>
          <a:p>
            <a:r>
              <a:rPr lang="en-US" sz="3600" dirty="0" smtClean="0"/>
              <a:t>Distribution of Defects</a:t>
            </a:r>
            <a:endParaRPr lang="en-US" sz="3600" dirty="0"/>
          </a:p>
        </p:txBody>
      </p:sp>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7847" y="1460311"/>
            <a:ext cx="9672308" cy="4531055"/>
          </a:xfrm>
        </p:spPr>
      </p:pic>
    </p:spTree>
    <p:extLst>
      <p:ext uri="{BB962C8B-B14F-4D97-AF65-F5344CB8AC3E}">
        <p14:creationId xmlns:p14="http://schemas.microsoft.com/office/powerpoint/2010/main" val="1719235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32764" y="259308"/>
            <a:ext cx="9812741" cy="709684"/>
          </a:xfrm>
        </p:spPr>
        <p:txBody>
          <a:bodyPr>
            <a:normAutofit/>
          </a:bodyPr>
          <a:lstStyle/>
          <a:p>
            <a:r>
              <a:rPr lang="en-US" sz="3600" dirty="0"/>
              <a:t>Failure Root Cause</a:t>
            </a:r>
          </a:p>
        </p:txBody>
      </p:sp>
      <p:sp>
        <p:nvSpPr>
          <p:cNvPr id="2" name="Content Placeholder 1"/>
          <p:cNvSpPr>
            <a:spLocks noGrp="1"/>
          </p:cNvSpPr>
          <p:nvPr>
            <p:ph idx="1"/>
          </p:nvPr>
        </p:nvSpPr>
        <p:spPr/>
        <p:txBody>
          <a:bodyPr/>
          <a:lstStyle/>
          <a:p>
            <a:r>
              <a:rPr lang="en-US" sz="2800" i="1" dirty="0"/>
              <a:t>Standish Group in 1994 study three most commonly factors that cause projects to be challenged</a:t>
            </a:r>
            <a:r>
              <a:rPr lang="en-US" dirty="0"/>
              <a:t> </a:t>
            </a:r>
            <a:endParaRPr lang="en-US" dirty="0" smtClean="0"/>
          </a:p>
          <a:p>
            <a:endParaRPr lang="en-US" dirty="0" smtClean="0"/>
          </a:p>
          <a:p>
            <a:pPr lvl="1">
              <a:buFont typeface="Wingdings" panose="05000000000000000000" pitchFamily="2" charset="2"/>
              <a:buChar char="Ø"/>
            </a:pPr>
            <a:r>
              <a:rPr lang="en-US" sz="2400" dirty="0" smtClean="0"/>
              <a:t>Lack </a:t>
            </a:r>
            <a:r>
              <a:rPr lang="en-US" sz="2400" dirty="0"/>
              <a:t>of User Input </a:t>
            </a:r>
            <a:endParaRPr lang="en-US" sz="2400" dirty="0" smtClean="0"/>
          </a:p>
          <a:p>
            <a:pPr lvl="1">
              <a:buFont typeface="Wingdings" panose="05000000000000000000" pitchFamily="2" charset="2"/>
              <a:buChar char="Ø"/>
            </a:pPr>
            <a:r>
              <a:rPr lang="en-US" sz="2400" dirty="0" smtClean="0"/>
              <a:t>Incomplete </a:t>
            </a:r>
            <a:r>
              <a:rPr lang="en-US" sz="2400" dirty="0"/>
              <a:t>Requirements &amp; Specification </a:t>
            </a:r>
          </a:p>
          <a:p>
            <a:pPr lvl="1">
              <a:buFont typeface="Wingdings" panose="05000000000000000000" pitchFamily="2" charset="2"/>
              <a:buChar char="Ø"/>
            </a:pPr>
            <a:r>
              <a:rPr lang="en-US" sz="2400" dirty="0" smtClean="0"/>
              <a:t>Changing </a:t>
            </a:r>
            <a:r>
              <a:rPr lang="en-US" sz="2400" dirty="0"/>
              <a:t>Requirements and </a:t>
            </a:r>
            <a:r>
              <a:rPr lang="en-US" sz="2400" dirty="0" smtClean="0"/>
              <a:t>Specification</a:t>
            </a:r>
            <a:endParaRPr lang="en-US" sz="2400" dirty="0"/>
          </a:p>
        </p:txBody>
      </p:sp>
    </p:spTree>
    <p:extLst>
      <p:ext uri="{BB962C8B-B14F-4D97-AF65-F5344CB8AC3E}">
        <p14:creationId xmlns:p14="http://schemas.microsoft.com/office/powerpoint/2010/main" val="396635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68991" y="1897040"/>
            <a:ext cx="10469271" cy="1048781"/>
          </a:xfrm>
        </p:spPr>
        <p:txBody>
          <a:bodyPr>
            <a:normAutofit/>
          </a:bodyPr>
          <a:lstStyle/>
          <a:p>
            <a:pPr eaLnBrk="1" hangingPunct="1"/>
            <a:r>
              <a:rPr lang="en-US" altLang="en-US" sz="4400" i="1" dirty="0" smtClean="0">
                <a:solidFill>
                  <a:schemeClr val="tx1"/>
                </a:solidFill>
              </a:rPr>
              <a:t>Agile Development</a:t>
            </a:r>
          </a:p>
        </p:txBody>
      </p:sp>
    </p:spTree>
    <p:extLst>
      <p:ext uri="{BB962C8B-B14F-4D97-AF65-F5344CB8AC3E}">
        <p14:creationId xmlns:p14="http://schemas.microsoft.com/office/powerpoint/2010/main" val="14112831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627797"/>
            <a:ext cx="9812741" cy="709684"/>
          </a:xfrm>
        </p:spPr>
        <p:txBody>
          <a:bodyPr>
            <a:normAutofit/>
          </a:bodyPr>
          <a:lstStyle/>
          <a:p>
            <a:r>
              <a:rPr lang="en-US" sz="3600" dirty="0"/>
              <a:t>Failure Root Cause</a:t>
            </a:r>
          </a:p>
        </p:txBody>
      </p:sp>
      <p:sp>
        <p:nvSpPr>
          <p:cNvPr id="2" name="Content Placeholder 1"/>
          <p:cNvSpPr>
            <a:spLocks noGrp="1"/>
          </p:cNvSpPr>
          <p:nvPr>
            <p:ph idx="1"/>
          </p:nvPr>
        </p:nvSpPr>
        <p:spPr>
          <a:xfrm>
            <a:off x="1269242" y="2050451"/>
            <a:ext cx="9886438" cy="3504188"/>
          </a:xfrm>
        </p:spPr>
        <p:txBody>
          <a:bodyPr/>
          <a:lstStyle/>
          <a:p>
            <a:r>
              <a:rPr lang="en-US" sz="2400" dirty="0"/>
              <a:t>Standish Group Study in 1994: </a:t>
            </a:r>
            <a:endParaRPr lang="en-US" sz="2400" dirty="0" smtClean="0"/>
          </a:p>
          <a:p>
            <a:r>
              <a:rPr lang="en-US" sz="2400" dirty="0" smtClean="0"/>
              <a:t>Observation </a:t>
            </a:r>
            <a:r>
              <a:rPr lang="en-US" sz="2400" dirty="0"/>
              <a:t>for Failure: Why 1/3 Projects run in trouble, it is directly related to </a:t>
            </a:r>
            <a:endParaRPr lang="en-US" sz="2400" dirty="0" smtClean="0"/>
          </a:p>
          <a:p>
            <a:endParaRPr lang="en-US" sz="1000" dirty="0" smtClean="0"/>
          </a:p>
          <a:p>
            <a:pPr lvl="1"/>
            <a:r>
              <a:rPr lang="en-US" sz="2200" dirty="0" smtClean="0"/>
              <a:t>Requirements </a:t>
            </a:r>
            <a:r>
              <a:rPr lang="en-US" sz="2200" dirty="0"/>
              <a:t>Elicitation </a:t>
            </a:r>
            <a:endParaRPr lang="en-US" sz="2200" dirty="0" smtClean="0"/>
          </a:p>
          <a:p>
            <a:pPr lvl="1"/>
            <a:r>
              <a:rPr lang="en-US" sz="2200" dirty="0" smtClean="0"/>
              <a:t>Requirement </a:t>
            </a:r>
            <a:r>
              <a:rPr lang="en-US" sz="2200" dirty="0"/>
              <a:t>Documenting </a:t>
            </a:r>
            <a:endParaRPr lang="en-US" sz="2200" dirty="0" smtClean="0"/>
          </a:p>
          <a:p>
            <a:pPr lvl="1"/>
            <a:r>
              <a:rPr lang="en-US" sz="2200" dirty="0" smtClean="0"/>
              <a:t>Requirement </a:t>
            </a:r>
            <a:r>
              <a:rPr lang="en-US" sz="2200" dirty="0"/>
              <a:t>Management </a:t>
            </a:r>
            <a:endParaRPr lang="en-US" sz="2400" dirty="0" smtClean="0"/>
          </a:p>
          <a:p>
            <a:r>
              <a:rPr lang="en-US" sz="2400" dirty="0" smtClean="0"/>
              <a:t>Standish </a:t>
            </a:r>
            <a:r>
              <a:rPr lang="en-US" sz="2400" dirty="0"/>
              <a:t>Survey: Coding issue were a “</a:t>
            </a:r>
            <a:r>
              <a:rPr lang="en-US" sz="2400" dirty="0" smtClean="0"/>
              <a:t>non-problem. </a:t>
            </a:r>
            <a:endParaRPr lang="en-US" sz="2400" dirty="0"/>
          </a:p>
        </p:txBody>
      </p:sp>
    </p:spTree>
    <p:extLst>
      <p:ext uri="{BB962C8B-B14F-4D97-AF65-F5344CB8AC3E}">
        <p14:creationId xmlns:p14="http://schemas.microsoft.com/office/powerpoint/2010/main" val="14476049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2076" y="218364"/>
            <a:ext cx="9203809" cy="5950425"/>
          </a:xfrm>
        </p:spPr>
      </p:pic>
    </p:spTree>
    <p:extLst>
      <p:ext uri="{BB962C8B-B14F-4D97-AF65-F5344CB8AC3E}">
        <p14:creationId xmlns:p14="http://schemas.microsoft.com/office/powerpoint/2010/main" val="39439335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627797"/>
            <a:ext cx="9812741" cy="709684"/>
          </a:xfrm>
        </p:spPr>
        <p:txBody>
          <a:bodyPr>
            <a:normAutofit/>
          </a:bodyPr>
          <a:lstStyle/>
          <a:p>
            <a:r>
              <a:rPr lang="en-US" sz="3600" dirty="0" smtClean="0"/>
              <a:t>Impact of Requirement Defects</a:t>
            </a:r>
            <a:endParaRPr lang="en-US" sz="3600" dirty="0"/>
          </a:p>
        </p:txBody>
      </p:sp>
      <p:sp>
        <p:nvSpPr>
          <p:cNvPr id="2" name="Content Placeholder 1"/>
          <p:cNvSpPr>
            <a:spLocks noGrp="1"/>
          </p:cNvSpPr>
          <p:nvPr>
            <p:ph idx="1"/>
          </p:nvPr>
        </p:nvSpPr>
        <p:spPr>
          <a:xfrm>
            <a:off x="1269242" y="1954917"/>
            <a:ext cx="9886438" cy="4186576"/>
          </a:xfrm>
        </p:spPr>
        <p:txBody>
          <a:bodyPr>
            <a:normAutofit/>
          </a:bodyPr>
          <a:lstStyle/>
          <a:p>
            <a:r>
              <a:rPr lang="en-US" sz="2600" dirty="0"/>
              <a:t>Leakage into other </a:t>
            </a:r>
            <a:r>
              <a:rPr lang="en-US" sz="2600" dirty="0" smtClean="0"/>
              <a:t>phases</a:t>
            </a:r>
          </a:p>
          <a:p>
            <a:pPr lvl="1"/>
            <a:r>
              <a:rPr lang="en-US" dirty="0" smtClean="0"/>
              <a:t>Design</a:t>
            </a:r>
            <a:r>
              <a:rPr lang="en-US" dirty="0"/>
              <a:t>, Code, Implementation, Maintenance etc. </a:t>
            </a:r>
            <a:endParaRPr lang="en-US" sz="1100" dirty="0" smtClean="0"/>
          </a:p>
          <a:p>
            <a:r>
              <a:rPr lang="en-US" sz="3600" dirty="0" smtClean="0"/>
              <a:t>Impact</a:t>
            </a:r>
          </a:p>
          <a:p>
            <a:pPr lvl="1"/>
            <a:r>
              <a:rPr lang="en-US" sz="2200" dirty="0" smtClean="0"/>
              <a:t>re-requirement</a:t>
            </a:r>
            <a:r>
              <a:rPr lang="en-US" sz="2200" dirty="0"/>
              <a:t>, </a:t>
            </a:r>
            <a:endParaRPr lang="en-US" sz="2200" dirty="0" smtClean="0"/>
          </a:p>
          <a:p>
            <a:pPr lvl="1"/>
            <a:r>
              <a:rPr lang="en-US" sz="2200" dirty="0" smtClean="0"/>
              <a:t>re-design</a:t>
            </a:r>
            <a:r>
              <a:rPr lang="en-US" sz="2200" dirty="0"/>
              <a:t>, </a:t>
            </a:r>
            <a:endParaRPr lang="en-US" sz="2200" dirty="0" smtClean="0"/>
          </a:p>
          <a:p>
            <a:pPr lvl="1"/>
            <a:r>
              <a:rPr lang="en-US" sz="2200" dirty="0" smtClean="0"/>
              <a:t>re-code</a:t>
            </a:r>
            <a:r>
              <a:rPr lang="en-US" sz="2200" dirty="0"/>
              <a:t>, </a:t>
            </a:r>
            <a:endParaRPr lang="en-US" sz="2200" dirty="0" smtClean="0"/>
          </a:p>
          <a:p>
            <a:pPr lvl="1"/>
            <a:r>
              <a:rPr lang="en-US" sz="2200" dirty="0" smtClean="0"/>
              <a:t>Re-testing</a:t>
            </a:r>
            <a:r>
              <a:rPr lang="en-US" sz="2200" dirty="0"/>
              <a:t>, </a:t>
            </a:r>
            <a:endParaRPr lang="en-US" sz="2200" dirty="0" smtClean="0"/>
          </a:p>
          <a:p>
            <a:pPr lvl="1"/>
            <a:r>
              <a:rPr lang="en-US" sz="2200" dirty="0" smtClean="0"/>
              <a:t>re-implementation</a:t>
            </a:r>
            <a:r>
              <a:rPr lang="en-US" sz="2200" dirty="0"/>
              <a:t>, </a:t>
            </a:r>
          </a:p>
          <a:p>
            <a:pPr lvl="1"/>
            <a:r>
              <a:rPr lang="en-US" sz="2200" dirty="0" smtClean="0"/>
              <a:t>re-deployment</a:t>
            </a:r>
            <a:r>
              <a:rPr lang="en-US" sz="2200" dirty="0"/>
              <a:t>, re-training </a:t>
            </a:r>
            <a:r>
              <a:rPr lang="en-US" sz="2200" dirty="0" smtClean="0"/>
              <a:t>.</a:t>
            </a:r>
          </a:p>
          <a:p>
            <a:pPr lvl="1"/>
            <a:r>
              <a:rPr lang="en-US" sz="2200" dirty="0" smtClean="0"/>
              <a:t>increase </a:t>
            </a:r>
            <a:r>
              <a:rPr lang="en-US" sz="2200" dirty="0"/>
              <a:t>cost, extra support &amp; service </a:t>
            </a:r>
            <a:r>
              <a:rPr lang="en-US" sz="2200" dirty="0" smtClean="0"/>
              <a:t>cost.</a:t>
            </a:r>
            <a:endParaRPr lang="en-US" sz="2200" dirty="0"/>
          </a:p>
        </p:txBody>
      </p:sp>
    </p:spTree>
    <p:extLst>
      <p:ext uri="{BB962C8B-B14F-4D97-AF65-F5344CB8AC3E}">
        <p14:creationId xmlns:p14="http://schemas.microsoft.com/office/powerpoint/2010/main" val="17823505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i="1" dirty="0" smtClean="0"/>
              <a:t>What are Missing Quality Requirements?</a:t>
            </a:r>
          </a:p>
        </p:txBody>
      </p:sp>
      <p:sp>
        <p:nvSpPr>
          <p:cNvPr id="14339" name="Content Placeholder 2"/>
          <p:cNvSpPr>
            <a:spLocks noGrp="1"/>
          </p:cNvSpPr>
          <p:nvPr>
            <p:ph idx="1"/>
          </p:nvPr>
        </p:nvSpPr>
        <p:spPr>
          <a:xfrm>
            <a:off x="1315644" y="1886677"/>
            <a:ext cx="9621672" cy="3940917"/>
          </a:xfrm>
        </p:spPr>
        <p:txBody>
          <a:bodyPr>
            <a:noAutofit/>
          </a:bodyPr>
          <a:lstStyle/>
          <a:p>
            <a:pPr marL="0" indent="0" algn="just">
              <a:buNone/>
            </a:pPr>
            <a:r>
              <a:rPr lang="en-US" altLang="en-US" dirty="0" smtClean="0"/>
              <a:t>In </a:t>
            </a:r>
            <a:r>
              <a:rPr lang="en-US" altLang="en-US" dirty="0"/>
              <a:t>a real-time scenario, more budgets mean more quality.  </a:t>
            </a:r>
            <a:r>
              <a:rPr lang="en-US" altLang="en-US" dirty="0" smtClean="0"/>
              <a:t>This </a:t>
            </a:r>
            <a:r>
              <a:rPr lang="en-US" altLang="en-US" dirty="0"/>
              <a:t>is both theoretically and </a:t>
            </a:r>
            <a:r>
              <a:rPr lang="en-US" altLang="en-US" dirty="0" smtClean="0"/>
              <a:t>practically </a:t>
            </a:r>
            <a:r>
              <a:rPr lang="en-US" altLang="en-US" dirty="0"/>
              <a:t>true. </a:t>
            </a:r>
            <a:endParaRPr lang="en-US" altLang="en-US" dirty="0" smtClean="0"/>
          </a:p>
          <a:p>
            <a:pPr marL="0" indent="0" algn="just">
              <a:buNone/>
            </a:pPr>
            <a:r>
              <a:rPr lang="en-US" altLang="en-US" dirty="0"/>
              <a:t>Putting in more money for quality of the software product will result in low probability of product failure and may save a lot of financial resources as the high quality product will be immune to threats. </a:t>
            </a:r>
            <a:endParaRPr lang="en-US" altLang="en-US" dirty="0" smtClean="0"/>
          </a:p>
          <a:p>
            <a:pPr marL="0" indent="0" algn="just">
              <a:buNone/>
            </a:pPr>
            <a:endParaRPr lang="en-US" altLang="en-US" b="1" dirty="0" smtClean="0"/>
          </a:p>
          <a:p>
            <a:pPr marL="0" indent="0" algn="just">
              <a:buNone/>
            </a:pPr>
            <a:r>
              <a:rPr lang="en-US" altLang="en-US" b="1" dirty="0" smtClean="0"/>
              <a:t>Prioritize </a:t>
            </a:r>
            <a:r>
              <a:rPr lang="en-US" altLang="en-US" dirty="0" smtClean="0"/>
              <a:t>areas which are non-negotiable.</a:t>
            </a:r>
            <a:endParaRPr lang="en-US" altLang="en-US" dirty="0"/>
          </a:p>
          <a:p>
            <a:pPr algn="just"/>
            <a:r>
              <a:rPr lang="en-US" altLang="en-US" dirty="0" smtClean="0"/>
              <a:t>For </a:t>
            </a:r>
            <a:r>
              <a:rPr lang="en-US" altLang="en-US" dirty="0"/>
              <a:t>example, a software product with excellent User </a:t>
            </a:r>
            <a:r>
              <a:rPr lang="en-US" altLang="en-US" dirty="0" smtClean="0"/>
              <a:t>Interface </a:t>
            </a:r>
            <a:r>
              <a:rPr lang="en-US" altLang="en-US" dirty="0"/>
              <a:t>(UI) but with no firewall for database security will face more threats. So adding a </a:t>
            </a:r>
            <a:r>
              <a:rPr lang="en-US" altLang="en-US" dirty="0" smtClean="0"/>
              <a:t>firewall </a:t>
            </a:r>
            <a:r>
              <a:rPr lang="en-US" altLang="en-US" dirty="0"/>
              <a:t>to ensure Database is secure is more important than spending budget on cosmetic </a:t>
            </a:r>
            <a:r>
              <a:rPr lang="en-US" altLang="en-US" dirty="0" smtClean="0"/>
              <a:t>changes </a:t>
            </a:r>
            <a:r>
              <a:rPr lang="en-US" altLang="en-US" dirty="0"/>
              <a:t>in UI. </a:t>
            </a:r>
            <a:endParaRPr lang="en-US" altLang="en-US" dirty="0" smtClean="0"/>
          </a:p>
        </p:txBody>
      </p:sp>
    </p:spTree>
    <p:extLst>
      <p:ext uri="{BB962C8B-B14F-4D97-AF65-F5344CB8AC3E}">
        <p14:creationId xmlns:p14="http://schemas.microsoft.com/office/powerpoint/2010/main" val="40422009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i="1" dirty="0" smtClean="0"/>
              <a:t>Missing Quality Requirements</a:t>
            </a:r>
          </a:p>
        </p:txBody>
      </p:sp>
      <p:sp>
        <p:nvSpPr>
          <p:cNvPr id="14339" name="Content Placeholder 2"/>
          <p:cNvSpPr>
            <a:spLocks noGrp="1"/>
          </p:cNvSpPr>
          <p:nvPr>
            <p:ph idx="1"/>
          </p:nvPr>
        </p:nvSpPr>
        <p:spPr>
          <a:xfrm>
            <a:off x="1315644" y="1886677"/>
            <a:ext cx="9621672" cy="4172929"/>
          </a:xfrm>
        </p:spPr>
        <p:txBody>
          <a:bodyPr>
            <a:noAutofit/>
          </a:bodyPr>
          <a:lstStyle/>
          <a:p>
            <a:pPr marL="0" indent="0" algn="just">
              <a:buNone/>
            </a:pPr>
            <a:r>
              <a:rPr lang="en-US" dirty="0"/>
              <a:t>Lack of quality in any product can lead to massive losses but when we talk about lack of quality in software products, we can expect catastrophe. One such scenario occurred when Hackers access personal information associated with at least a half billion Yahoo accounts. This incident was report in 2016 but occurred sometime in late 2014. </a:t>
            </a:r>
            <a:endParaRPr lang="en-US" dirty="0" smtClean="0"/>
          </a:p>
          <a:p>
            <a:pPr marL="0" indent="0" algn="just">
              <a:buNone/>
            </a:pPr>
            <a:endParaRPr lang="en-US" dirty="0" smtClean="0"/>
          </a:p>
          <a:p>
            <a:pPr marL="0" indent="0" algn="just">
              <a:buNone/>
            </a:pPr>
            <a:r>
              <a:rPr lang="en-US" dirty="0" smtClean="0"/>
              <a:t>What </a:t>
            </a:r>
            <a:r>
              <a:rPr lang="en-US" dirty="0"/>
              <a:t>was the ramification? Prior to the announcement of the breach, Verizon negotiated and decided to purchase Yahoo for $4.8 billion and this deal was to be closed in March 2017. But later in February 2017, Verizon and Yahoo announced that the deal will still go forward, but dropping the sale price by $350 </a:t>
            </a:r>
            <a:r>
              <a:rPr lang="en-US" dirty="0" smtClean="0"/>
              <a:t>million. </a:t>
            </a:r>
          </a:p>
          <a:p>
            <a:pPr marL="0" indent="0" algn="just">
              <a:buNone/>
            </a:pPr>
            <a:endParaRPr lang="en-US" dirty="0" smtClean="0"/>
          </a:p>
          <a:p>
            <a:pPr marL="0" indent="0" algn="just">
              <a:buNone/>
            </a:pPr>
            <a:r>
              <a:rPr lang="en-US" dirty="0" smtClean="0"/>
              <a:t>On </a:t>
            </a:r>
            <a:r>
              <a:rPr lang="en-US" dirty="0"/>
              <a:t>the other side, user’s confidential information including email, credit card details, bank account details and many others hit the market putting millions of users on stake</a:t>
            </a:r>
            <a:endParaRPr lang="en-US" altLang="en-US" dirty="0" smtClean="0"/>
          </a:p>
        </p:txBody>
      </p:sp>
    </p:spTree>
    <p:extLst>
      <p:ext uri="{BB962C8B-B14F-4D97-AF65-F5344CB8AC3E}">
        <p14:creationId xmlns:p14="http://schemas.microsoft.com/office/powerpoint/2010/main" val="31800703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i="1" dirty="0" smtClean="0"/>
              <a:t>Cost Analysis based Approach</a:t>
            </a:r>
          </a:p>
        </p:txBody>
      </p:sp>
      <p:sp>
        <p:nvSpPr>
          <p:cNvPr id="14339" name="Content Placeholder 2"/>
          <p:cNvSpPr>
            <a:spLocks noGrp="1"/>
          </p:cNvSpPr>
          <p:nvPr>
            <p:ph idx="1"/>
          </p:nvPr>
        </p:nvSpPr>
        <p:spPr>
          <a:xfrm>
            <a:off x="1315644" y="2361062"/>
            <a:ext cx="9621672" cy="2811439"/>
          </a:xfrm>
        </p:spPr>
        <p:txBody>
          <a:bodyPr>
            <a:noAutofit/>
          </a:bodyPr>
          <a:lstStyle/>
          <a:p>
            <a:pPr marL="0" indent="0" algn="just">
              <a:buNone/>
            </a:pPr>
            <a:endParaRPr lang="en-US" dirty="0" smtClean="0"/>
          </a:p>
          <a:p>
            <a:pPr marL="0" indent="0" algn="just">
              <a:buNone/>
            </a:pPr>
            <a:r>
              <a:rPr lang="en-US" dirty="0" smtClean="0"/>
              <a:t>Missing </a:t>
            </a:r>
            <a:r>
              <a:rPr lang="en-US" dirty="0"/>
              <a:t>Quality in Software Application has direct impact on People and Organizations as seen by the example mentioned </a:t>
            </a:r>
            <a:r>
              <a:rPr lang="en-US" dirty="0" smtClean="0"/>
              <a:t>previously. </a:t>
            </a:r>
            <a:endParaRPr lang="en-US" dirty="0"/>
          </a:p>
          <a:p>
            <a:pPr marL="0" indent="0" algn="just">
              <a:buNone/>
            </a:pPr>
            <a:r>
              <a:rPr lang="en-US" dirty="0" smtClean="0"/>
              <a:t>According </a:t>
            </a:r>
            <a:r>
              <a:rPr lang="en-US" dirty="0"/>
              <a:t>to </a:t>
            </a:r>
            <a:r>
              <a:rPr lang="en-US" b="1" dirty="0"/>
              <a:t>Eppler and Helfert principles </a:t>
            </a:r>
            <a:r>
              <a:rPr lang="en-US" dirty="0"/>
              <a:t>the costs are classified in two categories: </a:t>
            </a:r>
            <a:endParaRPr lang="en-US" dirty="0" smtClean="0"/>
          </a:p>
          <a:p>
            <a:pPr marL="0" indent="0" algn="just">
              <a:buNone/>
            </a:pPr>
            <a:r>
              <a:rPr lang="en-US" b="1" dirty="0" smtClean="0"/>
              <a:t>Direct </a:t>
            </a:r>
            <a:r>
              <a:rPr lang="en-US" b="1" dirty="0"/>
              <a:t>Cost of missing </a:t>
            </a:r>
            <a:r>
              <a:rPr lang="en-US" b="1" dirty="0" smtClean="0"/>
              <a:t>Quality</a:t>
            </a:r>
          </a:p>
          <a:p>
            <a:pPr marL="0" indent="0" algn="just">
              <a:buNone/>
            </a:pPr>
            <a:r>
              <a:rPr lang="en-US" b="1" dirty="0" smtClean="0"/>
              <a:t>In-Direct </a:t>
            </a:r>
            <a:r>
              <a:rPr lang="en-US" b="1" dirty="0"/>
              <a:t>Cost of missing Quality: </a:t>
            </a:r>
          </a:p>
          <a:p>
            <a:pPr marL="0" indent="0" algn="just">
              <a:buNone/>
            </a:pPr>
            <a:endParaRPr lang="en-US" b="1" dirty="0" smtClean="0"/>
          </a:p>
          <a:p>
            <a:pPr marL="0" indent="0" algn="just">
              <a:buNone/>
            </a:pPr>
            <a:endParaRPr lang="en-US" dirty="0"/>
          </a:p>
          <a:p>
            <a:pPr marL="0" indent="0" algn="just">
              <a:buNone/>
            </a:pPr>
            <a:endParaRPr lang="en-US" dirty="0" smtClean="0"/>
          </a:p>
          <a:p>
            <a:pPr marL="0" indent="0" algn="just">
              <a:buNone/>
            </a:pPr>
            <a:endParaRPr lang="en-US" altLang="en-US" dirty="0" smtClean="0"/>
          </a:p>
        </p:txBody>
      </p:sp>
    </p:spTree>
    <p:extLst>
      <p:ext uri="{BB962C8B-B14F-4D97-AF65-F5344CB8AC3E}">
        <p14:creationId xmlns:p14="http://schemas.microsoft.com/office/powerpoint/2010/main" val="1069328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i="1" dirty="0" smtClean="0"/>
              <a:t>Cost Analysis based Approach</a:t>
            </a:r>
          </a:p>
        </p:txBody>
      </p:sp>
      <p:sp>
        <p:nvSpPr>
          <p:cNvPr id="14339" name="Content Placeholder 2"/>
          <p:cNvSpPr>
            <a:spLocks noGrp="1"/>
          </p:cNvSpPr>
          <p:nvPr>
            <p:ph idx="1"/>
          </p:nvPr>
        </p:nvSpPr>
        <p:spPr>
          <a:xfrm>
            <a:off x="1315644" y="1886678"/>
            <a:ext cx="9621672" cy="3217586"/>
          </a:xfrm>
        </p:spPr>
        <p:txBody>
          <a:bodyPr>
            <a:noAutofit/>
          </a:bodyPr>
          <a:lstStyle/>
          <a:p>
            <a:pPr marL="0" indent="0" algn="just">
              <a:buNone/>
            </a:pPr>
            <a:endParaRPr lang="en-US" b="1" dirty="0" smtClean="0"/>
          </a:p>
          <a:p>
            <a:pPr marL="0" indent="0" algn="just">
              <a:buNone/>
            </a:pPr>
            <a:r>
              <a:rPr lang="en-US" b="1" dirty="0" smtClean="0"/>
              <a:t>Direct </a:t>
            </a:r>
            <a:r>
              <a:rPr lang="en-US" b="1" dirty="0"/>
              <a:t>Cost of missing </a:t>
            </a:r>
            <a:r>
              <a:rPr lang="en-US" b="1" dirty="0" smtClean="0"/>
              <a:t>Quality</a:t>
            </a:r>
          </a:p>
          <a:p>
            <a:pPr marL="0" indent="0" algn="just">
              <a:buNone/>
            </a:pPr>
            <a:r>
              <a:rPr lang="en-US" dirty="0" smtClean="0"/>
              <a:t>Direct </a:t>
            </a:r>
            <a:r>
              <a:rPr lang="en-US" dirty="0"/>
              <a:t>Costs, as the name suggest, are directly linked to the missing quality. The direct costs are effects that are easily observable/measureable and they occur immediately after any unfortunate event. Examples includes; financial loss &amp; physical injury and related. In short, direct costs </a:t>
            </a:r>
            <a:r>
              <a:rPr lang="en-US" dirty="0" smtClean="0"/>
              <a:t>are </a:t>
            </a:r>
            <a:r>
              <a:rPr lang="en-US" dirty="0"/>
              <a:t>visible and measureable</a:t>
            </a:r>
            <a:r>
              <a:rPr lang="en-US" dirty="0" smtClean="0"/>
              <a:t>.</a:t>
            </a:r>
            <a:endParaRPr lang="en-US" dirty="0"/>
          </a:p>
          <a:p>
            <a:pPr marL="0" indent="0" algn="just">
              <a:buNone/>
            </a:pPr>
            <a:endParaRPr lang="en-US" dirty="0" smtClean="0"/>
          </a:p>
          <a:p>
            <a:pPr marL="0" indent="0" algn="just">
              <a:buNone/>
            </a:pPr>
            <a:endParaRPr lang="en-US" altLang="en-US" dirty="0" smtClean="0"/>
          </a:p>
        </p:txBody>
      </p:sp>
    </p:spTree>
    <p:extLst>
      <p:ext uri="{BB962C8B-B14F-4D97-AF65-F5344CB8AC3E}">
        <p14:creationId xmlns:p14="http://schemas.microsoft.com/office/powerpoint/2010/main" val="27817021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i="1" dirty="0" smtClean="0"/>
              <a:t>Cost Analysis based Approach</a:t>
            </a:r>
          </a:p>
        </p:txBody>
      </p:sp>
      <p:sp>
        <p:nvSpPr>
          <p:cNvPr id="14339" name="Content Placeholder 2"/>
          <p:cNvSpPr>
            <a:spLocks noGrp="1"/>
          </p:cNvSpPr>
          <p:nvPr>
            <p:ph idx="1"/>
          </p:nvPr>
        </p:nvSpPr>
        <p:spPr>
          <a:xfrm>
            <a:off x="1315644" y="1886677"/>
            <a:ext cx="9621672" cy="4500475"/>
          </a:xfrm>
        </p:spPr>
        <p:txBody>
          <a:bodyPr>
            <a:noAutofit/>
          </a:bodyPr>
          <a:lstStyle/>
          <a:p>
            <a:pPr marL="0" indent="0" algn="just">
              <a:buNone/>
            </a:pPr>
            <a:endParaRPr lang="en-US" b="1" dirty="0" smtClean="0"/>
          </a:p>
          <a:p>
            <a:pPr marL="0" indent="0" algn="just">
              <a:buNone/>
            </a:pPr>
            <a:r>
              <a:rPr lang="en-US" b="1" dirty="0" smtClean="0"/>
              <a:t>Indirect Cost of missing Quality </a:t>
            </a:r>
          </a:p>
          <a:p>
            <a:pPr marL="0" indent="0" algn="just">
              <a:buNone/>
            </a:pPr>
            <a:r>
              <a:rPr lang="en-US" dirty="0" smtClean="0"/>
              <a:t>Indirect </a:t>
            </a:r>
            <a:r>
              <a:rPr lang="en-US" dirty="0"/>
              <a:t>Costs are invisible cost of missing quality and hence difficult to calculate. It is also, sometime, difficult to realize or identify as they occur after a long time of the incident. Example includes: Loss of market share or reputation, loss of market and shareholders trust and investment. Opposed to the direct cost, these are invisible as they may remain hidden for pretty long time, may have long-term impact as well. </a:t>
            </a:r>
            <a:endParaRPr lang="en-US" dirty="0" smtClean="0"/>
          </a:p>
          <a:p>
            <a:pPr marL="0" indent="0" algn="just">
              <a:buNone/>
            </a:pPr>
            <a:endParaRPr lang="en-US" dirty="0"/>
          </a:p>
          <a:p>
            <a:pPr marL="0" indent="0" algn="just">
              <a:buNone/>
            </a:pPr>
            <a:r>
              <a:rPr lang="en-US" dirty="0" smtClean="0"/>
              <a:t>Scenario </a:t>
            </a:r>
            <a:r>
              <a:rPr lang="en-US" dirty="0"/>
              <a:t>of Nokia serves a good example, its CEO said in May-2016 in his farewell speech: </a:t>
            </a:r>
            <a:r>
              <a:rPr lang="en-US" b="1" dirty="0"/>
              <a:t>“We didn’t do anything wrong but somehow we Lost”. </a:t>
            </a:r>
            <a:endParaRPr lang="en-US" b="1" dirty="0" smtClean="0"/>
          </a:p>
          <a:p>
            <a:pPr marL="0" indent="0" algn="just">
              <a:buNone/>
            </a:pPr>
            <a:endParaRPr lang="en-US" dirty="0"/>
          </a:p>
          <a:p>
            <a:pPr marL="0" indent="0" algn="just">
              <a:buNone/>
            </a:pPr>
            <a:endParaRPr lang="en-US" dirty="0" smtClean="0"/>
          </a:p>
          <a:p>
            <a:pPr marL="0" indent="0" algn="just">
              <a:buNone/>
            </a:pPr>
            <a:endParaRPr lang="en-US" altLang="en-US" dirty="0" smtClean="0"/>
          </a:p>
        </p:txBody>
      </p:sp>
    </p:spTree>
    <p:extLst>
      <p:ext uri="{BB962C8B-B14F-4D97-AF65-F5344CB8AC3E}">
        <p14:creationId xmlns:p14="http://schemas.microsoft.com/office/powerpoint/2010/main" val="29056122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097280" y="286603"/>
            <a:ext cx="10058400" cy="1105469"/>
          </a:xfrm>
        </p:spPr>
        <p:txBody>
          <a:bodyPr/>
          <a:lstStyle/>
          <a:p>
            <a:r>
              <a:rPr lang="en-US" altLang="en-US" i="1" dirty="0" smtClean="0"/>
              <a:t>RE Related Activities</a:t>
            </a:r>
          </a:p>
        </p:txBody>
      </p:sp>
      <p:sp>
        <p:nvSpPr>
          <p:cNvPr id="14339" name="Content Placeholder 2"/>
          <p:cNvSpPr>
            <a:spLocks noGrp="1"/>
          </p:cNvSpPr>
          <p:nvPr>
            <p:ph idx="1"/>
          </p:nvPr>
        </p:nvSpPr>
        <p:spPr>
          <a:xfrm>
            <a:off x="1315644" y="1392072"/>
            <a:ext cx="9621672" cy="4913194"/>
          </a:xfrm>
        </p:spPr>
        <p:txBody>
          <a:bodyPr>
            <a:noAutofit/>
          </a:bodyPr>
          <a:lstStyle/>
          <a:p>
            <a:pPr marL="0" indent="0" algn="just">
              <a:buNone/>
            </a:pPr>
            <a:endParaRPr lang="en-US" dirty="0"/>
          </a:p>
          <a:p>
            <a:pPr marL="514350" indent="-514350" algn="just">
              <a:buFont typeface="+mj-lt"/>
              <a:buAutoNum type="arabicPeriod"/>
            </a:pPr>
            <a:r>
              <a:rPr lang="en-US" b="1" dirty="0"/>
              <a:t>Functional Requirements</a:t>
            </a:r>
            <a:r>
              <a:rPr lang="en-US" dirty="0"/>
              <a:t>: </a:t>
            </a:r>
            <a:r>
              <a:rPr lang="en-US" dirty="0" smtClean="0"/>
              <a:t>describes </a:t>
            </a:r>
            <a:r>
              <a:rPr lang="en-US" dirty="0"/>
              <a:t>what a software system should do</a:t>
            </a:r>
          </a:p>
          <a:p>
            <a:pPr marL="514350" indent="-514350" algn="just">
              <a:buFont typeface="+mj-lt"/>
              <a:buAutoNum type="arabicPeriod"/>
            </a:pPr>
            <a:r>
              <a:rPr lang="en-US" b="1" dirty="0"/>
              <a:t>Non-Functional:</a:t>
            </a:r>
            <a:r>
              <a:rPr lang="en-US" dirty="0"/>
              <a:t> </a:t>
            </a:r>
            <a:r>
              <a:rPr lang="en-US" dirty="0" smtClean="0"/>
              <a:t>place </a:t>
            </a:r>
            <a:r>
              <a:rPr lang="en-US" dirty="0"/>
              <a:t>constraints on how the system will do so.</a:t>
            </a:r>
          </a:p>
          <a:p>
            <a:pPr marL="514350" indent="-514350" algn="just">
              <a:buFont typeface="+mj-lt"/>
              <a:buAutoNum type="arabicPeriod"/>
            </a:pPr>
            <a:r>
              <a:rPr lang="en-US" b="1" dirty="0"/>
              <a:t>Business Processes</a:t>
            </a:r>
            <a:r>
              <a:rPr lang="en-US" dirty="0"/>
              <a:t>: procedure or event with the purpose of reaching a goal</a:t>
            </a:r>
          </a:p>
          <a:p>
            <a:pPr marL="514350" indent="-514350" algn="just">
              <a:buFont typeface="+mj-lt"/>
              <a:buAutoNum type="arabicPeriod"/>
            </a:pPr>
            <a:r>
              <a:rPr lang="en-US" b="1" dirty="0"/>
              <a:t>Scope:</a:t>
            </a:r>
            <a:r>
              <a:rPr lang="en-US" dirty="0"/>
              <a:t> required tasks to accomplish, boundary of system</a:t>
            </a:r>
          </a:p>
          <a:p>
            <a:pPr marL="514350" indent="-514350" algn="just">
              <a:buFont typeface="+mj-lt"/>
              <a:buAutoNum type="arabicPeriod"/>
            </a:pPr>
            <a:r>
              <a:rPr lang="en-US" b="1" dirty="0"/>
              <a:t>Goals</a:t>
            </a:r>
            <a:r>
              <a:rPr lang="en-US" dirty="0"/>
              <a:t>: An observable and measurable end result having one or more objectives </a:t>
            </a:r>
            <a:r>
              <a:rPr lang="en-US" dirty="0" smtClean="0"/>
              <a:t>to </a:t>
            </a:r>
            <a:r>
              <a:rPr lang="en-US" dirty="0"/>
              <a:t>be achieved within a more or less fixed timeframe</a:t>
            </a:r>
          </a:p>
          <a:p>
            <a:pPr marL="514350" indent="-514350" algn="just">
              <a:buFont typeface="+mj-lt"/>
              <a:buAutoNum type="arabicPeriod"/>
            </a:pPr>
            <a:r>
              <a:rPr lang="en-US" b="1" dirty="0"/>
              <a:t>Stakeholders:</a:t>
            </a:r>
            <a:r>
              <a:rPr lang="en-US" dirty="0"/>
              <a:t> person, group or organization that has interest or concern in </a:t>
            </a:r>
            <a:r>
              <a:rPr lang="en-US" dirty="0" smtClean="0"/>
              <a:t>an organization</a:t>
            </a:r>
          </a:p>
          <a:p>
            <a:pPr marL="514350" indent="-514350" algn="just">
              <a:buFont typeface="+mj-lt"/>
              <a:buAutoNum type="arabicPeriod"/>
            </a:pPr>
            <a:r>
              <a:rPr lang="en-US" b="1" dirty="0"/>
              <a:t>Sources: </a:t>
            </a:r>
            <a:r>
              <a:rPr lang="en-US" dirty="0"/>
              <a:t>someone or something that provides what is wanted or needed i.e. human, documents, context, situational factors, application types etc. </a:t>
            </a:r>
            <a:endParaRPr lang="en-US" dirty="0" smtClean="0"/>
          </a:p>
          <a:p>
            <a:pPr marL="514350" indent="-514350" algn="just">
              <a:buFont typeface="+mj-lt"/>
              <a:buAutoNum type="arabicPeriod"/>
            </a:pPr>
            <a:r>
              <a:rPr lang="en-US" b="1" dirty="0" smtClean="0"/>
              <a:t>Feasibility </a:t>
            </a:r>
            <a:r>
              <a:rPr lang="en-US" b="1" dirty="0"/>
              <a:t>study: </a:t>
            </a:r>
            <a:r>
              <a:rPr lang="en-US" dirty="0"/>
              <a:t>a feasibility study is an analysis of the viability of an idea </a:t>
            </a:r>
            <a:endParaRPr lang="en-US" altLang="en-US" dirty="0" smtClean="0"/>
          </a:p>
        </p:txBody>
      </p:sp>
    </p:spTree>
    <p:extLst>
      <p:ext uri="{BB962C8B-B14F-4D97-AF65-F5344CB8AC3E}">
        <p14:creationId xmlns:p14="http://schemas.microsoft.com/office/powerpoint/2010/main" val="7136418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097280" y="286603"/>
            <a:ext cx="10058400" cy="1105469"/>
          </a:xfrm>
        </p:spPr>
        <p:txBody>
          <a:bodyPr/>
          <a:lstStyle/>
          <a:p>
            <a:r>
              <a:rPr lang="en-US" altLang="en-US" i="1" dirty="0" smtClean="0"/>
              <a:t>RE Related Activities</a:t>
            </a:r>
          </a:p>
        </p:txBody>
      </p:sp>
      <p:sp>
        <p:nvSpPr>
          <p:cNvPr id="14339" name="Content Placeholder 2"/>
          <p:cNvSpPr>
            <a:spLocks noGrp="1"/>
          </p:cNvSpPr>
          <p:nvPr>
            <p:ph idx="1"/>
          </p:nvPr>
        </p:nvSpPr>
        <p:spPr>
          <a:xfrm>
            <a:off x="1315644" y="1815153"/>
            <a:ext cx="9621672" cy="3657600"/>
          </a:xfrm>
        </p:spPr>
        <p:txBody>
          <a:bodyPr>
            <a:noAutofit/>
          </a:bodyPr>
          <a:lstStyle/>
          <a:p>
            <a:pPr marL="0" indent="0" algn="just">
              <a:buNone/>
            </a:pPr>
            <a:endParaRPr lang="en-US" dirty="0"/>
          </a:p>
          <a:p>
            <a:pPr marL="514350" indent="-514350" algn="just">
              <a:buFont typeface="+mj-lt"/>
              <a:buAutoNum type="arabicPeriod" startAt="9"/>
            </a:pPr>
            <a:r>
              <a:rPr lang="en-US" b="1" dirty="0"/>
              <a:t>GUI</a:t>
            </a:r>
            <a:r>
              <a:rPr lang="en-US" dirty="0"/>
              <a:t>: Graphical User </a:t>
            </a:r>
            <a:r>
              <a:rPr lang="en-US" dirty="0" smtClean="0"/>
              <a:t>Interface</a:t>
            </a:r>
          </a:p>
          <a:p>
            <a:pPr marL="514350" indent="-514350" algn="just">
              <a:buFont typeface="+mj-lt"/>
              <a:buAutoNum type="arabicPeriod" startAt="9"/>
            </a:pPr>
            <a:r>
              <a:rPr lang="en-US" b="1" dirty="0" smtClean="0"/>
              <a:t>Traceability: </a:t>
            </a:r>
            <a:r>
              <a:rPr lang="en-US" dirty="0" smtClean="0"/>
              <a:t>concerned with documenting the relationships between different development artifacts (i.e. requirements and other artifacts). </a:t>
            </a:r>
          </a:p>
          <a:p>
            <a:pPr marL="514350" indent="-514350" algn="just">
              <a:buFont typeface="+mj-lt"/>
              <a:buAutoNum type="arabicPeriod" startAt="9"/>
            </a:pPr>
            <a:r>
              <a:rPr lang="en-US" b="1" dirty="0" smtClean="0"/>
              <a:t>Measureable</a:t>
            </a:r>
            <a:r>
              <a:rPr lang="en-US" dirty="0"/>
              <a:t>: objectives should be measurable and achievable </a:t>
            </a:r>
            <a:endParaRPr lang="en-US" dirty="0" smtClean="0"/>
          </a:p>
          <a:p>
            <a:pPr marL="514350" indent="-514350" algn="just">
              <a:buFont typeface="+mj-lt"/>
              <a:buAutoNum type="arabicPeriod" startAt="9"/>
            </a:pPr>
            <a:r>
              <a:rPr lang="en-US" altLang="en-US" b="1" dirty="0"/>
              <a:t>Domain</a:t>
            </a:r>
            <a:r>
              <a:rPr lang="en-US" altLang="en-US" dirty="0"/>
              <a:t>: area, business, discipline, field, realm, sphere</a:t>
            </a:r>
          </a:p>
          <a:p>
            <a:pPr marL="514350" indent="-514350" algn="just">
              <a:buFont typeface="+mj-lt"/>
              <a:buAutoNum type="arabicPeriod" startAt="9"/>
            </a:pPr>
            <a:r>
              <a:rPr lang="en-US" altLang="en-US" b="1" dirty="0"/>
              <a:t>Prototyping: </a:t>
            </a:r>
            <a:r>
              <a:rPr lang="en-US" altLang="en-US" dirty="0"/>
              <a:t>An easily modified and extensible model (representation, </a:t>
            </a:r>
            <a:r>
              <a:rPr lang="en-US" altLang="en-US" dirty="0" smtClean="0"/>
              <a:t>simulation </a:t>
            </a:r>
            <a:r>
              <a:rPr lang="en-US" altLang="en-US" dirty="0"/>
              <a:t>or demonstration), partial or approximation of final product, </a:t>
            </a:r>
            <a:r>
              <a:rPr lang="en-US" altLang="en-US" dirty="0" smtClean="0"/>
              <a:t>useful </a:t>
            </a:r>
            <a:r>
              <a:rPr lang="en-US" altLang="en-US" dirty="0"/>
              <a:t>for clarifying </a:t>
            </a:r>
            <a:r>
              <a:rPr lang="en-US" altLang="en-US" dirty="0" smtClean="0"/>
              <a:t>requirement.</a:t>
            </a:r>
          </a:p>
        </p:txBody>
      </p:sp>
    </p:spTree>
    <p:extLst>
      <p:ext uri="{BB962C8B-B14F-4D97-AF65-F5344CB8AC3E}">
        <p14:creationId xmlns:p14="http://schemas.microsoft.com/office/powerpoint/2010/main" val="257205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26519" y="533945"/>
            <a:ext cx="4951413" cy="1143000"/>
          </a:xfrm>
        </p:spPr>
        <p:txBody>
          <a:bodyPr/>
          <a:lstStyle/>
          <a:p>
            <a:pPr eaLnBrk="1" hangingPunct="1"/>
            <a:r>
              <a:rPr lang="en-US" altLang="zh-CN" sz="3200" dirty="0">
                <a:ea typeface="SimSun" panose="02010600030101010101" pitchFamily="2" charset="-122"/>
              </a:rPr>
              <a:t>What is </a:t>
            </a:r>
            <a:r>
              <a:rPr lang="en-US" altLang="zh-CN" sz="3200" dirty="0">
                <a:latin typeface="Palatino" charset="0"/>
                <a:ea typeface="SimSun" panose="02010600030101010101" pitchFamily="2" charset="-122"/>
              </a:rPr>
              <a:t>“</a:t>
            </a:r>
            <a:r>
              <a:rPr lang="en-US" altLang="zh-CN" sz="3200" dirty="0" smtClean="0">
                <a:ea typeface="SimSun" panose="02010600030101010101" pitchFamily="2" charset="-122"/>
              </a:rPr>
              <a:t>Agile</a:t>
            </a:r>
            <a:r>
              <a:rPr lang="en-US" altLang="zh-CN" sz="3200" dirty="0" smtClean="0">
                <a:latin typeface="Palatino" charset="0"/>
                <a:ea typeface="SimSun" panose="02010600030101010101" pitchFamily="2" charset="-122"/>
              </a:rPr>
              <a:t>”</a:t>
            </a:r>
            <a:r>
              <a:rPr lang="en-US" altLang="zh-CN" sz="3200" dirty="0" smtClean="0">
                <a:ea typeface="SimSun" panose="02010600030101010101" pitchFamily="2" charset="-122"/>
              </a:rPr>
              <a:t>?</a:t>
            </a:r>
            <a:endParaRPr lang="en-US" altLang="zh-CN" sz="3200" dirty="0">
              <a:ea typeface="SimSun" panose="02010600030101010101" pitchFamily="2" charset="-122"/>
            </a:endParaRPr>
          </a:p>
        </p:txBody>
      </p:sp>
      <p:sp>
        <p:nvSpPr>
          <p:cNvPr id="8195" name="Rectangle 3"/>
          <p:cNvSpPr>
            <a:spLocks noGrp="1" noChangeArrowheads="1"/>
          </p:cNvSpPr>
          <p:nvPr>
            <p:ph type="body" idx="1"/>
          </p:nvPr>
        </p:nvSpPr>
        <p:spPr>
          <a:xfrm>
            <a:off x="2199944" y="3325507"/>
            <a:ext cx="7891463" cy="1505801"/>
          </a:xfrm>
        </p:spPr>
        <p:txBody>
          <a:bodyPr>
            <a:normAutofit/>
          </a:bodyPr>
          <a:lstStyle/>
          <a:p>
            <a:pPr eaLnBrk="1" hangingPunct="1"/>
            <a:r>
              <a:rPr lang="en-US" altLang="zh-CN" sz="2800" dirty="0" smtClean="0">
                <a:ea typeface="SimSun" panose="02010600030101010101" pitchFamily="2" charset="-122"/>
              </a:rPr>
              <a:t>Agile is a philosophy or a way of thinking guided by some </a:t>
            </a:r>
            <a:r>
              <a:rPr lang="en-US" altLang="zh-CN" sz="2800" b="1" dirty="0" smtClean="0">
                <a:ea typeface="SimSun" panose="02010600030101010101" pitchFamily="2" charset="-122"/>
              </a:rPr>
              <a:t>values and principles</a:t>
            </a:r>
            <a:r>
              <a:rPr lang="en-US" altLang="zh-CN" sz="2800" dirty="0" smtClean="0">
                <a:ea typeface="SimSun" panose="02010600030101010101" pitchFamily="2" charset="-122"/>
              </a:rPr>
              <a:t>.</a:t>
            </a:r>
            <a:endParaRPr lang="en-US" altLang="zh-CN" sz="2800" dirty="0">
              <a:ea typeface="SimSun" panose="02010600030101010101" pitchFamily="2" charset="-122"/>
            </a:endParaRPr>
          </a:p>
        </p:txBody>
      </p:sp>
    </p:spTree>
    <p:extLst>
      <p:ext uri="{BB962C8B-B14F-4D97-AF65-F5344CB8AC3E}">
        <p14:creationId xmlns:p14="http://schemas.microsoft.com/office/powerpoint/2010/main" val="18174332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675" y="123511"/>
            <a:ext cx="8361397" cy="6197271"/>
          </a:xfrm>
          <a:prstGeom prst="rect">
            <a:avLst/>
          </a:prstGeom>
        </p:spPr>
      </p:pic>
    </p:spTree>
    <p:extLst>
      <p:ext uri="{BB962C8B-B14F-4D97-AF65-F5344CB8AC3E}">
        <p14:creationId xmlns:p14="http://schemas.microsoft.com/office/powerpoint/2010/main" val="11984485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265" y="95535"/>
            <a:ext cx="8289037" cy="6192462"/>
          </a:xfrm>
          <a:prstGeom prst="rect">
            <a:avLst/>
          </a:prstGeom>
        </p:spPr>
      </p:pic>
    </p:spTree>
    <p:extLst>
      <p:ext uri="{BB962C8B-B14F-4D97-AF65-F5344CB8AC3E}">
        <p14:creationId xmlns:p14="http://schemas.microsoft.com/office/powerpoint/2010/main" val="28915209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638" y="177421"/>
            <a:ext cx="10445492" cy="5925543"/>
          </a:xfrm>
          <a:prstGeom prst="rect">
            <a:avLst/>
          </a:prstGeom>
        </p:spPr>
      </p:pic>
    </p:spTree>
    <p:extLst>
      <p:ext uri="{BB962C8B-B14F-4D97-AF65-F5344CB8AC3E}">
        <p14:creationId xmlns:p14="http://schemas.microsoft.com/office/powerpoint/2010/main" val="33522403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3509" y="668740"/>
            <a:ext cx="10553122" cy="4756337"/>
          </a:xfrm>
        </p:spPr>
      </p:pic>
    </p:spTree>
    <p:extLst>
      <p:ext uri="{BB962C8B-B14F-4D97-AF65-F5344CB8AC3E}">
        <p14:creationId xmlns:p14="http://schemas.microsoft.com/office/powerpoint/2010/main" val="21762317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9869" y="54865"/>
            <a:ext cx="7970291" cy="6214931"/>
          </a:xfrm>
        </p:spPr>
      </p:pic>
    </p:spTree>
    <p:extLst>
      <p:ext uri="{BB962C8B-B14F-4D97-AF65-F5344CB8AC3E}">
        <p14:creationId xmlns:p14="http://schemas.microsoft.com/office/powerpoint/2010/main" val="7472252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07" y="491320"/>
            <a:ext cx="11978019" cy="5217274"/>
          </a:xfrm>
        </p:spPr>
      </p:pic>
    </p:spTree>
    <p:extLst>
      <p:ext uri="{BB962C8B-B14F-4D97-AF65-F5344CB8AC3E}">
        <p14:creationId xmlns:p14="http://schemas.microsoft.com/office/powerpoint/2010/main" val="9660266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i="1" dirty="0" smtClean="0"/>
              <a:t>Assignment # 1</a:t>
            </a:r>
          </a:p>
        </p:txBody>
      </p:sp>
      <p:sp>
        <p:nvSpPr>
          <p:cNvPr id="14339" name="Content Placeholder 2"/>
          <p:cNvSpPr>
            <a:spLocks noGrp="1"/>
          </p:cNvSpPr>
          <p:nvPr>
            <p:ph idx="1"/>
          </p:nvPr>
        </p:nvSpPr>
        <p:spPr>
          <a:xfrm>
            <a:off x="1315644" y="1886678"/>
            <a:ext cx="9621672" cy="4131986"/>
          </a:xfrm>
        </p:spPr>
        <p:txBody>
          <a:bodyPr>
            <a:noAutofit/>
          </a:bodyPr>
          <a:lstStyle/>
          <a:p>
            <a:pPr marL="0" indent="0" algn="just">
              <a:buNone/>
            </a:pPr>
            <a:endParaRPr lang="en-US" b="1" dirty="0" smtClean="0"/>
          </a:p>
          <a:p>
            <a:pPr marL="0" indent="0" algn="just">
              <a:buNone/>
            </a:pPr>
            <a:r>
              <a:rPr lang="en-US" b="1" dirty="0" smtClean="0"/>
              <a:t>Requirement Document </a:t>
            </a:r>
            <a:r>
              <a:rPr lang="en-US" b="1" dirty="0" smtClean="0"/>
              <a:t>Template</a:t>
            </a:r>
            <a:endParaRPr lang="en-US" b="1" dirty="0" smtClean="0"/>
          </a:p>
          <a:p>
            <a:pPr marL="0" indent="0" algn="just">
              <a:buNone/>
            </a:pPr>
            <a:r>
              <a:rPr lang="en-US" dirty="0" smtClean="0"/>
              <a:t>As </a:t>
            </a:r>
            <a:r>
              <a:rPr lang="en-US" dirty="0"/>
              <a:t>a software quality engineer, You have to bring quality in the software development process right from the beginning. Your task is to create a requirement document template that should be ideal for capturing requirements in a better way.</a:t>
            </a:r>
            <a:endParaRPr lang="en-US" dirty="0"/>
          </a:p>
          <a:p>
            <a:pPr marL="0" indent="0" algn="just">
              <a:buNone/>
            </a:pPr>
            <a:endParaRPr lang="en-US" dirty="0" smtClean="0"/>
          </a:p>
          <a:p>
            <a:pPr marL="0" indent="0" algn="just">
              <a:buNone/>
            </a:pPr>
            <a:endParaRPr lang="en-US" altLang="en-US" dirty="0" smtClean="0"/>
          </a:p>
        </p:txBody>
      </p:sp>
    </p:spTree>
    <p:extLst>
      <p:ext uri="{BB962C8B-B14F-4D97-AF65-F5344CB8AC3E}">
        <p14:creationId xmlns:p14="http://schemas.microsoft.com/office/powerpoint/2010/main" val="7168927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01002" y="2347415"/>
            <a:ext cx="10577016" cy="1883391"/>
          </a:xfrm>
        </p:spPr>
        <p:txBody>
          <a:bodyPr>
            <a:normAutofit/>
          </a:bodyPr>
          <a:lstStyle/>
          <a:p>
            <a:pPr marL="0" indent="0" algn="ctr">
              <a:buNone/>
            </a:pPr>
            <a:endParaRPr lang="en-US" sz="3600" dirty="0" smtClean="0"/>
          </a:p>
          <a:p>
            <a:pPr marL="0" indent="0" algn="ctr">
              <a:buNone/>
            </a:pPr>
            <a:r>
              <a:rPr lang="en-US" sz="3600" b="1" dirty="0" smtClean="0"/>
              <a:t>HAVE A GOOD DAY !</a:t>
            </a:r>
            <a:endParaRPr lang="en-US" sz="3600" b="1" dirty="0"/>
          </a:p>
        </p:txBody>
      </p:sp>
    </p:spTree>
    <p:extLst>
      <p:ext uri="{BB962C8B-B14F-4D97-AF65-F5344CB8AC3E}">
        <p14:creationId xmlns:p14="http://schemas.microsoft.com/office/powerpoint/2010/main" val="2825712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90292" y="533945"/>
            <a:ext cx="4951413" cy="1143000"/>
          </a:xfrm>
        </p:spPr>
        <p:txBody>
          <a:bodyPr/>
          <a:lstStyle/>
          <a:p>
            <a:pPr eaLnBrk="1" hangingPunct="1"/>
            <a:r>
              <a:rPr lang="en-US" altLang="zh-CN" sz="3200" dirty="0">
                <a:ea typeface="SimSun" panose="02010600030101010101" pitchFamily="2" charset="-122"/>
              </a:rPr>
              <a:t>What is </a:t>
            </a:r>
            <a:r>
              <a:rPr lang="en-US" altLang="zh-CN" sz="3200" dirty="0">
                <a:latin typeface="Palatino" charset="0"/>
                <a:ea typeface="SimSun" panose="02010600030101010101" pitchFamily="2" charset="-122"/>
              </a:rPr>
              <a:t>“</a:t>
            </a:r>
            <a:r>
              <a:rPr lang="en-US" altLang="zh-CN" sz="3200" dirty="0">
                <a:ea typeface="SimSun" panose="02010600030101010101" pitchFamily="2" charset="-122"/>
              </a:rPr>
              <a:t>Agility</a:t>
            </a:r>
            <a:r>
              <a:rPr lang="en-US" altLang="zh-CN" sz="3200" dirty="0">
                <a:latin typeface="Palatino" charset="0"/>
                <a:ea typeface="SimSun" panose="02010600030101010101" pitchFamily="2" charset="-122"/>
              </a:rPr>
              <a:t>”</a:t>
            </a:r>
            <a:r>
              <a:rPr lang="en-US" altLang="zh-CN" sz="3200" dirty="0">
                <a:ea typeface="SimSun" panose="02010600030101010101" pitchFamily="2" charset="-122"/>
              </a:rPr>
              <a:t>?</a:t>
            </a:r>
          </a:p>
        </p:txBody>
      </p:sp>
      <p:sp>
        <p:nvSpPr>
          <p:cNvPr id="8195" name="Rectangle 3"/>
          <p:cNvSpPr>
            <a:spLocks noGrp="1" noChangeArrowheads="1"/>
          </p:cNvSpPr>
          <p:nvPr>
            <p:ph type="body" idx="1"/>
          </p:nvPr>
        </p:nvSpPr>
        <p:spPr>
          <a:xfrm>
            <a:off x="2159000" y="2220038"/>
            <a:ext cx="7891463" cy="4221706"/>
          </a:xfrm>
        </p:spPr>
        <p:txBody>
          <a:bodyPr>
            <a:normAutofit/>
          </a:bodyPr>
          <a:lstStyle/>
          <a:p>
            <a:pPr eaLnBrk="1" hangingPunct="1"/>
            <a:r>
              <a:rPr lang="en-US" altLang="zh-CN" sz="2800" dirty="0">
                <a:ea typeface="SimSun" panose="02010600030101010101" pitchFamily="2" charset="-122"/>
              </a:rPr>
              <a:t>Effective (rapid and adaptive) response to change</a:t>
            </a:r>
          </a:p>
          <a:p>
            <a:pPr eaLnBrk="1" hangingPunct="1"/>
            <a:r>
              <a:rPr lang="en-US" altLang="zh-CN" sz="2800" dirty="0">
                <a:ea typeface="SimSun" panose="02010600030101010101" pitchFamily="2" charset="-122"/>
              </a:rPr>
              <a:t>Effective communication among all stakeholders</a:t>
            </a:r>
          </a:p>
          <a:p>
            <a:pPr eaLnBrk="1" hangingPunct="1">
              <a:buFontTx/>
              <a:buNone/>
            </a:pPr>
            <a:endParaRPr lang="en-US" altLang="zh-CN" sz="2800" dirty="0">
              <a:ea typeface="SimSun" panose="02010600030101010101" pitchFamily="2" charset="-122"/>
            </a:endParaRPr>
          </a:p>
          <a:p>
            <a:pPr eaLnBrk="1" hangingPunct="1">
              <a:buFontTx/>
              <a:buNone/>
            </a:pPr>
            <a:r>
              <a:rPr lang="en-US" altLang="zh-CN" sz="2800" i="1" dirty="0">
                <a:ea typeface="SimSun" panose="02010600030101010101" pitchFamily="2" charset="-122"/>
              </a:rPr>
              <a:t>Yielding </a:t>
            </a:r>
            <a:r>
              <a:rPr lang="en-US" altLang="zh-CN" sz="2800" i="1" dirty="0">
                <a:latin typeface="Palatino" charset="0"/>
                <a:ea typeface="SimSun" panose="02010600030101010101" pitchFamily="2" charset="-122"/>
              </a:rPr>
              <a:t>…</a:t>
            </a:r>
            <a:endParaRPr lang="en-US" altLang="zh-CN" sz="2800" i="1" dirty="0">
              <a:ea typeface="SimSun" panose="02010600030101010101" pitchFamily="2" charset="-122"/>
            </a:endParaRPr>
          </a:p>
          <a:p>
            <a:pPr eaLnBrk="1" hangingPunct="1">
              <a:buFontTx/>
              <a:buNone/>
            </a:pPr>
            <a:endParaRPr lang="en-US" altLang="zh-CN" sz="2800" dirty="0">
              <a:ea typeface="SimSun" panose="02010600030101010101" pitchFamily="2" charset="-122"/>
            </a:endParaRPr>
          </a:p>
          <a:p>
            <a:pPr eaLnBrk="1" hangingPunct="1"/>
            <a:r>
              <a:rPr lang="en-US" altLang="zh-CN" sz="2800" dirty="0">
                <a:ea typeface="SimSun" panose="02010600030101010101" pitchFamily="2" charset="-122"/>
              </a:rPr>
              <a:t>Rapid, incremental delivery of software</a:t>
            </a:r>
          </a:p>
        </p:txBody>
      </p:sp>
    </p:spTree>
    <p:extLst>
      <p:ext uri="{BB962C8B-B14F-4D97-AF65-F5344CB8AC3E}">
        <p14:creationId xmlns:p14="http://schemas.microsoft.com/office/powerpoint/2010/main" val="3351826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21790" y="723331"/>
            <a:ext cx="4883150" cy="994558"/>
          </a:xfrm>
        </p:spPr>
        <p:txBody>
          <a:bodyPr/>
          <a:lstStyle/>
          <a:p>
            <a:pPr eaLnBrk="1" hangingPunct="1"/>
            <a:r>
              <a:rPr lang="en-US" altLang="zh-CN" dirty="0" smtClean="0">
                <a:ea typeface="SimSun" panose="02010600030101010101" pitchFamily="2" charset="-122"/>
              </a:rPr>
              <a:t>Agile values</a:t>
            </a:r>
          </a:p>
        </p:txBody>
      </p:sp>
      <p:sp>
        <p:nvSpPr>
          <p:cNvPr id="9219" name="Rectangle 3"/>
          <p:cNvSpPr>
            <a:spLocks noGrp="1" noChangeArrowheads="1"/>
          </p:cNvSpPr>
          <p:nvPr>
            <p:ph type="body" idx="1"/>
          </p:nvPr>
        </p:nvSpPr>
        <p:spPr>
          <a:xfrm>
            <a:off x="996287" y="2162603"/>
            <a:ext cx="9894626" cy="4101719"/>
          </a:xfrm>
        </p:spPr>
        <p:txBody>
          <a:bodyPr>
            <a:normAutofit/>
          </a:bodyPr>
          <a:lstStyle/>
          <a:p>
            <a:pPr marL="457200" indent="-457200" algn="just" eaLnBrk="1" hangingPunct="1">
              <a:lnSpc>
                <a:spcPct val="90000"/>
              </a:lnSpc>
              <a:buFont typeface="+mj-lt"/>
              <a:buAutoNum type="arabicPeriod"/>
            </a:pPr>
            <a:r>
              <a:rPr lang="en-US" altLang="zh-CN" sz="2400" dirty="0" smtClean="0">
                <a:ea typeface="SimSun" panose="02010600030101010101" pitchFamily="2" charset="-122"/>
              </a:rPr>
              <a:t>Individuals and Interactions over Processes and Tools</a:t>
            </a:r>
            <a:endParaRPr lang="en-US" altLang="zh-CN" sz="2400" dirty="0">
              <a:ea typeface="SimSun" panose="02010600030101010101" pitchFamily="2" charset="-122"/>
            </a:endParaRPr>
          </a:p>
          <a:p>
            <a:pPr marL="457200" indent="-457200" algn="just" eaLnBrk="1" hangingPunct="1">
              <a:lnSpc>
                <a:spcPct val="90000"/>
              </a:lnSpc>
              <a:buFont typeface="+mj-lt"/>
              <a:buAutoNum type="arabicPeriod"/>
            </a:pPr>
            <a:endParaRPr lang="en-US" altLang="zh-CN" sz="2400" dirty="0">
              <a:ea typeface="SimSun" panose="02010600030101010101" pitchFamily="2" charset="-122"/>
            </a:endParaRPr>
          </a:p>
          <a:p>
            <a:pPr marL="457200" indent="-457200" algn="just" eaLnBrk="1" hangingPunct="1">
              <a:lnSpc>
                <a:spcPct val="90000"/>
              </a:lnSpc>
              <a:buFont typeface="+mj-lt"/>
              <a:buAutoNum type="arabicPeriod"/>
            </a:pPr>
            <a:r>
              <a:rPr lang="en-US" altLang="zh-CN" sz="2400" dirty="0" smtClean="0">
                <a:ea typeface="SimSun" panose="02010600030101010101" pitchFamily="2" charset="-122"/>
              </a:rPr>
              <a:t>Working Software over Comprehensive Documentation</a:t>
            </a:r>
          </a:p>
          <a:p>
            <a:pPr marL="457200" indent="-457200" algn="just" eaLnBrk="1" hangingPunct="1">
              <a:lnSpc>
                <a:spcPct val="90000"/>
              </a:lnSpc>
              <a:buFont typeface="+mj-lt"/>
              <a:buAutoNum type="arabicPeriod"/>
            </a:pPr>
            <a:endParaRPr lang="en-US" altLang="zh-CN" sz="2400" dirty="0">
              <a:ea typeface="SimSun" panose="02010600030101010101" pitchFamily="2" charset="-122"/>
            </a:endParaRPr>
          </a:p>
          <a:p>
            <a:pPr marL="457200" indent="-457200" algn="just" eaLnBrk="1" hangingPunct="1">
              <a:lnSpc>
                <a:spcPct val="90000"/>
              </a:lnSpc>
              <a:buFont typeface="+mj-lt"/>
              <a:buAutoNum type="arabicPeriod"/>
            </a:pPr>
            <a:r>
              <a:rPr lang="en-US" altLang="zh-CN" sz="2400" dirty="0" smtClean="0">
                <a:ea typeface="SimSun" panose="02010600030101010101" pitchFamily="2" charset="-122"/>
              </a:rPr>
              <a:t>Customer Collaboration over Contract </a:t>
            </a:r>
            <a:r>
              <a:rPr lang="en-US" altLang="zh-CN" sz="2400" dirty="0">
                <a:ea typeface="SimSun" panose="02010600030101010101" pitchFamily="2" charset="-122"/>
              </a:rPr>
              <a:t>N</a:t>
            </a:r>
            <a:r>
              <a:rPr lang="en-US" altLang="zh-CN" sz="2400" dirty="0" smtClean="0">
                <a:ea typeface="SimSun" panose="02010600030101010101" pitchFamily="2" charset="-122"/>
              </a:rPr>
              <a:t>egotiation</a:t>
            </a:r>
            <a:endParaRPr lang="en-US" altLang="zh-CN" sz="2400" dirty="0" smtClean="0">
              <a:latin typeface="Palatino" charset="0"/>
              <a:ea typeface="SimSun" panose="02010600030101010101" pitchFamily="2" charset="-122"/>
            </a:endParaRPr>
          </a:p>
          <a:p>
            <a:pPr marL="457200" indent="-457200" algn="just" eaLnBrk="1" hangingPunct="1">
              <a:lnSpc>
                <a:spcPct val="90000"/>
              </a:lnSpc>
              <a:buFont typeface="+mj-lt"/>
              <a:buAutoNum type="arabicPeriod"/>
            </a:pPr>
            <a:endParaRPr lang="en-US" altLang="zh-CN" sz="2400" dirty="0">
              <a:ea typeface="SimSun" panose="02010600030101010101" pitchFamily="2" charset="-122"/>
            </a:endParaRPr>
          </a:p>
          <a:p>
            <a:pPr marL="457200" indent="-457200" algn="just" eaLnBrk="1" hangingPunct="1">
              <a:lnSpc>
                <a:spcPct val="90000"/>
              </a:lnSpc>
              <a:buFont typeface="+mj-lt"/>
              <a:buAutoNum type="arabicPeriod"/>
            </a:pPr>
            <a:r>
              <a:rPr lang="en-US" altLang="zh-CN" sz="2400" dirty="0" smtClean="0">
                <a:ea typeface="SimSun" panose="02010600030101010101" pitchFamily="2" charset="-122"/>
              </a:rPr>
              <a:t>Responding to change over Following a Plan</a:t>
            </a:r>
            <a:endParaRPr lang="en-US" altLang="zh-CN" sz="2400" dirty="0">
              <a:ea typeface="SimSun" panose="02010600030101010101" pitchFamily="2" charset="-122"/>
            </a:endParaRPr>
          </a:p>
        </p:txBody>
      </p:sp>
    </p:spTree>
    <p:extLst>
      <p:ext uri="{BB962C8B-B14F-4D97-AF65-F5344CB8AC3E}">
        <p14:creationId xmlns:p14="http://schemas.microsoft.com/office/powerpoint/2010/main" val="95901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097280" y="286603"/>
            <a:ext cx="10058400" cy="955343"/>
          </a:xfrm>
          <a:noFill/>
        </p:spPr>
        <p:txBody>
          <a:bodyPr vert="horz" lIns="90840" tIns="44623" rIns="90840" bIns="44623" rtlCol="0" anchor="b">
            <a:normAutofit/>
          </a:bodyPr>
          <a:lstStyle/>
          <a:p>
            <a:pPr eaLnBrk="1" hangingPunct="1"/>
            <a:r>
              <a:rPr lang="en-GB" altLang="en-US" dirty="0" smtClean="0"/>
              <a:t>Principles of agile methods</a:t>
            </a:r>
          </a:p>
        </p:txBody>
      </p:sp>
      <p:grpSp>
        <p:nvGrpSpPr>
          <p:cNvPr id="2" name="Group 1"/>
          <p:cNvGrpSpPr/>
          <p:nvPr/>
        </p:nvGrpSpPr>
        <p:grpSpPr>
          <a:xfrm>
            <a:off x="1897380" y="1614530"/>
            <a:ext cx="8458200" cy="4738052"/>
            <a:chOff x="1904999" y="2317844"/>
            <a:chExt cx="8458200" cy="4899112"/>
          </a:xfrm>
        </p:grpSpPr>
        <p:sp>
          <p:nvSpPr>
            <p:cNvPr id="1028" name="Rectangle 3"/>
            <p:cNvSpPr>
              <a:spLocks noChangeArrowheads="1"/>
            </p:cNvSpPr>
            <p:nvPr/>
          </p:nvSpPr>
          <p:spPr bwMode="auto">
            <a:xfrm>
              <a:off x="1904999" y="2317844"/>
              <a:ext cx="8458200" cy="46482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aphicFrame>
          <p:nvGraphicFramePr>
            <p:cNvPr id="1026" name="Object 4"/>
            <p:cNvGraphicFramePr>
              <a:graphicFrameLocks noChangeAspect="1"/>
            </p:cNvGraphicFramePr>
            <p:nvPr>
              <p:extLst/>
            </p:nvPr>
          </p:nvGraphicFramePr>
          <p:xfrm>
            <a:off x="2259012" y="2486206"/>
            <a:ext cx="7750175" cy="4730750"/>
          </p:xfrm>
          <a:graphic>
            <a:graphicData uri="http://schemas.openxmlformats.org/presentationml/2006/ole">
              <mc:AlternateContent xmlns:mc="http://schemas.openxmlformats.org/markup-compatibility/2006">
                <mc:Choice xmlns:v="urn:schemas-microsoft-com:vml" Requires="v">
                  <p:oleObj spid="_x0000_s2151" name="Document" r:id="rId4" imgW="5653983" imgH="3450566" progId="Word.Document.8">
                    <p:embed/>
                  </p:oleObj>
                </mc:Choice>
                <mc:Fallback>
                  <p:oleObj name="Document" r:id="rId4" imgW="5653983" imgH="345056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r="10829"/>
                        <a:stretch>
                          <a:fillRect/>
                        </a:stretch>
                      </p:blipFill>
                      <p:spPr bwMode="auto">
                        <a:xfrm>
                          <a:off x="2259012" y="2486206"/>
                          <a:ext cx="7750175" cy="473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72489555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algn="ctr" eaLnBrk="1" hangingPunct="1"/>
            <a:r>
              <a:rPr lang="en-US" altLang="en-US" sz="3600" dirty="0" smtClean="0"/>
              <a:t>SCRUM </a:t>
            </a:r>
          </a:p>
        </p:txBody>
      </p:sp>
      <p:sp>
        <p:nvSpPr>
          <p:cNvPr id="27651" name="Rectangle 3"/>
          <p:cNvSpPr>
            <a:spLocks noGrp="1" noChangeArrowheads="1"/>
          </p:cNvSpPr>
          <p:nvPr>
            <p:ph type="body" idx="1"/>
          </p:nvPr>
        </p:nvSpPr>
        <p:spPr>
          <a:xfrm>
            <a:off x="1834259" y="2153200"/>
            <a:ext cx="8584442" cy="3678303"/>
          </a:xfrm>
        </p:spPr>
        <p:txBody>
          <a:bodyPr>
            <a:normAutofit fontScale="85000" lnSpcReduction="20000"/>
          </a:bodyPr>
          <a:lstStyle/>
          <a:p>
            <a:pPr algn="just" eaLnBrk="1" hangingPunct="1">
              <a:lnSpc>
                <a:spcPct val="90000"/>
              </a:lnSpc>
            </a:pPr>
            <a:endParaRPr lang="en-US" altLang="en-US" sz="2400" dirty="0"/>
          </a:p>
          <a:p>
            <a:pPr algn="just">
              <a:lnSpc>
                <a:spcPct val="90000"/>
              </a:lnSpc>
            </a:pPr>
            <a:r>
              <a:rPr lang="en-US" sz="2400" dirty="0"/>
              <a:t>Scrum is an Agile framework for completing complex projects. </a:t>
            </a:r>
            <a:endParaRPr lang="en-US" sz="2400" dirty="0" smtClean="0"/>
          </a:p>
          <a:p>
            <a:pPr algn="just">
              <a:lnSpc>
                <a:spcPct val="90000"/>
              </a:lnSpc>
            </a:pPr>
            <a:endParaRPr lang="en-US" sz="2400" dirty="0" smtClean="0"/>
          </a:p>
          <a:p>
            <a:pPr algn="just">
              <a:lnSpc>
                <a:spcPct val="90000"/>
              </a:lnSpc>
            </a:pPr>
            <a:r>
              <a:rPr lang="en-US" sz="2400" dirty="0" smtClean="0"/>
              <a:t>Scrum </a:t>
            </a:r>
            <a:r>
              <a:rPr lang="en-US" sz="2400" dirty="0"/>
              <a:t>originally was formalized for software development projects, but it works well for any complex, innovative scope of </a:t>
            </a:r>
            <a:r>
              <a:rPr lang="en-US" sz="2400" dirty="0" smtClean="0"/>
              <a:t>work. </a:t>
            </a:r>
          </a:p>
          <a:p>
            <a:pPr algn="just">
              <a:lnSpc>
                <a:spcPct val="90000"/>
              </a:lnSpc>
            </a:pPr>
            <a:endParaRPr lang="en-US" sz="2400" dirty="0" smtClean="0"/>
          </a:p>
          <a:p>
            <a:pPr algn="just">
              <a:lnSpc>
                <a:spcPct val="90000"/>
              </a:lnSpc>
            </a:pPr>
            <a:r>
              <a:rPr lang="en-US" sz="2400" dirty="0"/>
              <a:t>Scrum is a team-based approach, to iteratively, incrementally develop systems and products. </a:t>
            </a:r>
          </a:p>
          <a:p>
            <a:pPr algn="just">
              <a:lnSpc>
                <a:spcPct val="90000"/>
              </a:lnSpc>
            </a:pPr>
            <a:endParaRPr lang="en-US" sz="2400" dirty="0"/>
          </a:p>
          <a:p>
            <a:pPr algn="just">
              <a:lnSpc>
                <a:spcPct val="90000"/>
              </a:lnSpc>
            </a:pPr>
            <a:r>
              <a:rPr lang="en-US" sz="2400" dirty="0"/>
              <a:t>when requirements are rapidly changing </a:t>
            </a:r>
            <a:r>
              <a:rPr lang="en-US" sz="2400" dirty="0" smtClean="0"/>
              <a:t>.</a:t>
            </a:r>
            <a:endParaRPr lang="en-US" altLang="en-US" sz="2400" dirty="0"/>
          </a:p>
          <a:p>
            <a:pPr algn="just" eaLnBrk="1" hangingPunct="1">
              <a:lnSpc>
                <a:spcPct val="90000"/>
              </a:lnSpc>
              <a:buFontTx/>
              <a:buNone/>
            </a:pPr>
            <a:endParaRPr lang="en-US" altLang="en-US" sz="2400" dirty="0"/>
          </a:p>
          <a:p>
            <a:pPr algn="just" eaLnBrk="1" hangingPunct="1">
              <a:lnSpc>
                <a:spcPct val="90000"/>
              </a:lnSpc>
            </a:pPr>
            <a:endParaRPr lang="en-US" altLang="en-US" sz="2400" dirty="0"/>
          </a:p>
        </p:txBody>
      </p:sp>
    </p:spTree>
    <p:extLst>
      <p:ext uri="{BB962C8B-B14F-4D97-AF65-F5344CB8AC3E}">
        <p14:creationId xmlns:p14="http://schemas.microsoft.com/office/powerpoint/2010/main" val="3286795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97280" y="286604"/>
            <a:ext cx="10058400" cy="659930"/>
          </a:xfrm>
        </p:spPr>
        <p:txBody>
          <a:bodyPr>
            <a:normAutofit/>
          </a:bodyPr>
          <a:lstStyle/>
          <a:p>
            <a:pPr algn="ctr" eaLnBrk="1" hangingPunct="1"/>
            <a:r>
              <a:rPr lang="en-US" altLang="en-US" sz="3600" dirty="0" smtClean="0"/>
              <a:t>How does SCRUM work? </a:t>
            </a:r>
          </a:p>
        </p:txBody>
      </p:sp>
      <p:sp>
        <p:nvSpPr>
          <p:cNvPr id="27651" name="Rectangle 3"/>
          <p:cNvSpPr>
            <a:spLocks noGrp="1" noChangeArrowheads="1"/>
          </p:cNvSpPr>
          <p:nvPr>
            <p:ph type="body" idx="1"/>
          </p:nvPr>
        </p:nvSpPr>
        <p:spPr/>
        <p:txBody>
          <a:bodyPr>
            <a:normAutofit/>
          </a:bodyPr>
          <a:lstStyle/>
          <a:p>
            <a:pPr marL="0" indent="0" algn="just" eaLnBrk="1" hangingPunct="1">
              <a:lnSpc>
                <a:spcPct val="90000"/>
              </a:lnSpc>
              <a:buNone/>
            </a:pPr>
            <a:r>
              <a:rPr lang="en-US" sz="2400" dirty="0" smtClean="0"/>
              <a:t> </a:t>
            </a:r>
            <a:endParaRPr lang="en-US" sz="24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390" y="1287752"/>
            <a:ext cx="8052179" cy="4907337"/>
          </a:xfrm>
          <a:prstGeom prst="rect">
            <a:avLst/>
          </a:prstGeom>
        </p:spPr>
      </p:pic>
    </p:spTree>
    <p:extLst>
      <p:ext uri="{BB962C8B-B14F-4D97-AF65-F5344CB8AC3E}">
        <p14:creationId xmlns:p14="http://schemas.microsoft.com/office/powerpoint/2010/main" val="3974671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3850</TotalTime>
  <Words>1302</Words>
  <Application>Microsoft Office PowerPoint</Application>
  <PresentationFormat>Widescreen</PresentationFormat>
  <Paragraphs>190</Paragraphs>
  <Slides>47</Slides>
  <Notes>13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8" baseType="lpstr">
      <vt:lpstr>SimSun</vt:lpstr>
      <vt:lpstr>Arial</vt:lpstr>
      <vt:lpstr>Calibri</vt:lpstr>
      <vt:lpstr>Calibri Light</vt:lpstr>
      <vt:lpstr>Monotype Sorts</vt:lpstr>
      <vt:lpstr>Palatino</vt:lpstr>
      <vt:lpstr>Wingdings</vt:lpstr>
      <vt:lpstr>Wingdings 2</vt:lpstr>
      <vt:lpstr>Wingdings 3</vt:lpstr>
      <vt:lpstr>Retrospect</vt:lpstr>
      <vt:lpstr>Document</vt:lpstr>
      <vt:lpstr>Software Quality Engineering (Week-2)</vt:lpstr>
      <vt:lpstr>Content of Week # 2</vt:lpstr>
      <vt:lpstr>Agile Development</vt:lpstr>
      <vt:lpstr>What is “Agile”?</vt:lpstr>
      <vt:lpstr>What is “Agility”?</vt:lpstr>
      <vt:lpstr>Agile values</vt:lpstr>
      <vt:lpstr>Principles of agile methods</vt:lpstr>
      <vt:lpstr>SCRUM </vt:lpstr>
      <vt:lpstr>How does SCRUM work? </vt:lpstr>
      <vt:lpstr>User Stories</vt:lpstr>
      <vt:lpstr>Burndown chart</vt:lpstr>
      <vt:lpstr>Burn up chart</vt:lpstr>
      <vt:lpstr>DevOps</vt:lpstr>
      <vt:lpstr>DevOps</vt:lpstr>
      <vt:lpstr>Why Devops</vt:lpstr>
      <vt:lpstr>Why Devops</vt:lpstr>
      <vt:lpstr>Why Devops</vt:lpstr>
      <vt:lpstr>Devops</vt:lpstr>
      <vt:lpstr>How Devops  Work</vt:lpstr>
      <vt:lpstr>How Devops  Work</vt:lpstr>
      <vt:lpstr>Software Quality Engineering at Requirement Phase</vt:lpstr>
      <vt:lpstr>Software Quality Engineering Road Map</vt:lpstr>
      <vt:lpstr>The Requirements Process (Process for Capturing Requirements)</vt:lpstr>
      <vt:lpstr>PowerPoint Presentation</vt:lpstr>
      <vt:lpstr>PowerPoint Presentation</vt:lpstr>
      <vt:lpstr>What is Defect?</vt:lpstr>
      <vt:lpstr>Defects</vt:lpstr>
      <vt:lpstr>Distribution of Defects</vt:lpstr>
      <vt:lpstr>Failure Root Cause</vt:lpstr>
      <vt:lpstr>Failure Root Cause</vt:lpstr>
      <vt:lpstr>PowerPoint Presentation</vt:lpstr>
      <vt:lpstr>Impact of Requirement Defects</vt:lpstr>
      <vt:lpstr>What are Missing Quality Requirements?</vt:lpstr>
      <vt:lpstr>Missing Quality Requirements</vt:lpstr>
      <vt:lpstr>Cost Analysis based Approach</vt:lpstr>
      <vt:lpstr>Cost Analysis based Approach</vt:lpstr>
      <vt:lpstr>Cost Analysis based Approach</vt:lpstr>
      <vt:lpstr>RE Related Activities</vt:lpstr>
      <vt:lpstr>RE Related Activities</vt:lpstr>
      <vt:lpstr>PowerPoint Presentation</vt:lpstr>
      <vt:lpstr>PowerPoint Presentation</vt:lpstr>
      <vt:lpstr>PowerPoint Presentation</vt:lpstr>
      <vt:lpstr>PowerPoint Presentation</vt:lpstr>
      <vt:lpstr>PowerPoint Presentation</vt:lpstr>
      <vt:lpstr>PowerPoint Presentation</vt:lpstr>
      <vt:lpstr>Assignment # 1</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&amp; Architecture (Week-1)</dc:title>
  <dc:creator>Hp</dc:creator>
  <cp:lastModifiedBy>Hp</cp:lastModifiedBy>
  <cp:revision>377</cp:revision>
  <dcterms:created xsi:type="dcterms:W3CDTF">2021-02-17T14:04:28Z</dcterms:created>
  <dcterms:modified xsi:type="dcterms:W3CDTF">2022-02-14T16:44:29Z</dcterms:modified>
</cp:coreProperties>
</file>