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37"/>
  </p:notesMasterIdLst>
  <p:sldIdLst>
    <p:sldId id="256" r:id="rId2"/>
    <p:sldId id="372" r:id="rId3"/>
    <p:sldId id="412" r:id="rId4"/>
    <p:sldId id="413" r:id="rId5"/>
    <p:sldId id="414" r:id="rId6"/>
    <p:sldId id="415" r:id="rId7"/>
    <p:sldId id="416" r:id="rId8"/>
    <p:sldId id="417" r:id="rId9"/>
    <p:sldId id="418" r:id="rId10"/>
    <p:sldId id="419" r:id="rId11"/>
    <p:sldId id="420" r:id="rId12"/>
    <p:sldId id="421" r:id="rId13"/>
    <p:sldId id="422" r:id="rId14"/>
    <p:sldId id="424" r:id="rId15"/>
    <p:sldId id="423" r:id="rId16"/>
    <p:sldId id="425" r:id="rId17"/>
    <p:sldId id="426" r:id="rId18"/>
    <p:sldId id="427" r:id="rId19"/>
    <p:sldId id="428" r:id="rId20"/>
    <p:sldId id="430" r:id="rId21"/>
    <p:sldId id="432" r:id="rId22"/>
    <p:sldId id="433" r:id="rId23"/>
    <p:sldId id="435" r:id="rId24"/>
    <p:sldId id="461" r:id="rId25"/>
    <p:sldId id="437" r:id="rId26"/>
    <p:sldId id="438" r:id="rId27"/>
    <p:sldId id="464" r:id="rId28"/>
    <p:sldId id="465" r:id="rId29"/>
    <p:sldId id="439" r:id="rId30"/>
    <p:sldId id="446" r:id="rId31"/>
    <p:sldId id="447" r:id="rId32"/>
    <p:sldId id="448" r:id="rId33"/>
    <p:sldId id="463" r:id="rId34"/>
    <p:sldId id="462" r:id="rId35"/>
    <p:sldId id="2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F982C-9FDD-442E-900F-C61AE4D000BA}" type="datetimeFigureOut">
              <a:rPr lang="en-US" smtClean="0"/>
              <a:t>28-Feb-22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544AB-251C-4FAB-BCEC-E40D3E7B8492}" type="slidenum">
              <a:rPr lang="en-US" smtClean="0"/>
              <a:t>‹#›</a:t>
            </a:fld>
            <a:endParaRPr lang="en-US"/>
          </a:p>
        </p:txBody>
      </p:sp>
    </p:spTree>
    <p:extLst>
      <p:ext uri="{BB962C8B-B14F-4D97-AF65-F5344CB8AC3E}">
        <p14:creationId xmlns:p14="http://schemas.microsoft.com/office/powerpoint/2010/main" val="3404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1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0009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42344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24171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20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t>28-Feb-22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5026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t>28-Feb-22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8491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t>28-Feb-22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48754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B27400-D5E8-4C87-9586-64936C862AE2}" type="datetimeFigureOut">
              <a:rPr lang="en-US" smtClean="0"/>
              <a:t>28-Feb-22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15151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B27400-D5E8-4C87-9586-64936C862AE2}" type="datetimeFigureOut">
              <a:rPr lang="en-US" smtClean="0"/>
              <a:t>28-Feb-22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34E2EC-B005-4591-88C3-5EF7800E1C6A}" type="slidenum">
              <a:rPr lang="en-US" smtClean="0"/>
              <a:t>‹#›</a:t>
            </a:fld>
            <a:endParaRPr lang="en-US"/>
          </a:p>
        </p:txBody>
      </p:sp>
    </p:spTree>
    <p:extLst>
      <p:ext uri="{BB962C8B-B14F-4D97-AF65-F5344CB8AC3E}">
        <p14:creationId xmlns:p14="http://schemas.microsoft.com/office/powerpoint/2010/main" val="293865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28-Feb-22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321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27400-D5E8-4C87-9586-64936C862AE2}" type="datetimeFigureOut">
              <a:rPr lang="en-US" smtClean="0"/>
              <a:t>28-Feb-22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34E2EC-B005-4591-88C3-5EF7800E1C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70235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3320" y="850762"/>
            <a:ext cx="6542171" cy="2373739"/>
          </a:xfrm>
        </p:spPr>
        <p:txBody>
          <a:bodyPr>
            <a:normAutofit/>
          </a:bodyPr>
          <a:lstStyle/>
          <a:p>
            <a:pPr algn="ctr"/>
            <a:r>
              <a:rPr lang="en-US" sz="4400" dirty="0" smtClean="0"/>
              <a:t>Software Quality Engineering</a:t>
            </a:r>
            <a:r>
              <a:rPr lang="en-US" dirty="0" smtClean="0"/>
              <a:t/>
            </a:r>
            <a:br>
              <a:rPr lang="en-US" dirty="0" smtClean="0"/>
            </a:br>
            <a:r>
              <a:rPr lang="en-US" sz="3600" dirty="0" smtClean="0"/>
              <a:t>(Week-3)</a:t>
            </a:r>
            <a:endParaRPr lang="en-US" sz="3600" dirty="0"/>
          </a:p>
        </p:txBody>
      </p:sp>
      <p:sp>
        <p:nvSpPr>
          <p:cNvPr id="4" name="Subtitle 2"/>
          <p:cNvSpPr txBox="1">
            <a:spLocks/>
          </p:cNvSpPr>
          <p:nvPr/>
        </p:nvSpPr>
        <p:spPr>
          <a:xfrm>
            <a:off x="3684897" y="4408226"/>
            <a:ext cx="7369790" cy="1705971"/>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3800" i="1" dirty="0" smtClean="0">
              <a:solidFill>
                <a:schemeClr val="tx1"/>
              </a:solidFill>
              <a:latin typeface="Calibri" panose="020F0502020204030204" pitchFamily="34" charset="0"/>
              <a:cs typeface="Calibri" panose="020F0502020204030204" pitchFamily="34" charset="0"/>
            </a:endParaRPr>
          </a:p>
          <a:p>
            <a:pPr algn="ctr"/>
            <a:r>
              <a:rPr lang="en-US" sz="3800" dirty="0" smtClean="0">
                <a:solidFill>
                  <a:schemeClr val="tx1"/>
                </a:solidFill>
                <a:latin typeface="Calibri" panose="020F0502020204030204" pitchFamily="34" charset="0"/>
                <a:cs typeface="Calibri" panose="020F0502020204030204" pitchFamily="34" charset="0"/>
              </a:rPr>
              <a:t>Usama Musharaf</a:t>
            </a:r>
          </a:p>
          <a:p>
            <a:pPr algn="ctr"/>
            <a:r>
              <a:rPr lang="en-US" sz="3100" dirty="0" smtClean="0">
                <a:solidFill>
                  <a:schemeClr val="tx1"/>
                </a:solidFill>
                <a:latin typeface="Calibri" panose="020F0502020204030204" pitchFamily="34" charset="0"/>
                <a:cs typeface="Calibri" panose="020F0502020204030204" pitchFamily="34" charset="0"/>
              </a:rPr>
              <a:t>LECTURER  </a:t>
            </a:r>
            <a:r>
              <a:rPr lang="en-US" sz="3100" i="1" dirty="0" smtClean="0">
                <a:solidFill>
                  <a:schemeClr val="tx1"/>
                </a:solidFill>
                <a:latin typeface="Calibri" panose="020F0502020204030204" pitchFamily="34" charset="0"/>
                <a:cs typeface="Calibri" panose="020F0502020204030204" pitchFamily="34" charset="0"/>
              </a:rPr>
              <a:t>(Department of Computer Science)</a:t>
            </a:r>
          </a:p>
          <a:p>
            <a:pPr algn="ctr"/>
            <a:r>
              <a:rPr lang="en-US" sz="2800" i="1" dirty="0" smtClean="0">
                <a:solidFill>
                  <a:schemeClr val="tx1"/>
                </a:solidFill>
                <a:latin typeface="Calibri" panose="020F0502020204030204" pitchFamily="34" charset="0"/>
                <a:cs typeface="Calibri" panose="020F0502020204030204" pitchFamily="34" charset="0"/>
              </a:rPr>
              <a:t>FAST-NUCES Peshawar</a:t>
            </a:r>
          </a:p>
          <a:p>
            <a:endParaRPr lang="en-US" sz="2800" i="1" dirty="0">
              <a:solidFill>
                <a:schemeClr val="tx1"/>
              </a:solidFill>
            </a:endParaRPr>
          </a:p>
        </p:txBody>
      </p:sp>
      <p:grpSp>
        <p:nvGrpSpPr>
          <p:cNvPr id="5" name="Group 4"/>
          <p:cNvGrpSpPr/>
          <p:nvPr/>
        </p:nvGrpSpPr>
        <p:grpSpPr>
          <a:xfrm>
            <a:off x="996287" y="2037631"/>
            <a:ext cx="2791982" cy="1364603"/>
            <a:chOff x="0" y="858720"/>
            <a:chExt cx="2069598" cy="101153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831224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880" y="2119953"/>
            <a:ext cx="8915400" cy="4212609"/>
          </a:xfrm>
        </p:spPr>
        <p:txBody>
          <a:bodyPr>
            <a:noAutofit/>
          </a:bodyPr>
          <a:lstStyle/>
          <a:p>
            <a:pPr algn="just"/>
            <a:r>
              <a:rPr lang="en-US" sz="2400" i="1" dirty="0">
                <a:latin typeface="Calibri" panose="020F0502020204030204" pitchFamily="34" charset="0"/>
                <a:cs typeface="Calibri" panose="020F0502020204030204" pitchFamily="34" charset="0"/>
              </a:rPr>
              <a:t>Maintainability and testability vs. efficiency (inverse): </a:t>
            </a:r>
            <a:endParaRPr lang="en-US" sz="2400" i="1" dirty="0" smtClean="0">
              <a:latin typeface="Calibri" panose="020F0502020204030204" pitchFamily="34" charset="0"/>
              <a:cs typeface="Calibri" panose="020F0502020204030204" pitchFamily="34" charset="0"/>
            </a:endParaRPr>
          </a:p>
          <a:p>
            <a:pPr marL="400050" lvl="1" indent="0" algn="just">
              <a:buNone/>
            </a:pPr>
            <a:r>
              <a:rPr lang="en-US" sz="2200" i="1" dirty="0" smtClean="0">
                <a:latin typeface="Calibri" panose="020F0502020204030204" pitchFamily="34" charset="0"/>
                <a:cs typeface="Calibri" panose="020F0502020204030204" pitchFamily="34" charset="0"/>
              </a:rPr>
              <a:t>Compact </a:t>
            </a:r>
            <a:r>
              <a:rPr lang="en-US" sz="2200" i="1" dirty="0">
                <a:latin typeface="Calibri" panose="020F0502020204030204" pitchFamily="34" charset="0"/>
                <a:cs typeface="Calibri" panose="020F0502020204030204" pitchFamily="34" charset="0"/>
              </a:rPr>
              <a:t>and </a:t>
            </a:r>
            <a:r>
              <a:rPr lang="en-US" sz="2200" i="1" dirty="0" smtClean="0">
                <a:latin typeface="Calibri" panose="020F0502020204030204" pitchFamily="34" charset="0"/>
                <a:cs typeface="Calibri" panose="020F0502020204030204" pitchFamily="34" charset="0"/>
              </a:rPr>
              <a:t>optimized</a:t>
            </a:r>
            <a:r>
              <a:rPr lang="en-US" sz="2200" i="1"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code </a:t>
            </a:r>
            <a:r>
              <a:rPr lang="en-US" sz="2200" dirty="0">
                <a:latin typeface="Calibri" panose="020F0502020204030204" pitchFamily="34" charset="0"/>
                <a:cs typeface="Calibri" panose="020F0502020204030204" pitchFamily="34" charset="0"/>
              </a:rPr>
              <a:t>is not easy to maintain and </a:t>
            </a:r>
            <a:r>
              <a:rPr lang="en-US" sz="2200" dirty="0" smtClean="0">
                <a:latin typeface="Calibri" panose="020F0502020204030204" pitchFamily="34" charset="0"/>
                <a:cs typeface="Calibri" panose="020F0502020204030204" pitchFamily="34" charset="0"/>
              </a:rPr>
              <a:t>test.</a:t>
            </a:r>
          </a:p>
          <a:p>
            <a:pPr marL="400050" lvl="1" indent="0" algn="just">
              <a:buNone/>
            </a:pPr>
            <a:endParaRPr lang="en-US" sz="2200" i="1" dirty="0">
              <a:latin typeface="Calibri" panose="020F0502020204030204" pitchFamily="34" charset="0"/>
              <a:cs typeface="Calibri" panose="020F0502020204030204" pitchFamily="34" charset="0"/>
            </a:endParaRPr>
          </a:p>
          <a:p>
            <a:pPr algn="just"/>
            <a:r>
              <a:rPr lang="en-US" sz="2600" i="1" dirty="0" smtClean="0">
                <a:latin typeface="Calibri" panose="020F0502020204030204" pitchFamily="34" charset="0"/>
                <a:cs typeface="Calibri" panose="020F0502020204030204" pitchFamily="34" charset="0"/>
              </a:rPr>
              <a:t>Flexibility</a:t>
            </a:r>
            <a:r>
              <a:rPr lang="en-US" sz="2600" i="1" dirty="0">
                <a:latin typeface="Calibri" panose="020F0502020204030204" pitchFamily="34" charset="0"/>
                <a:cs typeface="Calibri" panose="020F0502020204030204" pitchFamily="34" charset="0"/>
              </a:rPr>
              <a:t>, reusability vs. integrity (inverse): </a:t>
            </a:r>
            <a:endParaRPr lang="en-US" sz="2600" i="1" dirty="0" smtClean="0">
              <a:latin typeface="Calibri" panose="020F0502020204030204" pitchFamily="34" charset="0"/>
              <a:cs typeface="Calibri" panose="020F0502020204030204" pitchFamily="34" charset="0"/>
            </a:endParaRPr>
          </a:p>
          <a:p>
            <a:pPr marL="400050" lvl="1" indent="0">
              <a:buNone/>
            </a:pPr>
            <a:r>
              <a:rPr lang="en-US" sz="2200" i="1" dirty="0" smtClean="0">
                <a:latin typeface="Calibri" panose="020F0502020204030204" pitchFamily="34" charset="0"/>
                <a:cs typeface="Calibri" panose="020F0502020204030204" pitchFamily="34" charset="0"/>
              </a:rPr>
              <a:t>Flexible </a:t>
            </a:r>
            <a:r>
              <a:rPr lang="en-US" sz="2200" i="1" dirty="0">
                <a:latin typeface="Calibri" panose="020F0502020204030204" pitchFamily="34" charset="0"/>
                <a:cs typeface="Calibri" panose="020F0502020204030204" pitchFamily="34" charset="0"/>
              </a:rPr>
              <a:t>data structures </a:t>
            </a:r>
            <a:r>
              <a:rPr lang="en-US" sz="2200" i="1" dirty="0" smtClean="0">
                <a:latin typeface="Calibri" panose="020F0502020204030204" pitchFamily="34" charset="0"/>
                <a:cs typeface="Calibri" panose="020F0502020204030204" pitchFamily="34" charset="0"/>
              </a:rPr>
              <a:t>required </a:t>
            </a:r>
            <a:r>
              <a:rPr lang="en-US" sz="2200" dirty="0" smtClean="0">
                <a:latin typeface="Calibri" panose="020F0502020204030204" pitchFamily="34" charset="0"/>
                <a:cs typeface="Calibri" panose="020F0502020204030204" pitchFamily="34" charset="0"/>
              </a:rPr>
              <a:t>for </a:t>
            </a:r>
            <a:r>
              <a:rPr lang="en-US" sz="2200" dirty="0">
                <a:latin typeface="Calibri" panose="020F0502020204030204" pitchFamily="34" charset="0"/>
                <a:cs typeface="Calibri" panose="020F0502020204030204" pitchFamily="34" charset="0"/>
              </a:rPr>
              <a:t>flexible and reusable software increase the data security problem</a:t>
            </a:r>
            <a:r>
              <a:rPr lang="en-US" sz="2200" dirty="0" smtClean="0">
                <a:latin typeface="Calibri" panose="020F0502020204030204" pitchFamily="34" charset="0"/>
                <a:cs typeface="Calibri" panose="020F0502020204030204" pitchFamily="34" charset="0"/>
              </a:rPr>
              <a:t>.</a:t>
            </a:r>
          </a:p>
          <a:p>
            <a:pPr marL="400050" lvl="1" indent="0">
              <a:buNone/>
            </a:pPr>
            <a:endParaRPr lang="en-US" sz="2200" dirty="0">
              <a:latin typeface="Calibri" panose="020F0502020204030204" pitchFamily="34" charset="0"/>
              <a:cs typeface="Calibri" panose="020F0502020204030204" pitchFamily="34" charset="0"/>
            </a:endParaRPr>
          </a:p>
          <a:p>
            <a:r>
              <a:rPr lang="en-US" sz="2600" i="1" dirty="0">
                <a:latin typeface="Calibri" panose="020F0502020204030204" pitchFamily="34" charset="0"/>
                <a:cs typeface="Calibri" panose="020F0502020204030204" pitchFamily="34" charset="0"/>
              </a:rPr>
              <a:t>R</a:t>
            </a:r>
            <a:r>
              <a:rPr lang="en-US" sz="2600" i="1" dirty="0" smtClean="0">
                <a:latin typeface="Calibri" panose="020F0502020204030204" pitchFamily="34" charset="0"/>
                <a:cs typeface="Calibri" panose="020F0502020204030204" pitchFamily="34" charset="0"/>
              </a:rPr>
              <a:t>eusability </a:t>
            </a:r>
            <a:r>
              <a:rPr lang="en-US" sz="2600" i="1" dirty="0">
                <a:latin typeface="Calibri" panose="020F0502020204030204" pitchFamily="34" charset="0"/>
                <a:cs typeface="Calibri" panose="020F0502020204030204" pitchFamily="34" charset="0"/>
              </a:rPr>
              <a:t>vs. maintainability (direct): </a:t>
            </a:r>
            <a:endParaRPr lang="en-US" sz="2600" i="1" dirty="0" smtClean="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581192" y="702156"/>
            <a:ext cx="11029616" cy="1013800"/>
          </a:xfrm>
        </p:spPr>
        <p:txBody>
          <a:bodyPr/>
          <a:lstStyle/>
          <a:p>
            <a:r>
              <a:rPr lang="en-US" dirty="0" smtClean="0"/>
              <a:t>Relationship b/w quality attributes</a:t>
            </a:r>
            <a:endParaRPr lang="en-US" dirty="0"/>
          </a:p>
        </p:txBody>
      </p:sp>
    </p:spTree>
    <p:extLst>
      <p:ext uri="{BB962C8B-B14F-4D97-AF65-F5344CB8AC3E}">
        <p14:creationId xmlns:p14="http://schemas.microsoft.com/office/powerpoint/2010/main" val="202711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346" y="2256429"/>
            <a:ext cx="8915400" cy="3857768"/>
          </a:xfrm>
        </p:spPr>
        <p:txBody>
          <a:bodyPr>
            <a:noAutofit/>
          </a:bodyPr>
          <a:lstStyle/>
          <a:p>
            <a:r>
              <a:rPr lang="en-US" sz="2400" i="1" dirty="0" smtClean="0">
                <a:latin typeface="Calibri" panose="020F0502020204030204" pitchFamily="34" charset="0"/>
                <a:cs typeface="Calibri" panose="020F0502020204030204" pitchFamily="34" charset="0"/>
              </a:rPr>
              <a:t>Portability </a:t>
            </a:r>
            <a:r>
              <a:rPr lang="en-US" sz="2400" i="1" dirty="0">
                <a:latin typeface="Calibri" panose="020F0502020204030204" pitchFamily="34" charset="0"/>
                <a:cs typeface="Calibri" panose="020F0502020204030204" pitchFamily="34" charset="0"/>
              </a:rPr>
              <a:t>vs. reusability (direct): </a:t>
            </a:r>
            <a:endParaRPr lang="en-US" sz="2400" i="1" dirty="0" smtClean="0">
              <a:latin typeface="Calibri" panose="020F0502020204030204" pitchFamily="34" charset="0"/>
              <a:cs typeface="Calibri" panose="020F0502020204030204" pitchFamily="34" charset="0"/>
            </a:endParaRPr>
          </a:p>
          <a:p>
            <a:pPr marL="400050" lvl="1" indent="0">
              <a:buNone/>
            </a:pPr>
            <a:r>
              <a:rPr lang="en-US" sz="2200" i="1" dirty="0" smtClean="0">
                <a:latin typeface="Calibri" panose="020F0502020204030204" pitchFamily="34" charset="0"/>
                <a:cs typeface="Calibri" panose="020F0502020204030204" pitchFamily="34" charset="0"/>
              </a:rPr>
              <a:t>Portable </a:t>
            </a:r>
            <a:r>
              <a:rPr lang="en-US" sz="2200" i="1" dirty="0">
                <a:latin typeface="Calibri" panose="020F0502020204030204" pitchFamily="34" charset="0"/>
                <a:cs typeface="Calibri" panose="020F0502020204030204" pitchFamily="34" charset="0"/>
              </a:rPr>
              <a:t>code is likely to be easily used </a:t>
            </a:r>
            <a:r>
              <a:rPr lang="en-US" sz="2200" i="1" dirty="0" smtClean="0">
                <a:latin typeface="Calibri" panose="020F0502020204030204" pitchFamily="34" charset="0"/>
                <a:cs typeface="Calibri" panose="020F0502020204030204" pitchFamily="34" charset="0"/>
              </a:rPr>
              <a:t>in </a:t>
            </a:r>
            <a:r>
              <a:rPr lang="en-US" sz="2200" dirty="0" smtClean="0">
                <a:latin typeface="Calibri" panose="020F0502020204030204" pitchFamily="34" charset="0"/>
                <a:cs typeface="Calibri" panose="020F0502020204030204" pitchFamily="34" charset="0"/>
              </a:rPr>
              <a:t>other </a:t>
            </a:r>
            <a:r>
              <a:rPr lang="en-US" sz="2200" dirty="0">
                <a:latin typeface="Calibri" panose="020F0502020204030204" pitchFamily="34" charset="0"/>
                <a:cs typeface="Calibri" panose="020F0502020204030204" pitchFamily="34" charset="0"/>
              </a:rPr>
              <a:t>environments. The code is likely well-structured and easier to be reused</a:t>
            </a:r>
            <a:r>
              <a:rPr lang="en-US" sz="2200" dirty="0" smtClean="0">
                <a:latin typeface="Calibri" panose="020F0502020204030204" pitchFamily="34" charset="0"/>
                <a:cs typeface="Calibri" panose="020F0502020204030204" pitchFamily="34" charset="0"/>
              </a:rPr>
              <a:t>.</a:t>
            </a:r>
          </a:p>
          <a:p>
            <a:pPr marL="400050" lvl="1" indent="0">
              <a:buNone/>
            </a:pPr>
            <a:endParaRPr lang="en-US" sz="2200" dirty="0">
              <a:latin typeface="Calibri" panose="020F0502020204030204" pitchFamily="34" charset="0"/>
              <a:cs typeface="Calibri" panose="020F0502020204030204" pitchFamily="34" charset="0"/>
            </a:endParaRPr>
          </a:p>
          <a:p>
            <a:r>
              <a:rPr lang="en-US" sz="2400" i="1" dirty="0" smtClean="0">
                <a:latin typeface="Calibri" panose="020F0502020204030204" pitchFamily="34" charset="0"/>
                <a:cs typeface="Calibri" panose="020F0502020204030204" pitchFamily="34" charset="0"/>
              </a:rPr>
              <a:t>Correctness </a:t>
            </a:r>
            <a:r>
              <a:rPr lang="en-US" sz="2400" i="1" dirty="0">
                <a:latin typeface="Calibri" panose="020F0502020204030204" pitchFamily="34" charset="0"/>
                <a:cs typeface="Calibri" panose="020F0502020204030204" pitchFamily="34" charset="0"/>
              </a:rPr>
              <a:t>vs. efficiency (neutral): </a:t>
            </a:r>
            <a:endParaRPr lang="en-US" sz="2400" i="1" dirty="0" smtClean="0">
              <a:latin typeface="Calibri" panose="020F0502020204030204" pitchFamily="34" charset="0"/>
              <a:cs typeface="Calibri" panose="020F0502020204030204" pitchFamily="34" charset="0"/>
            </a:endParaRPr>
          </a:p>
          <a:p>
            <a:pPr marL="400050" lvl="1" indent="0">
              <a:buNone/>
            </a:pPr>
            <a:r>
              <a:rPr lang="en-US" sz="2000" i="1" dirty="0" smtClean="0">
                <a:latin typeface="Calibri" panose="020F0502020204030204" pitchFamily="34" charset="0"/>
                <a:cs typeface="Calibri" panose="020F0502020204030204" pitchFamily="34" charset="0"/>
              </a:rPr>
              <a:t>The </a:t>
            </a:r>
            <a:r>
              <a:rPr lang="en-US" sz="2000" i="1" dirty="0">
                <a:latin typeface="Calibri" panose="020F0502020204030204" pitchFamily="34" charset="0"/>
                <a:cs typeface="Calibri" panose="020F0502020204030204" pitchFamily="34" charset="0"/>
              </a:rPr>
              <a:t>correctness of code has no </a:t>
            </a:r>
            <a:r>
              <a:rPr lang="en-US" sz="2000" i="1" dirty="0" smtClean="0">
                <a:latin typeface="Calibri" panose="020F0502020204030204" pitchFamily="34" charset="0"/>
                <a:cs typeface="Calibri" panose="020F0502020204030204" pitchFamily="34" charset="0"/>
              </a:rPr>
              <a:t>relation </a:t>
            </a:r>
            <a:r>
              <a:rPr lang="en-US" sz="2000" dirty="0" smtClean="0">
                <a:latin typeface="Calibri" panose="020F0502020204030204" pitchFamily="34" charset="0"/>
                <a:cs typeface="Calibri" panose="020F0502020204030204" pitchFamily="34" charset="0"/>
              </a:rPr>
              <a:t>with </a:t>
            </a:r>
            <a:r>
              <a:rPr lang="en-US" sz="2000" dirty="0">
                <a:latin typeface="Calibri" panose="020F0502020204030204" pitchFamily="34" charset="0"/>
                <a:cs typeface="Calibri" panose="020F0502020204030204" pitchFamily="34" charset="0"/>
              </a:rPr>
              <a:t>its efficiency. Correct code may be efficient or inefficient in operation.</a:t>
            </a:r>
          </a:p>
        </p:txBody>
      </p:sp>
      <p:sp>
        <p:nvSpPr>
          <p:cNvPr id="4" name="Title 1"/>
          <p:cNvSpPr>
            <a:spLocks noGrp="1"/>
          </p:cNvSpPr>
          <p:nvPr>
            <p:ph type="title"/>
          </p:nvPr>
        </p:nvSpPr>
        <p:spPr>
          <a:xfrm>
            <a:off x="581192" y="702156"/>
            <a:ext cx="11029616" cy="1013800"/>
          </a:xfrm>
        </p:spPr>
        <p:txBody>
          <a:bodyPr/>
          <a:lstStyle/>
          <a:p>
            <a:r>
              <a:rPr lang="en-US" dirty="0" smtClean="0"/>
              <a:t>Relationship b/w quality attributes</a:t>
            </a:r>
            <a:endParaRPr lang="en-US" dirty="0"/>
          </a:p>
        </p:txBody>
      </p:sp>
    </p:spTree>
    <p:extLst>
      <p:ext uri="{BB962C8B-B14F-4D97-AF65-F5344CB8AC3E}">
        <p14:creationId xmlns:p14="http://schemas.microsoft.com/office/powerpoint/2010/main" val="1494771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706" y="1915235"/>
            <a:ext cx="11017607" cy="4321792"/>
          </a:xfrm>
        </p:spPr>
        <p:txBody>
          <a:bodyPr>
            <a:noAutofit/>
          </a:bodyPr>
          <a:lstStyle/>
          <a:p>
            <a:r>
              <a:rPr lang="en-US" sz="2400" i="1" dirty="0" smtClean="0">
                <a:latin typeface="Calibri" panose="020F0502020204030204" pitchFamily="34" charset="0"/>
                <a:cs typeface="Calibri" panose="020F0502020204030204" pitchFamily="34" charset="0"/>
              </a:rPr>
              <a:t>Quality Engineering at every SDLC phase:</a:t>
            </a:r>
          </a:p>
        </p:txBody>
      </p:sp>
      <p:sp>
        <p:nvSpPr>
          <p:cNvPr id="4" name="Title 1"/>
          <p:cNvSpPr>
            <a:spLocks noGrp="1"/>
          </p:cNvSpPr>
          <p:nvPr>
            <p:ph type="title"/>
          </p:nvPr>
        </p:nvSpPr>
        <p:spPr>
          <a:xfrm>
            <a:off x="581192" y="702156"/>
            <a:ext cx="11029616" cy="1013800"/>
          </a:xfrm>
        </p:spPr>
        <p:txBody>
          <a:bodyPr/>
          <a:lstStyle/>
          <a:p>
            <a:r>
              <a:rPr lang="en-US" dirty="0" smtClean="0"/>
              <a:t>Software Quality Engineering Road Map</a:t>
            </a:r>
            <a:endParaRPr lang="en-US" dirty="0"/>
          </a:p>
        </p:txBody>
      </p:sp>
      <p:sp>
        <p:nvSpPr>
          <p:cNvPr id="2" name="Rectangle 1"/>
          <p:cNvSpPr/>
          <p:nvPr/>
        </p:nvSpPr>
        <p:spPr>
          <a:xfrm>
            <a:off x="833993" y="2536653"/>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Requirement Analysis</a:t>
            </a:r>
            <a:endParaRPr lang="en-US" dirty="0"/>
          </a:p>
        </p:txBody>
      </p:sp>
      <p:sp>
        <p:nvSpPr>
          <p:cNvPr id="5" name="Rectangle 4"/>
          <p:cNvSpPr/>
          <p:nvPr/>
        </p:nvSpPr>
        <p:spPr>
          <a:xfrm>
            <a:off x="2934268" y="3277737"/>
            <a:ext cx="1433014" cy="68238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Design</a:t>
            </a:r>
            <a:endParaRPr lang="en-US" b="1" dirty="0"/>
          </a:p>
        </p:txBody>
      </p:sp>
      <p:sp>
        <p:nvSpPr>
          <p:cNvPr id="6" name="Rectangle 5"/>
          <p:cNvSpPr/>
          <p:nvPr/>
        </p:nvSpPr>
        <p:spPr>
          <a:xfrm>
            <a:off x="5143273" y="4014716"/>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Code</a:t>
            </a:r>
            <a:endParaRPr lang="en-US" dirty="0"/>
          </a:p>
        </p:txBody>
      </p:sp>
      <p:sp>
        <p:nvSpPr>
          <p:cNvPr id="7" name="Rectangle 6"/>
          <p:cNvSpPr/>
          <p:nvPr/>
        </p:nvSpPr>
        <p:spPr>
          <a:xfrm>
            <a:off x="7274599" y="4697104"/>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Testing</a:t>
            </a:r>
            <a:endParaRPr lang="en-US" dirty="0"/>
          </a:p>
        </p:txBody>
      </p:sp>
      <p:sp>
        <p:nvSpPr>
          <p:cNvPr id="8" name="Rectangle 7"/>
          <p:cNvSpPr/>
          <p:nvPr/>
        </p:nvSpPr>
        <p:spPr>
          <a:xfrm>
            <a:off x="9501458" y="5431809"/>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Deployment</a:t>
            </a:r>
            <a:endParaRPr lang="en-US" dirty="0"/>
          </a:p>
        </p:txBody>
      </p:sp>
      <p:sp>
        <p:nvSpPr>
          <p:cNvPr id="9" name="Rectangle 8"/>
          <p:cNvSpPr/>
          <p:nvPr/>
        </p:nvSpPr>
        <p:spPr>
          <a:xfrm>
            <a:off x="9658407" y="4690280"/>
            <a:ext cx="1228298"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Docker Containers</a:t>
            </a:r>
            <a:endParaRPr lang="en-US" dirty="0"/>
          </a:p>
        </p:txBody>
      </p:sp>
      <p:sp>
        <p:nvSpPr>
          <p:cNvPr id="10" name="Rectangle 9"/>
          <p:cNvSpPr/>
          <p:nvPr/>
        </p:nvSpPr>
        <p:spPr>
          <a:xfrm>
            <a:off x="7363309" y="4001069"/>
            <a:ext cx="1330656"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Unit Testing</a:t>
            </a:r>
          </a:p>
          <a:p>
            <a:pPr algn="ctr"/>
            <a:r>
              <a:rPr lang="en-US" dirty="0" smtClean="0"/>
              <a:t>(Junit)</a:t>
            </a:r>
            <a:endParaRPr lang="en-US" dirty="0"/>
          </a:p>
        </p:txBody>
      </p:sp>
      <p:sp>
        <p:nvSpPr>
          <p:cNvPr id="13" name="Rectangle 12"/>
          <p:cNvSpPr/>
          <p:nvPr/>
        </p:nvSpPr>
        <p:spPr>
          <a:xfrm>
            <a:off x="5179322" y="3219041"/>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Version Controlling</a:t>
            </a:r>
          </a:p>
          <a:p>
            <a:pPr algn="ctr"/>
            <a:r>
              <a:rPr lang="en-US" dirty="0" smtClean="0"/>
              <a:t>GIT, GIT Hub</a:t>
            </a:r>
            <a:endParaRPr lang="en-US" dirty="0"/>
          </a:p>
        </p:txBody>
      </p:sp>
      <p:sp>
        <p:nvSpPr>
          <p:cNvPr id="14" name="Rectangle 13"/>
          <p:cNvSpPr/>
          <p:nvPr/>
        </p:nvSpPr>
        <p:spPr>
          <a:xfrm>
            <a:off x="2906967" y="2577598"/>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Quality Attributes</a:t>
            </a:r>
            <a:endParaRPr lang="en-US" dirty="0"/>
          </a:p>
        </p:txBody>
      </p:sp>
      <p:sp>
        <p:nvSpPr>
          <p:cNvPr id="15" name="Rectangle 14"/>
          <p:cNvSpPr/>
          <p:nvPr/>
        </p:nvSpPr>
        <p:spPr>
          <a:xfrm>
            <a:off x="581192" y="5268482"/>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Defects</a:t>
            </a:r>
            <a:endParaRPr lang="en-US" dirty="0"/>
          </a:p>
        </p:txBody>
      </p:sp>
      <p:cxnSp>
        <p:nvCxnSpPr>
          <p:cNvPr id="17" name="Straight Arrow Connector 16"/>
          <p:cNvCxnSpPr>
            <a:stCxn id="15" idx="0"/>
          </p:cNvCxnSpPr>
          <p:nvPr/>
        </p:nvCxnSpPr>
        <p:spPr>
          <a:xfrm flipV="1">
            <a:off x="1328408" y="4162567"/>
            <a:ext cx="1837873" cy="1105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5" idx="0"/>
          </p:cNvCxnSpPr>
          <p:nvPr/>
        </p:nvCxnSpPr>
        <p:spPr>
          <a:xfrm flipH="1" flipV="1">
            <a:off x="1328407" y="3472913"/>
            <a:ext cx="1" cy="179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0"/>
          </p:cNvCxnSpPr>
          <p:nvPr/>
        </p:nvCxnSpPr>
        <p:spPr>
          <a:xfrm flipV="1">
            <a:off x="1328408" y="4355910"/>
            <a:ext cx="3711608" cy="91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9806509" y="2204088"/>
            <a:ext cx="1680514"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Quality Engineering</a:t>
            </a:r>
            <a:endParaRPr lang="en-US" dirty="0"/>
          </a:p>
        </p:txBody>
      </p:sp>
      <p:cxnSp>
        <p:nvCxnSpPr>
          <p:cNvPr id="24" name="Straight Arrow Connector 23"/>
          <p:cNvCxnSpPr/>
          <p:nvPr/>
        </p:nvCxnSpPr>
        <p:spPr>
          <a:xfrm flipH="1">
            <a:off x="10410967" y="2945617"/>
            <a:ext cx="288057" cy="1778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8129753" y="2923340"/>
            <a:ext cx="2585778" cy="1239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6629742" y="2925616"/>
            <a:ext cx="4050358" cy="835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4387750" y="2891495"/>
            <a:ext cx="6278702" cy="4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2473521" y="2613993"/>
            <a:ext cx="7557583" cy="54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5001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880" y="2624920"/>
            <a:ext cx="8915400" cy="2233684"/>
          </a:xfrm>
        </p:spPr>
        <p:txBody>
          <a:bodyPr>
            <a:noAutofit/>
          </a:bodyPr>
          <a:lstStyle/>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 Performance</a:t>
            </a: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 Scalability</a:t>
            </a: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 Reliability</a:t>
            </a: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 Security</a:t>
            </a:r>
            <a:endParaRPr lang="en-US" sz="24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581192" y="702156"/>
            <a:ext cx="11029616" cy="1013800"/>
          </a:xfrm>
        </p:spPr>
        <p:txBody>
          <a:bodyPr>
            <a:normAutofit/>
          </a:bodyPr>
          <a:lstStyle/>
          <a:p>
            <a:r>
              <a:rPr lang="en-US" sz="4000" dirty="0" smtClean="0"/>
              <a:t>Quality Engineering at Design/Architecture Phase</a:t>
            </a:r>
            <a:endParaRPr lang="en-US" sz="4000" dirty="0"/>
          </a:p>
        </p:txBody>
      </p:sp>
    </p:spTree>
    <p:extLst>
      <p:ext uri="{BB962C8B-B14F-4D97-AF65-F5344CB8AC3E}">
        <p14:creationId xmlns:p14="http://schemas.microsoft.com/office/powerpoint/2010/main" val="616727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090" y="2893325"/>
            <a:ext cx="11401819" cy="1715209"/>
          </a:xfrm>
        </p:spPr>
      </p:pic>
      <p:sp>
        <p:nvSpPr>
          <p:cNvPr id="4" name="Title 1"/>
          <p:cNvSpPr>
            <a:spLocks noGrp="1"/>
          </p:cNvSpPr>
          <p:nvPr>
            <p:ph type="title"/>
          </p:nvPr>
        </p:nvSpPr>
        <p:spPr>
          <a:xfrm>
            <a:off x="581192" y="702156"/>
            <a:ext cx="11029616" cy="1013800"/>
          </a:xfrm>
        </p:spPr>
        <p:txBody>
          <a:bodyPr>
            <a:normAutofit/>
          </a:bodyPr>
          <a:lstStyle/>
          <a:p>
            <a:r>
              <a:rPr lang="en-US" sz="4000" dirty="0" smtClean="0"/>
              <a:t>Sample System</a:t>
            </a:r>
            <a:endParaRPr lang="en-US" sz="4000" dirty="0"/>
          </a:p>
        </p:txBody>
      </p:sp>
    </p:spTree>
    <p:extLst>
      <p:ext uri="{BB962C8B-B14F-4D97-AF65-F5344CB8AC3E}">
        <p14:creationId xmlns:p14="http://schemas.microsoft.com/office/powerpoint/2010/main" val="1653722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92814" y="2628695"/>
            <a:ext cx="6572762" cy="796893"/>
          </a:xfrm>
        </p:spPr>
        <p:txBody>
          <a:bodyPr>
            <a:normAutofit/>
          </a:bodyPr>
          <a:lstStyle/>
          <a:p>
            <a:r>
              <a:rPr lang="en-US" sz="4000" dirty="0" smtClean="0"/>
              <a:t>Performance</a:t>
            </a:r>
            <a:endParaRPr lang="en-US" sz="4000" dirty="0"/>
          </a:p>
        </p:txBody>
      </p:sp>
    </p:spTree>
    <p:extLst>
      <p:ext uri="{BB962C8B-B14F-4D97-AF65-F5344CB8AC3E}">
        <p14:creationId xmlns:p14="http://schemas.microsoft.com/office/powerpoint/2010/main" val="2779393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010770"/>
            <a:ext cx="7157089" cy="2520287"/>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Measure of how fast or responsive a system is under</a:t>
            </a: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A given workload</a:t>
            </a:r>
          </a:p>
          <a:p>
            <a:pPr lvl="2">
              <a:buFont typeface="Wingdings" panose="05000000000000000000" pitchFamily="2" charset="2"/>
              <a:buChar char="§"/>
            </a:pPr>
            <a:r>
              <a:rPr lang="en-US" dirty="0" smtClean="0">
                <a:latin typeface="Calibri" panose="020F0502020204030204" pitchFamily="34" charset="0"/>
                <a:cs typeface="Calibri" panose="020F0502020204030204" pitchFamily="34" charset="0"/>
              </a:rPr>
              <a:t>Backend data</a:t>
            </a:r>
          </a:p>
          <a:p>
            <a:pPr lvl="2">
              <a:buFont typeface="Wingdings" panose="05000000000000000000" pitchFamily="2" charset="2"/>
              <a:buChar char="§"/>
            </a:pPr>
            <a:r>
              <a:rPr lang="en-US" dirty="0" smtClean="0">
                <a:latin typeface="Calibri" panose="020F0502020204030204" pitchFamily="34" charset="0"/>
                <a:cs typeface="Calibri" panose="020F0502020204030204" pitchFamily="34" charset="0"/>
              </a:rPr>
              <a:t>Request Volume</a:t>
            </a: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A given hardware</a:t>
            </a:r>
          </a:p>
          <a:p>
            <a:pPr lvl="2">
              <a:buFont typeface="Wingdings" panose="05000000000000000000" pitchFamily="2" charset="2"/>
              <a:buChar char="§"/>
            </a:pPr>
            <a:r>
              <a:rPr lang="en-US" dirty="0" smtClean="0">
                <a:latin typeface="Calibri" panose="020F0502020204030204" pitchFamily="34" charset="0"/>
                <a:cs typeface="Calibri" panose="020F0502020204030204" pitchFamily="34" charset="0"/>
              </a:rPr>
              <a:t>Kind</a:t>
            </a:r>
          </a:p>
          <a:p>
            <a:pPr lvl="2">
              <a:buFont typeface="Wingdings" panose="05000000000000000000" pitchFamily="2" charset="2"/>
              <a:buChar char="§"/>
            </a:pPr>
            <a:r>
              <a:rPr lang="en-US" dirty="0" smtClean="0">
                <a:latin typeface="Calibri" panose="020F0502020204030204" pitchFamily="34" charset="0"/>
                <a:cs typeface="Calibri" panose="020F0502020204030204" pitchFamily="34" charset="0"/>
              </a:rPr>
              <a:t>capacity</a:t>
            </a:r>
            <a:endParaRPr lang="en-US"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581192" y="661212"/>
            <a:ext cx="11029616" cy="1013800"/>
          </a:xfrm>
        </p:spPr>
        <p:txBody>
          <a:bodyPr>
            <a:normAutofit/>
          </a:bodyPr>
          <a:lstStyle/>
          <a:p>
            <a:r>
              <a:rPr lang="en-US" sz="4000" dirty="0" smtClean="0"/>
              <a:t>Performance</a:t>
            </a:r>
            <a:endParaRPr lang="en-US" sz="4000" dirty="0"/>
          </a:p>
        </p:txBody>
      </p:sp>
      <p:pic>
        <p:nvPicPr>
          <p:cNvPr id="5"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240" y="4196392"/>
            <a:ext cx="8913245" cy="1340846"/>
          </a:xfrm>
          <a:prstGeom prst="rect">
            <a:avLst/>
          </a:prstGeom>
        </p:spPr>
      </p:pic>
    </p:spTree>
    <p:extLst>
      <p:ext uri="{BB962C8B-B14F-4D97-AF65-F5344CB8AC3E}">
        <p14:creationId xmlns:p14="http://schemas.microsoft.com/office/powerpoint/2010/main" val="818707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613" y="1997111"/>
            <a:ext cx="7757590" cy="6096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How to spot a performance problem? How does it look like?</a:t>
            </a:r>
          </a:p>
        </p:txBody>
      </p:sp>
      <p:sp>
        <p:nvSpPr>
          <p:cNvPr id="4" name="Title 1"/>
          <p:cNvSpPr>
            <a:spLocks noGrp="1"/>
          </p:cNvSpPr>
          <p:nvPr>
            <p:ph type="title"/>
          </p:nvPr>
        </p:nvSpPr>
        <p:spPr>
          <a:xfrm>
            <a:off x="581192" y="661212"/>
            <a:ext cx="11029616" cy="1013800"/>
          </a:xfrm>
        </p:spPr>
        <p:txBody>
          <a:bodyPr>
            <a:normAutofit/>
          </a:bodyPr>
          <a:lstStyle/>
          <a:p>
            <a:r>
              <a:rPr lang="en-US" sz="4000" dirty="0" smtClean="0"/>
              <a:t>Performance Problems</a:t>
            </a:r>
            <a:endParaRPr lang="en-US" sz="40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493" y="2606711"/>
            <a:ext cx="8993874" cy="3551319"/>
          </a:xfrm>
          <a:prstGeom prst="rect">
            <a:avLst/>
          </a:prstGeom>
        </p:spPr>
      </p:pic>
    </p:spTree>
    <p:extLst>
      <p:ext uri="{BB962C8B-B14F-4D97-AF65-F5344CB8AC3E}">
        <p14:creationId xmlns:p14="http://schemas.microsoft.com/office/powerpoint/2010/main" val="1920229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469" y="1997110"/>
            <a:ext cx="4203510" cy="4089791"/>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Efficiency</a:t>
            </a:r>
          </a:p>
          <a:p>
            <a:pPr marL="635508" lvl="1" indent="-342900"/>
            <a:r>
              <a:rPr lang="en-US" sz="2200" dirty="0" smtClean="0">
                <a:latin typeface="Calibri" panose="020F0502020204030204" pitchFamily="34" charset="0"/>
                <a:cs typeface="Calibri" panose="020F0502020204030204" pitchFamily="34" charset="0"/>
              </a:rPr>
              <a:t>Efficient Resource Utilization</a:t>
            </a:r>
          </a:p>
          <a:p>
            <a:pPr marL="1126998" lvl="4" indent="-285750"/>
            <a:r>
              <a:rPr lang="en-US" sz="1600" dirty="0" smtClean="0">
                <a:latin typeface="Calibri" panose="020F0502020204030204" pitchFamily="34" charset="0"/>
                <a:cs typeface="Calibri" panose="020F0502020204030204" pitchFamily="34" charset="0"/>
              </a:rPr>
              <a:t>IO- Network, Memory, Disk</a:t>
            </a:r>
          </a:p>
          <a:p>
            <a:pPr marL="1126998" lvl="4" indent="-285750"/>
            <a:r>
              <a:rPr lang="en-US" sz="1600" dirty="0" smtClean="0">
                <a:latin typeface="Calibri" panose="020F0502020204030204" pitchFamily="34" charset="0"/>
                <a:cs typeface="Calibri" panose="020F0502020204030204" pitchFamily="34" charset="0"/>
              </a:rPr>
              <a:t>CPU</a:t>
            </a:r>
          </a:p>
          <a:p>
            <a:pPr marL="1126998" lvl="4" indent="-285750"/>
            <a:endParaRPr lang="en-US" sz="16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Efficient Logic</a:t>
            </a:r>
          </a:p>
          <a:p>
            <a:pPr marL="761238" lvl="2" indent="-285750"/>
            <a:r>
              <a:rPr lang="en-US" dirty="0" smtClean="0">
                <a:latin typeface="Calibri" panose="020F0502020204030204" pitchFamily="34" charset="0"/>
                <a:cs typeface="Calibri" panose="020F0502020204030204" pitchFamily="34" charset="0"/>
              </a:rPr>
              <a:t>Algorithms</a:t>
            </a:r>
          </a:p>
          <a:p>
            <a:pPr marL="761238" lvl="2" indent="-285750"/>
            <a:r>
              <a:rPr lang="en-US" dirty="0" smtClean="0">
                <a:latin typeface="Calibri" panose="020F0502020204030204" pitchFamily="34" charset="0"/>
                <a:cs typeface="Calibri" panose="020F0502020204030204" pitchFamily="34" charset="0"/>
              </a:rPr>
              <a:t>DB Queries</a:t>
            </a:r>
          </a:p>
          <a:p>
            <a:pPr marL="761238" lvl="2" indent="-285750"/>
            <a:endParaRPr lang="en-US"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Efficient Data Storage</a:t>
            </a:r>
          </a:p>
          <a:p>
            <a:pPr marL="761238" lvl="2" indent="-285750"/>
            <a:r>
              <a:rPr lang="en-US" dirty="0" smtClean="0">
                <a:latin typeface="Calibri" panose="020F0502020204030204" pitchFamily="34" charset="0"/>
                <a:cs typeface="Calibri" panose="020F0502020204030204" pitchFamily="34" charset="0"/>
              </a:rPr>
              <a:t>Data Structures</a:t>
            </a:r>
          </a:p>
          <a:p>
            <a:pPr marL="761238" lvl="2" indent="-285750"/>
            <a:r>
              <a:rPr lang="en-US" dirty="0" smtClean="0">
                <a:latin typeface="Calibri" panose="020F0502020204030204" pitchFamily="34" charset="0"/>
                <a:cs typeface="Calibri" panose="020F0502020204030204" pitchFamily="34" charset="0"/>
              </a:rPr>
              <a:t>DB Schema</a:t>
            </a:r>
          </a:p>
          <a:p>
            <a:pPr marL="0" indent="0">
              <a:buNone/>
            </a:pPr>
            <a:endParaRPr lang="en-US" sz="2200" dirty="0" smtClean="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581192" y="661212"/>
            <a:ext cx="11029616" cy="1013800"/>
          </a:xfrm>
        </p:spPr>
        <p:txBody>
          <a:bodyPr>
            <a:normAutofit/>
          </a:bodyPr>
          <a:lstStyle/>
          <a:p>
            <a:r>
              <a:rPr lang="en-US" sz="4000" dirty="0" smtClean="0"/>
              <a:t>Performance Principles</a:t>
            </a:r>
            <a:endParaRPr lang="en-US" sz="4000" dirty="0"/>
          </a:p>
        </p:txBody>
      </p:sp>
      <p:sp>
        <p:nvSpPr>
          <p:cNvPr id="5" name="Content Placeholder 2"/>
          <p:cNvSpPr txBox="1">
            <a:spLocks/>
          </p:cNvSpPr>
          <p:nvPr/>
        </p:nvSpPr>
        <p:spPr>
          <a:xfrm>
            <a:off x="6703326" y="1997110"/>
            <a:ext cx="4203510" cy="348017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400" dirty="0" smtClean="0">
                <a:latin typeface="Calibri" panose="020F0502020204030204" pitchFamily="34" charset="0"/>
                <a:cs typeface="Calibri" panose="020F0502020204030204" pitchFamily="34" charset="0"/>
              </a:rPr>
              <a:t>Caching</a:t>
            </a:r>
          </a:p>
          <a:p>
            <a:pPr marL="0" indent="0">
              <a:buFont typeface="Calibri" panose="020F0502020204030204" pitchFamily="34" charset="0"/>
              <a:buNone/>
            </a:pPr>
            <a:endParaRPr lang="en-US" sz="1600" dirty="0" smtClean="0">
              <a:latin typeface="Calibri" panose="020F0502020204030204" pitchFamily="34" charset="0"/>
              <a:cs typeface="Calibri" panose="020F0502020204030204" pitchFamily="34" charset="0"/>
            </a:endParaRPr>
          </a:p>
          <a:p>
            <a:pPr marL="0" indent="0">
              <a:buFont typeface="Calibri" panose="020F0502020204030204" pitchFamily="34" charset="0"/>
              <a:buNone/>
            </a:pPr>
            <a:r>
              <a:rPr lang="en-US" sz="2400" dirty="0" smtClean="0">
                <a:latin typeface="Calibri" panose="020F0502020204030204" pitchFamily="34" charset="0"/>
                <a:cs typeface="Calibri" panose="020F0502020204030204" pitchFamily="34" charset="0"/>
              </a:rPr>
              <a:t>Concurrency</a:t>
            </a:r>
          </a:p>
          <a:p>
            <a:pPr marL="761238" lvl="2" indent="-285750"/>
            <a:r>
              <a:rPr lang="en-US" sz="1800" b="1" dirty="0" smtClean="0">
                <a:latin typeface="Calibri" panose="020F0502020204030204" pitchFamily="34" charset="0"/>
                <a:cs typeface="Calibri" panose="020F0502020204030204" pitchFamily="34" charset="0"/>
              </a:rPr>
              <a:t>Hardware</a:t>
            </a:r>
          </a:p>
          <a:p>
            <a:pPr marL="761238" lvl="2" indent="-285750"/>
            <a:r>
              <a:rPr lang="en-US" sz="1800" b="1" dirty="0" smtClean="0">
                <a:latin typeface="Calibri" panose="020F0502020204030204" pitchFamily="34" charset="0"/>
                <a:cs typeface="Calibri" panose="020F0502020204030204" pitchFamily="34" charset="0"/>
              </a:rPr>
              <a:t>Software</a:t>
            </a:r>
          </a:p>
          <a:p>
            <a:pPr marL="1126998" lvl="4" indent="-285750"/>
            <a:r>
              <a:rPr lang="en-US" dirty="0" smtClean="0">
                <a:latin typeface="Calibri" panose="020F0502020204030204" pitchFamily="34" charset="0"/>
                <a:cs typeface="Calibri" panose="020F0502020204030204" pitchFamily="34" charset="0"/>
              </a:rPr>
              <a:t>Queuing</a:t>
            </a:r>
          </a:p>
          <a:p>
            <a:pPr marL="1126998" lvl="4" indent="-285750"/>
            <a:r>
              <a:rPr lang="en-US" dirty="0" smtClean="0">
                <a:latin typeface="Calibri" panose="020F0502020204030204" pitchFamily="34" charset="0"/>
                <a:cs typeface="Calibri" panose="020F0502020204030204" pitchFamily="34" charset="0"/>
              </a:rPr>
              <a:t>Coherence</a:t>
            </a:r>
          </a:p>
          <a:p>
            <a:pPr marL="761238" lvl="2" indent="-285750"/>
            <a:r>
              <a:rPr lang="en-US" sz="1800" b="1" dirty="0" smtClean="0">
                <a:latin typeface="Calibri" panose="020F0502020204030204" pitchFamily="34" charset="0"/>
                <a:cs typeface="Calibri" panose="020F0502020204030204" pitchFamily="34" charset="0"/>
              </a:rPr>
              <a:t>Capacity</a:t>
            </a:r>
          </a:p>
          <a:p>
            <a:pPr marL="761238" lvl="2" indent="-285750"/>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1160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5658" y="210836"/>
            <a:ext cx="11029616" cy="1013800"/>
          </a:xfrm>
        </p:spPr>
        <p:txBody>
          <a:bodyPr>
            <a:normAutofit/>
          </a:bodyPr>
          <a:lstStyle/>
          <a:p>
            <a:r>
              <a:rPr lang="en-US" sz="4000" dirty="0" smtClean="0"/>
              <a:t>Performance Objectives</a:t>
            </a:r>
            <a:endParaRPr lang="en-US" sz="400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975" y="1415704"/>
            <a:ext cx="9626216" cy="4602827"/>
          </a:xfrm>
          <a:prstGeom prst="rect">
            <a:avLst/>
          </a:prstGeom>
        </p:spPr>
      </p:pic>
    </p:spTree>
    <p:extLst>
      <p:ext uri="{BB962C8B-B14F-4D97-AF65-F5344CB8AC3E}">
        <p14:creationId xmlns:p14="http://schemas.microsoft.com/office/powerpoint/2010/main" val="3531723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Content of Week # 3</a:t>
            </a:r>
            <a:endParaRPr lang="en-US" dirty="0"/>
          </a:p>
        </p:txBody>
      </p:sp>
      <p:sp>
        <p:nvSpPr>
          <p:cNvPr id="5" name="Content Placeholder 4"/>
          <p:cNvSpPr>
            <a:spLocks noGrp="1"/>
          </p:cNvSpPr>
          <p:nvPr>
            <p:ph idx="1"/>
          </p:nvPr>
        </p:nvSpPr>
        <p:spPr>
          <a:xfrm>
            <a:off x="2013042" y="2552131"/>
            <a:ext cx="6789764" cy="1446662"/>
          </a:xfrm>
        </p:spPr>
        <p:txBody>
          <a:bodyPr>
            <a:normAutofit/>
          </a:bodyPr>
          <a:lstStyle/>
          <a:p>
            <a:pPr marL="457200" indent="-457200" algn="just">
              <a:spcBef>
                <a:spcPts val="0"/>
              </a:spcBef>
              <a:buClrTx/>
              <a:buFont typeface="+mj-lt"/>
              <a:buAutoNum type="arabicPeriod"/>
              <a:defRPr/>
            </a:pPr>
            <a:r>
              <a:rPr lang="en-US" sz="2400" dirty="0" smtClean="0">
                <a:latin typeface="Calibri" panose="020F0502020204030204" pitchFamily="34" charset="0"/>
                <a:cs typeface="Calibri" panose="020F0502020204030204" pitchFamily="34" charset="0"/>
              </a:rPr>
              <a:t>Quality Attributes</a:t>
            </a:r>
          </a:p>
          <a:p>
            <a:pPr marL="457200" indent="-457200" algn="just">
              <a:spcBef>
                <a:spcPts val="0"/>
              </a:spcBef>
              <a:buClrTx/>
              <a:buFont typeface="+mj-lt"/>
              <a:buAutoNum type="arabicPeriod"/>
              <a:defRPr/>
            </a:pPr>
            <a:r>
              <a:rPr lang="en-US" sz="2400" dirty="0" smtClean="0">
                <a:latin typeface="Calibri" panose="020F0502020204030204" pitchFamily="34" charset="0"/>
                <a:cs typeface="Calibri" panose="020F0502020204030204" pitchFamily="34" charset="0"/>
              </a:rPr>
              <a:t>Software Quality Models</a:t>
            </a:r>
          </a:p>
          <a:p>
            <a:pPr marL="457200" indent="-457200" algn="just">
              <a:spcBef>
                <a:spcPts val="0"/>
              </a:spcBef>
              <a:buClrTx/>
              <a:buFont typeface="+mj-lt"/>
              <a:buAutoNum type="arabicPeriod"/>
              <a:defRPr/>
            </a:pPr>
            <a:r>
              <a:rPr lang="en-US" sz="2400" dirty="0" smtClean="0">
                <a:latin typeface="Calibri" panose="020F0502020204030204" pitchFamily="34" charset="0"/>
                <a:cs typeface="Calibri" panose="020F0502020204030204" pitchFamily="34" charset="0"/>
              </a:rPr>
              <a:t>System Performance</a:t>
            </a:r>
          </a:p>
          <a:p>
            <a:pPr marL="457200" indent="-457200" algn="just">
              <a:spcBef>
                <a:spcPts val="0"/>
              </a:spcBef>
              <a:buClrTx/>
              <a:buFont typeface="+mj-lt"/>
              <a:buAutoNum type="arabicPeriod"/>
              <a:defRP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2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468" y="1692322"/>
            <a:ext cx="4585647" cy="4640239"/>
          </a:xfrm>
        </p:spPr>
        <p:txBody>
          <a:bodyPr>
            <a:noAutofit/>
          </a:bodyPr>
          <a:lstStyle/>
          <a:p>
            <a:pPr marL="0" indent="0">
              <a:buNone/>
            </a:pPr>
            <a:r>
              <a:rPr lang="en-US" b="1" dirty="0" smtClean="0">
                <a:latin typeface="Calibri" panose="020F0502020204030204" pitchFamily="34" charset="0"/>
                <a:cs typeface="Calibri" panose="020F0502020204030204" pitchFamily="34" charset="0"/>
              </a:rPr>
              <a:t>Latency</a:t>
            </a:r>
          </a:p>
          <a:p>
            <a:pPr marL="1126998" lvl="4" indent="-285750"/>
            <a:r>
              <a:rPr lang="en-US" sz="1600" dirty="0" smtClean="0">
                <a:latin typeface="Calibri" panose="020F0502020204030204" pitchFamily="34" charset="0"/>
                <a:cs typeface="Calibri" panose="020F0502020204030204" pitchFamily="34" charset="0"/>
              </a:rPr>
              <a:t>Affects– User Experience</a:t>
            </a:r>
          </a:p>
          <a:p>
            <a:pPr marL="1126998" lvl="4" indent="-285750"/>
            <a:r>
              <a:rPr lang="en-US" sz="1600" dirty="0" smtClean="0">
                <a:latin typeface="Calibri" panose="020F0502020204030204" pitchFamily="34" charset="0"/>
                <a:cs typeface="Calibri" panose="020F0502020204030204" pitchFamily="34" charset="0"/>
              </a:rPr>
              <a:t>Desired– As low as possible</a:t>
            </a:r>
            <a:endParaRPr lang="en-US" sz="1600" dirty="0">
              <a:latin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cs typeface="Calibri" panose="020F0502020204030204" pitchFamily="34" charset="0"/>
              </a:rPr>
              <a:t>Throughput</a:t>
            </a:r>
          </a:p>
          <a:p>
            <a:pPr marL="1126998" lvl="4" indent="-285750"/>
            <a:r>
              <a:rPr lang="en-US" sz="1600" dirty="0">
                <a:latin typeface="Calibri" panose="020F0502020204030204" pitchFamily="34" charset="0"/>
                <a:cs typeface="Calibri" panose="020F0502020204030204" pitchFamily="34" charset="0"/>
              </a:rPr>
              <a:t>Affects– </a:t>
            </a:r>
            <a:r>
              <a:rPr lang="en-US" sz="1600" dirty="0" smtClean="0">
                <a:latin typeface="Calibri" panose="020F0502020204030204" pitchFamily="34" charset="0"/>
                <a:cs typeface="Calibri" panose="020F0502020204030204" pitchFamily="34" charset="0"/>
              </a:rPr>
              <a:t>Number of users that can be supported</a:t>
            </a:r>
            <a:endParaRPr lang="en-US" sz="1600" dirty="0">
              <a:latin typeface="Calibri" panose="020F0502020204030204" pitchFamily="34" charset="0"/>
              <a:cs typeface="Calibri" panose="020F0502020204030204" pitchFamily="34" charset="0"/>
            </a:endParaRPr>
          </a:p>
          <a:p>
            <a:pPr marL="1126998" lvl="4" indent="-285750"/>
            <a:r>
              <a:rPr lang="en-US" sz="1600" dirty="0">
                <a:latin typeface="Calibri" panose="020F0502020204030204" pitchFamily="34" charset="0"/>
                <a:cs typeface="Calibri" panose="020F0502020204030204" pitchFamily="34" charset="0"/>
              </a:rPr>
              <a:t>Desired– </a:t>
            </a:r>
            <a:r>
              <a:rPr lang="en-US" sz="1600" dirty="0" smtClean="0">
                <a:latin typeface="Calibri" panose="020F0502020204030204" pitchFamily="34" charset="0"/>
                <a:cs typeface="Calibri" panose="020F0502020204030204" pitchFamily="34" charset="0"/>
              </a:rPr>
              <a:t>Greater than the request rate</a:t>
            </a:r>
            <a:endParaRPr lang="en-US" dirty="0" smtClean="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Errors</a:t>
            </a:r>
          </a:p>
          <a:p>
            <a:pPr marL="1126998" lvl="4" indent="-285750"/>
            <a:r>
              <a:rPr lang="en-US" sz="1600" dirty="0">
                <a:latin typeface="Calibri" panose="020F0502020204030204" pitchFamily="34" charset="0"/>
                <a:cs typeface="Calibri" panose="020F0502020204030204" pitchFamily="34" charset="0"/>
              </a:rPr>
              <a:t>Affects– </a:t>
            </a:r>
            <a:r>
              <a:rPr lang="en-US" sz="1600" dirty="0" smtClean="0">
                <a:latin typeface="Calibri" panose="020F0502020204030204" pitchFamily="34" charset="0"/>
                <a:cs typeface="Calibri" panose="020F0502020204030204" pitchFamily="34" charset="0"/>
              </a:rPr>
              <a:t>Functional Correctness</a:t>
            </a:r>
            <a:endParaRPr lang="en-US" sz="1600" dirty="0">
              <a:latin typeface="Calibri" panose="020F0502020204030204" pitchFamily="34" charset="0"/>
              <a:cs typeface="Calibri" panose="020F0502020204030204" pitchFamily="34" charset="0"/>
            </a:endParaRPr>
          </a:p>
          <a:p>
            <a:pPr marL="1126998" lvl="4" indent="-285750"/>
            <a:r>
              <a:rPr lang="en-US" sz="1600" dirty="0">
                <a:latin typeface="Calibri" panose="020F0502020204030204" pitchFamily="34" charset="0"/>
                <a:cs typeface="Calibri" panose="020F0502020204030204" pitchFamily="34" charset="0"/>
              </a:rPr>
              <a:t>Desired– </a:t>
            </a:r>
            <a:r>
              <a:rPr lang="en-US" sz="1600" dirty="0" smtClean="0">
                <a:latin typeface="Calibri" panose="020F0502020204030204" pitchFamily="34" charset="0"/>
                <a:cs typeface="Calibri" panose="020F0502020204030204" pitchFamily="34" charset="0"/>
              </a:rPr>
              <a:t>None</a:t>
            </a:r>
            <a:endParaRPr lang="en-US" sz="1600"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Resource Saturation</a:t>
            </a:r>
          </a:p>
          <a:p>
            <a:pPr marL="1126998" lvl="4" indent="-285750"/>
            <a:r>
              <a:rPr lang="en-US" sz="1600" dirty="0">
                <a:latin typeface="Calibri" panose="020F0502020204030204" pitchFamily="34" charset="0"/>
                <a:cs typeface="Calibri" panose="020F0502020204030204" pitchFamily="34" charset="0"/>
              </a:rPr>
              <a:t>Affects– </a:t>
            </a:r>
            <a:r>
              <a:rPr lang="en-US" sz="1600" dirty="0" smtClean="0">
                <a:latin typeface="Calibri" panose="020F0502020204030204" pitchFamily="34" charset="0"/>
                <a:cs typeface="Calibri" panose="020F0502020204030204" pitchFamily="34" charset="0"/>
              </a:rPr>
              <a:t>Hardware Capacity Required</a:t>
            </a:r>
            <a:endParaRPr lang="en-US" sz="1600" dirty="0">
              <a:latin typeface="Calibri" panose="020F0502020204030204" pitchFamily="34" charset="0"/>
              <a:cs typeface="Calibri" panose="020F0502020204030204" pitchFamily="34" charset="0"/>
            </a:endParaRPr>
          </a:p>
          <a:p>
            <a:pPr marL="1126998" lvl="4" indent="-285750"/>
            <a:r>
              <a:rPr lang="en-US" sz="1600" dirty="0">
                <a:latin typeface="Calibri" panose="020F0502020204030204" pitchFamily="34" charset="0"/>
                <a:cs typeface="Calibri" panose="020F0502020204030204" pitchFamily="34" charset="0"/>
              </a:rPr>
              <a:t>Desired– </a:t>
            </a:r>
            <a:r>
              <a:rPr lang="en-US" sz="1600" dirty="0" smtClean="0">
                <a:latin typeface="Calibri" panose="020F0502020204030204" pitchFamily="34" charset="0"/>
                <a:cs typeface="Calibri" panose="020F0502020204030204" pitchFamily="34" charset="0"/>
              </a:rPr>
              <a:t>Efficient utilization of all system resources.</a:t>
            </a:r>
            <a:endParaRPr lang="en-US" sz="1600" dirty="0">
              <a:latin typeface="Calibri" panose="020F0502020204030204" pitchFamily="34" charset="0"/>
              <a:cs typeface="Calibri" panose="020F0502020204030204" pitchFamily="34" charset="0"/>
            </a:endParaRPr>
          </a:p>
          <a:p>
            <a:pPr marL="0" indent="0">
              <a:buNone/>
            </a:pPr>
            <a:endParaRPr lang="en-US" sz="2200" dirty="0" smtClean="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895091" y="388256"/>
            <a:ext cx="11029616" cy="1013800"/>
          </a:xfrm>
        </p:spPr>
        <p:txBody>
          <a:bodyPr>
            <a:normAutofit/>
          </a:bodyPr>
          <a:lstStyle/>
          <a:p>
            <a:r>
              <a:rPr lang="en-US" sz="4000" dirty="0"/>
              <a:t>Performance Measurement Metrics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125" y="2265528"/>
            <a:ext cx="5215987" cy="3643095"/>
          </a:xfrm>
          <a:prstGeom prst="rect">
            <a:avLst/>
          </a:prstGeom>
        </p:spPr>
      </p:pic>
    </p:spTree>
    <p:extLst>
      <p:ext uri="{BB962C8B-B14F-4D97-AF65-F5344CB8AC3E}">
        <p14:creationId xmlns:p14="http://schemas.microsoft.com/office/powerpoint/2010/main" val="2190776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51871" y="1905364"/>
            <a:ext cx="10058400" cy="1506576"/>
          </a:xfrm>
        </p:spPr>
        <p:txBody>
          <a:bodyPr>
            <a:normAutofit/>
          </a:bodyPr>
          <a:lstStyle/>
          <a:p>
            <a:r>
              <a:rPr lang="en-US" sz="4000" dirty="0" smtClean="0"/>
              <a:t>Serial Request Latency</a:t>
            </a:r>
            <a:endParaRPr lang="en-US" sz="4000" dirty="0"/>
          </a:p>
        </p:txBody>
      </p:sp>
    </p:spTree>
    <p:extLst>
      <p:ext uri="{BB962C8B-B14F-4D97-AF65-F5344CB8AC3E}">
        <p14:creationId xmlns:p14="http://schemas.microsoft.com/office/powerpoint/2010/main" val="2921428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59" y="247519"/>
            <a:ext cx="9486759" cy="5517357"/>
          </a:xfrm>
          <a:prstGeom prst="rect">
            <a:avLst/>
          </a:prstGeom>
        </p:spPr>
      </p:pic>
    </p:spTree>
    <p:extLst>
      <p:ext uri="{BB962C8B-B14F-4D97-AF65-F5344CB8AC3E}">
        <p14:creationId xmlns:p14="http://schemas.microsoft.com/office/powerpoint/2010/main" val="1292918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713" y="436730"/>
            <a:ext cx="9866732" cy="5363569"/>
          </a:xfrm>
          <a:prstGeom prst="rect">
            <a:avLst/>
          </a:prstGeom>
        </p:spPr>
      </p:pic>
    </p:spTree>
    <p:extLst>
      <p:ext uri="{BB962C8B-B14F-4D97-AF65-F5344CB8AC3E}">
        <p14:creationId xmlns:p14="http://schemas.microsoft.com/office/powerpoint/2010/main" val="361095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12434" y="352984"/>
            <a:ext cx="11029616" cy="785451"/>
          </a:xfrm>
        </p:spPr>
        <p:txBody>
          <a:bodyPr>
            <a:normAutofit/>
          </a:bodyPr>
          <a:lstStyle/>
          <a:p>
            <a:r>
              <a:rPr lang="en-US" sz="4000" dirty="0" smtClean="0"/>
              <a:t>Disk Latency - Approaches</a:t>
            </a:r>
            <a:endParaRPr lang="en-US" sz="4000" dirty="0"/>
          </a:p>
        </p:txBody>
      </p:sp>
      <p:grpSp>
        <p:nvGrpSpPr>
          <p:cNvPr id="13" name="Group 12"/>
          <p:cNvGrpSpPr/>
          <p:nvPr/>
        </p:nvGrpSpPr>
        <p:grpSpPr>
          <a:xfrm>
            <a:off x="547042" y="1432702"/>
            <a:ext cx="11195008" cy="4463039"/>
            <a:chOff x="495340" y="1061227"/>
            <a:chExt cx="11195008" cy="4463039"/>
          </a:xfrm>
        </p:grpSpPr>
        <p:pic>
          <p:nvPicPr>
            <p:cNvPr id="6" name="Picture 5" descr="Screen Clipping"/>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496420" y="1150141"/>
              <a:ext cx="3046889" cy="2893999"/>
            </a:xfrm>
            <a:prstGeom prst="rect">
              <a:avLst/>
            </a:prstGeom>
          </p:spPr>
        </p:pic>
        <p:pic>
          <p:nvPicPr>
            <p:cNvPr id="7" name="Picture 6" descr="Screen Clipping"/>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7713514" y="4574736"/>
              <a:ext cx="3976834" cy="725699"/>
            </a:xfrm>
            <a:prstGeom prst="rect">
              <a:avLst/>
            </a:prstGeom>
          </p:spPr>
        </p:pic>
        <p:grpSp>
          <p:nvGrpSpPr>
            <p:cNvPr id="12" name="Group 11"/>
            <p:cNvGrpSpPr/>
            <p:nvPr/>
          </p:nvGrpSpPr>
          <p:grpSpPr>
            <a:xfrm>
              <a:off x="495340" y="1061227"/>
              <a:ext cx="7001080" cy="4463039"/>
              <a:chOff x="217295" y="530703"/>
              <a:chExt cx="7001080" cy="4463039"/>
            </a:xfrm>
          </p:grpSpPr>
          <p:pic>
            <p:nvPicPr>
              <p:cNvPr id="5" name="Picture 4" descr="Screen Clipping"/>
              <p:cNvPicPr>
                <a:picLocks noChangeAspect="1"/>
              </p:cNvPicPr>
              <p:nvPr/>
            </p:nvPicPr>
            <p:blipFill rotWithShape="1">
              <a:blip r:embed="rId4">
                <a:grayscl/>
                <a:extLst>
                  <a:ext uri="{28A0092B-C50C-407E-A947-70E740481C1C}">
                    <a14:useLocalDpi xmlns:a14="http://schemas.microsoft.com/office/drawing/2010/main" val="0"/>
                  </a:ext>
                </a:extLst>
              </a:blip>
              <a:srcRect l="53632" t="50817"/>
              <a:stretch/>
            </p:blipFill>
            <p:spPr>
              <a:xfrm>
                <a:off x="3972087" y="2826327"/>
                <a:ext cx="3246288" cy="2167415"/>
              </a:xfrm>
              <a:prstGeom prst="rect">
                <a:avLst/>
              </a:prstGeom>
            </p:spPr>
          </p:pic>
          <p:pic>
            <p:nvPicPr>
              <p:cNvPr id="10" name="Picture 9" descr="Screen Clipping"/>
              <p:cNvPicPr>
                <a:picLocks noChangeAspect="1"/>
              </p:cNvPicPr>
              <p:nvPr/>
            </p:nvPicPr>
            <p:blipFill rotWithShape="1">
              <a:blip r:embed="rId4">
                <a:grayscl/>
                <a:extLst>
                  <a:ext uri="{28A0092B-C50C-407E-A947-70E740481C1C}">
                    <a14:useLocalDpi xmlns:a14="http://schemas.microsoft.com/office/drawing/2010/main" val="0"/>
                  </a:ext>
                </a:extLst>
              </a:blip>
              <a:srcRect b="47908"/>
              <a:stretch/>
            </p:blipFill>
            <p:spPr>
              <a:xfrm>
                <a:off x="217295" y="530703"/>
                <a:ext cx="7001080" cy="2295624"/>
              </a:xfrm>
              <a:prstGeom prst="rect">
                <a:avLst/>
              </a:prstGeom>
            </p:spPr>
          </p:pic>
          <p:pic>
            <p:nvPicPr>
              <p:cNvPr id="11" name="Picture 10" descr="Screen Clipping"/>
              <p:cNvPicPr>
                <a:picLocks noChangeAspect="1"/>
              </p:cNvPicPr>
              <p:nvPr/>
            </p:nvPicPr>
            <p:blipFill rotWithShape="1">
              <a:blip r:embed="rId4">
                <a:grayscl/>
                <a:extLst>
                  <a:ext uri="{28A0092B-C50C-407E-A947-70E740481C1C}">
                    <a14:useLocalDpi xmlns:a14="http://schemas.microsoft.com/office/drawing/2010/main" val="0"/>
                  </a:ext>
                </a:extLst>
              </a:blip>
              <a:srcRect l="11463" t="60637" r="46293" b="11157"/>
              <a:stretch/>
            </p:blipFill>
            <p:spPr>
              <a:xfrm>
                <a:off x="1143001" y="3143250"/>
                <a:ext cx="2957512" cy="1243012"/>
              </a:xfrm>
              <a:prstGeom prst="rect">
                <a:avLst/>
              </a:prstGeom>
            </p:spPr>
          </p:pic>
        </p:grpSp>
      </p:grpSp>
    </p:spTree>
    <p:extLst>
      <p:ext uri="{BB962C8B-B14F-4D97-AF65-F5344CB8AC3E}">
        <p14:creationId xmlns:p14="http://schemas.microsoft.com/office/powerpoint/2010/main" val="748352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003" y="395785"/>
            <a:ext cx="9262632" cy="5637654"/>
          </a:xfrm>
          <a:prstGeom prst="rect">
            <a:avLst/>
          </a:prstGeom>
        </p:spPr>
      </p:pic>
    </p:spTree>
    <p:extLst>
      <p:ext uri="{BB962C8B-B14F-4D97-AF65-F5344CB8AC3E}">
        <p14:creationId xmlns:p14="http://schemas.microsoft.com/office/powerpoint/2010/main" val="870377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997" y="354842"/>
            <a:ext cx="8992753" cy="5609229"/>
          </a:xfrm>
          <a:prstGeom prst="rect">
            <a:avLst/>
          </a:prstGeom>
        </p:spPr>
      </p:pic>
    </p:spTree>
    <p:extLst>
      <p:ext uri="{BB962C8B-B14F-4D97-AF65-F5344CB8AC3E}">
        <p14:creationId xmlns:p14="http://schemas.microsoft.com/office/powerpoint/2010/main" val="2697742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150" y="545911"/>
            <a:ext cx="9864799" cy="5282441"/>
          </a:xfrm>
          <a:prstGeom prst="rect">
            <a:avLst/>
          </a:prstGeom>
        </p:spPr>
      </p:pic>
    </p:spTree>
    <p:extLst>
      <p:ext uri="{BB962C8B-B14F-4D97-AF65-F5344CB8AC3E}">
        <p14:creationId xmlns:p14="http://schemas.microsoft.com/office/powerpoint/2010/main" val="240016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284" y="426481"/>
            <a:ext cx="10097909" cy="5268060"/>
          </a:xfrm>
          <a:prstGeom prst="rect">
            <a:avLst/>
          </a:prstGeom>
        </p:spPr>
      </p:pic>
    </p:spTree>
    <p:extLst>
      <p:ext uri="{BB962C8B-B14F-4D97-AF65-F5344CB8AC3E}">
        <p14:creationId xmlns:p14="http://schemas.microsoft.com/office/powerpoint/2010/main" val="59831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51871" y="1905364"/>
            <a:ext cx="10058400" cy="1506576"/>
          </a:xfrm>
        </p:spPr>
        <p:txBody>
          <a:bodyPr>
            <a:normAutofit/>
          </a:bodyPr>
          <a:lstStyle/>
          <a:p>
            <a:r>
              <a:rPr lang="en-US" sz="4000" dirty="0" smtClean="0"/>
              <a:t>Parallel Request  (Concurrency)</a:t>
            </a:r>
            <a:endParaRPr lang="en-US" sz="4000" dirty="0"/>
          </a:p>
        </p:txBody>
      </p:sp>
    </p:spTree>
    <p:extLst>
      <p:ext uri="{BB962C8B-B14F-4D97-AF65-F5344CB8AC3E}">
        <p14:creationId xmlns:p14="http://schemas.microsoft.com/office/powerpoint/2010/main" val="726679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Quality attributes</a:t>
            </a:r>
            <a:endParaRPr lang="en-US" dirty="0"/>
          </a:p>
        </p:txBody>
      </p:sp>
      <p:sp>
        <p:nvSpPr>
          <p:cNvPr id="3" name="Content Placeholder 2"/>
          <p:cNvSpPr>
            <a:spLocks noGrp="1"/>
          </p:cNvSpPr>
          <p:nvPr>
            <p:ph sz="quarter" idx="1"/>
          </p:nvPr>
        </p:nvSpPr>
        <p:spPr>
          <a:xfrm>
            <a:off x="1154399" y="2347415"/>
            <a:ext cx="5601243" cy="2992769"/>
          </a:xfrm>
        </p:spPr>
        <p:txBody>
          <a:bodyPr>
            <a:normAutofit/>
          </a:bodyPr>
          <a:lstStyle/>
          <a:p>
            <a:endParaRPr lang="en-US" sz="2400" dirty="0" smtClean="0"/>
          </a:p>
          <a:p>
            <a:r>
              <a:rPr lang="en-US" sz="2400" dirty="0" smtClean="0"/>
              <a:t>Quality </a:t>
            </a:r>
            <a:r>
              <a:rPr lang="en-US" sz="2400" dirty="0"/>
              <a:t>attributes depend on each </a:t>
            </a:r>
            <a:r>
              <a:rPr lang="en-US" sz="2400" dirty="0" smtClean="0"/>
              <a:t>other.</a:t>
            </a:r>
          </a:p>
          <a:p>
            <a:endParaRPr lang="en-US" sz="2400" dirty="0" smtClean="0"/>
          </a:p>
          <a:p>
            <a:r>
              <a:rPr lang="en-US" sz="2400" dirty="0" smtClean="0"/>
              <a:t>It </a:t>
            </a:r>
            <a:r>
              <a:rPr lang="en-US" sz="2400" dirty="0"/>
              <a:t>is impossible to completely satisfy all quality attributes of a software </a:t>
            </a:r>
            <a:r>
              <a:rPr lang="en-US" sz="2400" dirty="0" smtClean="0"/>
              <a:t>system.</a:t>
            </a:r>
            <a:endParaRPr lang="en-US" sz="2400" dirty="0">
              <a:solidFill>
                <a:schemeClr val="tx1">
                  <a:lumMod val="95000"/>
                  <a:lumOff val="5000"/>
                </a:schemeClr>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666" y="2347415"/>
            <a:ext cx="3994942" cy="3052614"/>
          </a:xfrm>
          <a:prstGeom prst="rect">
            <a:avLst/>
          </a:prstGeom>
        </p:spPr>
      </p:pic>
    </p:spTree>
    <p:extLst>
      <p:ext uri="{BB962C8B-B14F-4D97-AF65-F5344CB8AC3E}">
        <p14:creationId xmlns:p14="http://schemas.microsoft.com/office/powerpoint/2010/main" val="549105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3" y="354842"/>
            <a:ext cx="11841948" cy="4226548"/>
          </a:xfrm>
          <a:prstGeom prst="rect">
            <a:avLst/>
          </a:prstGeom>
        </p:spPr>
      </p:pic>
      <p:sp>
        <p:nvSpPr>
          <p:cNvPr id="4" name="Title 1"/>
          <p:cNvSpPr>
            <a:spLocks noGrp="1"/>
          </p:cNvSpPr>
          <p:nvPr>
            <p:ph type="title"/>
          </p:nvPr>
        </p:nvSpPr>
        <p:spPr>
          <a:xfrm>
            <a:off x="515347" y="4581390"/>
            <a:ext cx="2268796" cy="785451"/>
          </a:xfrm>
        </p:spPr>
        <p:txBody>
          <a:bodyPr>
            <a:normAutofit fontScale="90000"/>
          </a:bodyPr>
          <a:lstStyle/>
          <a:p>
            <a:pPr algn="ctr"/>
            <a:r>
              <a:rPr lang="en-US" sz="2000" b="1" dirty="0" smtClean="0"/>
              <a:t/>
            </a:r>
            <a:br>
              <a:rPr lang="en-US" sz="2000" b="1" dirty="0" smtClean="0"/>
            </a:br>
            <a:r>
              <a:rPr lang="en-US" sz="2000" b="1" dirty="0" smtClean="0"/>
              <a:t>C(N) = theoretical speed</a:t>
            </a:r>
            <a:br>
              <a:rPr lang="en-US" sz="2000" b="1" dirty="0" smtClean="0"/>
            </a:br>
            <a:endParaRPr lang="en-US" sz="2000" b="1" dirty="0"/>
          </a:p>
        </p:txBody>
      </p:sp>
      <p:sp>
        <p:nvSpPr>
          <p:cNvPr id="5" name="Title 1"/>
          <p:cNvSpPr txBox="1">
            <a:spLocks/>
          </p:cNvSpPr>
          <p:nvPr/>
        </p:nvSpPr>
        <p:spPr>
          <a:xfrm>
            <a:off x="5004939" y="4974115"/>
            <a:ext cx="2268796" cy="517078"/>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b="1" dirty="0" smtClean="0"/>
              <a:t>Parallel + Serial</a:t>
            </a:r>
            <a:endParaRPr lang="en-US" sz="2000" b="1" dirty="0"/>
          </a:p>
        </p:txBody>
      </p:sp>
    </p:spTree>
    <p:extLst>
      <p:ext uri="{BB962C8B-B14F-4D97-AF65-F5344CB8AC3E}">
        <p14:creationId xmlns:p14="http://schemas.microsoft.com/office/powerpoint/2010/main" val="2051522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603" y="1048014"/>
            <a:ext cx="10040199" cy="2664176"/>
          </a:xfrm>
          <a:prstGeom prst="rect">
            <a:avLst/>
          </a:prstGeom>
        </p:spPr>
      </p:pic>
      <p:sp>
        <p:nvSpPr>
          <p:cNvPr id="4" name="Title 1"/>
          <p:cNvSpPr>
            <a:spLocks noGrp="1"/>
          </p:cNvSpPr>
          <p:nvPr>
            <p:ph type="title"/>
          </p:nvPr>
        </p:nvSpPr>
        <p:spPr>
          <a:xfrm>
            <a:off x="704022" y="59174"/>
            <a:ext cx="11029616" cy="785451"/>
          </a:xfrm>
        </p:spPr>
        <p:txBody>
          <a:bodyPr>
            <a:normAutofit/>
          </a:bodyPr>
          <a:lstStyle/>
          <a:p>
            <a:r>
              <a:rPr lang="en-US" sz="4000" dirty="0" smtClean="0"/>
              <a:t>Concurrent Processing</a:t>
            </a:r>
            <a:endParaRPr lang="en-US" sz="4000" dirty="0"/>
          </a:p>
        </p:txBody>
      </p:sp>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b="9566"/>
          <a:stretch/>
        </p:blipFill>
        <p:spPr>
          <a:xfrm>
            <a:off x="7260609" y="3712190"/>
            <a:ext cx="4271749" cy="2302390"/>
          </a:xfrm>
          <a:prstGeom prst="rect">
            <a:avLst/>
          </a:prstGeom>
        </p:spPr>
      </p:pic>
      <p:sp>
        <p:nvSpPr>
          <p:cNvPr id="6" name="Title 1"/>
          <p:cNvSpPr txBox="1">
            <a:spLocks/>
          </p:cNvSpPr>
          <p:nvPr/>
        </p:nvSpPr>
        <p:spPr>
          <a:xfrm>
            <a:off x="563047" y="3712189"/>
            <a:ext cx="5297557" cy="251118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b="1" dirty="0" smtClean="0">
                <a:solidFill>
                  <a:schemeClr val="tx1"/>
                </a:solidFill>
              </a:rPr>
              <a:t>C</a:t>
            </a:r>
            <a:r>
              <a:rPr lang="en-US" sz="2000" dirty="0" smtClean="0">
                <a:solidFill>
                  <a:schemeClr val="tx1"/>
                </a:solidFill>
              </a:rPr>
              <a:t> is capacity</a:t>
            </a:r>
          </a:p>
          <a:p>
            <a:r>
              <a:rPr lang="en-US" sz="2000" b="1" dirty="0" smtClean="0">
                <a:solidFill>
                  <a:schemeClr val="tx1"/>
                </a:solidFill>
              </a:rPr>
              <a:t>N</a:t>
            </a:r>
            <a:r>
              <a:rPr lang="en-US" sz="2000" dirty="0" smtClean="0">
                <a:solidFill>
                  <a:schemeClr val="tx1"/>
                </a:solidFill>
              </a:rPr>
              <a:t> is scaling dimension like CPU or load</a:t>
            </a:r>
          </a:p>
          <a:p>
            <a:r>
              <a:rPr lang="en-US" sz="2000" b="1" dirty="0" smtClean="0">
                <a:solidFill>
                  <a:schemeClr val="tx1"/>
                </a:solidFill>
              </a:rPr>
              <a:t>Alpha</a:t>
            </a:r>
            <a:r>
              <a:rPr lang="en-US" sz="2000" dirty="0" smtClean="0">
                <a:solidFill>
                  <a:schemeClr val="tx1"/>
                </a:solidFill>
              </a:rPr>
              <a:t> represents resource contention</a:t>
            </a:r>
          </a:p>
          <a:p>
            <a:r>
              <a:rPr lang="en-US" sz="2000" b="1" dirty="0" smtClean="0">
                <a:solidFill>
                  <a:schemeClr val="tx1"/>
                </a:solidFill>
              </a:rPr>
              <a:t>Beta</a:t>
            </a:r>
            <a:r>
              <a:rPr lang="en-US" sz="2000" dirty="0" smtClean="0">
                <a:solidFill>
                  <a:schemeClr val="tx1"/>
                </a:solidFill>
              </a:rPr>
              <a:t> represents coherence delay</a:t>
            </a:r>
          </a:p>
          <a:p>
            <a:endParaRPr lang="en-US" sz="2000" dirty="0">
              <a:solidFill>
                <a:schemeClr val="tx1"/>
              </a:solidFill>
            </a:endParaRPr>
          </a:p>
          <a:p>
            <a:r>
              <a:rPr lang="en-US" sz="2000" dirty="0" smtClean="0">
                <a:solidFill>
                  <a:schemeClr val="tx1"/>
                </a:solidFill>
              </a:rPr>
              <a:t>Linear performance when alpha and beta are zero</a:t>
            </a:r>
          </a:p>
          <a:p>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2354240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1318" y="564141"/>
            <a:ext cx="11029616" cy="785451"/>
          </a:xfrm>
        </p:spPr>
        <p:txBody>
          <a:bodyPr>
            <a:normAutofit/>
          </a:bodyPr>
          <a:lstStyle/>
          <a:p>
            <a:r>
              <a:rPr lang="en-US" sz="4000" dirty="0" smtClean="0"/>
              <a:t>Contention</a:t>
            </a:r>
            <a:endParaRPr lang="en-US" sz="4000" dirty="0"/>
          </a:p>
        </p:txBody>
      </p:sp>
      <p:grpSp>
        <p:nvGrpSpPr>
          <p:cNvPr id="7" name="Group 6"/>
          <p:cNvGrpSpPr/>
          <p:nvPr/>
        </p:nvGrpSpPr>
        <p:grpSpPr>
          <a:xfrm>
            <a:off x="1312460" y="1842447"/>
            <a:ext cx="9812739" cy="3855245"/>
            <a:chOff x="2119952" y="2288927"/>
            <a:chExt cx="9016620" cy="2999333"/>
          </a:xfrm>
        </p:grpSpPr>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13286"/>
            <a:stretch/>
          </p:blipFill>
          <p:spPr>
            <a:xfrm>
              <a:off x="3671247" y="2288927"/>
              <a:ext cx="7465325" cy="2999333"/>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952" y="4337918"/>
              <a:ext cx="1551295" cy="950342"/>
            </a:xfrm>
            <a:prstGeom prst="rect">
              <a:avLst/>
            </a:prstGeom>
          </p:spPr>
        </p:pic>
      </p:grpSp>
    </p:spTree>
    <p:extLst>
      <p:ext uri="{BB962C8B-B14F-4D97-AF65-F5344CB8AC3E}">
        <p14:creationId xmlns:p14="http://schemas.microsoft.com/office/powerpoint/2010/main" val="3291158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4651" y="564141"/>
            <a:ext cx="10003809" cy="785451"/>
          </a:xfrm>
        </p:spPr>
        <p:txBody>
          <a:bodyPr>
            <a:normAutofit/>
          </a:bodyPr>
          <a:lstStyle/>
          <a:p>
            <a:r>
              <a:rPr lang="en-US" sz="4000" dirty="0" smtClean="0"/>
              <a:t>Locking Compatibility Matrix</a:t>
            </a:r>
            <a:endParaRPr lang="en-US" sz="4000" dirty="0"/>
          </a:p>
        </p:txBody>
      </p:sp>
      <p:pic>
        <p:nvPicPr>
          <p:cNvPr id="11" name="Picture 20"/>
          <p:cNvPicPr>
            <a:picLocks noChangeAspect="1" noChangeArrowheads="1"/>
          </p:cNvPicPr>
          <p:nvPr/>
        </p:nvPicPr>
        <p:blipFill>
          <a:blip r:embed="rId2"/>
          <a:srcRect l="4999" t="20000" r="6250" b="21666"/>
          <a:stretch>
            <a:fillRect/>
          </a:stretch>
        </p:blipFill>
        <p:spPr bwMode="auto">
          <a:xfrm>
            <a:off x="3234364" y="2581341"/>
            <a:ext cx="4783712" cy="2357454"/>
          </a:xfrm>
          <a:prstGeom prst="rect">
            <a:avLst/>
          </a:prstGeom>
          <a:solidFill>
            <a:srgbClr val="000099"/>
          </a:solidFill>
          <a:ln w="88900" cap="sq" cmpd="thickThin">
            <a:solidFill>
              <a:srgbClr val="B0083C"/>
            </a:solidFill>
            <a:prstDash val="solid"/>
            <a:miter lim="800000"/>
          </a:ln>
          <a:effectLst>
            <a:innerShdw blurRad="76200">
              <a:srgbClr val="000000"/>
            </a:innerShdw>
          </a:effectLst>
        </p:spPr>
      </p:pic>
    </p:spTree>
    <p:extLst>
      <p:ext uri="{BB962C8B-B14F-4D97-AF65-F5344CB8AC3E}">
        <p14:creationId xmlns:p14="http://schemas.microsoft.com/office/powerpoint/2010/main" val="1418930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08738" y="400368"/>
            <a:ext cx="10487143" cy="785451"/>
          </a:xfrm>
        </p:spPr>
        <p:txBody>
          <a:bodyPr>
            <a:normAutofit/>
          </a:bodyPr>
          <a:lstStyle/>
          <a:p>
            <a:r>
              <a:rPr lang="en-US" sz="4000" dirty="0" smtClean="0"/>
              <a:t>Coherence</a:t>
            </a:r>
            <a:endParaRPr lang="en-US" sz="4000" dirty="0"/>
          </a:p>
        </p:txBody>
      </p:sp>
      <p:sp>
        <p:nvSpPr>
          <p:cNvPr id="6" name="Title 1"/>
          <p:cNvSpPr txBox="1">
            <a:spLocks/>
          </p:cNvSpPr>
          <p:nvPr/>
        </p:nvSpPr>
        <p:spPr>
          <a:xfrm>
            <a:off x="1048046" y="2088109"/>
            <a:ext cx="10208525" cy="348017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dirty="0">
                <a:solidFill>
                  <a:schemeClr val="tx1"/>
                </a:solidFill>
                <a:latin typeface="+mn-lt"/>
              </a:rPr>
              <a:t>Suppose that two threads are working on SharedObj. If two threads run on different processors each thread may have its own local copy of sharedVariable. </a:t>
            </a:r>
            <a:endParaRPr lang="en-US" sz="2000" dirty="0" smtClean="0">
              <a:solidFill>
                <a:schemeClr val="tx1"/>
              </a:solidFill>
              <a:latin typeface="+mn-lt"/>
            </a:endParaRPr>
          </a:p>
          <a:p>
            <a:endParaRPr lang="en-US" sz="2000" dirty="0" smtClean="0">
              <a:solidFill>
                <a:schemeClr val="tx1"/>
              </a:solidFill>
              <a:latin typeface="+mn-lt"/>
            </a:endParaRPr>
          </a:p>
          <a:p>
            <a:endParaRPr lang="en-US" sz="2000" dirty="0">
              <a:solidFill>
                <a:schemeClr val="tx1"/>
              </a:solidFill>
              <a:latin typeface="+mn-lt"/>
            </a:endParaRPr>
          </a:p>
          <a:p>
            <a:r>
              <a:rPr lang="en-US" sz="2000" dirty="0" smtClean="0">
                <a:solidFill>
                  <a:schemeClr val="tx1"/>
                </a:solidFill>
                <a:latin typeface="+mn-lt"/>
              </a:rPr>
              <a:t>If </a:t>
            </a:r>
            <a:r>
              <a:rPr lang="en-US" sz="2000" dirty="0">
                <a:solidFill>
                  <a:schemeClr val="tx1"/>
                </a:solidFill>
                <a:latin typeface="+mn-lt"/>
              </a:rPr>
              <a:t>one thread modifies its value the change might not reflect in the original one in the main memory instantly. This depends on the write policy of cache. Now the other thread is not aware of the modified value which leads to data inconsistency. </a:t>
            </a:r>
            <a:endParaRPr lang="en-US" sz="2000" dirty="0" smtClean="0">
              <a:solidFill>
                <a:schemeClr val="tx1"/>
              </a:solidFill>
              <a:latin typeface="+mn-lt"/>
            </a:endParaRPr>
          </a:p>
          <a:p>
            <a:endParaRPr lang="en-US" sz="2000" dirty="0" smtClean="0">
              <a:solidFill>
                <a:schemeClr val="tx1"/>
              </a:solidFill>
              <a:latin typeface="+mn-lt"/>
            </a:endParaRPr>
          </a:p>
          <a:p>
            <a:endParaRPr lang="en-US" sz="2000" dirty="0">
              <a:solidFill>
                <a:schemeClr val="tx1"/>
              </a:solidFill>
              <a:latin typeface="+mn-lt"/>
            </a:endParaRPr>
          </a:p>
          <a:p>
            <a:r>
              <a:rPr lang="en-US" sz="2000" dirty="0" smtClean="0">
                <a:solidFill>
                  <a:schemeClr val="tx1"/>
                </a:solidFill>
                <a:latin typeface="+mn-lt"/>
              </a:rPr>
              <a:t>“Volatile” keyword in java </a:t>
            </a:r>
            <a:r>
              <a:rPr lang="en-US" sz="2000" dirty="0">
                <a:solidFill>
                  <a:schemeClr val="tx1"/>
                </a:solidFill>
                <a:latin typeface="+mn-lt"/>
              </a:rPr>
              <a:t>tells the compiler that the value of a variable must never be cached as its value may change outside of the scope of the program itself.</a:t>
            </a:r>
            <a:endParaRPr lang="en-US" sz="2000" dirty="0" smtClean="0">
              <a:solidFill>
                <a:schemeClr val="tx1"/>
              </a:solidFill>
              <a:latin typeface="+mn-lt"/>
            </a:endParaRPr>
          </a:p>
          <a:p>
            <a:endParaRPr lang="en-US" sz="2000" dirty="0">
              <a:solidFill>
                <a:schemeClr val="tx1"/>
              </a:solidFill>
              <a:latin typeface="+mn-lt"/>
            </a:endParaRPr>
          </a:p>
        </p:txBody>
      </p:sp>
    </p:spTree>
    <p:extLst>
      <p:ext uri="{BB962C8B-B14F-4D97-AF65-F5344CB8AC3E}">
        <p14:creationId xmlns:p14="http://schemas.microsoft.com/office/powerpoint/2010/main" val="2122347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dirty="0" smtClean="0"/>
              <a:t>HAVE A GOOD DAY !</a:t>
            </a:r>
            <a:endParaRPr lang="en-US" sz="3600" b="1" dirty="0"/>
          </a:p>
        </p:txBody>
      </p:sp>
    </p:spTree>
    <p:extLst>
      <p:ext uri="{BB962C8B-B14F-4D97-AF65-F5344CB8AC3E}">
        <p14:creationId xmlns:p14="http://schemas.microsoft.com/office/powerpoint/2010/main" val="2825712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QUALITY MODELS</a:t>
            </a:r>
            <a:endParaRPr lang="en-US" dirty="0"/>
          </a:p>
        </p:txBody>
      </p:sp>
      <p:sp>
        <p:nvSpPr>
          <p:cNvPr id="3" name="Content Placeholder 2"/>
          <p:cNvSpPr>
            <a:spLocks noGrp="1"/>
          </p:cNvSpPr>
          <p:nvPr>
            <p:ph idx="1"/>
          </p:nvPr>
        </p:nvSpPr>
        <p:spPr>
          <a:xfrm>
            <a:off x="1501253" y="2620370"/>
            <a:ext cx="9416505" cy="2456597"/>
          </a:xfrm>
        </p:spPr>
        <p:txBody>
          <a:bodyPr>
            <a:noAutofit/>
          </a:bodyPr>
          <a:lstStyle/>
          <a:p>
            <a:pPr marL="0" indent="0" algn="just">
              <a:buNone/>
            </a:pPr>
            <a:r>
              <a:rPr lang="en-US" sz="2600" dirty="0" smtClean="0">
                <a:latin typeface="Calibri" panose="020F0502020204030204" pitchFamily="34" charset="0"/>
                <a:cs typeface="Calibri" panose="020F0502020204030204" pitchFamily="34" charset="0"/>
              </a:rPr>
              <a:t>Quality is </a:t>
            </a:r>
            <a:r>
              <a:rPr lang="en-US" sz="2600" dirty="0">
                <a:latin typeface="Calibri" panose="020F0502020204030204" pitchFamily="34" charset="0"/>
                <a:cs typeface="Calibri" panose="020F0502020204030204" pitchFamily="34" charset="0"/>
              </a:rPr>
              <a:t>the excellence of the product or service. </a:t>
            </a:r>
            <a:endParaRPr lang="en-US" sz="2600" dirty="0" smtClean="0">
              <a:latin typeface="Calibri" panose="020F0502020204030204" pitchFamily="34" charset="0"/>
              <a:cs typeface="Calibri" panose="020F0502020204030204" pitchFamily="34" charset="0"/>
            </a:endParaRPr>
          </a:p>
          <a:p>
            <a:pPr lvl="2" algn="just"/>
            <a:r>
              <a:rPr lang="en-US" sz="2400" dirty="0" smtClean="0">
                <a:latin typeface="Calibri" panose="020F0502020204030204" pitchFamily="34" charset="0"/>
                <a:cs typeface="Calibri" panose="020F0502020204030204" pitchFamily="34" charset="0"/>
              </a:rPr>
              <a:t>From </a:t>
            </a:r>
            <a:r>
              <a:rPr lang="en-US" sz="2400" dirty="0">
                <a:latin typeface="Calibri" panose="020F0502020204030204" pitchFamily="34" charset="0"/>
                <a:cs typeface="Calibri" panose="020F0502020204030204" pitchFamily="34" charset="0"/>
              </a:rPr>
              <a:t>a user’s point of view</a:t>
            </a:r>
            <a:r>
              <a:rPr lang="en-US" sz="2400" dirty="0" smtClean="0">
                <a:latin typeface="Calibri" panose="020F0502020204030204" pitchFamily="34" charset="0"/>
                <a:cs typeface="Calibri" panose="020F0502020204030204" pitchFamily="34" charset="0"/>
              </a:rPr>
              <a:t>, quality </a:t>
            </a:r>
            <a:r>
              <a:rPr lang="en-US" sz="2400" dirty="0">
                <a:latin typeface="Calibri" panose="020F0502020204030204" pitchFamily="34" charset="0"/>
                <a:cs typeface="Calibri" panose="020F0502020204030204" pitchFamily="34" charset="0"/>
              </a:rPr>
              <a:t>is ‘fitness for purpose’. </a:t>
            </a:r>
            <a:endParaRPr lang="en-US" sz="2400" dirty="0" smtClean="0">
              <a:latin typeface="Calibri" panose="020F0502020204030204" pitchFamily="34" charset="0"/>
              <a:cs typeface="Calibri" panose="020F0502020204030204" pitchFamily="34" charset="0"/>
            </a:endParaRPr>
          </a:p>
          <a:p>
            <a:pPr lvl="2" algn="just"/>
            <a:r>
              <a:rPr lang="en-US" sz="2400" dirty="0" smtClean="0">
                <a:latin typeface="Calibri" panose="020F0502020204030204" pitchFamily="34" charset="0"/>
                <a:cs typeface="Calibri" panose="020F0502020204030204" pitchFamily="34" charset="0"/>
              </a:rPr>
              <a:t>From the manufacturing </a:t>
            </a:r>
            <a:r>
              <a:rPr lang="en-US" sz="2400" dirty="0">
                <a:latin typeface="Calibri" panose="020F0502020204030204" pitchFamily="34" charset="0"/>
                <a:cs typeface="Calibri" panose="020F0502020204030204" pitchFamily="34" charset="0"/>
              </a:rPr>
              <a:t>point of view, the quality of a product is the conformance </a:t>
            </a:r>
            <a:r>
              <a:rPr lang="en-US" sz="2400" dirty="0" smtClean="0">
                <a:latin typeface="Calibri" panose="020F0502020204030204" pitchFamily="34" charset="0"/>
                <a:cs typeface="Calibri" panose="020F0502020204030204" pitchFamily="34" charset="0"/>
              </a:rPr>
              <a:t>to specification</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3325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models</a:t>
            </a:r>
            <a:endParaRPr lang="en-US" dirty="0"/>
          </a:p>
        </p:txBody>
      </p:sp>
      <p:sp>
        <p:nvSpPr>
          <p:cNvPr id="3" name="Content Placeholder 2"/>
          <p:cNvSpPr>
            <a:spLocks noGrp="1"/>
          </p:cNvSpPr>
          <p:nvPr>
            <p:ph idx="1"/>
          </p:nvPr>
        </p:nvSpPr>
        <p:spPr>
          <a:xfrm>
            <a:off x="840499" y="2262383"/>
            <a:ext cx="11029615" cy="3678303"/>
          </a:xfrm>
        </p:spPr>
        <p:txBody>
          <a:bodyPr>
            <a:normAutofit/>
          </a:bodyPr>
          <a:lstStyle/>
          <a:p>
            <a:pPr marL="0" indent="0" algn="just">
              <a:buNone/>
            </a:pPr>
            <a:r>
              <a:rPr lang="en-US" sz="2400" dirty="0" smtClean="0">
                <a:latin typeface="Calibri" panose="020F0502020204030204" pitchFamily="34" charset="0"/>
                <a:cs typeface="Calibri" panose="020F0502020204030204" pitchFamily="34" charset="0"/>
              </a:rPr>
              <a:t>McCall </a:t>
            </a:r>
            <a:r>
              <a:rPr lang="en-US" sz="2400" dirty="0">
                <a:latin typeface="Calibri" panose="020F0502020204030204" pitchFamily="34" charset="0"/>
                <a:cs typeface="Calibri" panose="020F0502020204030204" pitchFamily="34" charset="0"/>
              </a:rPr>
              <a:t>divided software </a:t>
            </a:r>
            <a:r>
              <a:rPr lang="en-US" sz="2400" dirty="0" smtClean="0">
                <a:latin typeface="Calibri" panose="020F0502020204030204" pitchFamily="34" charset="0"/>
                <a:cs typeface="Calibri" panose="020F0502020204030204" pitchFamily="34" charset="0"/>
              </a:rPr>
              <a:t>quality attributes </a:t>
            </a:r>
            <a:r>
              <a:rPr lang="en-US" sz="2400" dirty="0">
                <a:latin typeface="Calibri" panose="020F0502020204030204" pitchFamily="34" charset="0"/>
                <a:cs typeface="Calibri" panose="020F0502020204030204" pitchFamily="34" charset="0"/>
              </a:rPr>
              <a:t>into 3 </a:t>
            </a:r>
            <a:r>
              <a:rPr lang="en-US" sz="2400" dirty="0" smtClean="0">
                <a:latin typeface="Calibri" panose="020F0502020204030204" pitchFamily="34" charset="0"/>
                <a:cs typeface="Calibri" panose="020F0502020204030204" pitchFamily="34" charset="0"/>
              </a:rPr>
              <a:t>groups.</a:t>
            </a: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Each </a:t>
            </a:r>
            <a:r>
              <a:rPr lang="en-US" sz="2400" dirty="0">
                <a:latin typeface="Calibri" panose="020F0502020204030204" pitchFamily="34" charset="0"/>
                <a:cs typeface="Calibri" panose="020F0502020204030204" pitchFamily="34" charset="0"/>
              </a:rPr>
              <a:t>group represents the </a:t>
            </a:r>
            <a:r>
              <a:rPr lang="en-US" sz="2400" dirty="0" smtClean="0">
                <a:latin typeface="Calibri" panose="020F0502020204030204" pitchFamily="34" charset="0"/>
                <a:cs typeface="Calibri" panose="020F0502020204030204" pitchFamily="34" charset="0"/>
              </a:rPr>
              <a:t>quality with respect to one aspect of the software system while the attributes in the group contribute </a:t>
            </a:r>
            <a:r>
              <a:rPr lang="en-US" sz="2400" dirty="0">
                <a:latin typeface="Calibri" panose="020F0502020204030204" pitchFamily="34" charset="0"/>
                <a:cs typeface="Calibri" panose="020F0502020204030204" pitchFamily="34" charset="0"/>
              </a:rPr>
              <a:t>to that aspect. </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Each </a:t>
            </a:r>
            <a:r>
              <a:rPr lang="en-US" sz="2400" dirty="0">
                <a:latin typeface="Calibri" panose="020F0502020204030204" pitchFamily="34" charset="0"/>
                <a:cs typeface="Calibri" panose="020F0502020204030204" pitchFamily="34" charset="0"/>
              </a:rPr>
              <a:t>quality attribute is defined by a question so that </a:t>
            </a:r>
            <a:r>
              <a:rPr lang="en-US" sz="2400" dirty="0" smtClean="0">
                <a:latin typeface="Calibri" panose="020F0502020204030204" pitchFamily="34" charset="0"/>
                <a:cs typeface="Calibri" panose="020F0502020204030204" pitchFamily="34" charset="0"/>
              </a:rPr>
              <a:t>the quality </a:t>
            </a:r>
            <a:r>
              <a:rPr lang="en-US" sz="2400" dirty="0">
                <a:latin typeface="Calibri" panose="020F0502020204030204" pitchFamily="34" charset="0"/>
                <a:cs typeface="Calibri" panose="020F0502020204030204" pitchFamily="34" charset="0"/>
              </a:rPr>
              <a:t>of the software system can be assessed by answering the question.</a:t>
            </a:r>
          </a:p>
        </p:txBody>
      </p:sp>
    </p:spTree>
    <p:extLst>
      <p:ext uri="{BB962C8B-B14F-4D97-AF65-F5344CB8AC3E}">
        <p14:creationId xmlns:p14="http://schemas.microsoft.com/office/powerpoint/2010/main" val="3658125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l="44729" t="38542" r="16618" b="15625"/>
          <a:stretch>
            <a:fillRect/>
          </a:stretch>
        </p:blipFill>
        <p:spPr bwMode="auto">
          <a:xfrm>
            <a:off x="1591101" y="0"/>
            <a:ext cx="8882987" cy="5921991"/>
          </a:xfrm>
          <a:prstGeom prst="rect">
            <a:avLst/>
          </a:prstGeom>
          <a:noFill/>
          <a:ln w="9525">
            <a:noFill/>
            <a:miter lim="800000"/>
            <a:headEnd/>
            <a:tailEnd/>
          </a:ln>
          <a:effectLst/>
        </p:spPr>
      </p:pic>
    </p:spTree>
    <p:extLst>
      <p:ext uri="{BB962C8B-B14F-4D97-AF65-F5344CB8AC3E}">
        <p14:creationId xmlns:p14="http://schemas.microsoft.com/office/powerpoint/2010/main" val="3802778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Relational models</a:t>
            </a:r>
            <a:endParaRPr lang="en-US" dirty="0"/>
          </a:p>
        </p:txBody>
      </p:sp>
      <p:sp>
        <p:nvSpPr>
          <p:cNvPr id="3" name="Content Placeholder 2"/>
          <p:cNvSpPr>
            <a:spLocks noGrp="1"/>
          </p:cNvSpPr>
          <p:nvPr>
            <p:ph idx="1"/>
          </p:nvPr>
        </p:nvSpPr>
        <p:spPr>
          <a:xfrm>
            <a:off x="1146412" y="2180496"/>
            <a:ext cx="10331355" cy="3678303"/>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Perry’s model </a:t>
            </a:r>
            <a:r>
              <a:rPr lang="en-US" sz="2400" dirty="0">
                <a:latin typeface="Calibri" panose="020F0502020204030204" pitchFamily="34" charset="0"/>
                <a:cs typeface="Calibri" panose="020F0502020204030204" pitchFamily="34" charset="0"/>
              </a:rPr>
              <a:t>contains three types of relationship between the quality attributes. </a:t>
            </a:r>
            <a:endParaRPr lang="en-US" sz="2400" dirty="0" smtClean="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The direct relationship</a:t>
            </a:r>
          </a:p>
          <a:p>
            <a:pPr lvl="1"/>
            <a:r>
              <a:rPr lang="en-US" sz="2400" dirty="0" smtClean="0">
                <a:latin typeface="Calibri" panose="020F0502020204030204" pitchFamily="34" charset="0"/>
                <a:cs typeface="Calibri" panose="020F0502020204030204" pitchFamily="34" charset="0"/>
              </a:rPr>
              <a:t>The inverse relationship</a:t>
            </a:r>
            <a:endParaRPr lang="en-US" sz="2400" dirty="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neutral relationship </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0120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42753" t="28125" r="19180" b="10417"/>
          <a:stretch>
            <a:fillRect/>
          </a:stretch>
        </p:blipFill>
        <p:spPr bwMode="auto">
          <a:xfrm>
            <a:off x="2947916" y="214315"/>
            <a:ext cx="6868236" cy="6234245"/>
          </a:xfrm>
          <a:prstGeom prst="rect">
            <a:avLst/>
          </a:prstGeom>
          <a:noFill/>
          <a:ln w="9525">
            <a:noFill/>
            <a:miter lim="800000"/>
            <a:headEnd/>
            <a:tailEnd/>
          </a:ln>
          <a:effectLst/>
        </p:spPr>
      </p:pic>
    </p:spTree>
    <p:extLst>
      <p:ext uri="{BB962C8B-B14F-4D97-AF65-F5344CB8AC3E}">
        <p14:creationId xmlns:p14="http://schemas.microsoft.com/office/powerpoint/2010/main" val="4011372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6572" y="2406555"/>
            <a:ext cx="8915400" cy="3777622"/>
          </a:xfrm>
        </p:spPr>
        <p:txBody>
          <a:bodyPr>
            <a:normAutofit/>
          </a:bodyPr>
          <a:lstStyle/>
          <a:p>
            <a:pPr algn="just"/>
            <a:r>
              <a:rPr lang="en-US" sz="2400" i="1" dirty="0">
                <a:latin typeface="Calibri" panose="020F0502020204030204" pitchFamily="34" charset="0"/>
                <a:cs typeface="Calibri" panose="020F0502020204030204" pitchFamily="34" charset="0"/>
              </a:rPr>
              <a:t>Integrity vs. efficiency (inverse): </a:t>
            </a:r>
            <a:endParaRPr lang="en-US" sz="2400" i="1" dirty="0" smtClean="0">
              <a:latin typeface="Calibri" panose="020F0502020204030204" pitchFamily="34" charset="0"/>
              <a:cs typeface="Calibri" panose="020F0502020204030204" pitchFamily="34" charset="0"/>
            </a:endParaRPr>
          </a:p>
          <a:p>
            <a:pPr marL="400050" lvl="1" indent="0" algn="just">
              <a:buNone/>
            </a:pPr>
            <a:r>
              <a:rPr lang="en-US" sz="2200" i="1" dirty="0" smtClean="0">
                <a:latin typeface="Calibri" panose="020F0502020204030204" pitchFamily="34" charset="0"/>
                <a:cs typeface="Calibri" panose="020F0502020204030204" pitchFamily="34" charset="0"/>
              </a:rPr>
              <a:t>The </a:t>
            </a:r>
            <a:r>
              <a:rPr lang="en-US" sz="2200" i="1" dirty="0">
                <a:latin typeface="Calibri" panose="020F0502020204030204" pitchFamily="34" charset="0"/>
                <a:cs typeface="Calibri" panose="020F0502020204030204" pitchFamily="34" charset="0"/>
              </a:rPr>
              <a:t>control of data access will need </a:t>
            </a:r>
            <a:r>
              <a:rPr lang="en-US" sz="2200" i="1" dirty="0" smtClean="0">
                <a:latin typeface="Calibri" panose="020F0502020204030204" pitchFamily="34" charset="0"/>
                <a:cs typeface="Calibri" panose="020F0502020204030204" pitchFamily="34" charset="0"/>
              </a:rPr>
              <a:t>additional </a:t>
            </a:r>
            <a:r>
              <a:rPr lang="en-US" sz="2200" dirty="0" smtClean="0">
                <a:latin typeface="Calibri" panose="020F0502020204030204" pitchFamily="34" charset="0"/>
                <a:cs typeface="Calibri" panose="020F0502020204030204" pitchFamily="34" charset="0"/>
              </a:rPr>
              <a:t>code</a:t>
            </a:r>
            <a:r>
              <a:rPr lang="en-US" sz="2200" dirty="0">
                <a:latin typeface="Calibri" panose="020F0502020204030204" pitchFamily="34" charset="0"/>
                <a:cs typeface="Calibri" panose="020F0502020204030204" pitchFamily="34" charset="0"/>
              </a:rPr>
              <a:t>, leading to a longer runtime and more storage requirement.</a:t>
            </a:r>
          </a:p>
          <a:p>
            <a:pPr algn="just"/>
            <a:endParaRPr lang="en-US" sz="2400" i="1" dirty="0" smtClean="0">
              <a:latin typeface="Calibri" panose="020F0502020204030204" pitchFamily="34" charset="0"/>
              <a:cs typeface="Calibri" panose="020F0502020204030204" pitchFamily="34" charset="0"/>
            </a:endParaRPr>
          </a:p>
          <a:p>
            <a:pPr algn="just"/>
            <a:r>
              <a:rPr lang="en-US" sz="2400" i="1" dirty="0" smtClean="0">
                <a:latin typeface="Calibri" panose="020F0502020204030204" pitchFamily="34" charset="0"/>
                <a:cs typeface="Calibri" panose="020F0502020204030204" pitchFamily="34" charset="0"/>
              </a:rPr>
              <a:t>Usability </a:t>
            </a:r>
            <a:r>
              <a:rPr lang="en-US" sz="2400" i="1" dirty="0">
                <a:latin typeface="Calibri" panose="020F0502020204030204" pitchFamily="34" charset="0"/>
                <a:cs typeface="Calibri" panose="020F0502020204030204" pitchFamily="34" charset="0"/>
              </a:rPr>
              <a:t>vs. efficiency (inverse): </a:t>
            </a:r>
            <a:endParaRPr lang="en-US" sz="2400" i="1" dirty="0" smtClean="0">
              <a:latin typeface="Calibri" panose="020F0502020204030204" pitchFamily="34" charset="0"/>
              <a:cs typeface="Calibri" panose="020F0502020204030204" pitchFamily="34" charset="0"/>
            </a:endParaRPr>
          </a:p>
          <a:p>
            <a:pPr marL="400050" lvl="1" indent="0" algn="just">
              <a:buNone/>
            </a:pPr>
            <a:r>
              <a:rPr lang="en-US" sz="2200" i="1" dirty="0" smtClean="0">
                <a:latin typeface="Calibri" panose="020F0502020204030204" pitchFamily="34" charset="0"/>
                <a:cs typeface="Calibri" panose="020F0502020204030204" pitchFamily="34" charset="0"/>
              </a:rPr>
              <a:t>Improvement </a:t>
            </a:r>
            <a:r>
              <a:rPr lang="en-US" sz="2200" i="1" dirty="0">
                <a:latin typeface="Calibri" panose="020F0502020204030204" pitchFamily="34" charset="0"/>
                <a:cs typeface="Calibri" panose="020F0502020204030204" pitchFamily="34" charset="0"/>
              </a:rPr>
              <a:t>of HCI will need more </a:t>
            </a:r>
            <a:r>
              <a:rPr lang="en-US" sz="2200" i="1" dirty="0" smtClean="0">
                <a:latin typeface="Calibri" panose="020F0502020204030204" pitchFamily="34" charset="0"/>
                <a:cs typeface="Calibri" panose="020F0502020204030204" pitchFamily="34" charset="0"/>
              </a:rPr>
              <a:t>code </a:t>
            </a:r>
            <a:r>
              <a:rPr lang="en-US" sz="2200" dirty="0" smtClean="0">
                <a:latin typeface="Calibri" panose="020F0502020204030204" pitchFamily="34" charset="0"/>
                <a:cs typeface="Calibri" panose="020F0502020204030204" pitchFamily="34" charset="0"/>
              </a:rPr>
              <a:t>and </a:t>
            </a:r>
            <a:r>
              <a:rPr lang="en-US" sz="2200" dirty="0">
                <a:latin typeface="Calibri" panose="020F0502020204030204" pitchFamily="34" charset="0"/>
                <a:cs typeface="Calibri" panose="020F0502020204030204" pitchFamily="34" charset="0"/>
              </a:rPr>
              <a:t>data, hence the system will be less efficient.</a:t>
            </a:r>
          </a:p>
        </p:txBody>
      </p:sp>
      <p:sp>
        <p:nvSpPr>
          <p:cNvPr id="4" name="Title 1"/>
          <p:cNvSpPr>
            <a:spLocks noGrp="1"/>
          </p:cNvSpPr>
          <p:nvPr>
            <p:ph type="title"/>
          </p:nvPr>
        </p:nvSpPr>
        <p:spPr>
          <a:xfrm>
            <a:off x="581192" y="702156"/>
            <a:ext cx="11029616" cy="1013800"/>
          </a:xfrm>
        </p:spPr>
        <p:txBody>
          <a:bodyPr/>
          <a:lstStyle/>
          <a:p>
            <a:r>
              <a:rPr lang="en-US" dirty="0" smtClean="0"/>
              <a:t>Relationship b/w quality attributes</a:t>
            </a:r>
            <a:endParaRPr lang="en-US" dirty="0"/>
          </a:p>
        </p:txBody>
      </p:sp>
    </p:spTree>
    <p:extLst>
      <p:ext uri="{BB962C8B-B14F-4D97-AF65-F5344CB8AC3E}">
        <p14:creationId xmlns:p14="http://schemas.microsoft.com/office/powerpoint/2010/main" val="4187966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4337</TotalTime>
  <Words>691</Words>
  <Application>Microsoft Office PowerPoint</Application>
  <PresentationFormat>Widescreen</PresentationFormat>
  <Paragraphs>140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Calibri Light</vt:lpstr>
      <vt:lpstr>Wingdings</vt:lpstr>
      <vt:lpstr>Wingdings 3</vt:lpstr>
      <vt:lpstr>Retrospect</vt:lpstr>
      <vt:lpstr>Software Quality Engineering (Week-3)</vt:lpstr>
      <vt:lpstr>Content of Week # 3</vt:lpstr>
      <vt:lpstr>Quality attributes</vt:lpstr>
      <vt:lpstr>SOFTWARE QUALITY MODELS</vt:lpstr>
      <vt:lpstr>Hierarchical models</vt:lpstr>
      <vt:lpstr>PowerPoint Presentation</vt:lpstr>
      <vt:lpstr>Relational models</vt:lpstr>
      <vt:lpstr>PowerPoint Presentation</vt:lpstr>
      <vt:lpstr>Relationship b/w quality attributes</vt:lpstr>
      <vt:lpstr>Relationship b/w quality attributes</vt:lpstr>
      <vt:lpstr>Relationship b/w quality attributes</vt:lpstr>
      <vt:lpstr>Software Quality Engineering Road Map</vt:lpstr>
      <vt:lpstr>Quality Engineering at Design/Architecture Phase</vt:lpstr>
      <vt:lpstr>Sample System</vt:lpstr>
      <vt:lpstr>Performance</vt:lpstr>
      <vt:lpstr>Performance</vt:lpstr>
      <vt:lpstr>Performance Problems</vt:lpstr>
      <vt:lpstr>Performance Principles</vt:lpstr>
      <vt:lpstr>Performance Objectives</vt:lpstr>
      <vt:lpstr>Performance Measurement Metrics</vt:lpstr>
      <vt:lpstr>Serial Request Latency</vt:lpstr>
      <vt:lpstr>PowerPoint Presentation</vt:lpstr>
      <vt:lpstr>PowerPoint Presentation</vt:lpstr>
      <vt:lpstr>Disk Latency - Approaches</vt:lpstr>
      <vt:lpstr>PowerPoint Presentation</vt:lpstr>
      <vt:lpstr>PowerPoint Presentation</vt:lpstr>
      <vt:lpstr>PowerPoint Presentation</vt:lpstr>
      <vt:lpstr>PowerPoint Presentation</vt:lpstr>
      <vt:lpstr>Parallel Request  (Concurrency)</vt:lpstr>
      <vt:lpstr> C(N) = theoretical speed </vt:lpstr>
      <vt:lpstr>Concurrent Processing</vt:lpstr>
      <vt:lpstr>Contention</vt:lpstr>
      <vt:lpstr>Locking Compatibility Matrix</vt:lpstr>
      <vt:lpstr>Coherence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(Week-1)</dc:title>
  <dc:creator>Hp</dc:creator>
  <cp:lastModifiedBy>Hp</cp:lastModifiedBy>
  <cp:revision>442</cp:revision>
  <dcterms:created xsi:type="dcterms:W3CDTF">2021-02-17T14:04:28Z</dcterms:created>
  <dcterms:modified xsi:type="dcterms:W3CDTF">2022-02-28T12:09:43Z</dcterms:modified>
</cp:coreProperties>
</file>