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1"/>
  </p:notesMasterIdLst>
  <p:sldIdLst>
    <p:sldId id="256" r:id="rId2"/>
    <p:sldId id="372" r:id="rId3"/>
    <p:sldId id="440" r:id="rId4"/>
    <p:sldId id="441" r:id="rId5"/>
    <p:sldId id="442" r:id="rId6"/>
    <p:sldId id="444" r:id="rId7"/>
    <p:sldId id="448" r:id="rId8"/>
    <p:sldId id="445" r:id="rId9"/>
    <p:sldId id="449" r:id="rId10"/>
    <p:sldId id="450" r:id="rId11"/>
    <p:sldId id="451" r:id="rId12"/>
    <p:sldId id="480" r:id="rId13"/>
    <p:sldId id="455" r:id="rId14"/>
    <p:sldId id="463" r:id="rId15"/>
    <p:sldId id="469" r:id="rId16"/>
    <p:sldId id="470" r:id="rId17"/>
    <p:sldId id="471" r:id="rId18"/>
    <p:sldId id="472" r:id="rId19"/>
    <p:sldId id="473" r:id="rId20"/>
    <p:sldId id="474" r:id="rId21"/>
    <p:sldId id="475" r:id="rId22"/>
    <p:sldId id="476" r:id="rId23"/>
    <p:sldId id="477" r:id="rId24"/>
    <p:sldId id="464" r:id="rId25"/>
    <p:sldId id="465" r:id="rId26"/>
    <p:sldId id="466" r:id="rId27"/>
    <p:sldId id="467" r:id="rId28"/>
    <p:sldId id="468"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08-Mar-22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60301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18</a:t>
            </a:fld>
            <a:endParaRPr lang="en-US" altLang="en-US" sz="1200"/>
          </a:p>
        </p:txBody>
      </p:sp>
    </p:spTree>
    <p:extLst>
      <p:ext uri="{BB962C8B-B14F-4D97-AF65-F5344CB8AC3E}">
        <p14:creationId xmlns:p14="http://schemas.microsoft.com/office/powerpoint/2010/main" val="55043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19</a:t>
            </a:fld>
            <a:endParaRPr lang="en-US" altLang="en-US" sz="1200"/>
          </a:p>
        </p:txBody>
      </p:sp>
    </p:spTree>
    <p:extLst>
      <p:ext uri="{BB962C8B-B14F-4D97-AF65-F5344CB8AC3E}">
        <p14:creationId xmlns:p14="http://schemas.microsoft.com/office/powerpoint/2010/main" val="128445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20</a:t>
            </a:fld>
            <a:endParaRPr lang="en-US" altLang="en-US" sz="1200"/>
          </a:p>
        </p:txBody>
      </p:sp>
    </p:spTree>
    <p:extLst>
      <p:ext uri="{BB962C8B-B14F-4D97-AF65-F5344CB8AC3E}">
        <p14:creationId xmlns:p14="http://schemas.microsoft.com/office/powerpoint/2010/main" val="409268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21</a:t>
            </a:fld>
            <a:endParaRPr lang="en-US" altLang="en-US" sz="1200"/>
          </a:p>
        </p:txBody>
      </p:sp>
    </p:spTree>
    <p:extLst>
      <p:ext uri="{BB962C8B-B14F-4D97-AF65-F5344CB8AC3E}">
        <p14:creationId xmlns:p14="http://schemas.microsoft.com/office/powerpoint/2010/main" val="123589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22</a:t>
            </a:fld>
            <a:endParaRPr lang="en-US" altLang="en-US" sz="1200"/>
          </a:p>
        </p:txBody>
      </p:sp>
    </p:spTree>
    <p:extLst>
      <p:ext uri="{BB962C8B-B14F-4D97-AF65-F5344CB8AC3E}">
        <p14:creationId xmlns:p14="http://schemas.microsoft.com/office/powerpoint/2010/main" val="3098583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23</a:t>
            </a:fld>
            <a:endParaRPr lang="en-US" altLang="en-US" sz="1200"/>
          </a:p>
        </p:txBody>
      </p:sp>
    </p:spTree>
    <p:extLst>
      <p:ext uri="{BB962C8B-B14F-4D97-AF65-F5344CB8AC3E}">
        <p14:creationId xmlns:p14="http://schemas.microsoft.com/office/powerpoint/2010/main" val="318504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000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2344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2417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0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5026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08-Mar-22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8491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08-Mar-22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875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t>08-Mar-22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15151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t>08-Mar-22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293865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321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t>08-Mar-22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023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320" y="850762"/>
            <a:ext cx="6542171" cy="2373739"/>
          </a:xfrm>
        </p:spPr>
        <p:txBody>
          <a:bodyPr>
            <a:normAutofit/>
          </a:bodyPr>
          <a:lstStyle/>
          <a:p>
            <a:pPr algn="ctr"/>
            <a:r>
              <a:rPr lang="en-US" sz="4400" dirty="0" smtClean="0"/>
              <a:t>Software Quality Engineering</a:t>
            </a:r>
            <a:r>
              <a:rPr lang="en-US" dirty="0" smtClean="0"/>
              <a:t/>
            </a:r>
            <a:br>
              <a:rPr lang="en-US" dirty="0" smtClean="0"/>
            </a:br>
            <a:r>
              <a:rPr lang="en-US" sz="3600" dirty="0" smtClean="0"/>
              <a:t>(Week-4)</a:t>
            </a:r>
            <a:endParaRPr lang="en-US" sz="3600" dirty="0"/>
          </a:p>
        </p:txBody>
      </p:sp>
      <p:sp>
        <p:nvSpPr>
          <p:cNvPr id="4" name="Subtitle 2"/>
          <p:cNvSpPr txBox="1">
            <a:spLocks/>
          </p:cNvSpPr>
          <p:nvPr/>
        </p:nvSpPr>
        <p:spPr>
          <a:xfrm>
            <a:off x="3684897" y="4408226"/>
            <a:ext cx="7369790" cy="170597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996287" y="2037631"/>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83122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76" y="518614"/>
            <a:ext cx="10198276" cy="5431809"/>
          </a:xfrm>
          <a:prstGeom prst="rect">
            <a:avLst/>
          </a:prstGeom>
        </p:spPr>
      </p:pic>
    </p:spTree>
    <p:extLst>
      <p:ext uri="{BB962C8B-B14F-4D97-AF65-F5344CB8AC3E}">
        <p14:creationId xmlns:p14="http://schemas.microsoft.com/office/powerpoint/2010/main" val="1900372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234" y="423080"/>
            <a:ext cx="9933405" cy="5513696"/>
          </a:xfrm>
          <a:prstGeom prst="rect">
            <a:avLst/>
          </a:prstGeom>
        </p:spPr>
      </p:pic>
    </p:spTree>
    <p:extLst>
      <p:ext uri="{BB962C8B-B14F-4D97-AF65-F5344CB8AC3E}">
        <p14:creationId xmlns:p14="http://schemas.microsoft.com/office/powerpoint/2010/main" val="158716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7" y="615651"/>
            <a:ext cx="10715123" cy="5034523"/>
          </a:xfrm>
          <a:prstGeom prst="rect">
            <a:avLst/>
          </a:prstGeom>
        </p:spPr>
      </p:pic>
    </p:spTree>
    <p:extLst>
      <p:ext uri="{BB962C8B-B14F-4D97-AF65-F5344CB8AC3E}">
        <p14:creationId xmlns:p14="http://schemas.microsoft.com/office/powerpoint/2010/main" val="2650678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74" y="805219"/>
            <a:ext cx="10238071" cy="4541782"/>
          </a:xfrm>
          <a:prstGeom prst="rect">
            <a:avLst/>
          </a:prstGeom>
        </p:spPr>
      </p:pic>
    </p:spTree>
    <p:extLst>
      <p:ext uri="{BB962C8B-B14F-4D97-AF65-F5344CB8AC3E}">
        <p14:creationId xmlns:p14="http://schemas.microsoft.com/office/powerpoint/2010/main" val="1320586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8" y="477672"/>
            <a:ext cx="10005255" cy="5258625"/>
          </a:xfrm>
          <a:prstGeom prst="rect">
            <a:avLst/>
          </a:prstGeom>
        </p:spPr>
      </p:pic>
    </p:spTree>
    <p:extLst>
      <p:ext uri="{BB962C8B-B14F-4D97-AF65-F5344CB8AC3E}">
        <p14:creationId xmlns:p14="http://schemas.microsoft.com/office/powerpoint/2010/main" val="1198834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fontScale="90000"/>
          </a:bodyPr>
          <a:lstStyle/>
          <a:p>
            <a:pPr>
              <a:defRPr/>
            </a:pPr>
            <a:r>
              <a:rPr lang="en-US" dirty="0" smtClean="0"/>
              <a:t>Representational state transfer (REST)</a:t>
            </a:r>
            <a:endParaRPr lang="en-GB" dirty="0"/>
          </a:p>
        </p:txBody>
      </p:sp>
      <p:sp>
        <p:nvSpPr>
          <p:cNvPr id="44035" name="Content Placeholder 2"/>
          <p:cNvSpPr>
            <a:spLocks noGrp="1"/>
          </p:cNvSpPr>
          <p:nvPr>
            <p:ph idx="1"/>
          </p:nvPr>
        </p:nvSpPr>
        <p:spPr>
          <a:xfrm>
            <a:off x="1093550" y="2388359"/>
            <a:ext cx="9851955" cy="3521122"/>
          </a:xfrm>
        </p:spPr>
        <p:txBody>
          <a:bodyPr>
            <a:normAutofit/>
          </a:bodyPr>
          <a:lstStyle/>
          <a:p>
            <a:pPr algn="just"/>
            <a:r>
              <a:rPr lang="en-US" sz="2400" dirty="0" smtClean="0"/>
              <a:t>REST</a:t>
            </a:r>
            <a:r>
              <a:rPr lang="en-US" sz="2400" dirty="0"/>
              <a:t>, or REpresentational State Transfer, is an architectural style for providing standards between computer systems on the web, making it easier for systems to communicate with each other</a:t>
            </a:r>
            <a:r>
              <a:rPr lang="en-US" sz="2400" dirty="0" smtClean="0"/>
              <a:t>.</a:t>
            </a:r>
          </a:p>
          <a:p>
            <a:pPr algn="just"/>
            <a:endParaRPr lang="en-US" sz="2400" dirty="0"/>
          </a:p>
          <a:p>
            <a:pPr algn="just"/>
            <a:r>
              <a:rPr lang="en-US" altLang="en-US" sz="2400" dirty="0"/>
              <a:t>REST is a </a:t>
            </a:r>
            <a:r>
              <a:rPr lang="en-US" altLang="en-US" sz="2400" dirty="0" smtClean="0"/>
              <a:t>guideline for building performant and scalable applications. </a:t>
            </a:r>
            <a:endParaRPr lang="en-US" sz="2400" dirty="0" smtClean="0"/>
          </a:p>
          <a:p>
            <a:pPr algn="just"/>
            <a:endParaRPr lang="en-US" altLang="en-US" sz="2400" dirty="0" smtClean="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15</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367346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a:bodyPr>
          <a:lstStyle/>
          <a:p>
            <a:r>
              <a:rPr lang="en-US" altLang="en-US" dirty="0" smtClean="0"/>
              <a:t>Representational </a:t>
            </a:r>
            <a:r>
              <a:rPr lang="en-US" altLang="en-US" dirty="0"/>
              <a:t>State Transfer (REST)</a:t>
            </a:r>
            <a:endParaRPr lang="en-US" altLang="en-US" dirty="0" smtClean="0"/>
          </a:p>
        </p:txBody>
      </p:sp>
      <p:sp>
        <p:nvSpPr>
          <p:cNvPr id="43011" name="Rectangle 3"/>
          <p:cNvSpPr>
            <a:spLocks noGrp="1"/>
          </p:cNvSpPr>
          <p:nvPr>
            <p:ph idx="1"/>
          </p:nvPr>
        </p:nvSpPr>
        <p:spPr>
          <a:xfrm>
            <a:off x="635784" y="2098611"/>
            <a:ext cx="5709313" cy="4370429"/>
          </a:xfrm>
        </p:spPr>
        <p:txBody>
          <a:bodyPr>
            <a:normAutofit fontScale="92500" lnSpcReduction="10000"/>
          </a:bodyPr>
          <a:lstStyle/>
          <a:p>
            <a:r>
              <a:rPr lang="en-US" altLang="en-US" sz="2000" dirty="0" smtClean="0"/>
              <a:t>Representational State Transfer (REST)</a:t>
            </a:r>
          </a:p>
          <a:p>
            <a:pPr lvl="1"/>
            <a:r>
              <a:rPr lang="en-US" altLang="en-US" sz="1900" dirty="0" smtClean="0"/>
              <a:t>A style of software architecture for distributed systems such as the World Wide Web. </a:t>
            </a:r>
          </a:p>
          <a:p>
            <a:endParaRPr lang="en-US" altLang="en-US" sz="2000" dirty="0" smtClean="0"/>
          </a:p>
          <a:p>
            <a:r>
              <a:rPr lang="en-US" altLang="en-US" sz="2000" dirty="0" smtClean="0"/>
              <a:t>REST is basically client/server architectural style</a:t>
            </a:r>
          </a:p>
          <a:p>
            <a:pPr lvl="1"/>
            <a:r>
              <a:rPr lang="en-US" altLang="en-US" sz="1900" dirty="0" smtClean="0"/>
              <a:t>Requests and responses are built around the transfer of "representations" of "resources".</a:t>
            </a:r>
          </a:p>
          <a:p>
            <a:endParaRPr lang="en-US" altLang="en-US" sz="2000" dirty="0" smtClean="0"/>
          </a:p>
          <a:p>
            <a:r>
              <a:rPr lang="en-US" altLang="en-US" sz="2000" dirty="0" smtClean="0"/>
              <a:t>HTTP is the main and the best example of a REST style implementation</a:t>
            </a:r>
          </a:p>
          <a:p>
            <a:pPr lvl="1"/>
            <a:r>
              <a:rPr lang="en-US" altLang="en-US" sz="1900" dirty="0" smtClean="0"/>
              <a:t>But it should not be confused with REST</a:t>
            </a:r>
          </a:p>
          <a:p>
            <a:pPr lvl="1"/>
            <a:r>
              <a:rPr lang="en-US" altLang="en-US" sz="1900" dirty="0" smtClean="0"/>
              <a:t>REST is not a protocol</a:t>
            </a:r>
          </a:p>
          <a:p>
            <a:pPr lvl="1"/>
            <a:r>
              <a:rPr lang="en-US" altLang="en-US" sz="1900" dirty="0" smtClean="0"/>
              <a:t>REST is a guideline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430" y="2185554"/>
            <a:ext cx="4738759" cy="4060062"/>
          </a:xfrm>
          <a:prstGeom prst="rect">
            <a:avLst/>
          </a:prstGeom>
        </p:spPr>
      </p:pic>
    </p:spTree>
    <p:extLst>
      <p:ext uri="{BB962C8B-B14F-4D97-AF65-F5344CB8AC3E}">
        <p14:creationId xmlns:p14="http://schemas.microsoft.com/office/powerpoint/2010/main" val="1319352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dirty="0" smtClean="0"/>
              <a:t>REST principles / architectural constraints</a:t>
            </a:r>
          </a:p>
        </p:txBody>
      </p:sp>
      <p:sp>
        <p:nvSpPr>
          <p:cNvPr id="45059" name="Content Placeholder 2"/>
          <p:cNvSpPr>
            <a:spLocks noGrp="1"/>
          </p:cNvSpPr>
          <p:nvPr>
            <p:ph idx="1"/>
          </p:nvPr>
        </p:nvSpPr>
        <p:spPr>
          <a:xfrm>
            <a:off x="1105469" y="2180496"/>
            <a:ext cx="4503761" cy="3678303"/>
          </a:xfrm>
        </p:spPr>
        <p:txBody>
          <a:bodyPr>
            <a:normAutofit/>
          </a:bodyPr>
          <a:lstStyle/>
          <a:p>
            <a:r>
              <a:rPr lang="en-US" altLang="en-US" sz="2400" dirty="0"/>
              <a:t>Client-server</a:t>
            </a:r>
          </a:p>
          <a:p>
            <a:r>
              <a:rPr lang="en-US" altLang="en-US" sz="2400" dirty="0"/>
              <a:t>Stateless</a:t>
            </a:r>
          </a:p>
          <a:p>
            <a:r>
              <a:rPr lang="en-US" altLang="en-US" sz="2400" dirty="0"/>
              <a:t>Cacheable</a:t>
            </a:r>
          </a:p>
          <a:p>
            <a:r>
              <a:rPr lang="en-US" altLang="en-US" sz="2400" dirty="0"/>
              <a:t>Uniform interface</a:t>
            </a:r>
          </a:p>
          <a:p>
            <a:r>
              <a:rPr lang="en-US" altLang="en-US" sz="2400" dirty="0"/>
              <a:t>Layered system</a:t>
            </a:r>
          </a:p>
          <a:p>
            <a:r>
              <a:rPr lang="en-US" altLang="en-US" sz="2400" dirty="0"/>
              <a:t>Code on demand (optional)</a:t>
            </a:r>
            <a:endParaRPr lang="en-US" altLang="en-US" sz="2400" dirty="0" smtClean="0"/>
          </a:p>
        </p:txBody>
      </p:sp>
    </p:spTree>
    <p:extLst>
      <p:ext uri="{BB962C8B-B14F-4D97-AF65-F5344CB8AC3E}">
        <p14:creationId xmlns:p14="http://schemas.microsoft.com/office/powerpoint/2010/main" val="3126676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1. Client Server</a:t>
            </a:r>
          </a:p>
        </p:txBody>
      </p:sp>
      <p:sp>
        <p:nvSpPr>
          <p:cNvPr id="46083" name="Rectangle 3"/>
          <p:cNvSpPr>
            <a:spLocks noGrp="1"/>
          </p:cNvSpPr>
          <p:nvPr>
            <p:ph idx="1"/>
          </p:nvPr>
        </p:nvSpPr>
        <p:spPr>
          <a:xfrm>
            <a:off x="581193" y="2180496"/>
            <a:ext cx="5915141" cy="3678303"/>
          </a:xfrm>
        </p:spPr>
        <p:txBody>
          <a:bodyPr>
            <a:normAutofit/>
          </a:bodyPr>
          <a:lstStyle/>
          <a:p>
            <a:pPr algn="just"/>
            <a:r>
              <a:rPr lang="en-US" altLang="en-US" sz="2000" dirty="0"/>
              <a:t>Separation of concerns is the principle behind the client-server constraints. </a:t>
            </a:r>
            <a:endParaRPr lang="en-US" altLang="en-US" sz="2000" dirty="0" smtClean="0"/>
          </a:p>
          <a:p>
            <a:pPr marL="0" indent="0" algn="just">
              <a:buNone/>
            </a:pPr>
            <a:endParaRPr lang="en-US" altLang="en-US" sz="2000" dirty="0" smtClean="0"/>
          </a:p>
          <a:p>
            <a:pPr algn="just"/>
            <a:r>
              <a:rPr lang="en-US" altLang="en-US" sz="2000" dirty="0" smtClean="0"/>
              <a:t>By </a:t>
            </a:r>
            <a:r>
              <a:rPr lang="en-US" altLang="en-US" sz="2000" dirty="0"/>
              <a:t>separating the user interface concerns from the data storage concerns, we improve the portability of the user interface across multiple platforms and improve scalability by simplifying the server components</a:t>
            </a:r>
            <a:r>
              <a:rPr lang="en-US" altLang="en-US" sz="2000" dirty="0" smtClean="0"/>
              <a:t>.</a:t>
            </a:r>
          </a:p>
          <a:p>
            <a:pPr algn="just"/>
            <a:endParaRPr lang="en-US" altLang="en-US" sz="2000" dirty="0" smtClean="0"/>
          </a:p>
          <a:p>
            <a:pPr algn="just"/>
            <a:r>
              <a:rPr lang="en-US" altLang="en-US" sz="2000" dirty="0" smtClean="0"/>
              <a:t>Client and server can </a:t>
            </a:r>
            <a:r>
              <a:rPr lang="en-US" altLang="en-US" sz="2000" smtClean="0"/>
              <a:t>evolve independently. </a:t>
            </a:r>
            <a:endParaRPr lang="en-US" altLang="en-US" sz="20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497" y="2776461"/>
            <a:ext cx="4925112" cy="2486372"/>
          </a:xfrm>
          <a:prstGeom prst="rect">
            <a:avLst/>
          </a:prstGeom>
        </p:spPr>
      </p:pic>
    </p:spTree>
    <p:extLst>
      <p:ext uri="{BB962C8B-B14F-4D97-AF65-F5344CB8AC3E}">
        <p14:creationId xmlns:p14="http://schemas.microsoft.com/office/powerpoint/2010/main" val="185290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2. Stateless</a:t>
            </a:r>
          </a:p>
        </p:txBody>
      </p:sp>
      <p:sp>
        <p:nvSpPr>
          <p:cNvPr id="46083" name="Rectangle 3"/>
          <p:cNvSpPr>
            <a:spLocks noGrp="1"/>
          </p:cNvSpPr>
          <p:nvPr>
            <p:ph idx="1"/>
          </p:nvPr>
        </p:nvSpPr>
        <p:spPr>
          <a:xfrm>
            <a:off x="1099808" y="2180496"/>
            <a:ext cx="9286138" cy="3678303"/>
          </a:xfrm>
        </p:spPr>
        <p:txBody>
          <a:bodyPr>
            <a:normAutofit/>
          </a:bodyPr>
          <a:lstStyle/>
          <a:p>
            <a:pPr algn="just"/>
            <a:r>
              <a:rPr lang="en-US" altLang="en-US" sz="2000" dirty="0"/>
              <a:t>Statelessness means communication must be stateless in nature as in the client stateless server style, </a:t>
            </a:r>
            <a:endParaRPr lang="en-US" altLang="en-US" sz="2000" dirty="0" smtClean="0"/>
          </a:p>
          <a:p>
            <a:pPr algn="just"/>
            <a:endParaRPr lang="en-US" altLang="en-US" sz="2000" dirty="0" smtClean="0"/>
          </a:p>
          <a:p>
            <a:pPr algn="just"/>
            <a:r>
              <a:rPr lang="en-US" altLang="en-US" sz="2000" dirty="0" smtClean="0"/>
              <a:t>Each </a:t>
            </a:r>
            <a:r>
              <a:rPr lang="en-US" altLang="en-US" sz="2000" dirty="0"/>
              <a:t>request from client to server must contain all of the information necessary to understand the request, and cannot take advantage of any stored context on the server. </a:t>
            </a:r>
            <a:endParaRPr lang="en-US" altLang="en-US" sz="2000" dirty="0" smtClean="0"/>
          </a:p>
        </p:txBody>
      </p:sp>
    </p:spTree>
    <p:extLst>
      <p:ext uri="{BB962C8B-B14F-4D97-AF65-F5344CB8AC3E}">
        <p14:creationId xmlns:p14="http://schemas.microsoft.com/office/powerpoint/2010/main" val="311100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Content of Week # 4</a:t>
            </a:r>
            <a:endParaRPr lang="en-US" dirty="0"/>
          </a:p>
        </p:txBody>
      </p:sp>
      <p:sp>
        <p:nvSpPr>
          <p:cNvPr id="5" name="Content Placeholder 4"/>
          <p:cNvSpPr>
            <a:spLocks noGrp="1"/>
          </p:cNvSpPr>
          <p:nvPr>
            <p:ph idx="1"/>
          </p:nvPr>
        </p:nvSpPr>
        <p:spPr>
          <a:xfrm>
            <a:off x="2013042" y="2552131"/>
            <a:ext cx="6789764" cy="1446662"/>
          </a:xfrm>
        </p:spPr>
        <p:txBody>
          <a:bodyPr>
            <a:normAutofit/>
          </a:bodyPr>
          <a:lstStyle/>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Quality Attributes:</a:t>
            </a:r>
          </a:p>
          <a:p>
            <a:pPr marL="457200" indent="-457200" algn="just">
              <a:spcBef>
                <a:spcPts val="0"/>
              </a:spcBef>
              <a:buClrTx/>
              <a:buFont typeface="+mj-lt"/>
              <a:buAutoNum type="arabicPeriod"/>
              <a:defRPr/>
            </a:pPr>
            <a:r>
              <a:rPr lang="en-US" dirty="0" smtClean="0">
                <a:latin typeface="Calibri" panose="020F0502020204030204" pitchFamily="34" charset="0"/>
                <a:cs typeface="Calibri" panose="020F0502020204030204" pitchFamily="34" charset="0"/>
              </a:rPr>
              <a:t>Scalability</a:t>
            </a:r>
          </a:p>
        </p:txBody>
      </p:sp>
    </p:spTree>
    <p:extLst>
      <p:ext uri="{BB962C8B-B14F-4D97-AF65-F5344CB8AC3E}">
        <p14:creationId xmlns:p14="http://schemas.microsoft.com/office/powerpoint/2010/main" val="1712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a:t>3</a:t>
            </a:r>
            <a:r>
              <a:rPr lang="en-US" altLang="en-US" dirty="0" smtClean="0"/>
              <a:t>. Cacheable</a:t>
            </a:r>
          </a:p>
        </p:txBody>
      </p:sp>
      <p:sp>
        <p:nvSpPr>
          <p:cNvPr id="46083" name="Rectangle 3"/>
          <p:cNvSpPr>
            <a:spLocks noGrp="1"/>
          </p:cNvSpPr>
          <p:nvPr>
            <p:ph idx="1"/>
          </p:nvPr>
        </p:nvSpPr>
        <p:spPr>
          <a:xfrm>
            <a:off x="1578591" y="2057666"/>
            <a:ext cx="9034817" cy="4343134"/>
          </a:xfrm>
        </p:spPr>
        <p:txBody>
          <a:bodyPr>
            <a:normAutofit/>
          </a:bodyPr>
          <a:lstStyle/>
          <a:p>
            <a:pPr algn="just"/>
            <a:r>
              <a:rPr lang="en-US" altLang="en-US" sz="2000" dirty="0" smtClean="0"/>
              <a:t>In </a:t>
            </a:r>
            <a:r>
              <a:rPr lang="en-US" altLang="en-US" sz="2000" dirty="0"/>
              <a:t>order to improve network efficiency, cache constraints are added to the REST style</a:t>
            </a:r>
            <a:r>
              <a:rPr lang="en-US" altLang="en-US" sz="2000" dirty="0" smtClean="0"/>
              <a:t>.</a:t>
            </a:r>
          </a:p>
          <a:p>
            <a:pPr algn="just"/>
            <a:endParaRPr lang="en-US" altLang="en-US" sz="1000" dirty="0"/>
          </a:p>
          <a:p>
            <a:pPr algn="just"/>
            <a:r>
              <a:rPr lang="en-US" altLang="en-US" sz="2000" dirty="0"/>
              <a:t>Cache constraints require that the data within a response to a request </a:t>
            </a:r>
            <a:r>
              <a:rPr lang="en-US" altLang="en-US" sz="2000" dirty="0" smtClean="0"/>
              <a:t>can be cacheable </a:t>
            </a:r>
            <a:r>
              <a:rPr lang="en-US" altLang="en-US" sz="2000" dirty="0"/>
              <a:t>or </a:t>
            </a:r>
            <a:r>
              <a:rPr lang="en-US" altLang="en-US" sz="2000" dirty="0" smtClean="0"/>
              <a:t>not</a:t>
            </a:r>
          </a:p>
          <a:p>
            <a:pPr algn="just"/>
            <a:endParaRPr lang="en-US" altLang="en-US" sz="1000" dirty="0" smtClean="0"/>
          </a:p>
          <a:p>
            <a:pPr algn="just"/>
            <a:r>
              <a:rPr lang="en-US" altLang="en-US" sz="2000" dirty="0" smtClean="0"/>
              <a:t>If </a:t>
            </a:r>
            <a:r>
              <a:rPr lang="en-US" altLang="en-US" sz="2000" dirty="0"/>
              <a:t>a response is cacheable, then a client cache is given the right to reuse that response data for later, equivalent requests</a:t>
            </a:r>
            <a:r>
              <a:rPr lang="en-US" altLang="en-US" sz="2000" dirty="0" smtClean="0"/>
              <a:t>.</a:t>
            </a:r>
          </a:p>
          <a:p>
            <a:pPr algn="just"/>
            <a:endParaRPr lang="en-US" altLang="en-US" sz="1100" dirty="0"/>
          </a:p>
          <a:p>
            <a:pPr algn="just"/>
            <a:r>
              <a:rPr lang="en-US" altLang="en-US" sz="2000" dirty="0"/>
              <a:t>The advantage of adding cache constraints is that they have the potential to partially or completely eliminate some interactions, improving efficiency, scalability, and user-perceived performance by reducing the average latency of a series of interactions.</a:t>
            </a:r>
            <a:endParaRPr lang="en-US" altLang="en-US" sz="2000" dirty="0" smtClean="0"/>
          </a:p>
        </p:txBody>
      </p:sp>
    </p:spTree>
    <p:extLst>
      <p:ext uri="{BB962C8B-B14F-4D97-AF65-F5344CB8AC3E}">
        <p14:creationId xmlns:p14="http://schemas.microsoft.com/office/powerpoint/2010/main" val="1640094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4. Uniform interface</a:t>
            </a:r>
          </a:p>
        </p:txBody>
      </p:sp>
      <p:sp>
        <p:nvSpPr>
          <p:cNvPr id="46083" name="Rectangle 3"/>
          <p:cNvSpPr>
            <a:spLocks noGrp="1"/>
          </p:cNvSpPr>
          <p:nvPr>
            <p:ph idx="1"/>
          </p:nvPr>
        </p:nvSpPr>
        <p:spPr>
          <a:xfrm>
            <a:off x="676727" y="2385213"/>
            <a:ext cx="4618605" cy="3678303"/>
          </a:xfrm>
        </p:spPr>
        <p:txBody>
          <a:bodyPr>
            <a:normAutofit/>
          </a:bodyPr>
          <a:lstStyle/>
          <a:p>
            <a:pPr algn="just"/>
            <a:r>
              <a:rPr lang="en-US" altLang="en-US" sz="2000" dirty="0" smtClean="0"/>
              <a:t>Identification of resources (typically by URI).</a:t>
            </a:r>
          </a:p>
          <a:p>
            <a:pPr algn="just"/>
            <a:r>
              <a:rPr lang="en-US" altLang="en-US" sz="2000" dirty="0" smtClean="0"/>
              <a:t>Manipulation of resources through representations.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834" y="2180496"/>
            <a:ext cx="5848676" cy="367830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08" y="4224364"/>
            <a:ext cx="4610743" cy="1419423"/>
          </a:xfrm>
          <a:prstGeom prst="rect">
            <a:avLst/>
          </a:prstGeom>
        </p:spPr>
      </p:pic>
    </p:spTree>
    <p:extLst>
      <p:ext uri="{BB962C8B-B14F-4D97-AF65-F5344CB8AC3E}">
        <p14:creationId xmlns:p14="http://schemas.microsoft.com/office/powerpoint/2010/main" val="2375354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a:t>5</a:t>
            </a:r>
            <a:r>
              <a:rPr lang="en-US" altLang="en-US" dirty="0" smtClean="0"/>
              <a:t>. Layered system</a:t>
            </a:r>
          </a:p>
        </p:txBody>
      </p:sp>
      <p:sp>
        <p:nvSpPr>
          <p:cNvPr id="46083" name="Rectangle 3"/>
          <p:cNvSpPr>
            <a:spLocks noGrp="1"/>
          </p:cNvSpPr>
          <p:nvPr>
            <p:ph idx="1"/>
          </p:nvPr>
        </p:nvSpPr>
        <p:spPr>
          <a:xfrm>
            <a:off x="1524000" y="2374710"/>
            <a:ext cx="9143999" cy="2665223"/>
          </a:xfrm>
        </p:spPr>
        <p:txBody>
          <a:bodyPr>
            <a:normAutofit/>
          </a:bodyPr>
          <a:lstStyle/>
          <a:p>
            <a:pPr algn="just"/>
            <a:r>
              <a:rPr lang="en-US" sz="2000" dirty="0"/>
              <a:t>The layered system style allows an architecture to be composed of hierarchical layers by constraining component behavior such that each component cannot “see” beyond the immediate layer with which they are </a:t>
            </a:r>
            <a:r>
              <a:rPr lang="en-US" sz="2000" dirty="0" smtClean="0"/>
              <a:t>interacting. </a:t>
            </a:r>
            <a:endParaRPr lang="en-US" altLang="en-US" sz="2000" dirty="0" smtClean="0"/>
          </a:p>
        </p:txBody>
      </p:sp>
    </p:spTree>
    <p:extLst>
      <p:ext uri="{BB962C8B-B14F-4D97-AF65-F5344CB8AC3E}">
        <p14:creationId xmlns:p14="http://schemas.microsoft.com/office/powerpoint/2010/main" val="3230600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6. Code on demand (optional)</a:t>
            </a:r>
          </a:p>
        </p:txBody>
      </p:sp>
      <p:sp>
        <p:nvSpPr>
          <p:cNvPr id="46083" name="Rectangle 3"/>
          <p:cNvSpPr>
            <a:spLocks noGrp="1"/>
          </p:cNvSpPr>
          <p:nvPr>
            <p:ph idx="1"/>
          </p:nvPr>
        </p:nvSpPr>
        <p:spPr>
          <a:xfrm>
            <a:off x="895091" y="2180496"/>
            <a:ext cx="10023117" cy="4165713"/>
          </a:xfrm>
        </p:spPr>
        <p:txBody>
          <a:bodyPr>
            <a:normAutofit/>
          </a:bodyPr>
          <a:lstStyle/>
          <a:p>
            <a:pPr algn="just"/>
            <a:r>
              <a:rPr lang="en-US" altLang="en-US" sz="2000" dirty="0"/>
              <a:t>This states that the server can add more functionality to the REST client, by sending code that can be executable by that client. In the context of the web, one such example is JavaScript code that the server sends to the browser.</a:t>
            </a:r>
          </a:p>
          <a:p>
            <a:pPr marL="0" indent="0" algn="just">
              <a:buNone/>
            </a:pPr>
            <a:endParaRPr lang="en-US" altLang="en-US" sz="2000" dirty="0"/>
          </a:p>
          <a:p>
            <a:pPr algn="just"/>
            <a:r>
              <a:rPr lang="en-US" altLang="en-US" sz="2000" dirty="0"/>
              <a:t>For example, a web browser acts like a REST client and the server passes HTML content that the browser renders. At the server side, there is some sort of server-side language which is performing some logical work at the server side. But if we want to add some logic which will work in the browser then we (as server-side developers) will have to send some JavaScript code to the client side and the browser and then execute that </a:t>
            </a:r>
            <a:r>
              <a:rPr lang="en-US" altLang="en-US" sz="2000" dirty="0" smtClean="0"/>
              <a:t>JavaScript. </a:t>
            </a:r>
          </a:p>
        </p:txBody>
      </p:sp>
    </p:spTree>
    <p:extLst>
      <p:ext uri="{BB962C8B-B14F-4D97-AF65-F5344CB8AC3E}">
        <p14:creationId xmlns:p14="http://schemas.microsoft.com/office/powerpoint/2010/main" val="1999446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47" y="586855"/>
            <a:ext cx="10098145" cy="5126910"/>
          </a:xfrm>
          <a:prstGeom prst="rect">
            <a:avLst/>
          </a:prstGeom>
        </p:spPr>
      </p:pic>
    </p:spTree>
    <p:extLst>
      <p:ext uri="{BB962C8B-B14F-4D97-AF65-F5344CB8AC3E}">
        <p14:creationId xmlns:p14="http://schemas.microsoft.com/office/powerpoint/2010/main" val="2892698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176" y="1895512"/>
            <a:ext cx="3724795" cy="4258269"/>
          </a:xfrm>
          <a:prstGeom prst="rect">
            <a:avLst/>
          </a:prstGeom>
        </p:spPr>
      </p:pic>
      <p:sp>
        <p:nvSpPr>
          <p:cNvPr id="3" name="Title 1"/>
          <p:cNvSpPr>
            <a:spLocks noGrp="1"/>
          </p:cNvSpPr>
          <p:nvPr>
            <p:ph type="title"/>
          </p:nvPr>
        </p:nvSpPr>
        <p:spPr>
          <a:xfrm>
            <a:off x="960802" y="518616"/>
            <a:ext cx="10058400" cy="1119116"/>
          </a:xfrm>
        </p:spPr>
        <p:txBody>
          <a:bodyPr>
            <a:normAutofit/>
          </a:bodyPr>
          <a:lstStyle/>
          <a:p>
            <a:r>
              <a:rPr lang="en-US" sz="4000" dirty="0" smtClean="0"/>
              <a:t>Microservices</a:t>
            </a:r>
            <a:endParaRPr lang="en-US" sz="40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84" y="2036873"/>
            <a:ext cx="3495280" cy="3975548"/>
          </a:xfrm>
          <a:prstGeom prst="rect">
            <a:avLst/>
          </a:prstGeom>
        </p:spPr>
      </p:pic>
    </p:spTree>
    <p:extLst>
      <p:ext uri="{BB962C8B-B14F-4D97-AF65-F5344CB8AC3E}">
        <p14:creationId xmlns:p14="http://schemas.microsoft.com/office/powerpoint/2010/main" val="3083952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16" y="368489"/>
            <a:ext cx="10391190" cy="5610579"/>
          </a:xfrm>
          <a:prstGeom prst="rect">
            <a:avLst/>
          </a:prstGeom>
        </p:spPr>
      </p:pic>
    </p:spTree>
    <p:extLst>
      <p:ext uri="{BB962C8B-B14F-4D97-AF65-F5344CB8AC3E}">
        <p14:creationId xmlns:p14="http://schemas.microsoft.com/office/powerpoint/2010/main" val="2846262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56" y="409433"/>
            <a:ext cx="10688434" cy="5595581"/>
          </a:xfrm>
          <a:prstGeom prst="rect">
            <a:avLst/>
          </a:prstGeom>
        </p:spPr>
      </p:pic>
    </p:spTree>
    <p:extLst>
      <p:ext uri="{BB962C8B-B14F-4D97-AF65-F5344CB8AC3E}">
        <p14:creationId xmlns:p14="http://schemas.microsoft.com/office/powerpoint/2010/main" val="903804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24" y="586855"/>
            <a:ext cx="9974243" cy="5349920"/>
          </a:xfrm>
          <a:prstGeom prst="rect">
            <a:avLst/>
          </a:prstGeom>
        </p:spPr>
      </p:pic>
    </p:spTree>
    <p:extLst>
      <p:ext uri="{BB962C8B-B14F-4D97-AF65-F5344CB8AC3E}">
        <p14:creationId xmlns:p14="http://schemas.microsoft.com/office/powerpoint/2010/main" val="26807405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51871" y="1905364"/>
            <a:ext cx="10058400" cy="1506576"/>
          </a:xfrm>
        </p:spPr>
        <p:txBody>
          <a:bodyPr>
            <a:normAutofit/>
          </a:bodyPr>
          <a:lstStyle/>
          <a:p>
            <a:r>
              <a:rPr lang="en-US" sz="4000" dirty="0" smtClean="0"/>
              <a:t>Scalability</a:t>
            </a:r>
            <a:endParaRPr lang="en-US" sz="4000" dirty="0"/>
          </a:p>
        </p:txBody>
      </p:sp>
    </p:spTree>
    <p:extLst>
      <p:ext uri="{BB962C8B-B14F-4D97-AF65-F5344CB8AC3E}">
        <p14:creationId xmlns:p14="http://schemas.microsoft.com/office/powerpoint/2010/main" val="2948432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75" y="2092656"/>
            <a:ext cx="5707047" cy="3885063"/>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FIXED LOAD</a:t>
            </a:r>
          </a:p>
          <a:p>
            <a:pPr marL="0" indent="0">
              <a:buNone/>
            </a:pPr>
            <a:r>
              <a:rPr lang="en-US" sz="2400" dirty="0" smtClean="0">
                <a:latin typeface="Calibri" panose="020F0502020204030204" pitchFamily="34" charset="0"/>
                <a:cs typeface="Calibri" panose="020F0502020204030204" pitchFamily="34" charset="0"/>
              </a:rPr>
              <a:t>Performance</a:t>
            </a:r>
          </a:p>
          <a:p>
            <a:pPr lvl="2">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Low Latency</a:t>
            </a:r>
          </a:p>
          <a:p>
            <a:pPr lvl="2">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High Throughput</a:t>
            </a:r>
          </a:p>
          <a:p>
            <a:pPr lvl="4">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Concurrency</a:t>
            </a:r>
          </a:p>
          <a:p>
            <a:pPr lvl="7">
              <a:buFont typeface="Wingdings" panose="05000000000000000000" pitchFamily="2" charset="2"/>
              <a:buChar char="§"/>
            </a:pPr>
            <a:r>
              <a:rPr lang="en-US" sz="1600" dirty="0" smtClean="0">
                <a:latin typeface="Calibri" panose="020F0502020204030204" pitchFamily="34" charset="0"/>
                <a:cs typeface="Calibri" panose="020F0502020204030204" pitchFamily="34" charset="0"/>
              </a:rPr>
              <a:t>Single-Machine- Multi-Threading</a:t>
            </a:r>
          </a:p>
          <a:p>
            <a:pPr lvl="7">
              <a:buFont typeface="Wingdings" panose="05000000000000000000" pitchFamily="2" charset="2"/>
              <a:buChar char="§"/>
            </a:pPr>
            <a:r>
              <a:rPr lang="en-US" sz="1600" dirty="0" smtClean="0">
                <a:latin typeface="Calibri" panose="020F0502020204030204" pitchFamily="34" charset="0"/>
                <a:cs typeface="Calibri" panose="020F0502020204030204" pitchFamily="34" charset="0"/>
              </a:rPr>
              <a:t>Multi-Machine- Multi-Threading + Multiprocessing = Distributed Processing</a:t>
            </a:r>
          </a:p>
        </p:txBody>
      </p:sp>
      <p:sp>
        <p:nvSpPr>
          <p:cNvPr id="4" name="Title 1"/>
          <p:cNvSpPr>
            <a:spLocks noGrp="1"/>
          </p:cNvSpPr>
          <p:nvPr>
            <p:ph type="title"/>
          </p:nvPr>
        </p:nvSpPr>
        <p:spPr>
          <a:xfrm>
            <a:off x="581192" y="661212"/>
            <a:ext cx="11029616" cy="1013800"/>
          </a:xfrm>
        </p:spPr>
        <p:txBody>
          <a:bodyPr>
            <a:normAutofit/>
          </a:bodyPr>
          <a:lstStyle/>
          <a:p>
            <a:r>
              <a:rPr lang="en-US" sz="4000" dirty="0" smtClean="0"/>
              <a:t>Performance vs Scalability</a:t>
            </a:r>
            <a:endParaRPr lang="en-US" sz="4000" dirty="0"/>
          </a:p>
        </p:txBody>
      </p:sp>
      <p:sp>
        <p:nvSpPr>
          <p:cNvPr id="6" name="Content Placeholder 2"/>
          <p:cNvSpPr txBox="1">
            <a:spLocks/>
          </p:cNvSpPr>
          <p:nvPr/>
        </p:nvSpPr>
        <p:spPr>
          <a:xfrm>
            <a:off x="6711320" y="2083557"/>
            <a:ext cx="4899488" cy="38850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400" dirty="0" smtClean="0">
                <a:latin typeface="Calibri" panose="020F0502020204030204" pitchFamily="34" charset="0"/>
                <a:cs typeface="Calibri" panose="020F0502020204030204" pitchFamily="34" charset="0"/>
              </a:rPr>
              <a:t>VARIABLE LOAD</a:t>
            </a:r>
          </a:p>
          <a:p>
            <a:pPr marL="0" indent="0">
              <a:buFont typeface="Calibri" panose="020F0502020204030204" pitchFamily="34" charset="0"/>
              <a:buNone/>
            </a:pPr>
            <a:r>
              <a:rPr lang="en-US" sz="2400" dirty="0" smtClean="0">
                <a:latin typeface="Calibri" panose="020F0502020204030204" pitchFamily="34" charset="0"/>
                <a:cs typeface="Calibri" panose="020F0502020204030204" pitchFamily="34" charset="0"/>
              </a:rPr>
              <a:t>Scalability</a:t>
            </a:r>
          </a:p>
          <a:p>
            <a:pPr lvl="2">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High Throughput</a:t>
            </a:r>
          </a:p>
          <a:p>
            <a:pPr lvl="4">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Ability of a system to increase its throughput by adding more hardware capacity.</a:t>
            </a:r>
          </a:p>
          <a:p>
            <a:pPr lvl="4">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Both Ways: Up and Down</a:t>
            </a:r>
          </a:p>
        </p:txBody>
      </p:sp>
    </p:spTree>
    <p:extLst>
      <p:ext uri="{BB962C8B-B14F-4D97-AF65-F5344CB8AC3E}">
        <p14:creationId xmlns:p14="http://schemas.microsoft.com/office/powerpoint/2010/main" val="2283125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1192" y="661212"/>
            <a:ext cx="11029616" cy="1013800"/>
          </a:xfrm>
        </p:spPr>
        <p:txBody>
          <a:bodyPr>
            <a:normAutofit/>
          </a:bodyPr>
          <a:lstStyle/>
          <a:p>
            <a:r>
              <a:rPr lang="en-US" sz="4000" dirty="0" smtClean="0"/>
              <a:t>Vertical &amp; Horizontal Scalability</a:t>
            </a:r>
            <a:endParaRPr lang="en-US" sz="40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35" y="1830203"/>
            <a:ext cx="2781688" cy="434400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630" y="1920703"/>
            <a:ext cx="3905795" cy="4163006"/>
          </a:xfrm>
          <a:prstGeom prst="rect">
            <a:avLst/>
          </a:prstGeom>
        </p:spPr>
      </p:pic>
    </p:spTree>
    <p:extLst>
      <p:ext uri="{BB962C8B-B14F-4D97-AF65-F5344CB8AC3E}">
        <p14:creationId xmlns:p14="http://schemas.microsoft.com/office/powerpoint/2010/main" val="202623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0802" y="518616"/>
            <a:ext cx="10058400" cy="1119116"/>
          </a:xfrm>
        </p:spPr>
        <p:txBody>
          <a:bodyPr>
            <a:normAutofit/>
          </a:bodyPr>
          <a:lstStyle/>
          <a:p>
            <a:r>
              <a:rPr lang="en-US" sz="4000" dirty="0" smtClean="0"/>
              <a:t>Reverse Proxy</a:t>
            </a:r>
            <a:endParaRPr lang="en-US" sz="4000" dirty="0"/>
          </a:p>
        </p:txBody>
      </p:sp>
      <p:sp>
        <p:nvSpPr>
          <p:cNvPr id="3" name="Content Placeholder 2"/>
          <p:cNvSpPr>
            <a:spLocks noGrp="1"/>
          </p:cNvSpPr>
          <p:nvPr>
            <p:ph idx="1"/>
          </p:nvPr>
        </p:nvSpPr>
        <p:spPr>
          <a:xfrm>
            <a:off x="1110928" y="1968563"/>
            <a:ext cx="10058400" cy="4023360"/>
          </a:xfrm>
        </p:spPr>
        <p:txBody>
          <a:bodyPr/>
          <a:lstStyle/>
          <a:p>
            <a:pPr marL="0" indent="0">
              <a:buNone/>
            </a:pPr>
            <a:r>
              <a:rPr lang="en-US" dirty="0" smtClean="0"/>
              <a:t>Client needs to know only about the address of the Reverse Proxy.</a:t>
            </a:r>
          </a:p>
          <a:p>
            <a:pPr marL="0" indent="0">
              <a:buNone/>
            </a:pPr>
            <a:r>
              <a:rPr lang="en-US" dirty="0" smtClean="0"/>
              <a:t>Reverse proxy can also act as load balancer.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190" y="2947916"/>
            <a:ext cx="3386653" cy="3206299"/>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927" y="3073935"/>
            <a:ext cx="3805628" cy="2917988"/>
          </a:xfrm>
          <a:prstGeom prst="rect">
            <a:avLst/>
          </a:prstGeom>
        </p:spPr>
      </p:pic>
    </p:spTree>
    <p:extLst>
      <p:ext uri="{BB962C8B-B14F-4D97-AF65-F5344CB8AC3E}">
        <p14:creationId xmlns:p14="http://schemas.microsoft.com/office/powerpoint/2010/main" val="649997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0802" y="518616"/>
            <a:ext cx="10058400" cy="1119116"/>
          </a:xfrm>
        </p:spPr>
        <p:txBody>
          <a:bodyPr>
            <a:normAutofit/>
          </a:bodyPr>
          <a:lstStyle/>
          <a:p>
            <a:r>
              <a:rPr lang="en-US" sz="4000" dirty="0" smtClean="0"/>
              <a:t>Modularity</a:t>
            </a:r>
            <a:endParaRPr lang="en-US" sz="4000" dirty="0"/>
          </a:p>
        </p:txBody>
      </p:sp>
      <p:sp>
        <p:nvSpPr>
          <p:cNvPr id="3" name="Content Placeholder 2"/>
          <p:cNvSpPr>
            <a:spLocks noGrp="1"/>
          </p:cNvSpPr>
          <p:nvPr>
            <p:ph idx="1"/>
          </p:nvPr>
        </p:nvSpPr>
        <p:spPr>
          <a:xfrm>
            <a:off x="1110928" y="1968563"/>
            <a:ext cx="10058400" cy="4023360"/>
          </a:xfrm>
        </p:spPr>
        <p:txBody>
          <a:bodyPr/>
          <a:lstStyle/>
          <a:p>
            <a:pPr marL="0" indent="0">
              <a:buNone/>
            </a:pPr>
            <a:r>
              <a:rPr lang="en-US" sz="2400" dirty="0" smtClean="0"/>
              <a:t>Scalable architecture starts with Modularity</a:t>
            </a:r>
          </a:p>
          <a:p>
            <a:pPr>
              <a:buFont typeface="Wingdings" panose="05000000000000000000" pitchFamily="2" charset="2"/>
              <a:buChar char="§"/>
            </a:pPr>
            <a:r>
              <a:rPr lang="en-US" dirty="0" smtClean="0"/>
              <a:t>Provides the foundation for breaking an application into more specialized functions/services.</a:t>
            </a:r>
          </a:p>
        </p:txBody>
      </p:sp>
      <p:grpSp>
        <p:nvGrpSpPr>
          <p:cNvPr id="9" name="Group 8"/>
          <p:cNvGrpSpPr/>
          <p:nvPr/>
        </p:nvGrpSpPr>
        <p:grpSpPr>
          <a:xfrm>
            <a:off x="1779364" y="3256413"/>
            <a:ext cx="8421275" cy="2779990"/>
            <a:chOff x="1779364" y="3256413"/>
            <a:chExt cx="8421275" cy="277999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364" y="3256413"/>
              <a:ext cx="8421275" cy="100026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841" y="4172394"/>
              <a:ext cx="2429214" cy="1819529"/>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417" y="4631989"/>
              <a:ext cx="1593242" cy="1404414"/>
            </a:xfrm>
            <a:prstGeom prst="rect">
              <a:avLst/>
            </a:prstGeom>
          </p:spPr>
        </p:pic>
      </p:grpSp>
    </p:spTree>
    <p:extLst>
      <p:ext uri="{BB962C8B-B14F-4D97-AF65-F5344CB8AC3E}">
        <p14:creationId xmlns:p14="http://schemas.microsoft.com/office/powerpoint/2010/main" val="796844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0802" y="518616"/>
            <a:ext cx="10058400" cy="1119116"/>
          </a:xfrm>
        </p:spPr>
        <p:txBody>
          <a:bodyPr>
            <a:normAutofit/>
          </a:bodyPr>
          <a:lstStyle/>
          <a:p>
            <a:r>
              <a:rPr lang="en-US" sz="4000" dirty="0" smtClean="0"/>
              <a:t>Horizontal Scaling Methods</a:t>
            </a:r>
            <a:endParaRPr lang="en-US" sz="4000" dirty="0"/>
          </a:p>
        </p:txBody>
      </p:sp>
      <p:sp>
        <p:nvSpPr>
          <p:cNvPr id="3" name="Content Placeholder 2"/>
          <p:cNvSpPr>
            <a:spLocks noGrp="1"/>
          </p:cNvSpPr>
          <p:nvPr>
            <p:ph idx="1"/>
          </p:nvPr>
        </p:nvSpPr>
        <p:spPr>
          <a:xfrm>
            <a:off x="1110928" y="1968563"/>
            <a:ext cx="10058400" cy="4023360"/>
          </a:xfrm>
        </p:spPr>
        <p:txBody>
          <a:bodyPr/>
          <a:lstStyle/>
          <a:p>
            <a:pPr marL="457200" indent="-457200">
              <a:buFont typeface="+mj-lt"/>
              <a:buAutoNum type="arabicPeriod"/>
            </a:pPr>
            <a:r>
              <a:rPr lang="en-US" b="1" dirty="0" smtClean="0"/>
              <a:t>Services</a:t>
            </a:r>
          </a:p>
          <a:p>
            <a:pPr marL="457200" indent="-457200">
              <a:buFont typeface="+mj-lt"/>
              <a:buAutoNum type="arabicPeriod"/>
            </a:pPr>
            <a:r>
              <a:rPr lang="en-US" b="1" dirty="0" smtClean="0"/>
              <a:t>Replication</a:t>
            </a:r>
          </a:p>
          <a:p>
            <a:pPr marL="749808" lvl="1" indent="-457200">
              <a:buFont typeface="+mj-lt"/>
              <a:buAutoNum type="arabicPeriod"/>
            </a:pPr>
            <a:r>
              <a:rPr lang="en-US" dirty="0" smtClean="0"/>
              <a:t>Stateful </a:t>
            </a:r>
          </a:p>
          <a:p>
            <a:pPr marL="749808" lvl="1" indent="-457200">
              <a:buFont typeface="+mj-lt"/>
              <a:buAutoNum type="arabicPeriod"/>
            </a:pPr>
            <a:r>
              <a:rPr lang="en-US" dirty="0" smtClean="0"/>
              <a:t>Stateless</a:t>
            </a:r>
          </a:p>
          <a:p>
            <a:pPr marL="457200" indent="-457200">
              <a:buFont typeface="+mj-lt"/>
              <a:buAutoNum type="arabicPeriod"/>
            </a:pPr>
            <a:r>
              <a:rPr lang="en-US" b="1" dirty="0" smtClean="0"/>
              <a:t>Portioning</a:t>
            </a:r>
          </a:p>
          <a:p>
            <a:pPr marL="749808" lvl="1" indent="-457200">
              <a:buFont typeface="+mj-lt"/>
              <a:buAutoNum type="arabicPeriod"/>
            </a:pPr>
            <a:r>
              <a:rPr lang="en-US" dirty="0" smtClean="0"/>
              <a:t>Vertical / Functionality Portioning</a:t>
            </a:r>
          </a:p>
          <a:p>
            <a:pPr marL="749808" lvl="1" indent="-457200">
              <a:buFont typeface="+mj-lt"/>
              <a:buAutoNum type="arabicPeriod"/>
            </a:pPr>
            <a:r>
              <a:rPr lang="en-US" dirty="0" smtClean="0"/>
              <a:t>Database portioning</a:t>
            </a:r>
          </a:p>
          <a:p>
            <a:pPr marL="457200" indent="-457200">
              <a:buFont typeface="+mj-lt"/>
              <a:buAutoNum type="arabicPeriod"/>
            </a:pPr>
            <a:r>
              <a:rPr lang="en-US" b="1" dirty="0" smtClean="0"/>
              <a:t>Asynchronous Calls</a:t>
            </a:r>
          </a:p>
        </p:txBody>
      </p:sp>
    </p:spTree>
    <p:extLst>
      <p:ext uri="{BB962C8B-B14F-4D97-AF65-F5344CB8AC3E}">
        <p14:creationId xmlns:p14="http://schemas.microsoft.com/office/powerpoint/2010/main" val="3688314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790" y="696035"/>
            <a:ext cx="10099021" cy="5190209"/>
          </a:xfrm>
          <a:prstGeom prst="rect">
            <a:avLst/>
          </a:prstGeom>
        </p:spPr>
      </p:pic>
    </p:spTree>
    <p:extLst>
      <p:ext uri="{BB962C8B-B14F-4D97-AF65-F5344CB8AC3E}">
        <p14:creationId xmlns:p14="http://schemas.microsoft.com/office/powerpoint/2010/main" val="193706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5294</TotalTime>
  <Words>690</Words>
  <Application>Microsoft Office PowerPoint</Application>
  <PresentationFormat>Widescreen</PresentationFormat>
  <Paragraphs>97</Paragraphs>
  <Slides>29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Arial</vt:lpstr>
      <vt:lpstr>Calibri</vt:lpstr>
      <vt:lpstr>Calibri Light</vt:lpstr>
      <vt:lpstr>Comic Sans MS</vt:lpstr>
      <vt:lpstr>Wingdings</vt:lpstr>
      <vt:lpstr>Wingdings 3</vt:lpstr>
      <vt:lpstr>Retrospect</vt:lpstr>
      <vt:lpstr>Software Quality Engineering (Week-4)</vt:lpstr>
      <vt:lpstr>Content of Week # 4</vt:lpstr>
      <vt:lpstr>Scalability</vt:lpstr>
      <vt:lpstr>Performance vs Scalability</vt:lpstr>
      <vt:lpstr>Vertical &amp; Horizontal Scalability</vt:lpstr>
      <vt:lpstr>Reverse Proxy</vt:lpstr>
      <vt:lpstr>Modularity</vt:lpstr>
      <vt:lpstr>Horizontal Scaling Methods</vt:lpstr>
      <vt:lpstr>PowerPoint Presentation</vt:lpstr>
      <vt:lpstr>PowerPoint Presentation</vt:lpstr>
      <vt:lpstr>PowerPoint Presentation</vt:lpstr>
      <vt:lpstr>PowerPoint Presentation</vt:lpstr>
      <vt:lpstr>PowerPoint Presentation</vt:lpstr>
      <vt:lpstr>PowerPoint Presentation</vt:lpstr>
      <vt:lpstr>Representational state transfer (REST)</vt:lpstr>
      <vt:lpstr>Representational State Transfer (REST)</vt:lpstr>
      <vt:lpstr>REST principles / architectural constraints</vt:lpstr>
      <vt:lpstr>1. Client Server</vt:lpstr>
      <vt:lpstr>2. Stateless</vt:lpstr>
      <vt:lpstr>3. Cacheable</vt:lpstr>
      <vt:lpstr>4. Uniform interface</vt:lpstr>
      <vt:lpstr>5. Layered system</vt:lpstr>
      <vt:lpstr>6. Code on demand (optional)</vt:lpstr>
      <vt:lpstr>PowerPoint Presentation</vt:lpstr>
      <vt:lpstr>Microservices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468</cp:revision>
  <dcterms:created xsi:type="dcterms:W3CDTF">2021-02-17T14:04:28Z</dcterms:created>
  <dcterms:modified xsi:type="dcterms:W3CDTF">2022-03-08T10:30:34Z</dcterms:modified>
</cp:coreProperties>
</file>