
<file path=[Content_Types].xml><?xml version="1.0" encoding="utf-8"?>
<Types xmlns="http://schemas.openxmlformats.org/package/2006/content-types">
  <Default Extension="png" ContentType="image/png"/>
  <Default Extension="tmp"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3" r:id="rId1"/>
    <p:sldMasterId id="2147483745" r:id="rId2"/>
    <p:sldMasterId id="2147483759" r:id="rId3"/>
  </p:sldMasterIdLst>
  <p:notesMasterIdLst>
    <p:notesMasterId r:id="rId53"/>
  </p:notesMasterIdLst>
  <p:sldIdLst>
    <p:sldId id="256" r:id="rId4"/>
    <p:sldId id="372" r:id="rId5"/>
    <p:sldId id="445" r:id="rId6"/>
    <p:sldId id="446" r:id="rId7"/>
    <p:sldId id="443" r:id="rId8"/>
    <p:sldId id="444" r:id="rId9"/>
    <p:sldId id="442" r:id="rId10"/>
    <p:sldId id="447" r:id="rId11"/>
    <p:sldId id="448" r:id="rId12"/>
    <p:sldId id="451" r:id="rId13"/>
    <p:sldId id="450" r:id="rId14"/>
    <p:sldId id="441" r:id="rId15"/>
    <p:sldId id="449" r:id="rId16"/>
    <p:sldId id="462" r:id="rId17"/>
    <p:sldId id="463" r:id="rId18"/>
    <p:sldId id="464" r:id="rId19"/>
    <p:sldId id="465" r:id="rId20"/>
    <p:sldId id="466" r:id="rId21"/>
    <p:sldId id="467" r:id="rId22"/>
    <p:sldId id="469" r:id="rId23"/>
    <p:sldId id="470" r:id="rId24"/>
    <p:sldId id="471" r:id="rId25"/>
    <p:sldId id="472" r:id="rId26"/>
    <p:sldId id="484" r:id="rId27"/>
    <p:sldId id="473" r:id="rId28"/>
    <p:sldId id="483" r:id="rId29"/>
    <p:sldId id="476" r:id="rId30"/>
    <p:sldId id="474" r:id="rId31"/>
    <p:sldId id="475" r:id="rId32"/>
    <p:sldId id="477" r:id="rId33"/>
    <p:sldId id="478" r:id="rId34"/>
    <p:sldId id="479" r:id="rId35"/>
    <p:sldId id="480" r:id="rId36"/>
    <p:sldId id="481" r:id="rId37"/>
    <p:sldId id="482" r:id="rId38"/>
    <p:sldId id="485" r:id="rId39"/>
    <p:sldId id="486" r:id="rId40"/>
    <p:sldId id="487" r:id="rId41"/>
    <p:sldId id="488" r:id="rId42"/>
    <p:sldId id="489" r:id="rId43"/>
    <p:sldId id="490" r:id="rId44"/>
    <p:sldId id="468" r:id="rId45"/>
    <p:sldId id="452" r:id="rId46"/>
    <p:sldId id="453" r:id="rId47"/>
    <p:sldId id="454" r:id="rId48"/>
    <p:sldId id="455" r:id="rId49"/>
    <p:sldId id="456" r:id="rId50"/>
    <p:sldId id="458" r:id="rId51"/>
    <p:sldId id="259"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theme" Target="theme/theme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s>
</file>

<file path=ppt/ink/ink1.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dev"/>
        </inkml:traceFormat>
        <inkml:channelProperties>
          <inkml:channelProperty channel="X" name="resolution" value="999.99994" units="1/in"/>
          <inkml:channelProperty channel="Y" name="resolution" value="999.99994" units="1/in"/>
          <inkml:channelProperty channel="F" name="resolution" value="10E-6" units="1/dev"/>
        </inkml:channelProperties>
      </inkml:inkSource>
      <inkml:timestamp xml:id="ts0" timeString="2012-10-23T05:28:06.214"/>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3 177 2,'-2'1'1,"2"1"0,-2-2 0,2 0 0,0 0 0,0 0 0,0 0 0,0-2 0,0 1 0,2-2 0,0-2 0,2-1-1,0 0 0,-2-2 1,4-1-1,-1 0 0,1-3 1,-2 2-1,2-3 0,2 0 0,0-1-1,0 2 0,-2 0 1,2 0-1,-1-1 1,1 3 0,0 0-1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3F982C-9FDD-442E-900F-C61AE4D000BA}" type="datetimeFigureOut">
              <a:rPr lang="en-US" smtClean="0"/>
              <a:t>28-Mar-22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5544AB-251C-4FAB-BCEC-E40D3E7B8492}" type="slidenum">
              <a:rPr lang="en-US" smtClean="0"/>
              <a:t>‹#›</a:t>
            </a:fld>
            <a:endParaRPr lang="en-US"/>
          </a:p>
        </p:txBody>
      </p:sp>
    </p:spTree>
    <p:extLst>
      <p:ext uri="{BB962C8B-B14F-4D97-AF65-F5344CB8AC3E}">
        <p14:creationId xmlns:p14="http://schemas.microsoft.com/office/powerpoint/2010/main" val="340452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a:ln/>
        </p:spPr>
      </p:sp>
      <p:sp>
        <p:nvSpPr>
          <p:cNvPr id="133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cs typeface="Arial" panose="020B0604020202020204" pitchFamily="34" charset="0"/>
            </a:endParaRPr>
          </a:p>
        </p:txBody>
      </p:sp>
      <p:sp>
        <p:nvSpPr>
          <p:cNvPr id="133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5DC4394-59FA-4F77-BB92-75CB0F25E019}" type="slidenum">
              <a:rPr lang="en-US" altLang="en-US" smtClean="0"/>
              <a:pPr/>
              <a:t>7</a:t>
            </a:fld>
            <a:endParaRPr lang="en-US" altLang="en-US" smtClean="0"/>
          </a:p>
        </p:txBody>
      </p:sp>
    </p:spTree>
    <p:extLst>
      <p:ext uri="{BB962C8B-B14F-4D97-AF65-F5344CB8AC3E}">
        <p14:creationId xmlns:p14="http://schemas.microsoft.com/office/powerpoint/2010/main" val="38886386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3B27400-D5E8-4C87-9586-64936C862AE2}" type="datetimeFigureOut">
              <a:rPr lang="en-US" smtClean="0"/>
              <a:t>28-Mar-22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34E2EC-B005-4591-88C3-5EF7800E1C6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5117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B27400-D5E8-4C87-9586-64936C862AE2}" type="datetimeFigureOut">
              <a:rPr lang="en-US" smtClean="0"/>
              <a:t>28-Mar-22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34E2EC-B005-4591-88C3-5EF7800E1C6A}" type="slidenum">
              <a:rPr lang="en-US" smtClean="0"/>
              <a:t>‹#›</a:t>
            </a:fld>
            <a:endParaRPr lang="en-US"/>
          </a:p>
        </p:txBody>
      </p:sp>
    </p:spTree>
    <p:extLst>
      <p:ext uri="{BB962C8B-B14F-4D97-AF65-F5344CB8AC3E}">
        <p14:creationId xmlns:p14="http://schemas.microsoft.com/office/powerpoint/2010/main" val="2500091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B27400-D5E8-4C87-9586-64936C862AE2}" type="datetimeFigureOut">
              <a:rPr lang="en-US" smtClean="0"/>
              <a:t>28-Mar-22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34E2EC-B005-4591-88C3-5EF7800E1C6A}" type="slidenum">
              <a:rPr lang="en-US" smtClean="0"/>
              <a:t>‹#›</a:t>
            </a:fld>
            <a:endParaRPr lang="en-US"/>
          </a:p>
        </p:txBody>
      </p:sp>
    </p:spTree>
    <p:extLst>
      <p:ext uri="{BB962C8B-B14F-4D97-AF65-F5344CB8AC3E}">
        <p14:creationId xmlns:p14="http://schemas.microsoft.com/office/powerpoint/2010/main" val="14234480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30B8AE0-83F0-4A45-8AE8-49CEFA9D9A80}"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8399762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8A9B718-67DE-4F40-809C-EA8494DA3BFD}"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8144360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0B45713-D659-48D0-875D-4A35748821CF}"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5529339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445EE32F-7FDF-4946-9A4E-974C17DB2E51}"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9951810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08D3A44F-5843-4B32-8243-B8ED3BD0C732}"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7691714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64CA8C36-D453-471A-82D0-6821F6F400E8}"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0644558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7D6EB76C-626C-4C9A-B91A-8DACAB47FDF6}"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9943606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56734107-19F3-4E22-9AFC-5F049CC813BE}"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70244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B27400-D5E8-4C87-9586-64936C862AE2}" type="datetimeFigureOut">
              <a:rPr lang="en-US" smtClean="0"/>
              <a:t>28-Mar-22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34E2EC-B005-4591-88C3-5EF7800E1C6A}" type="slidenum">
              <a:rPr lang="en-US" smtClean="0"/>
              <a:t>‹#›</a:t>
            </a:fld>
            <a:endParaRPr lang="en-US"/>
          </a:p>
        </p:txBody>
      </p:sp>
    </p:spTree>
    <p:extLst>
      <p:ext uri="{BB962C8B-B14F-4D97-AF65-F5344CB8AC3E}">
        <p14:creationId xmlns:p14="http://schemas.microsoft.com/office/powerpoint/2010/main" val="32417199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D48B73EA-3933-4023-9E1C-D41E00BF8D6C}"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9544624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BA5ABF94-DC7C-4534-843C-93E3DBF42AA0}"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5289447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A953690-F9F2-4DF8-B878-CFECC3E9BEBA}"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2088576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114B22C8-FD5E-4220-8762-DF441820BCD3}"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41173077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09600" y="274639"/>
            <a:ext cx="109728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F6237BD5-0B9E-4981-8BAE-BD4BFE0FDE05}"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83303731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30B8AE0-83F0-4A45-8AE8-49CEFA9D9A80}"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85433820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8A9B718-67DE-4F40-809C-EA8494DA3BFD}"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06400427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0B45713-D659-48D0-875D-4A35748821CF}"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85532895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445EE32F-7FDF-4946-9A4E-974C17DB2E51}"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18354355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08D3A44F-5843-4B32-8243-B8ED3BD0C732}"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480618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B27400-D5E8-4C87-9586-64936C862AE2}" type="datetimeFigureOut">
              <a:rPr lang="en-US" smtClean="0"/>
              <a:t>28-Mar-22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34E2EC-B005-4591-88C3-5EF7800E1C6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420095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64CA8C36-D453-471A-82D0-6821F6F400E8}"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41659862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7D6EB76C-626C-4C9A-B91A-8DACAB47FDF6}"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50885738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56734107-19F3-4E22-9AFC-5F049CC813BE}"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16351361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D48B73EA-3933-4023-9E1C-D41E00BF8D6C}"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35247894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BA5ABF94-DC7C-4534-843C-93E3DBF42AA0}"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58726665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A953690-F9F2-4DF8-B878-CFECC3E9BEBA}"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42285984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114B22C8-FD5E-4220-8762-DF441820BCD3}"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87229496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09600" y="274639"/>
            <a:ext cx="109728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F6237BD5-0B9E-4981-8BAE-BD4BFE0FDE05}"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551863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3B27400-D5E8-4C87-9586-64936C862AE2}" type="datetimeFigureOut">
              <a:rPr lang="en-US" smtClean="0"/>
              <a:t>28-Mar-22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34E2EC-B005-4591-88C3-5EF7800E1C6A}" type="slidenum">
              <a:rPr lang="en-US" smtClean="0"/>
              <a:t>‹#›</a:t>
            </a:fld>
            <a:endParaRPr lang="en-US"/>
          </a:p>
        </p:txBody>
      </p:sp>
    </p:spTree>
    <p:extLst>
      <p:ext uri="{BB962C8B-B14F-4D97-AF65-F5344CB8AC3E}">
        <p14:creationId xmlns:p14="http://schemas.microsoft.com/office/powerpoint/2010/main" val="502661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3B27400-D5E8-4C87-9586-64936C862AE2}" type="datetimeFigureOut">
              <a:rPr lang="en-US" smtClean="0"/>
              <a:t>28-Mar-22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34E2EC-B005-4591-88C3-5EF7800E1C6A}" type="slidenum">
              <a:rPr lang="en-US" smtClean="0"/>
              <a:t>‹#›</a:t>
            </a:fld>
            <a:endParaRPr lang="en-US"/>
          </a:p>
        </p:txBody>
      </p:sp>
    </p:spTree>
    <p:extLst>
      <p:ext uri="{BB962C8B-B14F-4D97-AF65-F5344CB8AC3E}">
        <p14:creationId xmlns:p14="http://schemas.microsoft.com/office/powerpoint/2010/main" val="2849159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3B27400-D5E8-4C87-9586-64936C862AE2}" type="datetimeFigureOut">
              <a:rPr lang="en-US" smtClean="0"/>
              <a:t>28-Mar-22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34E2EC-B005-4591-88C3-5EF7800E1C6A}" type="slidenum">
              <a:rPr lang="en-US" smtClean="0"/>
              <a:t>‹#›</a:t>
            </a:fld>
            <a:endParaRPr lang="en-US"/>
          </a:p>
        </p:txBody>
      </p:sp>
    </p:spTree>
    <p:extLst>
      <p:ext uri="{BB962C8B-B14F-4D97-AF65-F5344CB8AC3E}">
        <p14:creationId xmlns:p14="http://schemas.microsoft.com/office/powerpoint/2010/main" val="487544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3B27400-D5E8-4C87-9586-64936C862AE2}" type="datetimeFigureOut">
              <a:rPr lang="en-US" smtClean="0"/>
              <a:t>28-Mar-22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234E2EC-B005-4591-88C3-5EF7800E1C6A}" type="slidenum">
              <a:rPr lang="en-US" smtClean="0"/>
              <a:t>‹#›</a:t>
            </a:fld>
            <a:endParaRPr lang="en-US"/>
          </a:p>
        </p:txBody>
      </p:sp>
    </p:spTree>
    <p:extLst>
      <p:ext uri="{BB962C8B-B14F-4D97-AF65-F5344CB8AC3E}">
        <p14:creationId xmlns:p14="http://schemas.microsoft.com/office/powerpoint/2010/main" val="1151517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3B27400-D5E8-4C87-9586-64936C862AE2}" type="datetimeFigureOut">
              <a:rPr lang="en-US" smtClean="0"/>
              <a:t>28-Mar-22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234E2EC-B005-4591-88C3-5EF7800E1C6A}" type="slidenum">
              <a:rPr lang="en-US" smtClean="0"/>
              <a:t>‹#›</a:t>
            </a:fld>
            <a:endParaRPr lang="en-US"/>
          </a:p>
        </p:txBody>
      </p:sp>
    </p:spTree>
    <p:extLst>
      <p:ext uri="{BB962C8B-B14F-4D97-AF65-F5344CB8AC3E}">
        <p14:creationId xmlns:p14="http://schemas.microsoft.com/office/powerpoint/2010/main" val="2938653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B27400-D5E8-4C87-9586-64936C862AE2}" type="datetimeFigureOut">
              <a:rPr lang="en-US" smtClean="0"/>
              <a:t>28-Mar-22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34E2EC-B005-4591-88C3-5EF7800E1C6A}" type="slidenum">
              <a:rPr lang="en-US" smtClean="0"/>
              <a:t>‹#›</a:t>
            </a:fld>
            <a:endParaRPr lang="en-US"/>
          </a:p>
        </p:txBody>
      </p:sp>
    </p:spTree>
    <p:extLst>
      <p:ext uri="{BB962C8B-B14F-4D97-AF65-F5344CB8AC3E}">
        <p14:creationId xmlns:p14="http://schemas.microsoft.com/office/powerpoint/2010/main" val="253212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3B27400-D5E8-4C87-9586-64936C862AE2}" type="datetimeFigureOut">
              <a:rPr lang="en-US" smtClean="0"/>
              <a:t>28-Mar-22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234E2EC-B005-4591-88C3-5EF7800E1C6A}"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9702355"/>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cs typeface="Arial" charset="0"/>
              </a:defRPr>
            </a:lvl1pPr>
          </a:lstStyle>
          <a:p>
            <a:pPr fontAlgn="base">
              <a:spcBef>
                <a:spcPct val="0"/>
              </a:spcBef>
              <a:spcAft>
                <a:spcPct val="0"/>
              </a:spcAft>
              <a:defRPr/>
            </a:pPr>
            <a:endParaRPr lang="en-US">
              <a:solidFill>
                <a:srgbClr val="000000"/>
              </a:solidFill>
            </a:endParaRPr>
          </a:p>
        </p:txBody>
      </p:sp>
      <p:sp>
        <p:nvSpPr>
          <p:cNvPr id="1029"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cs typeface="Arial" charset="0"/>
              </a:defRPr>
            </a:lvl1pPr>
          </a:lstStyle>
          <a:p>
            <a:pPr fontAlgn="base">
              <a:spcBef>
                <a:spcPct val="0"/>
              </a:spcBef>
              <a:spcAft>
                <a:spcPct val="0"/>
              </a:spcAft>
              <a:defRPr/>
            </a:pPr>
            <a:endParaRPr lang="en-US">
              <a:solidFill>
                <a:srgbClr val="000000"/>
              </a:solidFill>
            </a:endParaRPr>
          </a:p>
        </p:txBody>
      </p:sp>
      <p:sp>
        <p:nvSpPr>
          <p:cNvPr id="1030"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fontAlgn="base">
              <a:spcBef>
                <a:spcPct val="0"/>
              </a:spcBef>
              <a:spcAft>
                <a:spcPct val="0"/>
              </a:spcAft>
              <a:defRPr/>
            </a:pPr>
            <a:fld id="{F69D952C-A285-4FCA-B63D-70DE64412C56}" type="slidenum">
              <a:rPr lang="en-US" altLang="en-US">
                <a:solidFill>
                  <a:srgbClr val="000000"/>
                </a:solidFill>
              </a:rPr>
              <a:pPr fontAlgn="base">
                <a:spcBef>
                  <a:spcPct val="0"/>
                </a:spcBef>
                <a:spcAft>
                  <a:spcPct val="0"/>
                </a:spcAft>
                <a:defRPr/>
              </a:pPr>
              <a:t>‹#›</a:t>
            </a:fld>
            <a:endParaRPr lang="en-US" altLang="en-US">
              <a:solidFill>
                <a:srgbClr val="000000"/>
              </a:solidFill>
            </a:endParaRPr>
          </a:p>
        </p:txBody>
      </p:sp>
    </p:spTree>
    <p:extLst>
      <p:ext uri="{BB962C8B-B14F-4D97-AF65-F5344CB8AC3E}">
        <p14:creationId xmlns:p14="http://schemas.microsoft.com/office/powerpoint/2010/main" val="607404816"/>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cs typeface="Arial" charset="0"/>
              </a:defRPr>
            </a:lvl1pPr>
          </a:lstStyle>
          <a:p>
            <a:pPr fontAlgn="base">
              <a:spcBef>
                <a:spcPct val="0"/>
              </a:spcBef>
              <a:spcAft>
                <a:spcPct val="0"/>
              </a:spcAft>
              <a:defRPr/>
            </a:pPr>
            <a:endParaRPr lang="en-US">
              <a:solidFill>
                <a:srgbClr val="000000"/>
              </a:solidFill>
            </a:endParaRPr>
          </a:p>
        </p:txBody>
      </p:sp>
      <p:sp>
        <p:nvSpPr>
          <p:cNvPr id="1029"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cs typeface="Arial" charset="0"/>
              </a:defRPr>
            </a:lvl1pPr>
          </a:lstStyle>
          <a:p>
            <a:pPr fontAlgn="base">
              <a:spcBef>
                <a:spcPct val="0"/>
              </a:spcBef>
              <a:spcAft>
                <a:spcPct val="0"/>
              </a:spcAft>
              <a:defRPr/>
            </a:pPr>
            <a:endParaRPr lang="en-US">
              <a:solidFill>
                <a:srgbClr val="000000"/>
              </a:solidFill>
            </a:endParaRPr>
          </a:p>
        </p:txBody>
      </p:sp>
      <p:sp>
        <p:nvSpPr>
          <p:cNvPr id="1030"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fontAlgn="base">
              <a:spcBef>
                <a:spcPct val="0"/>
              </a:spcBef>
              <a:spcAft>
                <a:spcPct val="0"/>
              </a:spcAft>
              <a:defRPr/>
            </a:pPr>
            <a:fld id="{F69D952C-A285-4FCA-B63D-70DE64412C56}" type="slidenum">
              <a:rPr lang="en-US" altLang="en-US">
                <a:solidFill>
                  <a:srgbClr val="000000"/>
                </a:solidFill>
              </a:rPr>
              <a:pPr fontAlgn="base">
                <a:spcBef>
                  <a:spcPct val="0"/>
                </a:spcBef>
                <a:spcAft>
                  <a:spcPct val="0"/>
                </a:spcAft>
                <a:defRPr/>
              </a:pPr>
              <a:t>‹#›</a:t>
            </a:fld>
            <a:endParaRPr lang="en-US" altLang="en-US">
              <a:solidFill>
                <a:srgbClr val="000000"/>
              </a:solidFill>
            </a:endParaRPr>
          </a:p>
        </p:txBody>
      </p:sp>
    </p:spTree>
    <p:extLst>
      <p:ext uri="{BB962C8B-B14F-4D97-AF65-F5344CB8AC3E}">
        <p14:creationId xmlns:p14="http://schemas.microsoft.com/office/powerpoint/2010/main" val="4209898027"/>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3.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5.tmp"/><Relationship Id="rId2" Type="http://schemas.openxmlformats.org/officeDocument/2006/relationships/image" Target="../media/image24.tmp"/><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63320" y="850762"/>
            <a:ext cx="6542171" cy="2373739"/>
          </a:xfrm>
        </p:spPr>
        <p:txBody>
          <a:bodyPr>
            <a:normAutofit/>
          </a:bodyPr>
          <a:lstStyle/>
          <a:p>
            <a:pPr algn="ctr"/>
            <a:r>
              <a:rPr lang="en-US" sz="4400" dirty="0" smtClean="0"/>
              <a:t>Software Quality Engineering</a:t>
            </a:r>
            <a:r>
              <a:rPr lang="en-US" dirty="0" smtClean="0"/>
              <a:t/>
            </a:r>
            <a:br>
              <a:rPr lang="en-US" dirty="0" smtClean="0"/>
            </a:br>
            <a:r>
              <a:rPr lang="en-US" sz="3600" dirty="0" smtClean="0"/>
              <a:t>(Week-7)</a:t>
            </a:r>
            <a:endParaRPr lang="en-US" sz="3600" dirty="0"/>
          </a:p>
        </p:txBody>
      </p:sp>
      <p:sp>
        <p:nvSpPr>
          <p:cNvPr id="4" name="Subtitle 2"/>
          <p:cNvSpPr txBox="1">
            <a:spLocks/>
          </p:cNvSpPr>
          <p:nvPr/>
        </p:nvSpPr>
        <p:spPr>
          <a:xfrm>
            <a:off x="3684897" y="4408226"/>
            <a:ext cx="7369790" cy="1705971"/>
          </a:xfrm>
          <a:prstGeom prst="rect">
            <a:avLst/>
          </a:prstGeom>
        </p:spPr>
        <p:txBody>
          <a:bodyPr vert="horz" lIns="91440" tIns="45720" rIns="91440" bIns="45720" rtlCol="0" anchor="t">
            <a:normAutofit fontScale="70000" lnSpcReduction="2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endParaRPr lang="en-US" sz="3800" i="1" dirty="0" smtClean="0">
              <a:solidFill>
                <a:schemeClr val="tx1"/>
              </a:solidFill>
              <a:latin typeface="Calibri" panose="020F0502020204030204" pitchFamily="34" charset="0"/>
              <a:cs typeface="Calibri" panose="020F0502020204030204" pitchFamily="34" charset="0"/>
            </a:endParaRPr>
          </a:p>
          <a:p>
            <a:pPr algn="ctr"/>
            <a:r>
              <a:rPr lang="en-US" sz="3800" dirty="0" smtClean="0">
                <a:solidFill>
                  <a:schemeClr val="tx1"/>
                </a:solidFill>
                <a:latin typeface="Calibri" panose="020F0502020204030204" pitchFamily="34" charset="0"/>
                <a:cs typeface="Calibri" panose="020F0502020204030204" pitchFamily="34" charset="0"/>
              </a:rPr>
              <a:t>Usama Musharaf</a:t>
            </a:r>
          </a:p>
          <a:p>
            <a:pPr algn="ctr"/>
            <a:r>
              <a:rPr lang="en-US" sz="3100" dirty="0" smtClean="0">
                <a:solidFill>
                  <a:schemeClr val="tx1"/>
                </a:solidFill>
                <a:latin typeface="Calibri" panose="020F0502020204030204" pitchFamily="34" charset="0"/>
                <a:cs typeface="Calibri" panose="020F0502020204030204" pitchFamily="34" charset="0"/>
              </a:rPr>
              <a:t>LECTURER  </a:t>
            </a:r>
            <a:r>
              <a:rPr lang="en-US" sz="3100" i="1" dirty="0" smtClean="0">
                <a:solidFill>
                  <a:schemeClr val="tx1"/>
                </a:solidFill>
                <a:latin typeface="Calibri" panose="020F0502020204030204" pitchFamily="34" charset="0"/>
                <a:cs typeface="Calibri" panose="020F0502020204030204" pitchFamily="34" charset="0"/>
              </a:rPr>
              <a:t>(Department of Computer Science)</a:t>
            </a:r>
          </a:p>
          <a:p>
            <a:pPr algn="ctr"/>
            <a:r>
              <a:rPr lang="en-US" sz="2800" i="1" dirty="0" smtClean="0">
                <a:solidFill>
                  <a:schemeClr val="tx1"/>
                </a:solidFill>
                <a:latin typeface="Calibri" panose="020F0502020204030204" pitchFamily="34" charset="0"/>
                <a:cs typeface="Calibri" panose="020F0502020204030204" pitchFamily="34" charset="0"/>
              </a:rPr>
              <a:t>FAST-NUCES Peshawar</a:t>
            </a:r>
          </a:p>
          <a:p>
            <a:endParaRPr lang="en-US" sz="2800" i="1" dirty="0">
              <a:solidFill>
                <a:schemeClr val="tx1"/>
              </a:solidFill>
            </a:endParaRPr>
          </a:p>
        </p:txBody>
      </p:sp>
      <p:grpSp>
        <p:nvGrpSpPr>
          <p:cNvPr id="5" name="Group 4"/>
          <p:cNvGrpSpPr/>
          <p:nvPr/>
        </p:nvGrpSpPr>
        <p:grpSpPr>
          <a:xfrm>
            <a:off x="996287" y="2037631"/>
            <a:ext cx="2791982" cy="1364603"/>
            <a:chOff x="0" y="858720"/>
            <a:chExt cx="2069598" cy="1011532"/>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4234" y="858720"/>
              <a:ext cx="1261129" cy="484246"/>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42966"/>
              <a:ext cx="2069598" cy="527286"/>
            </a:xfrm>
            <a:prstGeom prst="rect">
              <a:avLst/>
            </a:prstGeom>
          </p:spPr>
        </p:pic>
      </p:grpSp>
    </p:spTree>
    <p:extLst>
      <p:ext uri="{BB962C8B-B14F-4D97-AF65-F5344CB8AC3E}">
        <p14:creationId xmlns:p14="http://schemas.microsoft.com/office/powerpoint/2010/main" val="8312249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60059" y="777923"/>
            <a:ext cx="9812741" cy="709684"/>
          </a:xfrm>
        </p:spPr>
        <p:txBody>
          <a:bodyPr>
            <a:normAutofit fontScale="90000"/>
          </a:bodyPr>
          <a:lstStyle/>
          <a:p>
            <a:r>
              <a:rPr lang="en-US" dirty="0" smtClean="0"/>
              <a:t>Levels of Specifications</a:t>
            </a:r>
            <a:endParaRPr lang="en-US" dirty="0"/>
          </a:p>
        </p:txBody>
      </p:sp>
      <p:sp>
        <p:nvSpPr>
          <p:cNvPr id="5" name="Content Placeholder 4"/>
          <p:cNvSpPr>
            <a:spLocks noGrp="1"/>
          </p:cNvSpPr>
          <p:nvPr>
            <p:ph idx="1"/>
          </p:nvPr>
        </p:nvSpPr>
        <p:spPr>
          <a:xfrm>
            <a:off x="1160059" y="1883391"/>
            <a:ext cx="10099344" cy="4039737"/>
          </a:xfrm>
        </p:spPr>
        <p:txBody>
          <a:bodyPr>
            <a:normAutofit fontScale="92500" lnSpcReduction="10000"/>
          </a:bodyPr>
          <a:lstStyle/>
          <a:p>
            <a:pPr marL="0" indent="0" algn="just">
              <a:spcBef>
                <a:spcPts val="0"/>
              </a:spcBef>
              <a:buClrTx/>
              <a:buNone/>
              <a:defRPr/>
            </a:pPr>
            <a:r>
              <a:rPr lang="en-US" sz="2400" dirty="0"/>
              <a:t>There are usually at least three levels of software specification documents in large systems: </a:t>
            </a:r>
            <a:endParaRPr lang="en-US" sz="2400" dirty="0" smtClean="0"/>
          </a:p>
          <a:p>
            <a:pPr marL="0" indent="0" algn="just">
              <a:spcBef>
                <a:spcPts val="0"/>
              </a:spcBef>
              <a:buClrTx/>
              <a:buNone/>
              <a:defRPr/>
            </a:pPr>
            <a:endParaRPr lang="en-US" sz="2400" dirty="0" smtClean="0"/>
          </a:p>
          <a:p>
            <a:pPr marL="457200" indent="-457200" algn="just">
              <a:spcBef>
                <a:spcPts val="0"/>
              </a:spcBef>
              <a:buClrTx/>
              <a:buAutoNum type="arabicPeriod"/>
              <a:defRPr/>
            </a:pPr>
            <a:r>
              <a:rPr lang="en-US" sz="2400" b="1" dirty="0" smtClean="0"/>
              <a:t>Functional </a:t>
            </a:r>
            <a:r>
              <a:rPr lang="en-US" sz="2400" b="1" dirty="0"/>
              <a:t>specifications </a:t>
            </a:r>
            <a:r>
              <a:rPr lang="en-US" sz="2400" dirty="0"/>
              <a:t>(or requirements) give a precise description of the required </a:t>
            </a:r>
            <a:r>
              <a:rPr lang="en-US" sz="2400" dirty="0" smtClean="0"/>
              <a:t>behavior </a:t>
            </a:r>
            <a:r>
              <a:rPr lang="en-US" sz="2400" dirty="0"/>
              <a:t>of the system – what the software should do, not how it should do it – may also describe constraints on how this can be </a:t>
            </a:r>
            <a:r>
              <a:rPr lang="en-US" sz="2400" dirty="0" smtClean="0"/>
              <a:t>achieved.</a:t>
            </a:r>
          </a:p>
          <a:p>
            <a:pPr marL="457200" indent="-457200" algn="just">
              <a:spcBef>
                <a:spcPts val="0"/>
              </a:spcBef>
              <a:buClrTx/>
              <a:buAutoNum type="arabicPeriod"/>
              <a:defRPr/>
            </a:pPr>
            <a:endParaRPr lang="en-US" sz="2400" b="1" dirty="0"/>
          </a:p>
          <a:p>
            <a:pPr marL="457200" indent="-457200" algn="just">
              <a:spcBef>
                <a:spcPts val="0"/>
              </a:spcBef>
              <a:buClrTx/>
              <a:buAutoNum type="arabicPeriod"/>
              <a:defRPr/>
            </a:pPr>
            <a:r>
              <a:rPr lang="en-US" sz="2400" b="1" dirty="0" smtClean="0"/>
              <a:t>Design </a:t>
            </a:r>
            <a:r>
              <a:rPr lang="en-US" sz="2400" b="1" dirty="0"/>
              <a:t>specifications </a:t>
            </a:r>
            <a:r>
              <a:rPr lang="en-US" sz="2400" dirty="0"/>
              <a:t>describe the architecture of the design to implement the functional specification – the components of the software and how they are to relate to one </a:t>
            </a:r>
            <a:r>
              <a:rPr lang="en-US" sz="2400" dirty="0" smtClean="0"/>
              <a:t>another. </a:t>
            </a:r>
          </a:p>
          <a:p>
            <a:pPr marL="457200" indent="-457200" algn="just">
              <a:spcBef>
                <a:spcPts val="0"/>
              </a:spcBef>
              <a:buClrTx/>
              <a:buAutoNum type="arabicPeriod"/>
              <a:defRPr/>
            </a:pPr>
            <a:endParaRPr lang="en-US" sz="2400" dirty="0"/>
          </a:p>
          <a:p>
            <a:pPr marL="457200" indent="-457200" algn="just">
              <a:spcBef>
                <a:spcPts val="0"/>
              </a:spcBef>
              <a:buClrTx/>
              <a:buAutoNum type="arabicPeriod"/>
              <a:defRPr/>
            </a:pPr>
            <a:r>
              <a:rPr lang="en-US" sz="2400" b="1" dirty="0" smtClean="0"/>
              <a:t>Detailed </a:t>
            </a:r>
            <a:r>
              <a:rPr lang="en-US" sz="2400" b="1" dirty="0"/>
              <a:t>design specifications </a:t>
            </a:r>
            <a:r>
              <a:rPr lang="en-US" sz="2400" dirty="0"/>
              <a:t>describe how each component of the architecture is to be implemented – down to the individual code </a:t>
            </a:r>
            <a:r>
              <a:rPr lang="en-US" sz="2400" dirty="0" smtClean="0"/>
              <a:t>units.</a:t>
            </a:r>
            <a:endParaRPr lang="en-US" sz="2200" dirty="0" smtClean="0"/>
          </a:p>
        </p:txBody>
      </p:sp>
    </p:spTree>
    <p:extLst>
      <p:ext uri="{BB962C8B-B14F-4D97-AF65-F5344CB8AC3E}">
        <p14:creationId xmlns:p14="http://schemas.microsoft.com/office/powerpoint/2010/main" val="20227735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1209233" y="2940719"/>
            <a:ext cx="10058400" cy="1143000"/>
          </a:xfrm>
        </p:spPr>
        <p:txBody>
          <a:bodyPr>
            <a:normAutofit/>
          </a:bodyPr>
          <a:lstStyle/>
          <a:p>
            <a:r>
              <a:rPr lang="en-US" sz="4400" b="1" dirty="0" smtClean="0">
                <a:latin typeface="Adobe Fan Heiti Std B" panose="020B0700000000000000" pitchFamily="34" charset="-128"/>
                <a:ea typeface="Adobe Fan Heiti Std B" panose="020B0700000000000000" pitchFamily="34" charset="-128"/>
              </a:rPr>
              <a:t>Types of software Testing</a:t>
            </a:r>
            <a:endParaRPr lang="en-US" sz="4400" b="1" dirty="0">
              <a:latin typeface="Adobe Fan Heiti Std B" panose="020B0700000000000000" pitchFamily="34" charset="-128"/>
              <a:ea typeface="Adobe Fan Heiti Std B" panose="020B0700000000000000" pitchFamily="34" charset="-128"/>
            </a:endParaRPr>
          </a:p>
        </p:txBody>
      </p:sp>
    </p:spTree>
    <p:extLst>
      <p:ext uri="{BB962C8B-B14F-4D97-AF65-F5344CB8AC3E}">
        <p14:creationId xmlns:p14="http://schemas.microsoft.com/office/powerpoint/2010/main" val="24177951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creen Clipping"/>
          <p:cNvPicPr>
            <a:picLocks noChangeAspect="1"/>
          </p:cNvPicPr>
          <p:nvPr/>
        </p:nvPicPr>
        <p:blipFill rotWithShape="1">
          <a:blip r:embed="rId2">
            <a:extLst>
              <a:ext uri="{28A0092B-C50C-407E-A947-70E740481C1C}">
                <a14:useLocalDpi xmlns:a14="http://schemas.microsoft.com/office/drawing/2010/main" val="0"/>
              </a:ext>
            </a:extLst>
          </a:blip>
          <a:srcRect l="5964" r="16906"/>
          <a:stretch/>
        </p:blipFill>
        <p:spPr>
          <a:xfrm>
            <a:off x="6062558" y="406817"/>
            <a:ext cx="5933824" cy="4752037"/>
          </a:xfrm>
          <a:prstGeom prst="rect">
            <a:avLst/>
          </a:prstGeom>
        </p:spPr>
      </p:pic>
      <p:sp>
        <p:nvSpPr>
          <p:cNvPr id="8" name="Rectangle 7"/>
          <p:cNvSpPr/>
          <p:nvPr/>
        </p:nvSpPr>
        <p:spPr>
          <a:xfrm>
            <a:off x="224803" y="2215814"/>
            <a:ext cx="5602792" cy="1754326"/>
          </a:xfrm>
          <a:prstGeom prst="rect">
            <a:avLst/>
          </a:prstGeom>
        </p:spPr>
        <p:txBody>
          <a:bodyPr wrap="square">
            <a:spAutoFit/>
          </a:bodyPr>
          <a:lstStyle/>
          <a:p>
            <a:pPr algn="just"/>
            <a:r>
              <a:rPr lang="en-US" dirty="0"/>
              <a:t>In manual testing (as the name suggests), test cases are executed manually (by a human, that is) without any support from tools or scripts. </a:t>
            </a:r>
            <a:endParaRPr lang="en-US" dirty="0" smtClean="0"/>
          </a:p>
          <a:p>
            <a:pPr algn="just"/>
            <a:endParaRPr lang="en-US" dirty="0"/>
          </a:p>
          <a:p>
            <a:pPr algn="just"/>
            <a:r>
              <a:rPr lang="en-US" dirty="0" smtClean="0"/>
              <a:t>But </a:t>
            </a:r>
            <a:r>
              <a:rPr lang="en-US" dirty="0"/>
              <a:t>with automated testing, test cases are executed with the assistance of tools, scripts, and </a:t>
            </a:r>
            <a:r>
              <a:rPr lang="en-US" dirty="0" smtClean="0"/>
              <a:t>software.</a:t>
            </a:r>
            <a:endParaRPr lang="en-US" dirty="0"/>
          </a:p>
        </p:txBody>
      </p:sp>
      <p:sp>
        <p:nvSpPr>
          <p:cNvPr id="4" name="Rectangle 3"/>
          <p:cNvSpPr/>
          <p:nvPr/>
        </p:nvSpPr>
        <p:spPr>
          <a:xfrm>
            <a:off x="568949" y="1003434"/>
            <a:ext cx="5493609" cy="646331"/>
          </a:xfrm>
          <a:prstGeom prst="rect">
            <a:avLst/>
          </a:prstGeom>
        </p:spPr>
        <p:txBody>
          <a:bodyPr wrap="square">
            <a:spAutoFit/>
          </a:bodyPr>
          <a:lstStyle/>
          <a:p>
            <a:pPr algn="just"/>
            <a:r>
              <a:rPr lang="en-US" sz="3600" dirty="0" smtClean="0"/>
              <a:t>Manual vs Automation</a:t>
            </a:r>
            <a:endParaRPr lang="en-US" sz="3600" dirty="0"/>
          </a:p>
        </p:txBody>
      </p:sp>
    </p:spTree>
    <p:extLst>
      <p:ext uri="{BB962C8B-B14F-4D97-AF65-F5344CB8AC3E}">
        <p14:creationId xmlns:p14="http://schemas.microsoft.com/office/powerpoint/2010/main" val="22831257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Clipping"/>
          <p:cNvPicPr>
            <a:picLocks noChangeAspect="1"/>
          </p:cNvPicPr>
          <p:nvPr/>
        </p:nvPicPr>
        <p:blipFill rotWithShape="1">
          <a:blip r:embed="rId2">
            <a:extLst>
              <a:ext uri="{28A0092B-C50C-407E-A947-70E740481C1C}">
                <a14:useLocalDpi xmlns:a14="http://schemas.microsoft.com/office/drawing/2010/main" val="0"/>
              </a:ext>
            </a:extLst>
          </a:blip>
          <a:srcRect l="15896" r="12737"/>
          <a:stretch/>
        </p:blipFill>
        <p:spPr>
          <a:xfrm>
            <a:off x="6564573" y="518616"/>
            <a:ext cx="4954138" cy="5486399"/>
          </a:xfrm>
          <a:prstGeom prst="rect">
            <a:avLst/>
          </a:prstGeom>
        </p:spPr>
      </p:pic>
      <p:sp>
        <p:nvSpPr>
          <p:cNvPr id="3" name="Rectangle 2"/>
          <p:cNvSpPr/>
          <p:nvPr/>
        </p:nvSpPr>
        <p:spPr>
          <a:xfrm>
            <a:off x="332095" y="2246152"/>
            <a:ext cx="6096000" cy="2308324"/>
          </a:xfrm>
          <a:prstGeom prst="rect">
            <a:avLst/>
          </a:prstGeom>
        </p:spPr>
        <p:txBody>
          <a:bodyPr>
            <a:spAutoFit/>
          </a:bodyPr>
          <a:lstStyle/>
          <a:p>
            <a:pPr algn="just"/>
            <a:r>
              <a:rPr lang="en-US" b="1" dirty="0">
                <a:solidFill>
                  <a:srgbClr val="222222"/>
                </a:solidFill>
                <a:latin typeface="Source Sans Pro" panose="020B0503030403020204" pitchFamily="34" charset="0"/>
              </a:rPr>
              <a:t>Static Testing</a:t>
            </a:r>
            <a:r>
              <a:rPr lang="en-US" dirty="0">
                <a:solidFill>
                  <a:srgbClr val="222222"/>
                </a:solidFill>
                <a:latin typeface="Source Sans Pro" panose="020B0503030403020204" pitchFamily="34" charset="0"/>
              </a:rPr>
              <a:t> is a type of software testing in which software application is tested without code execution. Manual </a:t>
            </a:r>
            <a:r>
              <a:rPr lang="en-US" dirty="0" smtClean="0">
                <a:solidFill>
                  <a:srgbClr val="222222"/>
                </a:solidFill>
                <a:latin typeface="Source Sans Pro" panose="020B0503030403020204" pitchFamily="34" charset="0"/>
              </a:rPr>
              <a:t>reviews </a:t>
            </a:r>
            <a:r>
              <a:rPr lang="en-US" dirty="0">
                <a:solidFill>
                  <a:srgbClr val="222222"/>
                </a:solidFill>
                <a:latin typeface="Source Sans Pro" panose="020B0503030403020204" pitchFamily="34" charset="0"/>
              </a:rPr>
              <a:t>of code, requirement documents and document design are done in order to find the errors. </a:t>
            </a:r>
            <a:endParaRPr lang="en-US" dirty="0" smtClean="0">
              <a:solidFill>
                <a:srgbClr val="222222"/>
              </a:solidFill>
              <a:latin typeface="Source Sans Pro" panose="020B0503030403020204" pitchFamily="34" charset="0"/>
            </a:endParaRPr>
          </a:p>
          <a:p>
            <a:pPr algn="just"/>
            <a:endParaRPr lang="en-US" dirty="0">
              <a:solidFill>
                <a:srgbClr val="222222"/>
              </a:solidFill>
              <a:latin typeface="Source Sans Pro" panose="020B0503030403020204" pitchFamily="34" charset="0"/>
            </a:endParaRPr>
          </a:p>
          <a:p>
            <a:pPr algn="just"/>
            <a:r>
              <a:rPr lang="en-US" dirty="0" smtClean="0">
                <a:solidFill>
                  <a:srgbClr val="222222"/>
                </a:solidFill>
                <a:latin typeface="Source Sans Pro" panose="020B0503030403020204" pitchFamily="34" charset="0"/>
              </a:rPr>
              <a:t>The </a:t>
            </a:r>
            <a:r>
              <a:rPr lang="en-US" dirty="0">
                <a:solidFill>
                  <a:srgbClr val="222222"/>
                </a:solidFill>
                <a:latin typeface="Source Sans Pro" panose="020B0503030403020204" pitchFamily="34" charset="0"/>
              </a:rPr>
              <a:t>main objective of static testing is to improve the quality of software applications by finding errors in early stages of software development </a:t>
            </a:r>
            <a:r>
              <a:rPr lang="en-US" dirty="0" smtClean="0">
                <a:solidFill>
                  <a:srgbClr val="222222"/>
                </a:solidFill>
                <a:latin typeface="Source Sans Pro" panose="020B0503030403020204" pitchFamily="34" charset="0"/>
              </a:rPr>
              <a:t>process.</a:t>
            </a:r>
            <a:endParaRPr lang="en-US" dirty="0"/>
          </a:p>
        </p:txBody>
      </p:sp>
      <p:sp>
        <p:nvSpPr>
          <p:cNvPr id="4" name="Rectangle 3"/>
          <p:cNvSpPr/>
          <p:nvPr/>
        </p:nvSpPr>
        <p:spPr>
          <a:xfrm>
            <a:off x="568949" y="1003434"/>
            <a:ext cx="5493609" cy="646331"/>
          </a:xfrm>
          <a:prstGeom prst="rect">
            <a:avLst/>
          </a:prstGeom>
        </p:spPr>
        <p:txBody>
          <a:bodyPr wrap="square">
            <a:spAutoFit/>
          </a:bodyPr>
          <a:lstStyle/>
          <a:p>
            <a:pPr algn="just"/>
            <a:r>
              <a:rPr lang="en-US" sz="3600" dirty="0" smtClean="0"/>
              <a:t>Static vs Dynamic</a:t>
            </a:r>
            <a:endParaRPr lang="en-US" sz="3600" dirty="0"/>
          </a:p>
        </p:txBody>
      </p:sp>
    </p:spTree>
    <p:extLst>
      <p:ext uri="{BB962C8B-B14F-4D97-AF65-F5344CB8AC3E}">
        <p14:creationId xmlns:p14="http://schemas.microsoft.com/office/powerpoint/2010/main" val="40181081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464859" y="867729"/>
            <a:ext cx="6096000" cy="584775"/>
          </a:xfrm>
          <a:prstGeom prst="rect">
            <a:avLst/>
          </a:prstGeom>
        </p:spPr>
        <p:txBody>
          <a:bodyPr>
            <a:spAutoFit/>
          </a:bodyPr>
          <a:lstStyle/>
          <a:p>
            <a:pPr algn="just"/>
            <a:r>
              <a:rPr lang="en-US" sz="3200" b="1" dirty="0">
                <a:solidFill>
                  <a:srgbClr val="222222"/>
                </a:solidFill>
                <a:latin typeface="Source Sans Pro" panose="020B0503030403020204" pitchFamily="34" charset="0"/>
              </a:rPr>
              <a:t>Static Testing</a:t>
            </a:r>
            <a:r>
              <a:rPr lang="en-US" dirty="0">
                <a:solidFill>
                  <a:srgbClr val="222222"/>
                </a:solidFill>
                <a:latin typeface="Source Sans Pro" panose="020B0503030403020204" pitchFamily="34" charset="0"/>
              </a:rPr>
              <a:t> </a:t>
            </a:r>
            <a:endParaRPr lang="en-US" dirty="0"/>
          </a:p>
        </p:txBody>
      </p:sp>
      <p:sp>
        <p:nvSpPr>
          <p:cNvPr id="4" name="Rectangle 3"/>
          <p:cNvSpPr/>
          <p:nvPr/>
        </p:nvSpPr>
        <p:spPr>
          <a:xfrm>
            <a:off x="1314733" y="2259799"/>
            <a:ext cx="9835487" cy="3108543"/>
          </a:xfrm>
          <a:prstGeom prst="rect">
            <a:avLst/>
          </a:prstGeom>
        </p:spPr>
        <p:txBody>
          <a:bodyPr wrap="square">
            <a:spAutoFit/>
          </a:bodyPr>
          <a:lstStyle/>
          <a:p>
            <a:pPr algn="just"/>
            <a:r>
              <a:rPr lang="en-US" sz="2400" dirty="0"/>
              <a:t>To avoid the errors, we will execute Static testing in the initial stage of development because it is easier to identify the sources of errors, and it can fix easily</a:t>
            </a:r>
            <a:r>
              <a:rPr lang="en-US" sz="2400" dirty="0" smtClean="0"/>
              <a:t>.</a:t>
            </a:r>
          </a:p>
          <a:p>
            <a:pPr algn="just"/>
            <a:endParaRPr lang="en-US" sz="2400" dirty="0"/>
          </a:p>
          <a:p>
            <a:pPr algn="just"/>
            <a:r>
              <a:rPr lang="en-US" sz="2000" dirty="0"/>
              <a:t>We can do some of the following important activities while performing static testing: </a:t>
            </a:r>
            <a:endParaRPr lang="en-US" sz="2000" dirty="0" smtClean="0"/>
          </a:p>
          <a:p>
            <a:pPr marL="800100" lvl="1" indent="-342900" algn="just">
              <a:buFont typeface="Arial" panose="020B0604020202020204" pitchFamily="34" charset="0"/>
              <a:buChar char="•"/>
            </a:pPr>
            <a:endParaRPr lang="en-US" sz="2000" dirty="0" smtClean="0"/>
          </a:p>
          <a:p>
            <a:pPr marL="800100" lvl="1" indent="-342900" algn="just">
              <a:buFont typeface="Arial" panose="020B0604020202020204" pitchFamily="34" charset="0"/>
              <a:buChar char="•"/>
            </a:pPr>
            <a:r>
              <a:rPr lang="en-US" sz="2000" dirty="0" smtClean="0"/>
              <a:t>Business </a:t>
            </a:r>
            <a:r>
              <a:rPr lang="en-US" sz="2000" dirty="0"/>
              <a:t>requirement review </a:t>
            </a:r>
            <a:r>
              <a:rPr lang="en-US" sz="2000" dirty="0" smtClean="0"/>
              <a:t>(functional requirement, Use case reviews)</a:t>
            </a:r>
          </a:p>
          <a:p>
            <a:pPr marL="800100" lvl="1" indent="-342900" algn="just">
              <a:buFont typeface="Arial" panose="020B0604020202020204" pitchFamily="34" charset="0"/>
              <a:buChar char="•"/>
            </a:pPr>
            <a:r>
              <a:rPr lang="en-US" sz="2000" dirty="0" smtClean="0"/>
              <a:t>Design </a:t>
            </a:r>
            <a:r>
              <a:rPr lang="en-US" sz="2000" dirty="0"/>
              <a:t>review </a:t>
            </a:r>
            <a:r>
              <a:rPr lang="en-US" sz="2000" dirty="0" smtClean="0"/>
              <a:t>(architecture + design) (non-functional requirements)</a:t>
            </a:r>
          </a:p>
          <a:p>
            <a:pPr marL="800100" lvl="1" indent="-342900" algn="just">
              <a:buFont typeface="Arial" panose="020B0604020202020204" pitchFamily="34" charset="0"/>
              <a:buChar char="•"/>
            </a:pPr>
            <a:r>
              <a:rPr lang="en-US" sz="2000" dirty="0" smtClean="0"/>
              <a:t>The </a:t>
            </a:r>
            <a:r>
              <a:rPr lang="en-US" sz="2000" dirty="0"/>
              <a:t>test documentation review</a:t>
            </a:r>
          </a:p>
        </p:txBody>
      </p:sp>
    </p:spTree>
    <p:extLst>
      <p:ext uri="{BB962C8B-B14F-4D97-AF65-F5344CB8AC3E}">
        <p14:creationId xmlns:p14="http://schemas.microsoft.com/office/powerpoint/2010/main" val="7646603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82721" y="867729"/>
            <a:ext cx="6096000" cy="584775"/>
          </a:xfrm>
          <a:prstGeom prst="rect">
            <a:avLst/>
          </a:prstGeom>
        </p:spPr>
        <p:txBody>
          <a:bodyPr>
            <a:spAutoFit/>
          </a:bodyPr>
          <a:lstStyle/>
          <a:p>
            <a:pPr algn="just"/>
            <a:r>
              <a:rPr lang="en-US" sz="3200" b="1" dirty="0">
                <a:solidFill>
                  <a:srgbClr val="222222"/>
                </a:solidFill>
                <a:latin typeface="Source Sans Pro" panose="020B0503030403020204" pitchFamily="34" charset="0"/>
              </a:rPr>
              <a:t>Static Testing</a:t>
            </a:r>
            <a:r>
              <a:rPr lang="en-US" dirty="0">
                <a:solidFill>
                  <a:srgbClr val="222222"/>
                </a:solidFill>
                <a:latin typeface="Source Sans Pro" panose="020B0503030403020204" pitchFamily="34" charset="0"/>
              </a:rPr>
              <a:t> </a:t>
            </a:r>
            <a:endParaRPr lang="en-US" dirty="0"/>
          </a:p>
        </p:txBody>
      </p:sp>
      <p:sp>
        <p:nvSpPr>
          <p:cNvPr id="4" name="Rectangle 3"/>
          <p:cNvSpPr/>
          <p:nvPr/>
        </p:nvSpPr>
        <p:spPr>
          <a:xfrm>
            <a:off x="1287437" y="1850366"/>
            <a:ext cx="5440909" cy="3970318"/>
          </a:xfrm>
          <a:prstGeom prst="rect">
            <a:avLst/>
          </a:prstGeom>
        </p:spPr>
        <p:txBody>
          <a:bodyPr wrap="square">
            <a:spAutoFit/>
          </a:bodyPr>
          <a:lstStyle/>
          <a:p>
            <a:pPr algn="just"/>
            <a:r>
              <a:rPr lang="en-US" dirty="0"/>
              <a:t>In static testing, reviews can be divided into four different parts, which are as follows</a:t>
            </a:r>
            <a:r>
              <a:rPr lang="en-US" dirty="0" smtClean="0"/>
              <a:t>:</a:t>
            </a:r>
          </a:p>
          <a:p>
            <a:pPr algn="just"/>
            <a:endParaRPr lang="en-US" dirty="0"/>
          </a:p>
          <a:p>
            <a:pPr algn="just"/>
            <a:r>
              <a:rPr lang="en-US" b="1" dirty="0"/>
              <a:t>Informal reviews</a:t>
            </a:r>
          </a:p>
          <a:p>
            <a:pPr algn="just"/>
            <a:r>
              <a:rPr lang="en-US" dirty="0"/>
              <a:t>In informal review, the document designer place the contents in front of viewers, </a:t>
            </a:r>
            <a:r>
              <a:rPr lang="en-US" dirty="0" smtClean="0"/>
              <a:t>and </a:t>
            </a:r>
            <a:r>
              <a:rPr lang="en-US" dirty="0"/>
              <a:t>everyone gives their view; therefore, bugs are acknowledged in the early stage.</a:t>
            </a:r>
          </a:p>
          <a:p>
            <a:pPr algn="just"/>
            <a:endParaRPr lang="en-US" b="1" dirty="0" smtClean="0"/>
          </a:p>
          <a:p>
            <a:pPr algn="just"/>
            <a:r>
              <a:rPr lang="en-US" b="1" dirty="0" smtClean="0"/>
              <a:t>Walkthrough</a:t>
            </a:r>
            <a:endParaRPr lang="en-US" b="1" dirty="0"/>
          </a:p>
          <a:p>
            <a:pPr algn="just"/>
            <a:r>
              <a:rPr lang="en-US" dirty="0"/>
              <a:t>Generally, the walkthrough review is used to performed by a skilled person or </a:t>
            </a:r>
            <a:r>
              <a:rPr lang="en-US" dirty="0" smtClean="0"/>
              <a:t>expert </a:t>
            </a:r>
            <a:r>
              <a:rPr lang="en-US" dirty="0"/>
              <a:t>to verify the bugs. Therefore, there might not be problem in the development </a:t>
            </a:r>
            <a:r>
              <a:rPr lang="en-US" dirty="0" smtClean="0"/>
              <a:t>or </a:t>
            </a:r>
            <a:r>
              <a:rPr lang="en-US" dirty="0"/>
              <a:t>testing phase</a:t>
            </a:r>
            <a:r>
              <a:rPr lang="en-US" dirty="0" smtClean="0"/>
              <a:t>.</a:t>
            </a:r>
            <a:endParaRPr lang="en-US" dirty="0"/>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0859" y="1850366"/>
            <a:ext cx="3632498" cy="3915550"/>
          </a:xfrm>
          <a:prstGeom prst="rect">
            <a:avLst/>
          </a:prstGeom>
        </p:spPr>
      </p:pic>
    </p:spTree>
    <p:extLst>
      <p:ext uri="{BB962C8B-B14F-4D97-AF65-F5344CB8AC3E}">
        <p14:creationId xmlns:p14="http://schemas.microsoft.com/office/powerpoint/2010/main" val="32195964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64608" y="867729"/>
            <a:ext cx="6096000" cy="584775"/>
          </a:xfrm>
          <a:prstGeom prst="rect">
            <a:avLst/>
          </a:prstGeom>
        </p:spPr>
        <p:txBody>
          <a:bodyPr>
            <a:spAutoFit/>
          </a:bodyPr>
          <a:lstStyle/>
          <a:p>
            <a:pPr algn="just"/>
            <a:r>
              <a:rPr lang="en-US" sz="3200" b="1" dirty="0">
                <a:solidFill>
                  <a:srgbClr val="222222"/>
                </a:solidFill>
                <a:latin typeface="Source Sans Pro" panose="020B0503030403020204" pitchFamily="34" charset="0"/>
              </a:rPr>
              <a:t>Static Testing</a:t>
            </a:r>
            <a:r>
              <a:rPr lang="en-US" dirty="0">
                <a:solidFill>
                  <a:srgbClr val="222222"/>
                </a:solidFill>
                <a:latin typeface="Source Sans Pro" panose="020B0503030403020204" pitchFamily="34" charset="0"/>
              </a:rPr>
              <a:t> </a:t>
            </a:r>
            <a:endParaRPr lang="en-US" dirty="0"/>
          </a:p>
        </p:txBody>
      </p:sp>
      <p:sp>
        <p:nvSpPr>
          <p:cNvPr id="4" name="Rectangle 3"/>
          <p:cNvSpPr/>
          <p:nvPr/>
        </p:nvSpPr>
        <p:spPr>
          <a:xfrm>
            <a:off x="1287437" y="2000491"/>
            <a:ext cx="6273422" cy="3170099"/>
          </a:xfrm>
          <a:prstGeom prst="rect">
            <a:avLst/>
          </a:prstGeom>
        </p:spPr>
        <p:txBody>
          <a:bodyPr wrap="square">
            <a:spAutoFit/>
          </a:bodyPr>
          <a:lstStyle/>
          <a:p>
            <a:pPr algn="just"/>
            <a:r>
              <a:rPr lang="en-US" sz="2000" b="1" dirty="0" smtClean="0"/>
              <a:t>Peer </a:t>
            </a:r>
            <a:r>
              <a:rPr lang="en-US" sz="2000" b="1" dirty="0"/>
              <a:t>review</a:t>
            </a:r>
          </a:p>
          <a:p>
            <a:pPr algn="just"/>
            <a:r>
              <a:rPr lang="en-US" sz="2000" dirty="0"/>
              <a:t>In Peer review, we can check one another's documents to find and resolve the bugs, </a:t>
            </a:r>
            <a:r>
              <a:rPr lang="en-US" sz="2000" dirty="0" smtClean="0"/>
              <a:t>which </a:t>
            </a:r>
            <a:r>
              <a:rPr lang="en-US" sz="2000" dirty="0"/>
              <a:t>is generally done in a team</a:t>
            </a:r>
            <a:r>
              <a:rPr lang="en-US" sz="2000" dirty="0" smtClean="0"/>
              <a:t>.</a:t>
            </a:r>
          </a:p>
          <a:p>
            <a:pPr algn="just"/>
            <a:endParaRPr lang="en-US" sz="2000" dirty="0"/>
          </a:p>
          <a:p>
            <a:pPr algn="just"/>
            <a:r>
              <a:rPr lang="en-US" sz="2000" b="1" dirty="0" smtClean="0"/>
              <a:t>Inspection</a:t>
            </a:r>
            <a:endParaRPr lang="en-US" sz="2000" b="1" dirty="0"/>
          </a:p>
          <a:p>
            <a:pPr algn="just"/>
            <a:r>
              <a:rPr lang="en-US" sz="2000" dirty="0"/>
              <a:t>In review, the inspection is essentially verifying the document by the higher </a:t>
            </a:r>
            <a:r>
              <a:rPr lang="en-US" sz="2000" dirty="0" smtClean="0"/>
              <a:t>authority</a:t>
            </a:r>
            <a:r>
              <a:rPr lang="en-US" sz="2000" dirty="0"/>
              <a:t>, for example, the verification of SRS [software requirement </a:t>
            </a:r>
            <a:r>
              <a:rPr lang="en-US" sz="2000" dirty="0" smtClean="0"/>
              <a:t>specifications</a:t>
            </a:r>
            <a:r>
              <a:rPr lang="en-US" sz="2000" dirty="0"/>
              <a:t>] document.</a:t>
            </a:r>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2053" y="1823071"/>
            <a:ext cx="3632498" cy="3915550"/>
          </a:xfrm>
          <a:prstGeom prst="rect">
            <a:avLst/>
          </a:prstGeom>
        </p:spPr>
      </p:pic>
    </p:spTree>
    <p:extLst>
      <p:ext uri="{BB962C8B-B14F-4D97-AF65-F5344CB8AC3E}">
        <p14:creationId xmlns:p14="http://schemas.microsoft.com/office/powerpoint/2010/main" val="29430480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1209233" y="2940719"/>
            <a:ext cx="10058400" cy="1143000"/>
          </a:xfrm>
        </p:spPr>
        <p:txBody>
          <a:bodyPr>
            <a:normAutofit/>
          </a:bodyPr>
          <a:lstStyle/>
          <a:p>
            <a:r>
              <a:rPr lang="en-US" sz="4400" b="1" dirty="0" smtClean="0">
                <a:latin typeface="Adobe Fan Heiti Std B" panose="020B0700000000000000" pitchFamily="34" charset="-128"/>
                <a:ea typeface="Adobe Fan Heiti Std B" panose="020B0700000000000000" pitchFamily="34" charset="-128"/>
              </a:rPr>
              <a:t>Black box Testing</a:t>
            </a:r>
            <a:endParaRPr lang="en-US" sz="4400" b="1" dirty="0">
              <a:latin typeface="Adobe Fan Heiti Std B" panose="020B0700000000000000" pitchFamily="34" charset="-128"/>
              <a:ea typeface="Adobe Fan Heiti Std B" panose="020B0700000000000000" pitchFamily="34" charset="-128"/>
            </a:endParaRPr>
          </a:p>
        </p:txBody>
      </p:sp>
    </p:spTree>
    <p:extLst>
      <p:ext uri="{BB962C8B-B14F-4D97-AF65-F5344CB8AC3E}">
        <p14:creationId xmlns:p14="http://schemas.microsoft.com/office/powerpoint/2010/main" val="15495185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64608" y="867729"/>
            <a:ext cx="6096000" cy="584775"/>
          </a:xfrm>
          <a:prstGeom prst="rect">
            <a:avLst/>
          </a:prstGeom>
        </p:spPr>
        <p:txBody>
          <a:bodyPr>
            <a:spAutoFit/>
          </a:bodyPr>
          <a:lstStyle/>
          <a:p>
            <a:pPr algn="just"/>
            <a:r>
              <a:rPr lang="en-US" sz="3200" b="1" dirty="0" smtClean="0">
                <a:solidFill>
                  <a:srgbClr val="222222"/>
                </a:solidFill>
                <a:latin typeface="Source Sans Pro" panose="020B0503030403020204" pitchFamily="34" charset="0"/>
              </a:rPr>
              <a:t>Black Box Testing</a:t>
            </a:r>
            <a:r>
              <a:rPr lang="en-US" dirty="0">
                <a:solidFill>
                  <a:srgbClr val="222222"/>
                </a:solidFill>
                <a:latin typeface="Source Sans Pro" panose="020B0503030403020204" pitchFamily="34" charset="0"/>
              </a:rPr>
              <a:t> </a:t>
            </a:r>
            <a:endParaRPr lang="en-US" dirty="0"/>
          </a:p>
        </p:txBody>
      </p:sp>
      <p:sp>
        <p:nvSpPr>
          <p:cNvPr id="4" name="Rectangle 3"/>
          <p:cNvSpPr/>
          <p:nvPr/>
        </p:nvSpPr>
        <p:spPr>
          <a:xfrm>
            <a:off x="987186" y="2110784"/>
            <a:ext cx="6273422" cy="4093428"/>
          </a:xfrm>
          <a:prstGeom prst="rect">
            <a:avLst/>
          </a:prstGeom>
        </p:spPr>
        <p:txBody>
          <a:bodyPr wrap="square">
            <a:spAutoFit/>
          </a:bodyPr>
          <a:lstStyle/>
          <a:p>
            <a:pPr marL="342900" indent="-342900" algn="just">
              <a:buFont typeface="Wingdings" panose="05000000000000000000" pitchFamily="2" charset="2"/>
              <a:buChar char="§"/>
            </a:pPr>
            <a:r>
              <a:rPr lang="en-US" sz="2000" dirty="0" smtClean="0"/>
              <a:t>A </a:t>
            </a:r>
            <a:r>
              <a:rPr lang="en-US" sz="2000" dirty="0"/>
              <a:t>strategy in which testing is based on requirements and </a:t>
            </a:r>
            <a:r>
              <a:rPr lang="en-US" sz="2000" dirty="0" smtClean="0"/>
              <a:t>specifications. </a:t>
            </a:r>
          </a:p>
          <a:p>
            <a:pPr marL="342900" indent="-342900" algn="just">
              <a:buFont typeface="Wingdings" panose="05000000000000000000" pitchFamily="2" charset="2"/>
              <a:buChar char="§"/>
            </a:pPr>
            <a:endParaRPr lang="en-US" sz="2000" dirty="0"/>
          </a:p>
          <a:p>
            <a:pPr marL="342900" indent="-342900" algn="just">
              <a:buFont typeface="Wingdings" panose="05000000000000000000" pitchFamily="2" charset="2"/>
              <a:buChar char="§"/>
            </a:pPr>
            <a:r>
              <a:rPr lang="en-US" sz="2000" dirty="0" smtClean="0"/>
              <a:t>In </a:t>
            </a:r>
            <a:r>
              <a:rPr lang="en-US" sz="2000" dirty="0"/>
              <a:t>this method, tester selects a function and gives input value to examine its functionality, and checks whether the function is giving expected output or not. If the function produces correct output, then it is passed in testing, otherwise failed</a:t>
            </a:r>
            <a:r>
              <a:rPr lang="en-US" sz="2000" dirty="0" smtClean="0"/>
              <a:t>.</a:t>
            </a:r>
          </a:p>
          <a:p>
            <a:pPr marL="342900" indent="-342900" algn="just">
              <a:buFont typeface="Wingdings" panose="05000000000000000000" pitchFamily="2" charset="2"/>
              <a:buChar char="§"/>
            </a:pPr>
            <a:endParaRPr lang="en-US" sz="2000" dirty="0" smtClean="0"/>
          </a:p>
          <a:p>
            <a:pPr marL="342900" indent="-342900" algn="just">
              <a:buFont typeface="Wingdings" panose="05000000000000000000" pitchFamily="2" charset="2"/>
              <a:buChar char="§"/>
            </a:pPr>
            <a:r>
              <a:rPr lang="en-US" altLang="en-US" sz="2000" dirty="0"/>
              <a:t>No knowledge of internal design or code required</a:t>
            </a:r>
            <a:r>
              <a:rPr lang="en-US" altLang="en-US" sz="2000" dirty="0" smtClean="0"/>
              <a:t>.</a:t>
            </a:r>
          </a:p>
          <a:p>
            <a:pPr marL="342900" indent="-342900" algn="just">
              <a:buFont typeface="Wingdings" panose="05000000000000000000" pitchFamily="2" charset="2"/>
              <a:buChar char="§"/>
            </a:pPr>
            <a:endParaRPr lang="en-US" altLang="en-US" sz="2000" dirty="0"/>
          </a:p>
          <a:p>
            <a:pPr marL="342900" indent="-342900" algn="just">
              <a:buFont typeface="Wingdings" panose="05000000000000000000" pitchFamily="2" charset="2"/>
              <a:buChar char="§"/>
            </a:pPr>
            <a:r>
              <a:rPr lang="en-US" altLang="en-US" sz="2000" dirty="0" smtClean="0"/>
              <a:t>Tests are data driven.</a:t>
            </a:r>
            <a:endParaRPr lang="en-US" altLang="en-US" sz="2000" dirty="0"/>
          </a:p>
          <a:p>
            <a:pPr marL="342900" indent="-342900" algn="just">
              <a:buFont typeface="Wingdings" panose="05000000000000000000" pitchFamily="2" charset="2"/>
              <a:buChar char="§"/>
            </a:pPr>
            <a:endParaRPr lang="en-US" sz="2000" dirty="0"/>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4632" y="3176623"/>
            <a:ext cx="3829584" cy="1514686"/>
          </a:xfrm>
          <a:prstGeom prst="rect">
            <a:avLst/>
          </a:prstGeom>
        </p:spPr>
      </p:pic>
    </p:spTree>
    <p:extLst>
      <p:ext uri="{BB962C8B-B14F-4D97-AF65-F5344CB8AC3E}">
        <p14:creationId xmlns:p14="http://schemas.microsoft.com/office/powerpoint/2010/main" val="28672280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1209233" y="2940719"/>
            <a:ext cx="10058400" cy="1143000"/>
          </a:xfrm>
        </p:spPr>
        <p:txBody>
          <a:bodyPr>
            <a:normAutofit/>
          </a:bodyPr>
          <a:lstStyle/>
          <a:p>
            <a:r>
              <a:rPr lang="en-US" sz="4400" b="1" dirty="0" smtClean="0">
                <a:latin typeface="Adobe Fan Heiti Std B" panose="020B0700000000000000" pitchFamily="34" charset="-128"/>
                <a:ea typeface="Adobe Fan Heiti Std B" panose="020B0700000000000000" pitchFamily="34" charset="-128"/>
              </a:rPr>
              <a:t>Black box Testing techniques</a:t>
            </a:r>
            <a:endParaRPr lang="en-US" sz="4400" b="1" dirty="0">
              <a:latin typeface="Adobe Fan Heiti Std B" panose="020B0700000000000000" pitchFamily="34" charset="-128"/>
              <a:ea typeface="Adobe Fan Heiti Std B" panose="020B0700000000000000" pitchFamily="34" charset="-128"/>
            </a:endParaRPr>
          </a:p>
        </p:txBody>
      </p:sp>
    </p:spTree>
    <p:extLst>
      <p:ext uri="{BB962C8B-B14F-4D97-AF65-F5344CB8AC3E}">
        <p14:creationId xmlns:p14="http://schemas.microsoft.com/office/powerpoint/2010/main" val="10625386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60059" y="777923"/>
            <a:ext cx="9812741" cy="709684"/>
          </a:xfrm>
        </p:spPr>
        <p:txBody>
          <a:bodyPr>
            <a:normAutofit fontScale="90000"/>
          </a:bodyPr>
          <a:lstStyle/>
          <a:p>
            <a:r>
              <a:rPr lang="en-US" dirty="0" smtClean="0"/>
              <a:t>Content of Week # 7</a:t>
            </a:r>
            <a:endParaRPr lang="en-US" dirty="0"/>
          </a:p>
        </p:txBody>
      </p:sp>
      <p:sp>
        <p:nvSpPr>
          <p:cNvPr id="5" name="Content Placeholder 4"/>
          <p:cNvSpPr>
            <a:spLocks noGrp="1"/>
          </p:cNvSpPr>
          <p:nvPr>
            <p:ph idx="1"/>
          </p:nvPr>
        </p:nvSpPr>
        <p:spPr>
          <a:xfrm>
            <a:off x="2013042" y="2552130"/>
            <a:ext cx="6789764" cy="2688610"/>
          </a:xfrm>
        </p:spPr>
        <p:txBody>
          <a:bodyPr>
            <a:normAutofit/>
          </a:bodyPr>
          <a:lstStyle/>
          <a:p>
            <a:pPr marL="0" indent="0" algn="just">
              <a:spcBef>
                <a:spcPts val="0"/>
              </a:spcBef>
              <a:buClrTx/>
              <a:buNone/>
              <a:defRPr/>
            </a:pPr>
            <a:r>
              <a:rPr lang="en-US" sz="2400" dirty="0" smtClean="0">
                <a:latin typeface="Calibri" panose="020F0502020204030204" pitchFamily="34" charset="0"/>
                <a:cs typeface="Calibri" panose="020F0502020204030204" pitchFamily="34" charset="0"/>
              </a:rPr>
              <a:t>Software Testing</a:t>
            </a:r>
          </a:p>
          <a:p>
            <a:pPr marL="0" indent="0" algn="just">
              <a:spcBef>
                <a:spcPts val="0"/>
              </a:spcBef>
              <a:buClrTx/>
              <a:buNone/>
              <a:defRPr/>
            </a:pPr>
            <a:r>
              <a:rPr lang="en-US" sz="2400" dirty="0" smtClean="0">
                <a:latin typeface="Calibri" panose="020F0502020204030204" pitchFamily="34" charset="0"/>
                <a:cs typeface="Calibri" panose="020F0502020204030204" pitchFamily="34" charset="0"/>
              </a:rPr>
              <a:t>Testing Principles</a:t>
            </a:r>
          </a:p>
          <a:p>
            <a:pPr marL="0" indent="0" algn="just">
              <a:spcBef>
                <a:spcPts val="0"/>
              </a:spcBef>
              <a:buClrTx/>
              <a:buNone/>
              <a:defRPr/>
            </a:pPr>
            <a:r>
              <a:rPr lang="en-US" sz="2400" dirty="0" smtClean="0">
                <a:latin typeface="Calibri" panose="020F0502020204030204" pitchFamily="34" charset="0"/>
                <a:cs typeface="Calibri" panose="020F0502020204030204" pitchFamily="34" charset="0"/>
              </a:rPr>
              <a:t>Types of Testing</a:t>
            </a:r>
          </a:p>
          <a:p>
            <a:pPr marL="635508" lvl="1" indent="-342900" algn="just">
              <a:spcBef>
                <a:spcPts val="0"/>
              </a:spcBef>
              <a:buClrTx/>
              <a:buFont typeface="Wingdings" panose="05000000000000000000" pitchFamily="2" charset="2"/>
              <a:buChar char="§"/>
              <a:defRPr/>
            </a:pPr>
            <a:r>
              <a:rPr lang="en-US" sz="2200" dirty="0" smtClean="0">
                <a:latin typeface="Calibri" panose="020F0502020204030204" pitchFamily="34" charset="0"/>
                <a:cs typeface="Calibri" panose="020F0502020204030204" pitchFamily="34" charset="0"/>
              </a:rPr>
              <a:t>Black Box</a:t>
            </a:r>
          </a:p>
          <a:p>
            <a:pPr marL="818388" lvl="2" indent="-342900" algn="just">
              <a:spcBef>
                <a:spcPts val="0"/>
              </a:spcBef>
              <a:buClrTx/>
              <a:buFont typeface="Wingdings" panose="05000000000000000000" pitchFamily="2" charset="2"/>
              <a:buChar char="Ø"/>
              <a:defRPr/>
            </a:pPr>
            <a:r>
              <a:rPr lang="en-US" sz="1600" dirty="0" smtClean="0">
                <a:latin typeface="Calibri" panose="020F0502020204030204" pitchFamily="34" charset="0"/>
                <a:cs typeface="Calibri" panose="020F0502020204030204" pitchFamily="34" charset="0"/>
              </a:rPr>
              <a:t>Black Box Testing Techniques</a:t>
            </a:r>
          </a:p>
          <a:p>
            <a:pPr marL="635508" lvl="1" indent="-342900" algn="just">
              <a:spcBef>
                <a:spcPts val="0"/>
              </a:spcBef>
              <a:buClrTx/>
              <a:buFont typeface="Wingdings" panose="05000000000000000000" pitchFamily="2" charset="2"/>
              <a:buChar char="§"/>
              <a:defRPr/>
            </a:pPr>
            <a:r>
              <a:rPr lang="en-US" sz="2200" dirty="0" smtClean="0">
                <a:latin typeface="Calibri" panose="020F0502020204030204" pitchFamily="34" charset="0"/>
                <a:cs typeface="Calibri" panose="020F0502020204030204" pitchFamily="34" charset="0"/>
              </a:rPr>
              <a:t>White Box</a:t>
            </a:r>
          </a:p>
          <a:p>
            <a:pPr marL="457200" indent="-457200" algn="just">
              <a:spcBef>
                <a:spcPts val="0"/>
              </a:spcBef>
              <a:buClrTx/>
              <a:buFont typeface="+mj-lt"/>
              <a:buAutoNum type="arabicPeriod"/>
              <a:defRPr/>
            </a:pPr>
            <a:endParaRPr lang="en-US"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126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64607" y="867729"/>
            <a:ext cx="9958317" cy="584775"/>
          </a:xfrm>
          <a:prstGeom prst="rect">
            <a:avLst/>
          </a:prstGeom>
        </p:spPr>
        <p:txBody>
          <a:bodyPr wrap="square">
            <a:spAutoFit/>
          </a:bodyPr>
          <a:lstStyle/>
          <a:p>
            <a:pPr algn="just"/>
            <a:r>
              <a:rPr lang="en-US" sz="3200" b="1" dirty="0" smtClean="0">
                <a:solidFill>
                  <a:srgbClr val="222222"/>
                </a:solidFill>
                <a:latin typeface="Source Sans Pro" panose="020B0503030403020204" pitchFamily="34" charset="0"/>
              </a:rPr>
              <a:t>Black </a:t>
            </a:r>
            <a:r>
              <a:rPr lang="en-US" sz="3200" b="1" smtClean="0">
                <a:solidFill>
                  <a:srgbClr val="222222"/>
                </a:solidFill>
                <a:latin typeface="Source Sans Pro" panose="020B0503030403020204" pitchFamily="34" charset="0"/>
              </a:rPr>
              <a:t>Box Testing Techniques</a:t>
            </a:r>
            <a:r>
              <a:rPr lang="en-US" dirty="0">
                <a:solidFill>
                  <a:srgbClr val="222222"/>
                </a:solidFill>
                <a:latin typeface="Source Sans Pro" panose="020B0503030403020204" pitchFamily="34" charset="0"/>
              </a:rPr>
              <a:t> </a:t>
            </a:r>
            <a:endParaRPr lang="en-US" dirty="0"/>
          </a:p>
        </p:txBody>
      </p:sp>
      <p:sp>
        <p:nvSpPr>
          <p:cNvPr id="5" name="Rectangle 4"/>
          <p:cNvSpPr/>
          <p:nvPr/>
        </p:nvSpPr>
        <p:spPr>
          <a:xfrm>
            <a:off x="1337481" y="2274838"/>
            <a:ext cx="7806519" cy="1938992"/>
          </a:xfrm>
          <a:prstGeom prst="rect">
            <a:avLst/>
          </a:prstGeom>
        </p:spPr>
        <p:txBody>
          <a:bodyPr wrap="square">
            <a:spAutoFit/>
          </a:bodyPr>
          <a:lstStyle/>
          <a:p>
            <a:pPr marL="342900" indent="-342900" algn="just">
              <a:buFont typeface="Wingdings" panose="05000000000000000000" pitchFamily="2" charset="2"/>
              <a:buChar char="§"/>
            </a:pPr>
            <a:r>
              <a:rPr lang="en-US" sz="2400" dirty="0"/>
              <a:t>Exhaustive </a:t>
            </a:r>
            <a:r>
              <a:rPr lang="en-US" sz="2400" dirty="0" smtClean="0"/>
              <a:t>testing</a:t>
            </a:r>
          </a:p>
          <a:p>
            <a:pPr marL="342900" indent="-342900" algn="just">
              <a:buFont typeface="Wingdings" panose="05000000000000000000" pitchFamily="2" charset="2"/>
              <a:buChar char="§"/>
            </a:pPr>
            <a:r>
              <a:rPr lang="en-US" sz="2400" dirty="0" smtClean="0"/>
              <a:t>Equivalence </a:t>
            </a:r>
            <a:r>
              <a:rPr lang="en-US" sz="2400" dirty="0"/>
              <a:t>class testing (Equivalence </a:t>
            </a:r>
            <a:r>
              <a:rPr lang="en-US" sz="2400" dirty="0" smtClean="0"/>
              <a:t>Partitioning)</a:t>
            </a:r>
          </a:p>
          <a:p>
            <a:pPr marL="342900" indent="-342900" algn="just">
              <a:buFont typeface="Wingdings" panose="05000000000000000000" pitchFamily="2" charset="2"/>
              <a:buChar char="§"/>
            </a:pPr>
            <a:r>
              <a:rPr lang="en-US" sz="2400" dirty="0" smtClean="0"/>
              <a:t>Boundary </a:t>
            </a:r>
            <a:r>
              <a:rPr lang="en-US" sz="2400" dirty="0"/>
              <a:t>value </a:t>
            </a:r>
            <a:r>
              <a:rPr lang="en-US" sz="2400" dirty="0" smtClean="0"/>
              <a:t>analysis</a:t>
            </a:r>
          </a:p>
          <a:p>
            <a:pPr marL="342900" indent="-342900" algn="just">
              <a:buFont typeface="Wingdings" panose="05000000000000000000" pitchFamily="2" charset="2"/>
              <a:buChar char="§"/>
            </a:pPr>
            <a:r>
              <a:rPr lang="en-US" sz="2400" dirty="0" smtClean="0"/>
              <a:t>Decision </a:t>
            </a:r>
            <a:r>
              <a:rPr lang="en-US" sz="2400" dirty="0"/>
              <a:t>table </a:t>
            </a:r>
            <a:r>
              <a:rPr lang="en-US" sz="2400" dirty="0" smtClean="0"/>
              <a:t>testing</a:t>
            </a:r>
          </a:p>
          <a:p>
            <a:pPr marL="342900" indent="-342900" algn="just">
              <a:buFont typeface="Wingdings" panose="05000000000000000000" pitchFamily="2" charset="2"/>
              <a:buChar char="§"/>
            </a:pPr>
            <a:r>
              <a:rPr lang="en-US" sz="2400" dirty="0" smtClean="0"/>
              <a:t>State-Transition </a:t>
            </a:r>
            <a:r>
              <a:rPr lang="en-US" sz="2400" dirty="0"/>
              <a:t>testing</a:t>
            </a:r>
          </a:p>
        </p:txBody>
      </p:sp>
    </p:spTree>
    <p:extLst>
      <p:ext uri="{BB962C8B-B14F-4D97-AF65-F5344CB8AC3E}">
        <p14:creationId xmlns:p14="http://schemas.microsoft.com/office/powerpoint/2010/main" val="6065504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64607" y="867729"/>
            <a:ext cx="9958317" cy="584775"/>
          </a:xfrm>
          <a:prstGeom prst="rect">
            <a:avLst/>
          </a:prstGeom>
        </p:spPr>
        <p:txBody>
          <a:bodyPr wrap="square">
            <a:spAutoFit/>
          </a:bodyPr>
          <a:lstStyle/>
          <a:p>
            <a:pPr algn="just"/>
            <a:r>
              <a:rPr lang="en-US" sz="3200" dirty="0" smtClean="0"/>
              <a:t>1. Exhaustive </a:t>
            </a:r>
            <a:r>
              <a:rPr lang="en-US" sz="3200" dirty="0"/>
              <a:t>testing</a:t>
            </a:r>
          </a:p>
        </p:txBody>
      </p:sp>
      <p:sp>
        <p:nvSpPr>
          <p:cNvPr id="5" name="Rectangle 4"/>
          <p:cNvSpPr/>
          <p:nvPr/>
        </p:nvSpPr>
        <p:spPr>
          <a:xfrm>
            <a:off x="1337481" y="2274838"/>
            <a:ext cx="10003809" cy="2800767"/>
          </a:xfrm>
          <a:prstGeom prst="rect">
            <a:avLst/>
          </a:prstGeom>
        </p:spPr>
        <p:txBody>
          <a:bodyPr wrap="square">
            <a:spAutoFit/>
          </a:bodyPr>
          <a:lstStyle/>
          <a:p>
            <a:pPr algn="just"/>
            <a:r>
              <a:rPr lang="en-US" sz="2400" b="1" dirty="0">
                <a:solidFill>
                  <a:srgbClr val="FF0000"/>
                </a:solidFill>
              </a:rPr>
              <a:t>Definition: </a:t>
            </a:r>
            <a:r>
              <a:rPr lang="en-US" sz="2400" dirty="0"/>
              <a:t>testing with every member of the input value space </a:t>
            </a:r>
            <a:endParaRPr lang="en-US" sz="2400" dirty="0" smtClean="0"/>
          </a:p>
          <a:p>
            <a:pPr marL="342900" indent="-342900" algn="just">
              <a:buFont typeface="Wingdings" panose="05000000000000000000" pitchFamily="2" charset="2"/>
              <a:buChar char="§"/>
            </a:pPr>
            <a:endParaRPr lang="en-US" sz="2400" dirty="0"/>
          </a:p>
          <a:p>
            <a:pPr algn="just"/>
            <a:r>
              <a:rPr lang="en-US" sz="2400" b="1" dirty="0" smtClean="0">
                <a:solidFill>
                  <a:srgbClr val="FF0000"/>
                </a:solidFill>
              </a:rPr>
              <a:t>Input </a:t>
            </a:r>
            <a:r>
              <a:rPr lang="en-US" sz="2400" b="1" dirty="0">
                <a:solidFill>
                  <a:srgbClr val="FF0000"/>
                </a:solidFill>
              </a:rPr>
              <a:t>value space</a:t>
            </a:r>
            <a:r>
              <a:rPr lang="en-US" sz="2400" dirty="0"/>
              <a:t>: the set of all possible input values to the program </a:t>
            </a:r>
            <a:endParaRPr lang="en-US" sz="2400" dirty="0" smtClean="0"/>
          </a:p>
          <a:p>
            <a:pPr marL="342900" indent="-342900" algn="just">
              <a:buFont typeface="Wingdings" panose="05000000000000000000" pitchFamily="2" charset="2"/>
              <a:buChar char="§"/>
            </a:pPr>
            <a:endParaRPr lang="en-US" sz="2400" dirty="0"/>
          </a:p>
          <a:p>
            <a:pPr marL="800100" lvl="1" indent="-342900" algn="just">
              <a:buFont typeface="Wingdings" panose="05000000000000000000" pitchFamily="2" charset="2"/>
              <a:buChar char="§"/>
            </a:pPr>
            <a:r>
              <a:rPr lang="en-US" sz="2000" dirty="0" smtClean="0"/>
              <a:t>Consider </a:t>
            </a:r>
            <a:r>
              <a:rPr lang="en-US" sz="2000" dirty="0"/>
              <a:t>an application in which a password field that accepts 3 characters, with no consecutive repeating entries. Hence, there are 26 * 26 * 26 input permutations for alphabets only. Including special characters and standard characters, there are much more combinations. So, there are 256 * 256 * 256 input combinations.</a:t>
            </a:r>
          </a:p>
        </p:txBody>
      </p:sp>
    </p:spTree>
    <p:extLst>
      <p:ext uri="{BB962C8B-B14F-4D97-AF65-F5344CB8AC3E}">
        <p14:creationId xmlns:p14="http://schemas.microsoft.com/office/powerpoint/2010/main" val="17322909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64607" y="867729"/>
            <a:ext cx="9958317" cy="584775"/>
          </a:xfrm>
          <a:prstGeom prst="rect">
            <a:avLst/>
          </a:prstGeom>
        </p:spPr>
        <p:txBody>
          <a:bodyPr wrap="square">
            <a:spAutoFit/>
          </a:bodyPr>
          <a:lstStyle/>
          <a:p>
            <a:pPr algn="just"/>
            <a:r>
              <a:rPr lang="en-US" sz="3200" dirty="0"/>
              <a:t>2</a:t>
            </a:r>
            <a:r>
              <a:rPr lang="en-US" sz="3200" dirty="0" smtClean="0"/>
              <a:t>. </a:t>
            </a:r>
            <a:r>
              <a:rPr lang="en-US" sz="3200" dirty="0"/>
              <a:t>Equivalence Class </a:t>
            </a:r>
            <a:r>
              <a:rPr lang="en-US" sz="3200" dirty="0" smtClean="0"/>
              <a:t>Testing/ Portioning</a:t>
            </a:r>
            <a:endParaRPr lang="en-US" sz="3200" dirty="0"/>
          </a:p>
        </p:txBody>
      </p:sp>
      <p:sp>
        <p:nvSpPr>
          <p:cNvPr id="5" name="Rectangle 4"/>
          <p:cNvSpPr/>
          <p:nvPr/>
        </p:nvSpPr>
        <p:spPr>
          <a:xfrm>
            <a:off x="1164607" y="1960939"/>
            <a:ext cx="4435522" cy="3970318"/>
          </a:xfrm>
          <a:prstGeom prst="rect">
            <a:avLst/>
          </a:prstGeom>
        </p:spPr>
        <p:txBody>
          <a:bodyPr wrap="square">
            <a:spAutoFit/>
          </a:bodyPr>
          <a:lstStyle/>
          <a:p>
            <a:pPr algn="just"/>
            <a:endParaRPr lang="en-US" b="1" dirty="0" smtClean="0">
              <a:solidFill>
                <a:srgbClr val="FF0000"/>
              </a:solidFill>
            </a:endParaRPr>
          </a:p>
          <a:p>
            <a:pPr algn="just"/>
            <a:r>
              <a:rPr lang="en-US" b="1" dirty="0" smtClean="0">
                <a:solidFill>
                  <a:srgbClr val="FF0000"/>
                </a:solidFill>
              </a:rPr>
              <a:t>Equivalence Class </a:t>
            </a:r>
            <a:r>
              <a:rPr lang="en-US" b="1" dirty="0">
                <a:solidFill>
                  <a:srgbClr val="FF0000"/>
                </a:solidFill>
              </a:rPr>
              <a:t>Testing </a:t>
            </a:r>
            <a:r>
              <a:rPr lang="en-US" dirty="0"/>
              <a:t>is when you have a number of test items (e.g. values) that you want to </a:t>
            </a:r>
            <a:r>
              <a:rPr lang="en-US" dirty="0" smtClean="0"/>
              <a:t>test </a:t>
            </a:r>
            <a:r>
              <a:rPr lang="en-US" dirty="0"/>
              <a:t>but because of cost (time/money) you do not have time to test them all. </a:t>
            </a:r>
            <a:endParaRPr lang="en-US" dirty="0" smtClean="0"/>
          </a:p>
          <a:p>
            <a:pPr algn="just"/>
            <a:endParaRPr lang="en-US" b="1" dirty="0">
              <a:solidFill>
                <a:srgbClr val="FF0000"/>
              </a:solidFill>
            </a:endParaRPr>
          </a:p>
          <a:p>
            <a:pPr algn="just"/>
            <a:r>
              <a:rPr lang="en-US" dirty="0"/>
              <a:t>Therefore you group the test item into class where all items in each class are </a:t>
            </a:r>
            <a:r>
              <a:rPr lang="en-US" dirty="0" smtClean="0"/>
              <a:t>suppose </a:t>
            </a:r>
            <a:r>
              <a:rPr lang="en-US" dirty="0"/>
              <a:t>to behave exactly the same. </a:t>
            </a:r>
            <a:endParaRPr lang="en-US" dirty="0" smtClean="0"/>
          </a:p>
          <a:p>
            <a:pPr algn="just"/>
            <a:endParaRPr lang="en-US" dirty="0"/>
          </a:p>
          <a:p>
            <a:pPr algn="just"/>
            <a:r>
              <a:rPr lang="en-US" dirty="0" smtClean="0"/>
              <a:t>The </a:t>
            </a:r>
            <a:r>
              <a:rPr lang="en-US" dirty="0"/>
              <a:t>theory is that you only need to test one </a:t>
            </a:r>
            <a:r>
              <a:rPr lang="en-US" dirty="0" smtClean="0"/>
              <a:t>of </a:t>
            </a:r>
            <a:r>
              <a:rPr lang="en-US" dirty="0"/>
              <a:t>each item to make sure the system works</a:t>
            </a:r>
            <a:r>
              <a:rPr lang="en-US" dirty="0" smtClean="0"/>
              <a:t>.</a:t>
            </a:r>
          </a:p>
          <a:p>
            <a:pPr algn="just"/>
            <a:endParaRPr lang="en-US" dirty="0"/>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5123" y="2956526"/>
            <a:ext cx="4817801" cy="1979144"/>
          </a:xfrm>
          <a:prstGeom prst="rect">
            <a:avLst/>
          </a:prstGeom>
        </p:spPr>
      </p:pic>
    </p:spTree>
    <p:extLst>
      <p:ext uri="{BB962C8B-B14F-4D97-AF65-F5344CB8AC3E}">
        <p14:creationId xmlns:p14="http://schemas.microsoft.com/office/powerpoint/2010/main" val="16749064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64607" y="867729"/>
            <a:ext cx="9958317" cy="584775"/>
          </a:xfrm>
          <a:prstGeom prst="rect">
            <a:avLst/>
          </a:prstGeom>
        </p:spPr>
        <p:txBody>
          <a:bodyPr wrap="square">
            <a:spAutoFit/>
          </a:bodyPr>
          <a:lstStyle/>
          <a:p>
            <a:pPr algn="just"/>
            <a:r>
              <a:rPr lang="en-US" sz="3200" dirty="0" smtClean="0"/>
              <a:t>3. Boundary Value Analysis</a:t>
            </a:r>
            <a:endParaRPr lang="en-US" sz="3200" dirty="0"/>
          </a:p>
        </p:txBody>
      </p:sp>
      <p:sp>
        <p:nvSpPr>
          <p:cNvPr id="5" name="Rectangle 4"/>
          <p:cNvSpPr/>
          <p:nvPr/>
        </p:nvSpPr>
        <p:spPr>
          <a:xfrm>
            <a:off x="659640" y="1919995"/>
            <a:ext cx="4485566" cy="4401205"/>
          </a:xfrm>
          <a:prstGeom prst="rect">
            <a:avLst/>
          </a:prstGeom>
        </p:spPr>
        <p:txBody>
          <a:bodyPr wrap="square">
            <a:spAutoFit/>
          </a:bodyPr>
          <a:lstStyle/>
          <a:p>
            <a:pPr algn="just"/>
            <a:r>
              <a:rPr lang="en-US" sz="2000" b="1" dirty="0"/>
              <a:t>Maximum Defects occurs on Boundaries</a:t>
            </a:r>
            <a:endParaRPr lang="en-US" sz="2000" b="1" dirty="0" smtClean="0"/>
          </a:p>
          <a:p>
            <a:pPr algn="just"/>
            <a:endParaRPr lang="en-US" sz="2000" dirty="0" smtClean="0"/>
          </a:p>
          <a:p>
            <a:pPr algn="just"/>
            <a:endParaRPr lang="en-US" sz="2000" dirty="0"/>
          </a:p>
          <a:p>
            <a:pPr algn="just"/>
            <a:r>
              <a:rPr lang="en-US" sz="2000" dirty="0" smtClean="0"/>
              <a:t>1.Identify the</a:t>
            </a:r>
            <a:r>
              <a:rPr lang="en-US" sz="2000" b="1" dirty="0">
                <a:solidFill>
                  <a:srgbClr val="FF0000"/>
                </a:solidFill>
              </a:rPr>
              <a:t> Equivalence </a:t>
            </a:r>
            <a:r>
              <a:rPr lang="en-US" sz="2000" b="1" dirty="0" smtClean="0">
                <a:solidFill>
                  <a:srgbClr val="FF0000"/>
                </a:solidFill>
              </a:rPr>
              <a:t>Classes </a:t>
            </a:r>
            <a:r>
              <a:rPr lang="en-US" sz="2000" dirty="0" smtClean="0"/>
              <a:t>and </a:t>
            </a:r>
            <a:r>
              <a:rPr lang="en-US" sz="2000" dirty="0"/>
              <a:t>Identify the boundaries of each </a:t>
            </a:r>
            <a:r>
              <a:rPr lang="en-US" sz="2000" b="1" dirty="0">
                <a:solidFill>
                  <a:srgbClr val="FF0000"/>
                </a:solidFill>
              </a:rPr>
              <a:t>Equivalence </a:t>
            </a:r>
            <a:r>
              <a:rPr lang="en-US" sz="2000" b="1" dirty="0" smtClean="0">
                <a:solidFill>
                  <a:srgbClr val="FF0000"/>
                </a:solidFill>
              </a:rPr>
              <a:t>Class.</a:t>
            </a:r>
          </a:p>
          <a:p>
            <a:pPr algn="just"/>
            <a:endParaRPr lang="en-US" sz="2000" b="1" dirty="0" smtClean="0">
              <a:solidFill>
                <a:srgbClr val="FF0000"/>
              </a:solidFill>
            </a:endParaRPr>
          </a:p>
          <a:p>
            <a:pPr algn="just"/>
            <a:endParaRPr lang="en-US" sz="2000" dirty="0"/>
          </a:p>
          <a:p>
            <a:pPr algn="just"/>
            <a:r>
              <a:rPr lang="en-US" sz="2000" dirty="0"/>
              <a:t>2.Create test cases for each boundary value by choosing one point </a:t>
            </a:r>
            <a:r>
              <a:rPr lang="en-US" sz="2000" dirty="0" smtClean="0"/>
              <a:t>on </a:t>
            </a:r>
            <a:r>
              <a:rPr lang="en-US" sz="2000" dirty="0"/>
              <a:t>the boundary, one point just below the boundary, and one point </a:t>
            </a:r>
            <a:r>
              <a:rPr lang="en-US" sz="2000" dirty="0" smtClean="0"/>
              <a:t>just </a:t>
            </a:r>
            <a:r>
              <a:rPr lang="en-US" sz="2000" dirty="0"/>
              <a:t>above the </a:t>
            </a:r>
            <a:r>
              <a:rPr lang="en-US" sz="2000" dirty="0" smtClean="0"/>
              <a:t>boundary.</a:t>
            </a:r>
          </a:p>
          <a:p>
            <a:pPr algn="just"/>
            <a:endParaRPr lang="en-US" sz="2000"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0965" y="1160116"/>
            <a:ext cx="5125165" cy="1609950"/>
          </a:xfrm>
          <a:prstGeom prst="rect">
            <a:avLst/>
          </a:prstGeom>
        </p:spPr>
      </p:pic>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1319" y="3213791"/>
            <a:ext cx="6277851" cy="2943636"/>
          </a:xfrm>
          <a:prstGeom prst="rect">
            <a:avLst/>
          </a:prstGeom>
        </p:spPr>
      </p:pic>
    </p:spTree>
    <p:extLst>
      <p:ext uri="{BB962C8B-B14F-4D97-AF65-F5344CB8AC3E}">
        <p14:creationId xmlns:p14="http://schemas.microsoft.com/office/powerpoint/2010/main" val="33280795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64607" y="867729"/>
            <a:ext cx="9958317" cy="584775"/>
          </a:xfrm>
          <a:prstGeom prst="rect">
            <a:avLst/>
          </a:prstGeom>
        </p:spPr>
        <p:txBody>
          <a:bodyPr wrap="square">
            <a:spAutoFit/>
          </a:bodyPr>
          <a:lstStyle/>
          <a:p>
            <a:pPr algn="just"/>
            <a:r>
              <a:rPr lang="en-US" sz="3200" dirty="0" smtClean="0"/>
              <a:t>Why to go with Boundary Value Analysis?</a:t>
            </a:r>
            <a:endParaRPr lang="en-US" sz="3200" dirty="0"/>
          </a:p>
        </p:txBody>
      </p:sp>
      <p:sp>
        <p:nvSpPr>
          <p:cNvPr id="5" name="Rectangle 4"/>
          <p:cNvSpPr/>
          <p:nvPr/>
        </p:nvSpPr>
        <p:spPr>
          <a:xfrm>
            <a:off x="1164607" y="2793452"/>
            <a:ext cx="9780897" cy="2862322"/>
          </a:xfrm>
          <a:prstGeom prst="rect">
            <a:avLst/>
          </a:prstGeom>
        </p:spPr>
        <p:txBody>
          <a:bodyPr wrap="square">
            <a:spAutoFit/>
          </a:bodyPr>
          <a:lstStyle/>
          <a:p>
            <a:pPr algn="just"/>
            <a:r>
              <a:rPr lang="en-US" sz="2000" dirty="0"/>
              <a:t>Consider an example where a developer writes code for an amount text field which will accept and transfer values only from 100 to 5000. </a:t>
            </a:r>
            <a:endParaRPr lang="en-US" sz="2000" dirty="0" smtClean="0"/>
          </a:p>
          <a:p>
            <a:pPr algn="just"/>
            <a:endParaRPr lang="en-US" sz="2000" dirty="0"/>
          </a:p>
          <a:p>
            <a:pPr algn="just"/>
            <a:r>
              <a:rPr lang="en-US" sz="2000" dirty="0" smtClean="0"/>
              <a:t>The </a:t>
            </a:r>
            <a:r>
              <a:rPr lang="en-US" sz="2000" dirty="0"/>
              <a:t>test engineer checks it by entering 99 into the amount text field and then clicks on the transfer button. It will show an error message as 99 is an invalid test case, because the boundary values are already set as 100 and 5000. </a:t>
            </a:r>
            <a:endParaRPr lang="en-US" sz="2000" dirty="0" smtClean="0"/>
          </a:p>
          <a:p>
            <a:pPr algn="just"/>
            <a:endParaRPr lang="en-US" sz="2000" dirty="0"/>
          </a:p>
          <a:p>
            <a:pPr algn="just"/>
            <a:r>
              <a:rPr lang="en-US" sz="2000" dirty="0" smtClean="0"/>
              <a:t>Since </a:t>
            </a:r>
            <a:r>
              <a:rPr lang="en-US" sz="2000" dirty="0"/>
              <a:t>99 is less than 100, the text field will not transfer the amount</a:t>
            </a:r>
            <a:r>
              <a:rPr lang="en-US" sz="2000" dirty="0" smtClean="0"/>
              <a:t>.</a:t>
            </a:r>
          </a:p>
          <a:p>
            <a:pPr algn="just"/>
            <a:endParaRPr lang="en-US" sz="2000" dirty="0"/>
          </a:p>
        </p:txBody>
      </p:sp>
    </p:spTree>
    <p:extLst>
      <p:ext uri="{BB962C8B-B14F-4D97-AF65-F5344CB8AC3E}">
        <p14:creationId xmlns:p14="http://schemas.microsoft.com/office/powerpoint/2010/main" val="40438934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64607" y="867729"/>
            <a:ext cx="9958318" cy="584775"/>
          </a:xfrm>
          <a:prstGeom prst="rect">
            <a:avLst/>
          </a:prstGeom>
        </p:spPr>
        <p:txBody>
          <a:bodyPr wrap="square">
            <a:spAutoFit/>
          </a:bodyPr>
          <a:lstStyle/>
          <a:p>
            <a:pPr algn="just"/>
            <a:r>
              <a:rPr lang="en-US" sz="3200" dirty="0"/>
              <a:t>4</a:t>
            </a:r>
            <a:r>
              <a:rPr lang="en-US" sz="3200" dirty="0" smtClean="0"/>
              <a:t>. Decision Table Testing</a:t>
            </a:r>
            <a:endParaRPr lang="en-US" sz="3200" dirty="0"/>
          </a:p>
        </p:txBody>
      </p:sp>
      <p:sp>
        <p:nvSpPr>
          <p:cNvPr id="5" name="Rectangle 4"/>
          <p:cNvSpPr/>
          <p:nvPr/>
        </p:nvSpPr>
        <p:spPr>
          <a:xfrm>
            <a:off x="1164607" y="2302133"/>
            <a:ext cx="9958318" cy="3046988"/>
          </a:xfrm>
          <a:prstGeom prst="rect">
            <a:avLst/>
          </a:prstGeom>
        </p:spPr>
        <p:txBody>
          <a:bodyPr wrap="square">
            <a:spAutoFit/>
          </a:bodyPr>
          <a:lstStyle/>
          <a:p>
            <a:pPr algn="just"/>
            <a:endParaRPr lang="en-US" sz="2400" dirty="0" smtClean="0"/>
          </a:p>
          <a:p>
            <a:pPr algn="just"/>
            <a:r>
              <a:rPr lang="en-US" sz="2400" dirty="0" smtClean="0"/>
              <a:t>An </a:t>
            </a:r>
            <a:r>
              <a:rPr lang="en-US" sz="2400" dirty="0" smtClean="0"/>
              <a:t>tool </a:t>
            </a:r>
            <a:r>
              <a:rPr lang="en-US" sz="2400" dirty="0"/>
              <a:t>for capturing certain kinds of system requirements and documenting internal system </a:t>
            </a:r>
            <a:r>
              <a:rPr lang="en-US" sz="2400" dirty="0" smtClean="0"/>
              <a:t>design.</a:t>
            </a:r>
          </a:p>
          <a:p>
            <a:pPr algn="just"/>
            <a:endParaRPr lang="en-US" sz="2400" dirty="0"/>
          </a:p>
          <a:p>
            <a:pPr algn="just"/>
            <a:r>
              <a:rPr lang="en-US" sz="2400" dirty="0" smtClean="0"/>
              <a:t>Record </a:t>
            </a:r>
            <a:r>
              <a:rPr lang="en-US" sz="2400" dirty="0"/>
              <a:t>complex business rules that a system must </a:t>
            </a:r>
            <a:r>
              <a:rPr lang="en-US" sz="2400" dirty="0" smtClean="0"/>
              <a:t>implement.</a:t>
            </a:r>
          </a:p>
          <a:p>
            <a:pPr algn="just"/>
            <a:endParaRPr lang="en-US" sz="2400" dirty="0"/>
          </a:p>
          <a:p>
            <a:pPr algn="just"/>
            <a:r>
              <a:rPr lang="en-US" sz="2400" dirty="0" smtClean="0"/>
              <a:t>Also </a:t>
            </a:r>
            <a:r>
              <a:rPr lang="en-US" sz="2400" dirty="0"/>
              <a:t>can serve as a guide to creating test </a:t>
            </a:r>
            <a:r>
              <a:rPr lang="en-US" sz="2400" dirty="0" smtClean="0"/>
              <a:t>cases.</a:t>
            </a:r>
          </a:p>
          <a:p>
            <a:pPr algn="just"/>
            <a:endParaRPr lang="en-US" sz="2400" dirty="0"/>
          </a:p>
        </p:txBody>
      </p:sp>
    </p:spTree>
    <p:extLst>
      <p:ext uri="{BB962C8B-B14F-4D97-AF65-F5344CB8AC3E}">
        <p14:creationId xmlns:p14="http://schemas.microsoft.com/office/powerpoint/2010/main" val="15810657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64607" y="867729"/>
            <a:ext cx="9958318" cy="584775"/>
          </a:xfrm>
          <a:prstGeom prst="rect">
            <a:avLst/>
          </a:prstGeom>
        </p:spPr>
        <p:txBody>
          <a:bodyPr wrap="square">
            <a:spAutoFit/>
          </a:bodyPr>
          <a:lstStyle/>
          <a:p>
            <a:pPr algn="just"/>
            <a:r>
              <a:rPr lang="en-US" sz="3200" dirty="0"/>
              <a:t>4</a:t>
            </a:r>
            <a:r>
              <a:rPr lang="en-US" sz="3200" dirty="0" smtClean="0"/>
              <a:t>. Decision Table Testing</a:t>
            </a:r>
            <a:endParaRPr lang="en-US" sz="3200" dirty="0"/>
          </a:p>
        </p:txBody>
      </p:sp>
      <p:sp>
        <p:nvSpPr>
          <p:cNvPr id="5" name="Rectangle 4"/>
          <p:cNvSpPr/>
          <p:nvPr/>
        </p:nvSpPr>
        <p:spPr>
          <a:xfrm>
            <a:off x="1164607" y="2302133"/>
            <a:ext cx="9958318" cy="3447098"/>
          </a:xfrm>
          <a:prstGeom prst="rect">
            <a:avLst/>
          </a:prstGeom>
        </p:spPr>
        <p:txBody>
          <a:bodyPr wrap="square">
            <a:spAutoFit/>
          </a:bodyPr>
          <a:lstStyle/>
          <a:p>
            <a:pPr algn="just"/>
            <a:r>
              <a:rPr lang="en-US" sz="2000" b="1" dirty="0"/>
              <a:t>Condition</a:t>
            </a:r>
          </a:p>
          <a:p>
            <a:pPr algn="just"/>
            <a:r>
              <a:rPr lang="en-US" sz="2000" dirty="0"/>
              <a:t>▪ Condition describe the conditions or factors that will affect the decision or </a:t>
            </a:r>
            <a:r>
              <a:rPr lang="en-US" sz="2000" dirty="0" smtClean="0"/>
              <a:t>policy.</a:t>
            </a:r>
            <a:endParaRPr lang="en-US" sz="2000" dirty="0"/>
          </a:p>
          <a:p>
            <a:pPr algn="just"/>
            <a:r>
              <a:rPr lang="en-US" sz="2000" dirty="0"/>
              <a:t>▪ They are listed in the upper section of the decision </a:t>
            </a:r>
            <a:r>
              <a:rPr lang="en-US" sz="2000" dirty="0" smtClean="0"/>
              <a:t>table.</a:t>
            </a:r>
            <a:endParaRPr lang="en-US" sz="2000" dirty="0"/>
          </a:p>
          <a:p>
            <a:pPr algn="just"/>
            <a:endParaRPr lang="en-US" sz="2000" dirty="0"/>
          </a:p>
          <a:p>
            <a:pPr algn="just"/>
            <a:r>
              <a:rPr lang="en-US" sz="2000" b="1" dirty="0" smtClean="0"/>
              <a:t>Action</a:t>
            </a:r>
            <a:endParaRPr lang="en-US" sz="2000" b="1" dirty="0"/>
          </a:p>
          <a:p>
            <a:pPr algn="just"/>
            <a:r>
              <a:rPr lang="en-US" sz="2000" dirty="0"/>
              <a:t>▪ Action describe, in the form of statements, the possible policy actions or </a:t>
            </a:r>
            <a:r>
              <a:rPr lang="en-US" sz="2000" dirty="0" smtClean="0"/>
              <a:t>decisions</a:t>
            </a:r>
            <a:endParaRPr lang="en-US" sz="2000" dirty="0"/>
          </a:p>
          <a:p>
            <a:pPr algn="just"/>
            <a:r>
              <a:rPr lang="en-US" sz="2000" dirty="0"/>
              <a:t>▪ They are listed in the lower section of the decision </a:t>
            </a:r>
            <a:r>
              <a:rPr lang="en-US" sz="2000" dirty="0" smtClean="0"/>
              <a:t>table.</a:t>
            </a:r>
            <a:endParaRPr lang="en-US" sz="2000" dirty="0"/>
          </a:p>
          <a:p>
            <a:pPr algn="just"/>
            <a:endParaRPr lang="en-US" sz="2000" dirty="0"/>
          </a:p>
          <a:p>
            <a:pPr algn="just"/>
            <a:r>
              <a:rPr lang="en-US" sz="2000" b="1" dirty="0" smtClean="0"/>
              <a:t>Rules</a:t>
            </a:r>
            <a:endParaRPr lang="en-US" sz="2000" b="1" dirty="0"/>
          </a:p>
          <a:p>
            <a:pPr algn="just"/>
            <a:r>
              <a:rPr lang="en-US" sz="2000" dirty="0"/>
              <a:t>▪ Rules describe which actions are to be taken under a specific combination </a:t>
            </a:r>
            <a:r>
              <a:rPr lang="en-US" sz="2000" dirty="0" smtClean="0"/>
              <a:t>of conditions.</a:t>
            </a:r>
          </a:p>
          <a:p>
            <a:pPr algn="just"/>
            <a:endParaRPr lang="en-US" dirty="0"/>
          </a:p>
        </p:txBody>
      </p:sp>
    </p:spTree>
    <p:extLst>
      <p:ext uri="{BB962C8B-B14F-4D97-AF65-F5344CB8AC3E}">
        <p14:creationId xmlns:p14="http://schemas.microsoft.com/office/powerpoint/2010/main" val="3103557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64607" y="867729"/>
            <a:ext cx="9958318" cy="584775"/>
          </a:xfrm>
          <a:prstGeom prst="rect">
            <a:avLst/>
          </a:prstGeom>
        </p:spPr>
        <p:txBody>
          <a:bodyPr wrap="square">
            <a:spAutoFit/>
          </a:bodyPr>
          <a:lstStyle/>
          <a:p>
            <a:pPr algn="just"/>
            <a:r>
              <a:rPr lang="en-US" sz="3200" dirty="0"/>
              <a:t>4</a:t>
            </a:r>
            <a:r>
              <a:rPr lang="en-US" sz="3200" dirty="0" smtClean="0"/>
              <a:t>. Decision Table Testing</a:t>
            </a:r>
            <a:endParaRPr lang="en-US" sz="3200" dirty="0"/>
          </a:p>
        </p:txBody>
      </p:sp>
      <p:sp>
        <p:nvSpPr>
          <p:cNvPr id="5" name="Rectangle 4"/>
          <p:cNvSpPr/>
          <p:nvPr/>
        </p:nvSpPr>
        <p:spPr>
          <a:xfrm>
            <a:off x="464024" y="2302133"/>
            <a:ext cx="4735774" cy="2893100"/>
          </a:xfrm>
          <a:prstGeom prst="rect">
            <a:avLst/>
          </a:prstGeom>
        </p:spPr>
        <p:txBody>
          <a:bodyPr wrap="square">
            <a:spAutoFit/>
          </a:bodyPr>
          <a:lstStyle/>
          <a:p>
            <a:pPr algn="just"/>
            <a:r>
              <a:rPr lang="en-US" dirty="0"/>
              <a:t>Most of us use an email account, and when you want to use an email account, for this you need to enter the email and its associated password. </a:t>
            </a:r>
            <a:endParaRPr lang="en-US" dirty="0" smtClean="0"/>
          </a:p>
          <a:p>
            <a:pPr algn="just"/>
            <a:endParaRPr lang="en-US" sz="2000" dirty="0"/>
          </a:p>
          <a:p>
            <a:pPr marL="342900" indent="-342900" algn="just">
              <a:buFont typeface="Arial" panose="020B0604020202020204" pitchFamily="34" charset="0"/>
              <a:buChar char="•"/>
            </a:pPr>
            <a:r>
              <a:rPr lang="en-US" dirty="0" smtClean="0"/>
              <a:t>If </a:t>
            </a:r>
            <a:r>
              <a:rPr lang="en-US" dirty="0"/>
              <a:t>both email and password are correctly matched, the user will be directed to the email account's homepage; otherwise, it will come back to the login page with an error message specified with "Incorrect Email" or "Incorrect Password."</a:t>
            </a: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5975" y="3228006"/>
            <a:ext cx="6658904" cy="1657581"/>
          </a:xfrm>
          <a:prstGeom prst="rect">
            <a:avLst/>
          </a:prstGeom>
        </p:spPr>
      </p:pic>
    </p:spTree>
    <p:extLst>
      <p:ext uri="{BB962C8B-B14F-4D97-AF65-F5344CB8AC3E}">
        <p14:creationId xmlns:p14="http://schemas.microsoft.com/office/powerpoint/2010/main" val="26497123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64607" y="867729"/>
            <a:ext cx="9958318" cy="584775"/>
          </a:xfrm>
          <a:prstGeom prst="rect">
            <a:avLst/>
          </a:prstGeom>
        </p:spPr>
        <p:txBody>
          <a:bodyPr wrap="square">
            <a:spAutoFit/>
          </a:bodyPr>
          <a:lstStyle/>
          <a:p>
            <a:pPr algn="just"/>
            <a:r>
              <a:rPr lang="en-US" sz="3200" dirty="0"/>
              <a:t>4</a:t>
            </a:r>
            <a:r>
              <a:rPr lang="en-US" sz="3200" dirty="0" smtClean="0"/>
              <a:t>. Decision Table</a:t>
            </a:r>
            <a:endParaRPr lang="en-US" sz="3200"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2615" y="2225202"/>
            <a:ext cx="8658640" cy="3315789"/>
          </a:xfrm>
          <a:prstGeom prst="rect">
            <a:avLst/>
          </a:prstGeom>
        </p:spPr>
      </p:pic>
    </p:spTree>
    <p:extLst>
      <p:ext uri="{BB962C8B-B14F-4D97-AF65-F5344CB8AC3E}">
        <p14:creationId xmlns:p14="http://schemas.microsoft.com/office/powerpoint/2010/main" val="15004704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64607" y="867729"/>
            <a:ext cx="9958318" cy="584775"/>
          </a:xfrm>
          <a:prstGeom prst="rect">
            <a:avLst/>
          </a:prstGeom>
        </p:spPr>
        <p:txBody>
          <a:bodyPr wrap="square">
            <a:spAutoFit/>
          </a:bodyPr>
          <a:lstStyle/>
          <a:p>
            <a:pPr algn="just"/>
            <a:r>
              <a:rPr lang="en-US" sz="3200" dirty="0" smtClean="0"/>
              <a:t>Decision Table Vs Test Case Table</a:t>
            </a:r>
            <a:endParaRPr lang="en-US" sz="3200" dirty="0"/>
          </a:p>
        </p:txBody>
      </p:sp>
      <p:sp>
        <p:nvSpPr>
          <p:cNvPr id="5" name="Rectangle 4"/>
          <p:cNvSpPr/>
          <p:nvPr/>
        </p:nvSpPr>
        <p:spPr>
          <a:xfrm>
            <a:off x="458141" y="3051025"/>
            <a:ext cx="3098042" cy="707886"/>
          </a:xfrm>
          <a:prstGeom prst="rect">
            <a:avLst/>
          </a:prstGeom>
        </p:spPr>
        <p:txBody>
          <a:bodyPr wrap="square">
            <a:spAutoFit/>
          </a:bodyPr>
          <a:lstStyle/>
          <a:p>
            <a:pPr algn="just"/>
            <a:r>
              <a:rPr lang="en-US" sz="2000" dirty="0"/>
              <a:t>A decision table converted to a test </a:t>
            </a:r>
            <a:r>
              <a:rPr lang="en-US" sz="2000" dirty="0" smtClean="0"/>
              <a:t>case.</a:t>
            </a:r>
            <a:endParaRPr lang="en-US" sz="2000"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6183" y="2108150"/>
            <a:ext cx="8222559" cy="3924160"/>
          </a:xfrm>
          <a:prstGeom prst="rect">
            <a:avLst/>
          </a:prstGeom>
        </p:spPr>
      </p:pic>
    </p:spTree>
    <p:extLst>
      <p:ext uri="{BB962C8B-B14F-4D97-AF65-F5344CB8AC3E}">
        <p14:creationId xmlns:p14="http://schemas.microsoft.com/office/powerpoint/2010/main" val="29167621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60059" y="777923"/>
            <a:ext cx="9812741" cy="709684"/>
          </a:xfrm>
        </p:spPr>
        <p:txBody>
          <a:bodyPr>
            <a:normAutofit fontScale="90000"/>
          </a:bodyPr>
          <a:lstStyle/>
          <a:p>
            <a:r>
              <a:rPr lang="en-US" dirty="0" smtClean="0"/>
              <a:t>Introduction</a:t>
            </a:r>
            <a:endParaRPr lang="en-US" dirty="0"/>
          </a:p>
        </p:txBody>
      </p:sp>
      <p:sp>
        <p:nvSpPr>
          <p:cNvPr id="5" name="Content Placeholder 4"/>
          <p:cNvSpPr>
            <a:spLocks noGrp="1"/>
          </p:cNvSpPr>
          <p:nvPr>
            <p:ph idx="1"/>
          </p:nvPr>
        </p:nvSpPr>
        <p:spPr>
          <a:xfrm>
            <a:off x="1160059" y="2552130"/>
            <a:ext cx="10099344" cy="2579427"/>
          </a:xfrm>
        </p:spPr>
        <p:txBody>
          <a:bodyPr>
            <a:normAutofit/>
          </a:bodyPr>
          <a:lstStyle/>
          <a:p>
            <a:pPr marL="0" indent="0" algn="just">
              <a:spcBef>
                <a:spcPts val="0"/>
              </a:spcBef>
              <a:buClrTx/>
              <a:buNone/>
              <a:defRPr/>
            </a:pPr>
            <a:endParaRPr lang="en-US" sz="2400" dirty="0" smtClean="0"/>
          </a:p>
          <a:p>
            <a:pPr marL="0" indent="0" algn="just">
              <a:spcBef>
                <a:spcPts val="0"/>
              </a:spcBef>
              <a:buClrTx/>
              <a:buNone/>
              <a:defRPr/>
            </a:pPr>
            <a:r>
              <a:rPr lang="en-US" sz="2400" dirty="0" smtClean="0"/>
              <a:t>Testing </a:t>
            </a:r>
            <a:r>
              <a:rPr lang="en-US" sz="2400" dirty="0"/>
              <a:t>has been described as the process of executing a program with the intention of finding </a:t>
            </a:r>
            <a:r>
              <a:rPr lang="en-US" sz="2400" dirty="0" smtClean="0"/>
              <a:t>errors.</a:t>
            </a:r>
          </a:p>
          <a:p>
            <a:pPr marL="0" indent="0" algn="just">
              <a:spcBef>
                <a:spcPts val="0"/>
              </a:spcBef>
              <a:buClrTx/>
              <a:buNone/>
              <a:defRPr/>
            </a:pPr>
            <a:endParaRPr lang="en-US" sz="2400" dirty="0"/>
          </a:p>
          <a:p>
            <a:pPr marL="0" indent="0" algn="just">
              <a:spcBef>
                <a:spcPts val="0"/>
              </a:spcBef>
              <a:buClrTx/>
              <a:buNone/>
              <a:defRPr/>
            </a:pPr>
            <a:r>
              <a:rPr lang="en-US" sz="2400" dirty="0" smtClean="0"/>
              <a:t>Testing </a:t>
            </a:r>
            <a:r>
              <a:rPr lang="en-US" sz="2400" dirty="0"/>
              <a:t>= process of searching for software errors</a:t>
            </a:r>
            <a:endParaRPr lang="en-US"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252216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3504" y="518615"/>
            <a:ext cx="9646702" cy="5408479"/>
          </a:xfrm>
          <a:prstGeom prst="rect">
            <a:avLst/>
          </a:prstGeom>
        </p:spPr>
      </p:pic>
    </p:spTree>
    <p:extLst>
      <p:ext uri="{BB962C8B-B14F-4D97-AF65-F5344CB8AC3E}">
        <p14:creationId xmlns:p14="http://schemas.microsoft.com/office/powerpoint/2010/main" val="85373170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3015" y="603843"/>
            <a:ext cx="9510847" cy="4794911"/>
          </a:xfrm>
          <a:prstGeom prst="rect">
            <a:avLst/>
          </a:prstGeom>
        </p:spPr>
      </p:pic>
    </p:spTree>
    <p:extLst>
      <p:ext uri="{BB962C8B-B14F-4D97-AF65-F5344CB8AC3E}">
        <p14:creationId xmlns:p14="http://schemas.microsoft.com/office/powerpoint/2010/main" val="303858451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9369" y="655093"/>
            <a:ext cx="10294060" cy="4866491"/>
          </a:xfrm>
          <a:prstGeom prst="rect">
            <a:avLst/>
          </a:prstGeom>
        </p:spPr>
      </p:pic>
    </p:spTree>
    <p:extLst>
      <p:ext uri="{BB962C8B-B14F-4D97-AF65-F5344CB8AC3E}">
        <p14:creationId xmlns:p14="http://schemas.microsoft.com/office/powerpoint/2010/main" val="374251208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5845" y="351775"/>
            <a:ext cx="9183941" cy="5677542"/>
          </a:xfrm>
          <a:prstGeom prst="rect">
            <a:avLst/>
          </a:prstGeom>
        </p:spPr>
      </p:pic>
    </p:spTree>
    <p:extLst>
      <p:ext uri="{BB962C8B-B14F-4D97-AF65-F5344CB8AC3E}">
        <p14:creationId xmlns:p14="http://schemas.microsoft.com/office/powerpoint/2010/main" val="104189156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6451" y="382137"/>
            <a:ext cx="9592579" cy="5581137"/>
          </a:xfrm>
          <a:prstGeom prst="rect">
            <a:avLst/>
          </a:prstGeom>
        </p:spPr>
      </p:pic>
    </p:spTree>
    <p:extLst>
      <p:ext uri="{BB962C8B-B14F-4D97-AF65-F5344CB8AC3E}">
        <p14:creationId xmlns:p14="http://schemas.microsoft.com/office/powerpoint/2010/main" val="313475517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64607" y="867729"/>
            <a:ext cx="9958318" cy="584775"/>
          </a:xfrm>
          <a:prstGeom prst="rect">
            <a:avLst/>
          </a:prstGeom>
        </p:spPr>
        <p:txBody>
          <a:bodyPr wrap="square">
            <a:spAutoFit/>
          </a:bodyPr>
          <a:lstStyle/>
          <a:p>
            <a:pPr algn="just"/>
            <a:r>
              <a:rPr lang="en-US" sz="3200" dirty="0" smtClean="0"/>
              <a:t>Applicability</a:t>
            </a:r>
            <a:endParaRPr lang="en-US" sz="3200" dirty="0"/>
          </a:p>
        </p:txBody>
      </p:sp>
      <p:sp>
        <p:nvSpPr>
          <p:cNvPr id="5" name="Rectangle 4"/>
          <p:cNvSpPr/>
          <p:nvPr/>
        </p:nvSpPr>
        <p:spPr>
          <a:xfrm>
            <a:off x="1164607" y="2547793"/>
            <a:ext cx="9958318" cy="1569660"/>
          </a:xfrm>
          <a:prstGeom prst="rect">
            <a:avLst/>
          </a:prstGeom>
        </p:spPr>
        <p:txBody>
          <a:bodyPr wrap="square">
            <a:spAutoFit/>
          </a:bodyPr>
          <a:lstStyle/>
          <a:p>
            <a:pPr algn="just"/>
            <a:r>
              <a:rPr lang="en-US" sz="2400" dirty="0"/>
              <a:t>Decision table testing can be used whenever the system must implement complex business rules when these rules can be represented as a combination of conditions and when these conditions have discrete actions associated with </a:t>
            </a:r>
            <a:r>
              <a:rPr lang="en-US" sz="2400" dirty="0" smtClean="0"/>
              <a:t>them.</a:t>
            </a:r>
            <a:endParaRPr lang="en-US" sz="2400" dirty="0"/>
          </a:p>
        </p:txBody>
      </p:sp>
    </p:spTree>
    <p:extLst>
      <p:ext uri="{BB962C8B-B14F-4D97-AF65-F5344CB8AC3E}">
        <p14:creationId xmlns:p14="http://schemas.microsoft.com/office/powerpoint/2010/main" val="35992184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64607" y="867729"/>
            <a:ext cx="9958318" cy="584775"/>
          </a:xfrm>
          <a:prstGeom prst="rect">
            <a:avLst/>
          </a:prstGeom>
        </p:spPr>
        <p:txBody>
          <a:bodyPr wrap="square">
            <a:spAutoFit/>
          </a:bodyPr>
          <a:lstStyle/>
          <a:p>
            <a:pPr algn="just"/>
            <a:r>
              <a:rPr lang="en-US" sz="3200" dirty="0" smtClean="0"/>
              <a:t>5. State Transition Testing</a:t>
            </a:r>
            <a:endParaRPr lang="en-US" sz="3200" dirty="0"/>
          </a:p>
        </p:txBody>
      </p:sp>
      <p:sp>
        <p:nvSpPr>
          <p:cNvPr id="5" name="Rectangle 4"/>
          <p:cNvSpPr/>
          <p:nvPr/>
        </p:nvSpPr>
        <p:spPr>
          <a:xfrm>
            <a:off x="1164607" y="2302133"/>
            <a:ext cx="9958318" cy="2831544"/>
          </a:xfrm>
          <a:prstGeom prst="rect">
            <a:avLst/>
          </a:prstGeom>
        </p:spPr>
        <p:txBody>
          <a:bodyPr wrap="square">
            <a:spAutoFit/>
          </a:bodyPr>
          <a:lstStyle/>
          <a:p>
            <a:pPr algn="just"/>
            <a:endParaRPr lang="en-US" sz="2000" b="1" dirty="0" smtClean="0"/>
          </a:p>
          <a:p>
            <a:pPr algn="just"/>
            <a:r>
              <a:rPr lang="en-US" sz="2000" b="1" dirty="0" smtClean="0"/>
              <a:t>State </a:t>
            </a:r>
            <a:r>
              <a:rPr lang="en-US" sz="2000" b="1" dirty="0"/>
              <a:t>Transition Testing </a:t>
            </a:r>
            <a:r>
              <a:rPr lang="en-US" sz="2000" dirty="0"/>
              <a:t>is a black box testing technique in which changes made in input conditions cause state changes or output changes in the Application under </a:t>
            </a:r>
            <a:r>
              <a:rPr lang="en-US" sz="2000" dirty="0" smtClean="0"/>
              <a:t>Test. </a:t>
            </a:r>
            <a:endParaRPr lang="en-US" sz="2000" dirty="0" smtClean="0"/>
          </a:p>
          <a:p>
            <a:pPr algn="just"/>
            <a:endParaRPr lang="en-US" sz="2000" dirty="0"/>
          </a:p>
          <a:p>
            <a:pPr algn="just"/>
            <a:r>
              <a:rPr lang="en-US" sz="2000" dirty="0" smtClean="0"/>
              <a:t>State </a:t>
            </a:r>
            <a:r>
              <a:rPr lang="en-US" sz="2000" dirty="0"/>
              <a:t>transition testing helps to analyze </a:t>
            </a:r>
            <a:r>
              <a:rPr lang="en-US" sz="2000" dirty="0" smtClean="0"/>
              <a:t>behavior </a:t>
            </a:r>
            <a:r>
              <a:rPr lang="en-US" sz="2000" dirty="0"/>
              <a:t>of an application for different input conditions. </a:t>
            </a:r>
            <a:endParaRPr lang="en-US" sz="2000" dirty="0" smtClean="0"/>
          </a:p>
          <a:p>
            <a:pPr algn="just"/>
            <a:endParaRPr lang="en-US" sz="2000" dirty="0"/>
          </a:p>
          <a:p>
            <a:pPr algn="just"/>
            <a:r>
              <a:rPr lang="en-US" sz="2000" dirty="0" smtClean="0"/>
              <a:t>Testers </a:t>
            </a:r>
            <a:r>
              <a:rPr lang="en-US" sz="2000" dirty="0"/>
              <a:t>can provide positive and negative input test values and record the system </a:t>
            </a:r>
            <a:r>
              <a:rPr lang="en-US" sz="2000" dirty="0" smtClean="0"/>
              <a:t>behavior.</a:t>
            </a:r>
          </a:p>
          <a:p>
            <a:pPr algn="just"/>
            <a:endParaRPr lang="en-US" dirty="0"/>
          </a:p>
        </p:txBody>
      </p:sp>
    </p:spTree>
    <p:extLst>
      <p:ext uri="{BB962C8B-B14F-4D97-AF65-F5344CB8AC3E}">
        <p14:creationId xmlns:p14="http://schemas.microsoft.com/office/powerpoint/2010/main" val="4395466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64607" y="867729"/>
            <a:ext cx="9958318" cy="584775"/>
          </a:xfrm>
          <a:prstGeom prst="rect">
            <a:avLst/>
          </a:prstGeom>
        </p:spPr>
        <p:txBody>
          <a:bodyPr wrap="square">
            <a:spAutoFit/>
          </a:bodyPr>
          <a:lstStyle/>
          <a:p>
            <a:pPr algn="just"/>
            <a:r>
              <a:rPr lang="en-US" sz="3200" dirty="0" smtClean="0"/>
              <a:t>5. State Transition Testing</a:t>
            </a:r>
            <a:endParaRPr lang="en-US" sz="3200" dirty="0"/>
          </a:p>
        </p:txBody>
      </p:sp>
      <p:sp>
        <p:nvSpPr>
          <p:cNvPr id="5" name="Rectangle 4"/>
          <p:cNvSpPr/>
          <p:nvPr/>
        </p:nvSpPr>
        <p:spPr>
          <a:xfrm>
            <a:off x="1692322" y="2302133"/>
            <a:ext cx="5704766" cy="3170099"/>
          </a:xfrm>
          <a:prstGeom prst="rect">
            <a:avLst/>
          </a:prstGeom>
        </p:spPr>
        <p:txBody>
          <a:bodyPr wrap="square">
            <a:spAutoFit/>
          </a:bodyPr>
          <a:lstStyle/>
          <a:p>
            <a:pPr algn="just"/>
            <a:endParaRPr lang="en-US" sz="2000" dirty="0" smtClean="0"/>
          </a:p>
          <a:p>
            <a:pPr algn="just"/>
            <a:r>
              <a:rPr lang="en-US" sz="2000" dirty="0"/>
              <a:t>Models each state a system can exist </a:t>
            </a:r>
            <a:r>
              <a:rPr lang="en-US" sz="2000" dirty="0" smtClean="0"/>
              <a:t>in</a:t>
            </a:r>
          </a:p>
          <a:p>
            <a:pPr algn="just"/>
            <a:endParaRPr lang="en-US" sz="2000" dirty="0"/>
          </a:p>
          <a:p>
            <a:pPr algn="just"/>
            <a:r>
              <a:rPr lang="en-US" sz="2000" dirty="0"/>
              <a:t>▪ Models each state </a:t>
            </a:r>
            <a:r>
              <a:rPr lang="en-US" sz="2000" dirty="0" smtClean="0"/>
              <a:t>transition</a:t>
            </a:r>
          </a:p>
          <a:p>
            <a:pPr algn="just"/>
            <a:endParaRPr lang="en-US" sz="2000" dirty="0"/>
          </a:p>
          <a:p>
            <a:pPr algn="just"/>
            <a:r>
              <a:rPr lang="en-US" sz="2000" dirty="0"/>
              <a:t>▪ </a:t>
            </a:r>
            <a:r>
              <a:rPr lang="en-US" sz="2000" dirty="0" smtClean="0"/>
              <a:t>States</a:t>
            </a:r>
            <a:endParaRPr lang="en-US" sz="2000" dirty="0"/>
          </a:p>
          <a:p>
            <a:pPr lvl="1" algn="just"/>
            <a:r>
              <a:rPr lang="en-US" sz="2000" dirty="0"/>
              <a:t>‒ Start State</a:t>
            </a:r>
          </a:p>
          <a:p>
            <a:pPr lvl="1" algn="just"/>
            <a:r>
              <a:rPr lang="en-US" sz="2000" dirty="0"/>
              <a:t>‒ Input</a:t>
            </a:r>
          </a:p>
          <a:p>
            <a:pPr lvl="1" algn="just"/>
            <a:r>
              <a:rPr lang="en-US" sz="2000" dirty="0"/>
              <a:t>‒ Output</a:t>
            </a:r>
          </a:p>
          <a:p>
            <a:pPr lvl="1" algn="just"/>
            <a:r>
              <a:rPr lang="en-US" sz="2000" dirty="0"/>
              <a:t>‒ Finish State</a:t>
            </a:r>
            <a:endParaRPr lang="en-US" dirty="0"/>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4257" y="2302133"/>
            <a:ext cx="3467713" cy="3689056"/>
          </a:xfrm>
          <a:prstGeom prst="rect">
            <a:avLst/>
          </a:prstGeom>
        </p:spPr>
      </p:pic>
    </p:spTree>
    <p:extLst>
      <p:ext uri="{BB962C8B-B14F-4D97-AF65-F5344CB8AC3E}">
        <p14:creationId xmlns:p14="http://schemas.microsoft.com/office/powerpoint/2010/main" val="82851792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64607" y="867729"/>
            <a:ext cx="9958318" cy="584775"/>
          </a:xfrm>
          <a:prstGeom prst="rect">
            <a:avLst/>
          </a:prstGeom>
        </p:spPr>
        <p:txBody>
          <a:bodyPr wrap="square">
            <a:spAutoFit/>
          </a:bodyPr>
          <a:lstStyle/>
          <a:p>
            <a:pPr algn="just"/>
            <a:r>
              <a:rPr lang="en-US" sz="3200" dirty="0" smtClean="0"/>
              <a:t>5. State Transition Testing</a:t>
            </a:r>
            <a:endParaRPr lang="en-US" sz="3200" dirty="0"/>
          </a:p>
        </p:txBody>
      </p:sp>
      <p:sp>
        <p:nvSpPr>
          <p:cNvPr id="5" name="Rectangle 4"/>
          <p:cNvSpPr/>
          <p:nvPr/>
        </p:nvSpPr>
        <p:spPr>
          <a:xfrm>
            <a:off x="1164607" y="2302133"/>
            <a:ext cx="9958317" cy="3139321"/>
          </a:xfrm>
          <a:prstGeom prst="rect">
            <a:avLst/>
          </a:prstGeom>
        </p:spPr>
        <p:txBody>
          <a:bodyPr wrap="square">
            <a:spAutoFit/>
          </a:bodyPr>
          <a:lstStyle/>
          <a:p>
            <a:pPr algn="just"/>
            <a:r>
              <a:rPr lang="en-US" sz="2000" b="1" dirty="0"/>
              <a:t>State ‒ </a:t>
            </a:r>
            <a:endParaRPr lang="en-US" sz="2000" b="1" dirty="0" smtClean="0"/>
          </a:p>
          <a:p>
            <a:pPr algn="just"/>
            <a:r>
              <a:rPr lang="en-US" sz="2000" dirty="0" smtClean="0"/>
              <a:t>Represented </a:t>
            </a:r>
            <a:r>
              <a:rPr lang="en-US" sz="2000" dirty="0"/>
              <a:t>by a </a:t>
            </a:r>
            <a:r>
              <a:rPr lang="en-US" sz="2000" dirty="0" smtClean="0"/>
              <a:t>circle or oval shape.</a:t>
            </a:r>
          </a:p>
          <a:p>
            <a:pPr algn="just"/>
            <a:endParaRPr lang="en-US" sz="2000" dirty="0" smtClean="0"/>
          </a:p>
          <a:p>
            <a:pPr marL="342900" indent="-342900" algn="just">
              <a:buFont typeface="Wingdings" panose="05000000000000000000" pitchFamily="2" charset="2"/>
              <a:buChar char="§"/>
            </a:pPr>
            <a:r>
              <a:rPr lang="en-US" sz="2000" dirty="0" smtClean="0"/>
              <a:t>A </a:t>
            </a:r>
            <a:r>
              <a:rPr lang="en-US" sz="2000" dirty="0"/>
              <a:t>state is a condition in which a system is waiting for one or more </a:t>
            </a:r>
            <a:r>
              <a:rPr lang="en-US" sz="2000" dirty="0" smtClean="0"/>
              <a:t>events.</a:t>
            </a:r>
          </a:p>
          <a:p>
            <a:pPr marL="342900" indent="-342900" algn="just">
              <a:buFont typeface="Wingdings" panose="05000000000000000000" pitchFamily="2" charset="2"/>
              <a:buChar char="§"/>
            </a:pPr>
            <a:endParaRPr lang="en-US" sz="2000" dirty="0" smtClean="0"/>
          </a:p>
          <a:p>
            <a:pPr marL="342900" indent="-342900" algn="just">
              <a:buFont typeface="Wingdings" panose="05000000000000000000" pitchFamily="2" charset="2"/>
              <a:buChar char="§"/>
            </a:pPr>
            <a:r>
              <a:rPr lang="en-US" sz="2000" dirty="0" smtClean="0"/>
              <a:t>States </a:t>
            </a:r>
            <a:r>
              <a:rPr lang="en-US" sz="2000" dirty="0"/>
              <a:t>"remember" inputs the system has received in the past and define how the system should respond to subsequent events when they </a:t>
            </a:r>
            <a:r>
              <a:rPr lang="en-US" sz="2000" dirty="0" smtClean="0"/>
              <a:t>occur.</a:t>
            </a:r>
          </a:p>
          <a:p>
            <a:pPr algn="just"/>
            <a:endParaRPr lang="en-US" sz="2000" dirty="0"/>
          </a:p>
          <a:p>
            <a:pPr marL="342900" indent="-342900" algn="just">
              <a:buFont typeface="Wingdings" panose="05000000000000000000" pitchFamily="2" charset="2"/>
              <a:buChar char="§"/>
            </a:pPr>
            <a:r>
              <a:rPr lang="en-US" sz="2000" dirty="0" smtClean="0"/>
              <a:t>These </a:t>
            </a:r>
            <a:r>
              <a:rPr lang="en-US" sz="2000" dirty="0"/>
              <a:t>events may cause state-transitions and/or initiate </a:t>
            </a:r>
            <a:r>
              <a:rPr lang="en-US" sz="2000" dirty="0" smtClean="0"/>
              <a:t>actions.</a:t>
            </a:r>
          </a:p>
          <a:p>
            <a:pPr marL="342900" indent="-342900" algn="just">
              <a:buFont typeface="Wingdings" panose="05000000000000000000" pitchFamily="2" charset="2"/>
              <a:buChar char="§"/>
            </a:pP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69482" y="2164963"/>
            <a:ext cx="1705213" cy="781159"/>
          </a:xfrm>
          <a:prstGeom prst="rect">
            <a:avLst/>
          </a:prstGeom>
        </p:spPr>
      </p:pic>
    </p:spTree>
    <p:extLst>
      <p:ext uri="{BB962C8B-B14F-4D97-AF65-F5344CB8AC3E}">
        <p14:creationId xmlns:p14="http://schemas.microsoft.com/office/powerpoint/2010/main" val="291984023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64607" y="867729"/>
            <a:ext cx="9958318" cy="584775"/>
          </a:xfrm>
          <a:prstGeom prst="rect">
            <a:avLst/>
          </a:prstGeom>
        </p:spPr>
        <p:txBody>
          <a:bodyPr wrap="square">
            <a:spAutoFit/>
          </a:bodyPr>
          <a:lstStyle/>
          <a:p>
            <a:pPr algn="just"/>
            <a:r>
              <a:rPr lang="en-US" sz="3200" dirty="0" smtClean="0"/>
              <a:t>5. State Transition Testing</a:t>
            </a:r>
            <a:endParaRPr lang="en-US" sz="3200" dirty="0"/>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7706" y="2203012"/>
            <a:ext cx="6601746" cy="3543795"/>
          </a:xfrm>
          <a:prstGeom prst="rect">
            <a:avLst/>
          </a:prstGeom>
        </p:spPr>
      </p:pic>
    </p:spTree>
    <p:extLst>
      <p:ext uri="{BB962C8B-B14F-4D97-AF65-F5344CB8AC3E}">
        <p14:creationId xmlns:p14="http://schemas.microsoft.com/office/powerpoint/2010/main" val="33668059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60059" y="777923"/>
            <a:ext cx="9812741" cy="709684"/>
          </a:xfrm>
        </p:spPr>
        <p:txBody>
          <a:bodyPr>
            <a:normAutofit fontScale="90000"/>
          </a:bodyPr>
          <a:lstStyle/>
          <a:p>
            <a:r>
              <a:rPr lang="en-US" dirty="0" smtClean="0"/>
              <a:t>Software Testing (Definition)</a:t>
            </a:r>
            <a:endParaRPr lang="en-US" dirty="0"/>
          </a:p>
        </p:txBody>
      </p:sp>
      <p:sp>
        <p:nvSpPr>
          <p:cNvPr id="5" name="Content Placeholder 4"/>
          <p:cNvSpPr>
            <a:spLocks noGrp="1"/>
          </p:cNvSpPr>
          <p:nvPr>
            <p:ph idx="1"/>
          </p:nvPr>
        </p:nvSpPr>
        <p:spPr>
          <a:xfrm>
            <a:off x="1160059" y="2552130"/>
            <a:ext cx="10099344" cy="2579427"/>
          </a:xfrm>
        </p:spPr>
        <p:txBody>
          <a:bodyPr>
            <a:normAutofit/>
          </a:bodyPr>
          <a:lstStyle/>
          <a:p>
            <a:pPr marL="0" indent="0" algn="just">
              <a:spcBef>
                <a:spcPts val="0"/>
              </a:spcBef>
              <a:buClrTx/>
              <a:buNone/>
              <a:defRPr/>
            </a:pPr>
            <a:endParaRPr lang="en-US" sz="2400" dirty="0" smtClean="0"/>
          </a:p>
          <a:p>
            <a:pPr marL="0" indent="0" algn="just">
              <a:spcBef>
                <a:spcPts val="0"/>
              </a:spcBef>
              <a:buClrTx/>
              <a:buNone/>
              <a:defRPr/>
            </a:pPr>
            <a:r>
              <a:rPr lang="en-US" sz="2400" dirty="0"/>
              <a:t>Software testing is a formal process carried out by a </a:t>
            </a:r>
            <a:r>
              <a:rPr lang="en-US" sz="2400" b="1" dirty="0">
                <a:solidFill>
                  <a:srgbClr val="FF0000"/>
                </a:solidFill>
              </a:rPr>
              <a:t>specialized testing team </a:t>
            </a:r>
            <a:r>
              <a:rPr lang="en-US" sz="2400" dirty="0"/>
              <a:t>in which a software unit, several integrated software units or an entire software package are examined by </a:t>
            </a:r>
            <a:r>
              <a:rPr lang="en-US" sz="2400" b="1" dirty="0">
                <a:solidFill>
                  <a:srgbClr val="FF0000"/>
                </a:solidFill>
              </a:rPr>
              <a:t>running the programs on a computer. </a:t>
            </a:r>
            <a:r>
              <a:rPr lang="en-US" sz="2400" dirty="0"/>
              <a:t>All the associated tests are performed according to </a:t>
            </a:r>
            <a:r>
              <a:rPr lang="en-US" sz="2400" b="1" dirty="0">
                <a:solidFill>
                  <a:srgbClr val="FF0000"/>
                </a:solidFill>
              </a:rPr>
              <a:t>approved test procedures </a:t>
            </a:r>
            <a:r>
              <a:rPr lang="en-US" sz="2400" dirty="0"/>
              <a:t>on </a:t>
            </a:r>
            <a:r>
              <a:rPr lang="en-US" sz="2400" b="1" dirty="0">
                <a:solidFill>
                  <a:srgbClr val="FF0000"/>
                </a:solidFill>
              </a:rPr>
              <a:t>approved test cases</a:t>
            </a:r>
            <a:r>
              <a:rPr lang="en-US" sz="2400" dirty="0"/>
              <a:t>.</a:t>
            </a:r>
            <a:endParaRPr lang="en-US"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2764505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64607" y="867729"/>
            <a:ext cx="9958318" cy="584775"/>
          </a:xfrm>
          <a:prstGeom prst="rect">
            <a:avLst/>
          </a:prstGeom>
        </p:spPr>
        <p:txBody>
          <a:bodyPr wrap="square">
            <a:spAutoFit/>
          </a:bodyPr>
          <a:lstStyle/>
          <a:p>
            <a:pPr algn="just"/>
            <a:r>
              <a:rPr lang="en-US" sz="3200" dirty="0" smtClean="0"/>
              <a:t>5. State Transition Testing</a:t>
            </a:r>
            <a:endParaRPr lang="en-US" sz="3200" dirty="0"/>
          </a:p>
        </p:txBody>
      </p:sp>
      <p:sp>
        <p:nvSpPr>
          <p:cNvPr id="2" name="Rectangle 1"/>
          <p:cNvSpPr/>
          <p:nvPr/>
        </p:nvSpPr>
        <p:spPr>
          <a:xfrm>
            <a:off x="1164607" y="2349142"/>
            <a:ext cx="10194878" cy="3416320"/>
          </a:xfrm>
          <a:prstGeom prst="rect">
            <a:avLst/>
          </a:prstGeom>
        </p:spPr>
        <p:txBody>
          <a:bodyPr wrap="square">
            <a:spAutoFit/>
          </a:bodyPr>
          <a:lstStyle/>
          <a:p>
            <a:r>
              <a:rPr lang="en-US" sz="2400" b="1" dirty="0" smtClean="0"/>
              <a:t>Action</a:t>
            </a:r>
          </a:p>
          <a:p>
            <a:endParaRPr lang="en-US" sz="2400" b="1" dirty="0"/>
          </a:p>
          <a:p>
            <a:r>
              <a:rPr lang="en-US" sz="2400" dirty="0" smtClean="0"/>
              <a:t>An </a:t>
            </a:r>
            <a:r>
              <a:rPr lang="en-US" sz="2400" dirty="0"/>
              <a:t>action is an operation initiated because of a state </a:t>
            </a:r>
            <a:r>
              <a:rPr lang="en-US" sz="2400" dirty="0" smtClean="0"/>
              <a:t>change.</a:t>
            </a:r>
          </a:p>
          <a:p>
            <a:endParaRPr lang="en-US" sz="2400" dirty="0"/>
          </a:p>
          <a:p>
            <a:r>
              <a:rPr lang="en-US" sz="2400" dirty="0" smtClean="0"/>
              <a:t>Often </a:t>
            </a:r>
            <a:r>
              <a:rPr lang="en-US" sz="2400" dirty="0"/>
              <a:t>these actions cause something to be created that are outputs of the </a:t>
            </a:r>
            <a:r>
              <a:rPr lang="en-US" sz="2400" dirty="0" smtClean="0"/>
              <a:t>system.</a:t>
            </a:r>
          </a:p>
          <a:p>
            <a:endParaRPr lang="en-US" sz="2400" dirty="0"/>
          </a:p>
          <a:p>
            <a:r>
              <a:rPr lang="en-US" sz="2400" dirty="0" smtClean="0"/>
              <a:t>Actions </a:t>
            </a:r>
            <a:r>
              <a:rPr lang="en-US" sz="2400" dirty="0"/>
              <a:t>occur on transitions between states </a:t>
            </a:r>
            <a:endParaRPr lang="en-US" sz="2400" dirty="0" smtClean="0"/>
          </a:p>
          <a:p>
            <a:endParaRPr lang="en-US" sz="2400" dirty="0"/>
          </a:p>
        </p:txBody>
      </p:sp>
    </p:spTree>
    <p:extLst>
      <p:ext uri="{BB962C8B-B14F-4D97-AF65-F5344CB8AC3E}">
        <p14:creationId xmlns:p14="http://schemas.microsoft.com/office/powerpoint/2010/main" val="166066495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632220" y="637001"/>
            <a:ext cx="10934887" cy="4712921"/>
            <a:chOff x="563981" y="364046"/>
            <a:chExt cx="10934887" cy="4712921"/>
          </a:xfrm>
        </p:grpSpPr>
        <p:pic>
          <p:nvPicPr>
            <p:cNvPr id="12" name="Picture 1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981" y="364046"/>
              <a:ext cx="5563863" cy="4104846"/>
            </a:xfrm>
            <a:prstGeom prst="rect">
              <a:avLst/>
            </a:prstGeom>
          </p:spPr>
        </p:pic>
        <p:pic>
          <p:nvPicPr>
            <p:cNvPr id="13" name="Picture 1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7011" y="2895055"/>
              <a:ext cx="7121857" cy="2181912"/>
            </a:xfrm>
            <a:prstGeom prst="rect">
              <a:avLst/>
            </a:prstGeom>
          </p:spPr>
        </p:pic>
      </p:grpSp>
    </p:spTree>
    <p:extLst>
      <p:ext uri="{BB962C8B-B14F-4D97-AF65-F5344CB8AC3E}">
        <p14:creationId xmlns:p14="http://schemas.microsoft.com/office/powerpoint/2010/main" val="269483435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1209233" y="2940719"/>
            <a:ext cx="10058400" cy="1143000"/>
          </a:xfrm>
        </p:spPr>
        <p:txBody>
          <a:bodyPr>
            <a:normAutofit/>
          </a:bodyPr>
          <a:lstStyle/>
          <a:p>
            <a:r>
              <a:rPr lang="en-US" sz="4400" b="1" dirty="0" smtClean="0">
                <a:latin typeface="Adobe Fan Heiti Std B" panose="020B0700000000000000" pitchFamily="34" charset="-128"/>
                <a:ea typeface="Adobe Fan Heiti Std B" panose="020B0700000000000000" pitchFamily="34" charset="-128"/>
              </a:rPr>
              <a:t>Types of Black box Testing</a:t>
            </a:r>
            <a:endParaRPr lang="en-US" sz="4400" b="1" dirty="0">
              <a:latin typeface="Adobe Fan Heiti Std B" panose="020B0700000000000000" pitchFamily="34" charset="-128"/>
              <a:ea typeface="Adobe Fan Heiti Std B" panose="020B0700000000000000" pitchFamily="34" charset="-128"/>
            </a:endParaRPr>
          </a:p>
        </p:txBody>
      </p:sp>
    </p:spTree>
    <p:extLst>
      <p:ext uri="{BB962C8B-B14F-4D97-AF65-F5344CB8AC3E}">
        <p14:creationId xmlns:p14="http://schemas.microsoft.com/office/powerpoint/2010/main" val="51416116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981200" y="274638"/>
            <a:ext cx="8229600" cy="792162"/>
          </a:xfrm>
        </p:spPr>
        <p:txBody>
          <a:bodyPr/>
          <a:lstStyle/>
          <a:p>
            <a:r>
              <a:rPr lang="en-US" altLang="en-US" sz="3200"/>
              <a:t>Types of black box testing</a:t>
            </a:r>
          </a:p>
        </p:txBody>
      </p:sp>
      <p:sp>
        <p:nvSpPr>
          <p:cNvPr id="31747" name="Rectangle 3"/>
          <p:cNvSpPr>
            <a:spLocks noGrp="1" noChangeArrowheads="1"/>
          </p:cNvSpPr>
          <p:nvPr>
            <p:ph type="body" idx="1"/>
          </p:nvPr>
        </p:nvSpPr>
        <p:spPr>
          <a:xfrm>
            <a:off x="1433014" y="1600201"/>
            <a:ext cx="8898341" cy="4705065"/>
          </a:xfrm>
        </p:spPr>
        <p:txBody>
          <a:bodyPr/>
          <a:lstStyle/>
          <a:p>
            <a:pPr>
              <a:lnSpc>
                <a:spcPct val="80000"/>
              </a:lnSpc>
              <a:buFont typeface="Arial" panose="020B0604020202020204" pitchFamily="34" charset="0"/>
              <a:buAutoNum type="arabicPeriod"/>
            </a:pPr>
            <a:r>
              <a:rPr lang="en-US" altLang="en-US" sz="1800" dirty="0"/>
              <a:t>Functional testing</a:t>
            </a:r>
          </a:p>
          <a:p>
            <a:pPr>
              <a:lnSpc>
                <a:spcPct val="80000"/>
              </a:lnSpc>
              <a:buFont typeface="Arial" panose="020B0604020202020204" pitchFamily="34" charset="0"/>
              <a:buAutoNum type="arabicPeriod"/>
            </a:pPr>
            <a:r>
              <a:rPr lang="en-US" altLang="en-US" sz="1800" dirty="0"/>
              <a:t>System testing</a:t>
            </a:r>
          </a:p>
          <a:p>
            <a:pPr>
              <a:lnSpc>
                <a:spcPct val="80000"/>
              </a:lnSpc>
              <a:buFont typeface="Arial" panose="020B0604020202020204" pitchFamily="34" charset="0"/>
              <a:buAutoNum type="arabicPeriod"/>
            </a:pPr>
            <a:r>
              <a:rPr lang="en-US" altLang="en-US" sz="1800" dirty="0"/>
              <a:t>End-to-end testing</a:t>
            </a:r>
          </a:p>
          <a:p>
            <a:pPr>
              <a:lnSpc>
                <a:spcPct val="80000"/>
              </a:lnSpc>
              <a:buFont typeface="Arial" panose="020B0604020202020204" pitchFamily="34" charset="0"/>
              <a:buAutoNum type="arabicPeriod"/>
            </a:pPr>
            <a:r>
              <a:rPr lang="en-US" altLang="en-US" sz="1800" dirty="0"/>
              <a:t>Sanity testing</a:t>
            </a:r>
          </a:p>
          <a:p>
            <a:pPr>
              <a:lnSpc>
                <a:spcPct val="80000"/>
              </a:lnSpc>
              <a:buFont typeface="Arial" panose="020B0604020202020204" pitchFamily="34" charset="0"/>
              <a:buAutoNum type="arabicPeriod"/>
            </a:pPr>
            <a:r>
              <a:rPr lang="en-US" altLang="en-US" sz="1800" dirty="0"/>
              <a:t>Regression testing</a:t>
            </a:r>
          </a:p>
          <a:p>
            <a:pPr>
              <a:lnSpc>
                <a:spcPct val="80000"/>
              </a:lnSpc>
              <a:buFont typeface="Arial" panose="020B0604020202020204" pitchFamily="34" charset="0"/>
              <a:buAutoNum type="arabicPeriod"/>
            </a:pPr>
            <a:r>
              <a:rPr lang="en-US" altLang="en-US" sz="1800" dirty="0"/>
              <a:t>Acceptance testing</a:t>
            </a:r>
          </a:p>
          <a:p>
            <a:pPr>
              <a:lnSpc>
                <a:spcPct val="80000"/>
              </a:lnSpc>
              <a:buFont typeface="Arial" panose="020B0604020202020204" pitchFamily="34" charset="0"/>
              <a:buAutoNum type="arabicPeriod"/>
            </a:pPr>
            <a:r>
              <a:rPr lang="en-US" altLang="en-US" sz="1800" dirty="0"/>
              <a:t>Load testing</a:t>
            </a:r>
          </a:p>
          <a:p>
            <a:pPr>
              <a:lnSpc>
                <a:spcPct val="80000"/>
              </a:lnSpc>
              <a:buFont typeface="Arial" panose="020B0604020202020204" pitchFamily="34" charset="0"/>
              <a:buAutoNum type="arabicPeriod"/>
            </a:pPr>
            <a:r>
              <a:rPr lang="en-US" altLang="en-US" sz="1800" dirty="0"/>
              <a:t>Stress testing</a:t>
            </a:r>
          </a:p>
          <a:p>
            <a:pPr>
              <a:lnSpc>
                <a:spcPct val="80000"/>
              </a:lnSpc>
              <a:buFont typeface="Arial" panose="020B0604020202020204" pitchFamily="34" charset="0"/>
              <a:buAutoNum type="arabicPeriod"/>
            </a:pPr>
            <a:r>
              <a:rPr lang="en-US" altLang="en-US" sz="1800" dirty="0"/>
              <a:t>Install/uninstall testing</a:t>
            </a:r>
          </a:p>
          <a:p>
            <a:pPr>
              <a:lnSpc>
                <a:spcPct val="80000"/>
              </a:lnSpc>
              <a:buFont typeface="Arial" panose="020B0604020202020204" pitchFamily="34" charset="0"/>
              <a:buAutoNum type="arabicPeriod"/>
            </a:pPr>
            <a:r>
              <a:rPr lang="en-US" altLang="en-US" sz="1800" dirty="0"/>
              <a:t>Recovery testing</a:t>
            </a:r>
          </a:p>
          <a:p>
            <a:pPr>
              <a:lnSpc>
                <a:spcPct val="80000"/>
              </a:lnSpc>
              <a:buFont typeface="Arial" panose="020B0604020202020204" pitchFamily="34" charset="0"/>
              <a:buAutoNum type="arabicPeriod"/>
            </a:pPr>
            <a:r>
              <a:rPr lang="en-US" altLang="en-US" sz="1800" dirty="0"/>
              <a:t>Compatibility testing</a:t>
            </a:r>
          </a:p>
          <a:p>
            <a:pPr>
              <a:lnSpc>
                <a:spcPct val="80000"/>
              </a:lnSpc>
              <a:buFont typeface="Arial" panose="020B0604020202020204" pitchFamily="34" charset="0"/>
              <a:buAutoNum type="arabicPeriod"/>
            </a:pPr>
            <a:r>
              <a:rPr lang="en-US" altLang="en-US" sz="1800" dirty="0" smtClean="0"/>
              <a:t>Comparison </a:t>
            </a:r>
            <a:r>
              <a:rPr lang="en-US" altLang="en-US" sz="1800" dirty="0"/>
              <a:t>testing</a:t>
            </a:r>
          </a:p>
          <a:p>
            <a:pPr>
              <a:lnSpc>
                <a:spcPct val="80000"/>
              </a:lnSpc>
              <a:buFont typeface="Arial" panose="020B0604020202020204" pitchFamily="34" charset="0"/>
              <a:buAutoNum type="arabicPeriod"/>
            </a:pPr>
            <a:r>
              <a:rPr lang="en-US" altLang="en-US" sz="1800" dirty="0"/>
              <a:t>Alpha testing</a:t>
            </a:r>
          </a:p>
          <a:p>
            <a:pPr>
              <a:lnSpc>
                <a:spcPct val="80000"/>
              </a:lnSpc>
              <a:buFont typeface="Arial" panose="020B0604020202020204" pitchFamily="34" charset="0"/>
              <a:buAutoNum type="arabicPeriod"/>
            </a:pPr>
            <a:r>
              <a:rPr lang="en-US" altLang="en-US" sz="1800" dirty="0"/>
              <a:t>Beta testing</a:t>
            </a:r>
          </a:p>
          <a:p>
            <a:pPr>
              <a:lnSpc>
                <a:spcPct val="80000"/>
              </a:lnSpc>
              <a:buFont typeface="Arial" panose="020B0604020202020204" pitchFamily="34" charset="0"/>
              <a:buAutoNum type="arabicPeriod"/>
            </a:pPr>
            <a:r>
              <a:rPr lang="en-US" altLang="en-US" sz="1800" dirty="0"/>
              <a:t>Mutation testing</a:t>
            </a:r>
          </a:p>
        </p:txBody>
      </p:sp>
    </p:spTree>
    <p:extLst>
      <p:ext uri="{BB962C8B-B14F-4D97-AF65-F5344CB8AC3E}">
        <p14:creationId xmlns:p14="http://schemas.microsoft.com/office/powerpoint/2010/main" val="127501072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body" idx="1"/>
          </p:nvPr>
        </p:nvSpPr>
        <p:spPr>
          <a:xfrm>
            <a:off x="1981200" y="914400"/>
            <a:ext cx="8534400" cy="5257800"/>
          </a:xfrm>
        </p:spPr>
        <p:txBody>
          <a:bodyPr/>
          <a:lstStyle/>
          <a:p>
            <a:pPr algn="just">
              <a:lnSpc>
                <a:spcPct val="90000"/>
              </a:lnSpc>
              <a:buFontTx/>
              <a:buNone/>
            </a:pPr>
            <a:endParaRPr lang="en-US" altLang="en-US" sz="2000" b="1" dirty="0"/>
          </a:p>
          <a:p>
            <a:pPr algn="just">
              <a:lnSpc>
                <a:spcPct val="90000"/>
              </a:lnSpc>
              <a:buFontTx/>
              <a:buNone/>
            </a:pPr>
            <a:r>
              <a:rPr lang="en-US" altLang="en-US" sz="2000" b="1" dirty="0"/>
              <a:t>Functional testing</a:t>
            </a:r>
          </a:p>
          <a:p>
            <a:pPr algn="just">
              <a:lnSpc>
                <a:spcPct val="90000"/>
              </a:lnSpc>
              <a:buFontTx/>
              <a:buNone/>
            </a:pPr>
            <a:endParaRPr lang="en-US" altLang="en-US" sz="1000" b="1" dirty="0"/>
          </a:p>
          <a:p>
            <a:pPr algn="just">
              <a:lnSpc>
                <a:spcPct val="90000"/>
              </a:lnSpc>
            </a:pPr>
            <a:r>
              <a:rPr lang="en-US" altLang="en-US" sz="1800" dirty="0"/>
              <a:t>Black box type testing geared to functional requirements of an application.</a:t>
            </a:r>
          </a:p>
          <a:p>
            <a:pPr algn="just">
              <a:lnSpc>
                <a:spcPct val="90000"/>
              </a:lnSpc>
              <a:buFontTx/>
              <a:buNone/>
            </a:pPr>
            <a:endParaRPr lang="en-US" altLang="en-US" sz="2800" b="1" dirty="0"/>
          </a:p>
          <a:p>
            <a:pPr algn="just">
              <a:lnSpc>
                <a:spcPct val="90000"/>
              </a:lnSpc>
              <a:buFontTx/>
              <a:buNone/>
            </a:pPr>
            <a:r>
              <a:rPr lang="en-US" altLang="en-US" sz="2000" b="1" dirty="0"/>
              <a:t>System testing</a:t>
            </a:r>
          </a:p>
          <a:p>
            <a:pPr algn="just">
              <a:lnSpc>
                <a:spcPct val="90000"/>
              </a:lnSpc>
              <a:buFontTx/>
              <a:buNone/>
            </a:pPr>
            <a:endParaRPr lang="en-US" altLang="en-US" sz="1000" b="1" dirty="0"/>
          </a:p>
          <a:p>
            <a:pPr algn="just">
              <a:lnSpc>
                <a:spcPct val="90000"/>
              </a:lnSpc>
            </a:pPr>
            <a:r>
              <a:rPr lang="en-US" altLang="en-US" sz="1800" dirty="0"/>
              <a:t>Black box type testing that is based on overall requirements specifications; covering all combined parts of the system.</a:t>
            </a:r>
          </a:p>
          <a:p>
            <a:pPr algn="just">
              <a:lnSpc>
                <a:spcPct val="90000"/>
              </a:lnSpc>
            </a:pPr>
            <a:endParaRPr lang="en-US" altLang="en-US" sz="1800" dirty="0"/>
          </a:p>
          <a:p>
            <a:pPr algn="just">
              <a:lnSpc>
                <a:spcPct val="90000"/>
              </a:lnSpc>
              <a:buFontTx/>
              <a:buNone/>
            </a:pPr>
            <a:r>
              <a:rPr lang="en-US" altLang="en-US" sz="2000" b="1" dirty="0"/>
              <a:t>End-to-end testing</a:t>
            </a:r>
          </a:p>
          <a:p>
            <a:pPr algn="just">
              <a:lnSpc>
                <a:spcPct val="90000"/>
              </a:lnSpc>
              <a:buFontTx/>
              <a:buNone/>
            </a:pPr>
            <a:endParaRPr lang="en-US" altLang="en-US" sz="1000" b="1" dirty="0"/>
          </a:p>
          <a:p>
            <a:pPr algn="just">
              <a:lnSpc>
                <a:spcPct val="90000"/>
              </a:lnSpc>
            </a:pPr>
            <a:r>
              <a:rPr lang="en-US" altLang="en-US" sz="1800" dirty="0"/>
              <a:t>Similar to system testing; involves testing of a complete application environment in a situation that mimics real-world use.</a:t>
            </a:r>
          </a:p>
          <a:p>
            <a:pPr algn="just">
              <a:lnSpc>
                <a:spcPct val="90000"/>
              </a:lnSpc>
            </a:pPr>
            <a:endParaRPr lang="en-US" altLang="en-US" sz="1800" dirty="0"/>
          </a:p>
        </p:txBody>
      </p:sp>
    </p:spTree>
    <p:extLst>
      <p:ext uri="{BB962C8B-B14F-4D97-AF65-F5344CB8AC3E}">
        <p14:creationId xmlns:p14="http://schemas.microsoft.com/office/powerpoint/2010/main" val="16401062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body" idx="1"/>
          </p:nvPr>
        </p:nvSpPr>
        <p:spPr>
          <a:xfrm>
            <a:off x="2057400" y="381000"/>
            <a:ext cx="8153400" cy="5486400"/>
          </a:xfrm>
        </p:spPr>
        <p:txBody>
          <a:bodyPr/>
          <a:lstStyle/>
          <a:p>
            <a:pPr algn="just">
              <a:buFontTx/>
              <a:buNone/>
            </a:pPr>
            <a:endParaRPr lang="en-US" altLang="en-US" sz="2800" b="1"/>
          </a:p>
          <a:p>
            <a:pPr algn="just">
              <a:buFontTx/>
              <a:buNone/>
            </a:pPr>
            <a:endParaRPr lang="en-US" altLang="en-US" sz="2000" b="1"/>
          </a:p>
          <a:p>
            <a:pPr algn="just">
              <a:buFontTx/>
              <a:buNone/>
            </a:pPr>
            <a:r>
              <a:rPr lang="en-US" altLang="en-US" sz="2000" b="1"/>
              <a:t>Sanity testing</a:t>
            </a:r>
          </a:p>
          <a:p>
            <a:pPr algn="just">
              <a:buFontTx/>
              <a:buNone/>
            </a:pPr>
            <a:endParaRPr lang="en-US" altLang="en-US" sz="1000" b="1"/>
          </a:p>
          <a:p>
            <a:pPr algn="just"/>
            <a:r>
              <a:rPr lang="en-US" altLang="en-US" sz="1800"/>
              <a:t>Initial effort to determine if a new software version is performing well enough to accept it for a major testing effort.</a:t>
            </a:r>
          </a:p>
          <a:p>
            <a:pPr algn="just">
              <a:buFontTx/>
              <a:buNone/>
            </a:pPr>
            <a:endParaRPr lang="en-US" altLang="en-US" sz="2800" b="1"/>
          </a:p>
          <a:p>
            <a:pPr algn="just">
              <a:buFontTx/>
              <a:buNone/>
            </a:pPr>
            <a:r>
              <a:rPr lang="en-US" altLang="en-US" sz="2000" b="1"/>
              <a:t>Regression testing</a:t>
            </a:r>
          </a:p>
          <a:p>
            <a:pPr algn="just">
              <a:buFontTx/>
              <a:buNone/>
            </a:pPr>
            <a:endParaRPr lang="en-US" altLang="en-US" sz="1000" b="1"/>
          </a:p>
          <a:p>
            <a:pPr algn="just"/>
            <a:r>
              <a:rPr lang="en-US" altLang="en-US" sz="1800"/>
              <a:t>Re-testing after fixes or modifications of the software or its environment.</a:t>
            </a:r>
          </a:p>
          <a:p>
            <a:pPr algn="just">
              <a:buFontTx/>
              <a:buNone/>
            </a:pPr>
            <a:endParaRPr lang="en-US" altLang="en-US" sz="2800" b="1"/>
          </a:p>
          <a:p>
            <a:pPr algn="just">
              <a:buFontTx/>
              <a:buNone/>
            </a:pPr>
            <a:r>
              <a:rPr lang="en-US" altLang="en-US" sz="2000" b="1"/>
              <a:t>Acceptance testing</a:t>
            </a:r>
          </a:p>
          <a:p>
            <a:pPr algn="just"/>
            <a:r>
              <a:rPr lang="en-US" altLang="en-US" sz="1800"/>
              <a:t>Final testing based on specifications of the end-user or customer.</a:t>
            </a:r>
          </a:p>
          <a:p>
            <a:pPr algn="just"/>
            <a:endParaRPr lang="en-US" altLang="en-US" sz="1200"/>
          </a:p>
        </p:txBody>
      </p:sp>
    </p:spTree>
    <p:extLst>
      <p:ext uri="{BB962C8B-B14F-4D97-AF65-F5344CB8AC3E}">
        <p14:creationId xmlns:p14="http://schemas.microsoft.com/office/powerpoint/2010/main" val="170789121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body" idx="1"/>
          </p:nvPr>
        </p:nvSpPr>
        <p:spPr>
          <a:xfrm>
            <a:off x="1940256" y="558421"/>
            <a:ext cx="8153400" cy="6096000"/>
          </a:xfrm>
        </p:spPr>
        <p:txBody>
          <a:bodyPr/>
          <a:lstStyle/>
          <a:p>
            <a:pPr algn="just">
              <a:buFontTx/>
              <a:buNone/>
              <a:defRPr/>
            </a:pPr>
            <a:r>
              <a:rPr lang="en-US" altLang="en-US" sz="2000" b="1" dirty="0"/>
              <a:t>Load testing	</a:t>
            </a:r>
          </a:p>
          <a:p>
            <a:pPr algn="just">
              <a:buFontTx/>
              <a:buNone/>
              <a:defRPr/>
            </a:pPr>
            <a:endParaRPr lang="en-US" altLang="en-US" sz="1000" b="1" dirty="0"/>
          </a:p>
          <a:p>
            <a:pPr algn="just">
              <a:defRPr/>
            </a:pPr>
            <a:r>
              <a:rPr lang="en-US" altLang="en-US" sz="1800" dirty="0"/>
              <a:t>Testing an application under heavy loads.</a:t>
            </a:r>
          </a:p>
          <a:p>
            <a:pPr algn="just">
              <a:defRPr/>
            </a:pPr>
            <a:endParaRPr lang="en-US" altLang="en-US" sz="1000" dirty="0"/>
          </a:p>
          <a:p>
            <a:pPr algn="just">
              <a:defRPr/>
            </a:pPr>
            <a:r>
              <a:rPr lang="en-US" altLang="en-US" sz="1800" dirty="0" err="1"/>
              <a:t>Eg</a:t>
            </a:r>
            <a:r>
              <a:rPr lang="en-US" altLang="en-US" sz="1800" dirty="0"/>
              <a:t>. Testing of a web site under a range of loads to determine, when the system response time degraded or fails.</a:t>
            </a:r>
            <a:endParaRPr lang="en-US" altLang="en-US" sz="2000" dirty="0"/>
          </a:p>
          <a:p>
            <a:pPr algn="just">
              <a:defRPr/>
            </a:pPr>
            <a:endParaRPr lang="en-US" altLang="en-US" sz="2000" dirty="0"/>
          </a:p>
          <a:p>
            <a:pPr algn="just">
              <a:lnSpc>
                <a:spcPct val="90000"/>
              </a:lnSpc>
              <a:buFontTx/>
              <a:buNone/>
              <a:defRPr/>
            </a:pPr>
            <a:r>
              <a:rPr lang="en-US" altLang="en-US" sz="2000" b="1" dirty="0"/>
              <a:t>Stress Testing</a:t>
            </a:r>
          </a:p>
          <a:p>
            <a:pPr algn="just">
              <a:lnSpc>
                <a:spcPct val="90000"/>
              </a:lnSpc>
              <a:buFontTx/>
              <a:buNone/>
              <a:defRPr/>
            </a:pPr>
            <a:endParaRPr lang="en-US" altLang="en-US" sz="1050" b="1" dirty="0"/>
          </a:p>
          <a:p>
            <a:pPr algn="just">
              <a:lnSpc>
                <a:spcPct val="90000"/>
              </a:lnSpc>
              <a:defRPr/>
            </a:pPr>
            <a:r>
              <a:rPr lang="en-US" altLang="en-US" sz="1800" dirty="0"/>
              <a:t>Testing under unusually heavy loads, heavy repetition of certain actions or inputs, input of large numerical values, large complex queries to a database etc.</a:t>
            </a:r>
          </a:p>
          <a:p>
            <a:pPr algn="just">
              <a:lnSpc>
                <a:spcPct val="90000"/>
              </a:lnSpc>
              <a:defRPr/>
            </a:pPr>
            <a:endParaRPr lang="en-US" altLang="en-US" sz="1800" b="1" dirty="0"/>
          </a:p>
          <a:p>
            <a:pPr algn="just">
              <a:lnSpc>
                <a:spcPct val="90000"/>
              </a:lnSpc>
              <a:defRPr/>
            </a:pPr>
            <a:r>
              <a:rPr lang="en-US" altLang="en-US" sz="1800" dirty="0"/>
              <a:t>Term often used interchangeably with ‘load’ and ‘performance’ testing.</a:t>
            </a:r>
          </a:p>
          <a:p>
            <a:pPr algn="just">
              <a:lnSpc>
                <a:spcPct val="90000"/>
              </a:lnSpc>
              <a:defRPr/>
            </a:pPr>
            <a:endParaRPr lang="en-US" altLang="en-US" sz="1800" dirty="0"/>
          </a:p>
          <a:p>
            <a:pPr algn="just">
              <a:lnSpc>
                <a:spcPct val="90000"/>
              </a:lnSpc>
              <a:buFontTx/>
              <a:buNone/>
              <a:defRPr/>
            </a:pPr>
            <a:endParaRPr lang="en-US" altLang="en-US" sz="2000" b="1" dirty="0"/>
          </a:p>
          <a:p>
            <a:pPr algn="just">
              <a:lnSpc>
                <a:spcPct val="90000"/>
              </a:lnSpc>
              <a:buFontTx/>
              <a:buNone/>
              <a:defRPr/>
            </a:pPr>
            <a:r>
              <a:rPr lang="en-US" altLang="en-US" sz="2000" b="1" dirty="0"/>
              <a:t>Performance testing</a:t>
            </a:r>
          </a:p>
          <a:p>
            <a:pPr algn="just">
              <a:lnSpc>
                <a:spcPct val="90000"/>
              </a:lnSpc>
              <a:buFontTx/>
              <a:buNone/>
              <a:defRPr/>
            </a:pPr>
            <a:endParaRPr lang="en-US" altLang="en-US" sz="1000" b="1" dirty="0"/>
          </a:p>
          <a:p>
            <a:pPr algn="just">
              <a:lnSpc>
                <a:spcPct val="90000"/>
              </a:lnSpc>
              <a:defRPr/>
            </a:pPr>
            <a:r>
              <a:rPr lang="en-US" altLang="en-US" sz="1800" dirty="0"/>
              <a:t>Testing how well an application complies to performance requirements</a:t>
            </a:r>
          </a:p>
          <a:p>
            <a:pPr algn="just">
              <a:lnSpc>
                <a:spcPct val="90000"/>
              </a:lnSpc>
              <a:defRPr/>
            </a:pPr>
            <a:endParaRPr lang="en-US" altLang="en-US" sz="1800" dirty="0"/>
          </a:p>
          <a:p>
            <a:pPr algn="just">
              <a:defRPr/>
            </a:pPr>
            <a:endParaRPr lang="en-US" altLang="en-US" sz="2000" dirty="0"/>
          </a:p>
          <a:p>
            <a:pPr algn="just">
              <a:defRPr/>
            </a:pPr>
            <a:endParaRPr lang="en-US" altLang="en-US" sz="1200" dirty="0"/>
          </a:p>
          <a:p>
            <a:pPr algn="just">
              <a:defRPr/>
            </a:pPr>
            <a:endParaRPr lang="en-US" altLang="en-US" sz="1200" dirty="0"/>
          </a:p>
          <a:p>
            <a:pPr algn="just">
              <a:defRPr/>
            </a:pPr>
            <a:endParaRPr lang="en-US" altLang="en-US" sz="1200" dirty="0"/>
          </a:p>
        </p:txBody>
      </p:sp>
    </p:spTree>
    <p:extLst>
      <p:ext uri="{BB962C8B-B14F-4D97-AF65-F5344CB8AC3E}">
        <p14:creationId xmlns:p14="http://schemas.microsoft.com/office/powerpoint/2010/main" val="296881125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body" idx="1"/>
          </p:nvPr>
        </p:nvSpPr>
        <p:spPr>
          <a:xfrm>
            <a:off x="1905000" y="457199"/>
            <a:ext cx="8382000" cy="6257499"/>
          </a:xfrm>
        </p:spPr>
        <p:txBody>
          <a:bodyPr/>
          <a:lstStyle/>
          <a:p>
            <a:pPr marL="0" indent="0" algn="just">
              <a:lnSpc>
                <a:spcPct val="90000"/>
              </a:lnSpc>
              <a:buNone/>
            </a:pPr>
            <a:endParaRPr lang="en-US" altLang="en-US" sz="1800" dirty="0"/>
          </a:p>
          <a:p>
            <a:pPr algn="just">
              <a:lnSpc>
                <a:spcPct val="90000"/>
              </a:lnSpc>
              <a:buFontTx/>
              <a:buNone/>
            </a:pPr>
            <a:r>
              <a:rPr lang="en-US" altLang="en-US" sz="2000" b="1" dirty="0"/>
              <a:t>Install/uninstall testing</a:t>
            </a:r>
          </a:p>
          <a:p>
            <a:pPr algn="just">
              <a:lnSpc>
                <a:spcPct val="90000"/>
              </a:lnSpc>
              <a:buFontTx/>
              <a:buNone/>
            </a:pPr>
            <a:endParaRPr lang="en-US" altLang="en-US" sz="1000" b="1" dirty="0"/>
          </a:p>
          <a:p>
            <a:pPr algn="just">
              <a:lnSpc>
                <a:spcPct val="90000"/>
              </a:lnSpc>
            </a:pPr>
            <a:r>
              <a:rPr lang="en-US" altLang="en-US" sz="1800" dirty="0"/>
              <a:t>Testing of full, partial or upgrade install/uninstall process.</a:t>
            </a:r>
          </a:p>
          <a:p>
            <a:pPr algn="just">
              <a:lnSpc>
                <a:spcPct val="90000"/>
              </a:lnSpc>
            </a:pPr>
            <a:endParaRPr lang="en-US" altLang="en-US" sz="1800" dirty="0"/>
          </a:p>
          <a:p>
            <a:pPr algn="just">
              <a:lnSpc>
                <a:spcPct val="90000"/>
              </a:lnSpc>
            </a:pPr>
            <a:endParaRPr lang="en-US" altLang="en-US" sz="1800" dirty="0"/>
          </a:p>
          <a:p>
            <a:pPr algn="just">
              <a:lnSpc>
                <a:spcPct val="90000"/>
              </a:lnSpc>
              <a:buFontTx/>
              <a:buNone/>
            </a:pPr>
            <a:r>
              <a:rPr lang="en-US" altLang="en-US" sz="2000" b="1" dirty="0"/>
              <a:t>Recovery testing</a:t>
            </a:r>
          </a:p>
          <a:p>
            <a:pPr algn="just">
              <a:lnSpc>
                <a:spcPct val="90000"/>
              </a:lnSpc>
              <a:buFontTx/>
              <a:buNone/>
            </a:pPr>
            <a:endParaRPr lang="en-US" altLang="en-US" sz="1000" b="1" dirty="0"/>
          </a:p>
          <a:p>
            <a:pPr algn="just">
              <a:lnSpc>
                <a:spcPct val="90000"/>
              </a:lnSpc>
            </a:pPr>
            <a:r>
              <a:rPr lang="en-US" altLang="en-US" sz="1800" dirty="0"/>
              <a:t>Testing how well a system recovers from crashes, HW failures or other problems.</a:t>
            </a:r>
          </a:p>
          <a:p>
            <a:pPr algn="just">
              <a:lnSpc>
                <a:spcPct val="90000"/>
              </a:lnSpc>
            </a:pPr>
            <a:endParaRPr lang="en-US" altLang="en-US" sz="1800" dirty="0"/>
          </a:p>
          <a:p>
            <a:pPr algn="just">
              <a:lnSpc>
                <a:spcPct val="90000"/>
              </a:lnSpc>
            </a:pPr>
            <a:endParaRPr lang="en-US" altLang="en-US" sz="1800" dirty="0"/>
          </a:p>
          <a:p>
            <a:pPr algn="just">
              <a:lnSpc>
                <a:spcPct val="90000"/>
              </a:lnSpc>
              <a:buFontTx/>
              <a:buNone/>
            </a:pPr>
            <a:r>
              <a:rPr lang="en-US" altLang="en-US" sz="2000" b="1" dirty="0"/>
              <a:t>Compatibility testing</a:t>
            </a:r>
          </a:p>
          <a:p>
            <a:pPr algn="just">
              <a:lnSpc>
                <a:spcPct val="90000"/>
              </a:lnSpc>
              <a:buFontTx/>
              <a:buNone/>
            </a:pPr>
            <a:endParaRPr lang="en-US" altLang="en-US" sz="1000" b="1" dirty="0"/>
          </a:p>
          <a:p>
            <a:pPr algn="just">
              <a:lnSpc>
                <a:spcPct val="90000"/>
              </a:lnSpc>
            </a:pPr>
            <a:r>
              <a:rPr lang="en-US" altLang="en-US" sz="1800" dirty="0"/>
              <a:t>Testing how well software performs in a particular HW/SW/OS/NW environment</a:t>
            </a:r>
            <a:r>
              <a:rPr lang="en-US" altLang="en-US" sz="1800" dirty="0" smtClean="0"/>
              <a:t>.</a:t>
            </a:r>
          </a:p>
          <a:p>
            <a:pPr>
              <a:buFontTx/>
              <a:buNone/>
              <a:defRPr/>
            </a:pPr>
            <a:endParaRPr lang="en-US" altLang="en-US" sz="2800" b="1" dirty="0"/>
          </a:p>
          <a:p>
            <a:pPr>
              <a:buFontTx/>
              <a:buNone/>
              <a:defRPr/>
            </a:pPr>
            <a:r>
              <a:rPr lang="en-US" altLang="en-US" sz="2000" b="1" dirty="0"/>
              <a:t>Comparison testing</a:t>
            </a:r>
          </a:p>
          <a:p>
            <a:pPr>
              <a:buFontTx/>
              <a:buNone/>
              <a:defRPr/>
            </a:pPr>
            <a:endParaRPr lang="en-US" altLang="en-US" sz="1000" b="1" dirty="0"/>
          </a:p>
          <a:p>
            <a:pPr>
              <a:defRPr/>
            </a:pPr>
            <a:r>
              <a:rPr lang="en-US" altLang="en-US" sz="1800" dirty="0"/>
              <a:t>Comparing SW strengths and weakness to competing products.</a:t>
            </a:r>
          </a:p>
          <a:p>
            <a:pPr algn="just">
              <a:lnSpc>
                <a:spcPct val="90000"/>
              </a:lnSpc>
            </a:pPr>
            <a:endParaRPr lang="en-US" altLang="en-US" sz="1800" dirty="0"/>
          </a:p>
          <a:p>
            <a:pPr algn="just">
              <a:lnSpc>
                <a:spcPct val="90000"/>
              </a:lnSpc>
            </a:pPr>
            <a:endParaRPr lang="en-US" altLang="en-US" sz="1600" dirty="0"/>
          </a:p>
        </p:txBody>
      </p:sp>
    </p:spTree>
    <p:extLst>
      <p:ext uri="{BB962C8B-B14F-4D97-AF65-F5344CB8AC3E}">
        <p14:creationId xmlns:p14="http://schemas.microsoft.com/office/powerpoint/2010/main" val="195502650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body" idx="1"/>
          </p:nvPr>
        </p:nvSpPr>
        <p:spPr>
          <a:xfrm>
            <a:off x="1981200" y="914400"/>
            <a:ext cx="8534400" cy="5257800"/>
          </a:xfrm>
        </p:spPr>
        <p:txBody>
          <a:bodyPr/>
          <a:lstStyle/>
          <a:p>
            <a:pPr>
              <a:lnSpc>
                <a:spcPct val="90000"/>
              </a:lnSpc>
              <a:buFontTx/>
              <a:buNone/>
            </a:pPr>
            <a:r>
              <a:rPr lang="en-US" altLang="en-US" sz="2000" b="1" dirty="0"/>
              <a:t>Alpha testing</a:t>
            </a:r>
          </a:p>
          <a:p>
            <a:pPr>
              <a:buFontTx/>
              <a:buNone/>
            </a:pPr>
            <a:endParaRPr lang="en-US" altLang="en-US" sz="1000" b="1" dirty="0"/>
          </a:p>
          <a:p>
            <a:r>
              <a:rPr lang="en-US" altLang="en-US" sz="1800" dirty="0"/>
              <a:t>Testing done when development is nearing completion; minor design changes may still be made as a result of such testing.</a:t>
            </a:r>
          </a:p>
          <a:p>
            <a:pPr>
              <a:buFontTx/>
              <a:buNone/>
            </a:pPr>
            <a:endParaRPr lang="en-US" altLang="en-US" sz="2000" b="1" dirty="0"/>
          </a:p>
          <a:p>
            <a:pPr>
              <a:buFontTx/>
              <a:buNone/>
            </a:pPr>
            <a:r>
              <a:rPr lang="en-US" altLang="en-US" sz="2000" b="1" dirty="0"/>
              <a:t>Beta-testing</a:t>
            </a:r>
          </a:p>
          <a:p>
            <a:pPr>
              <a:buFontTx/>
              <a:buNone/>
            </a:pPr>
            <a:endParaRPr lang="en-US" altLang="en-US" sz="1000" b="1" dirty="0"/>
          </a:p>
          <a:p>
            <a:r>
              <a:rPr lang="en-US" altLang="en-US" sz="1800" dirty="0"/>
              <a:t>Testing when development and testing are essentially completed and final bugs and problems need to be found before release.</a:t>
            </a:r>
          </a:p>
          <a:p>
            <a:pPr>
              <a:lnSpc>
                <a:spcPct val="90000"/>
              </a:lnSpc>
              <a:buFontTx/>
              <a:buNone/>
            </a:pPr>
            <a:endParaRPr lang="en-US" altLang="en-US" sz="2000" b="1" dirty="0"/>
          </a:p>
          <a:p>
            <a:pPr>
              <a:lnSpc>
                <a:spcPct val="90000"/>
              </a:lnSpc>
              <a:buFontTx/>
              <a:buNone/>
            </a:pPr>
            <a:r>
              <a:rPr lang="en-US" altLang="en-US" sz="2000" b="1" dirty="0"/>
              <a:t>Mutation testing</a:t>
            </a:r>
          </a:p>
          <a:p>
            <a:pPr>
              <a:lnSpc>
                <a:spcPct val="90000"/>
              </a:lnSpc>
              <a:buFontTx/>
              <a:buNone/>
            </a:pPr>
            <a:endParaRPr lang="en-US" altLang="en-US" sz="1000" b="1" dirty="0"/>
          </a:p>
          <a:p>
            <a:pPr algn="just">
              <a:lnSpc>
                <a:spcPct val="90000"/>
              </a:lnSpc>
            </a:pPr>
            <a:r>
              <a:rPr lang="en-US" altLang="en-US" sz="1800" dirty="0"/>
              <a:t>To determining if a set of test data or test cases is useful, by deliberately introducing various bugs.</a:t>
            </a:r>
          </a:p>
          <a:p>
            <a:pPr algn="just">
              <a:lnSpc>
                <a:spcPct val="90000"/>
              </a:lnSpc>
            </a:pPr>
            <a:endParaRPr lang="en-US" altLang="en-US" sz="1000" dirty="0"/>
          </a:p>
          <a:p>
            <a:pPr algn="just">
              <a:lnSpc>
                <a:spcPct val="90000"/>
              </a:lnSpc>
            </a:pPr>
            <a:r>
              <a:rPr lang="en-US" altLang="en-US" sz="1800" dirty="0"/>
              <a:t>Re-testing with the original test data/cases to determine if the bugs are detected.</a:t>
            </a:r>
          </a:p>
          <a:p>
            <a:pPr>
              <a:lnSpc>
                <a:spcPct val="90000"/>
              </a:lnSpc>
            </a:pPr>
            <a:endParaRPr lang="en-US" altLang="en-US" sz="2000" dirty="0"/>
          </a:p>
        </p:txBody>
      </p:sp>
    </p:spTree>
    <p:extLst>
      <p:ext uri="{BB962C8B-B14F-4D97-AF65-F5344CB8AC3E}">
        <p14:creationId xmlns:p14="http://schemas.microsoft.com/office/powerpoint/2010/main" val="40008944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201002" y="2347415"/>
            <a:ext cx="10577016" cy="1883391"/>
          </a:xfrm>
        </p:spPr>
        <p:txBody>
          <a:bodyPr>
            <a:normAutofit/>
          </a:bodyPr>
          <a:lstStyle/>
          <a:p>
            <a:pPr marL="0" indent="0" algn="ctr">
              <a:buNone/>
            </a:pPr>
            <a:endParaRPr lang="en-US" sz="3600" dirty="0" smtClean="0"/>
          </a:p>
          <a:p>
            <a:pPr marL="0" indent="0" algn="ctr">
              <a:buNone/>
            </a:pPr>
            <a:r>
              <a:rPr lang="en-US" sz="3600" b="1" dirty="0" smtClean="0"/>
              <a:t>HAVE A GOOD DAY !</a:t>
            </a:r>
            <a:endParaRPr lang="en-US" sz="3600" b="1" dirty="0"/>
          </a:p>
        </p:txBody>
      </p:sp>
    </p:spTree>
    <p:extLst>
      <p:ext uri="{BB962C8B-B14F-4D97-AF65-F5344CB8AC3E}">
        <p14:creationId xmlns:p14="http://schemas.microsoft.com/office/powerpoint/2010/main" val="28257122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type="body" idx="1"/>
          </p:nvPr>
        </p:nvSpPr>
        <p:spPr>
          <a:xfrm>
            <a:off x="1752600" y="1219200"/>
            <a:ext cx="8686800" cy="5486400"/>
          </a:xfrm>
        </p:spPr>
        <p:txBody>
          <a:bodyPr/>
          <a:lstStyle/>
          <a:p>
            <a:pPr marL="0" indent="0">
              <a:lnSpc>
                <a:spcPct val="80000"/>
              </a:lnSpc>
              <a:buNone/>
            </a:pPr>
            <a:endParaRPr lang="en-US" altLang="en-US"/>
          </a:p>
          <a:p>
            <a:pPr marL="0" indent="0">
              <a:lnSpc>
                <a:spcPct val="80000"/>
              </a:lnSpc>
              <a:buNone/>
            </a:pPr>
            <a:endParaRPr lang="en-US" altLang="en-US"/>
          </a:p>
          <a:p>
            <a:pPr marL="0" indent="0">
              <a:lnSpc>
                <a:spcPct val="80000"/>
              </a:lnSpc>
              <a:buNone/>
            </a:pPr>
            <a:endParaRPr lang="en-US" altLang="en-US"/>
          </a:p>
          <a:p>
            <a:pPr marL="0" indent="0">
              <a:lnSpc>
                <a:spcPct val="80000"/>
              </a:lnSpc>
              <a:buNone/>
            </a:pPr>
            <a:endParaRPr lang="en-US" altLang="en-US"/>
          </a:p>
          <a:p>
            <a:pPr marL="0" indent="0">
              <a:lnSpc>
                <a:spcPct val="80000"/>
              </a:lnSpc>
              <a:buNone/>
            </a:pPr>
            <a:endParaRPr lang="en-US" altLang="en-US"/>
          </a:p>
          <a:p>
            <a:pPr marL="0" indent="0">
              <a:lnSpc>
                <a:spcPct val="80000"/>
              </a:lnSpc>
              <a:buNone/>
            </a:pPr>
            <a:endParaRPr lang="en-US" altLang="en-US"/>
          </a:p>
          <a:p>
            <a:pPr marL="0" indent="0">
              <a:lnSpc>
                <a:spcPct val="80000"/>
              </a:lnSpc>
              <a:buNone/>
            </a:pPr>
            <a:endParaRPr lang="en-US" altLang="en-US"/>
          </a:p>
          <a:p>
            <a:pPr marL="0" indent="0">
              <a:lnSpc>
                <a:spcPct val="80000"/>
              </a:lnSpc>
              <a:buNone/>
            </a:pPr>
            <a:endParaRPr lang="en-US" altLang="en-US"/>
          </a:p>
          <a:p>
            <a:pPr marL="0" indent="0">
              <a:lnSpc>
                <a:spcPct val="80000"/>
              </a:lnSpc>
              <a:buNone/>
            </a:pPr>
            <a:endParaRPr lang="en-US" altLang="en-US"/>
          </a:p>
        </p:txBody>
      </p:sp>
      <p:sp>
        <p:nvSpPr>
          <p:cNvPr id="10243" name="Title 1"/>
          <p:cNvSpPr>
            <a:spLocks noGrp="1"/>
          </p:cNvSpPr>
          <p:nvPr>
            <p:ph type="title"/>
          </p:nvPr>
        </p:nvSpPr>
        <p:spPr>
          <a:xfrm>
            <a:off x="1524000" y="937419"/>
            <a:ext cx="8229600" cy="563562"/>
          </a:xfrm>
        </p:spPr>
        <p:txBody>
          <a:bodyPr/>
          <a:lstStyle/>
          <a:p>
            <a:r>
              <a:rPr lang="en-US" altLang="en-US" sz="2800" dirty="0"/>
              <a:t>Example</a:t>
            </a:r>
          </a:p>
        </p:txBody>
      </p:sp>
      <p:grpSp>
        <p:nvGrpSpPr>
          <p:cNvPr id="2" name="Group 1"/>
          <p:cNvGrpSpPr/>
          <p:nvPr/>
        </p:nvGrpSpPr>
        <p:grpSpPr>
          <a:xfrm>
            <a:off x="1852789" y="2095500"/>
            <a:ext cx="7996238" cy="3817960"/>
            <a:chOff x="1852789" y="2095500"/>
            <a:chExt cx="7996238" cy="3817960"/>
          </a:xfrm>
        </p:grpSpPr>
        <p:pic>
          <p:nvPicPr>
            <p:cNvPr id="10244" name="Picture 2"/>
            <p:cNvPicPr>
              <a:picLocks noChangeAspect="1"/>
            </p:cNvPicPr>
            <p:nvPr/>
          </p:nvPicPr>
          <p:blipFill>
            <a:blip r:embed="rId2">
              <a:extLst>
                <a:ext uri="{28A0092B-C50C-407E-A947-70E740481C1C}">
                  <a14:useLocalDpi xmlns:a14="http://schemas.microsoft.com/office/drawing/2010/main" val="0"/>
                </a:ext>
              </a:extLst>
            </a:blip>
            <a:srcRect l="4463" t="10414" r="3523" b="5573"/>
            <a:stretch>
              <a:fillRect/>
            </a:stretch>
          </p:blipFill>
          <p:spPr bwMode="auto">
            <a:xfrm>
              <a:off x="2057400" y="2095500"/>
              <a:ext cx="76962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5" name="Picture 3"/>
            <p:cNvPicPr>
              <a:picLocks noChangeAspect="1"/>
            </p:cNvPicPr>
            <p:nvPr/>
          </p:nvPicPr>
          <p:blipFill>
            <a:blip r:embed="rId3">
              <a:extLst>
                <a:ext uri="{28A0092B-C50C-407E-A947-70E740481C1C}">
                  <a14:useLocalDpi xmlns:a14="http://schemas.microsoft.com/office/drawing/2010/main" val="0"/>
                </a:ext>
              </a:extLst>
            </a:blip>
            <a:srcRect t="9090" b="3789"/>
            <a:stretch>
              <a:fillRect/>
            </a:stretch>
          </p:blipFill>
          <p:spPr bwMode="auto">
            <a:xfrm>
              <a:off x="1852789" y="4160860"/>
              <a:ext cx="7996238"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1110817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type="body" idx="1"/>
          </p:nvPr>
        </p:nvSpPr>
        <p:spPr>
          <a:xfrm>
            <a:off x="1752600" y="990600"/>
            <a:ext cx="8686800" cy="5638800"/>
          </a:xfrm>
        </p:spPr>
        <p:txBody>
          <a:bodyPr/>
          <a:lstStyle/>
          <a:p>
            <a:pPr marL="0" indent="0" eaLnBrk="1" hangingPunct="1">
              <a:lnSpc>
                <a:spcPct val="80000"/>
              </a:lnSpc>
              <a:buNone/>
            </a:pPr>
            <a:r>
              <a:rPr lang="en-US" altLang="en-US" sz="2000" dirty="0"/>
              <a:t>bool </a:t>
            </a:r>
            <a:r>
              <a:rPr lang="en-US" altLang="en-US" sz="2000" dirty="0" err="1"/>
              <a:t>isStringsEqual</a:t>
            </a:r>
            <a:r>
              <a:rPr lang="en-US" altLang="en-US" sz="2000" dirty="0"/>
              <a:t>(char a[], char b[]) {    </a:t>
            </a:r>
          </a:p>
          <a:p>
            <a:pPr marL="0" indent="0" eaLnBrk="1" hangingPunct="1">
              <a:lnSpc>
                <a:spcPct val="80000"/>
              </a:lnSpc>
              <a:buNone/>
            </a:pPr>
            <a:endParaRPr lang="en-US" altLang="en-US" sz="800" dirty="0"/>
          </a:p>
          <a:p>
            <a:pPr marL="0" indent="0" eaLnBrk="1" hangingPunct="1">
              <a:lnSpc>
                <a:spcPct val="80000"/>
              </a:lnSpc>
              <a:buNone/>
            </a:pPr>
            <a:r>
              <a:rPr lang="en-US" altLang="en-US" sz="2000" dirty="0"/>
              <a:t>	bool result;    </a:t>
            </a:r>
          </a:p>
          <a:p>
            <a:pPr marL="0" indent="0" eaLnBrk="1" hangingPunct="1">
              <a:lnSpc>
                <a:spcPct val="80000"/>
              </a:lnSpc>
              <a:buNone/>
            </a:pPr>
            <a:endParaRPr lang="en-US" altLang="en-US" sz="800" dirty="0"/>
          </a:p>
          <a:p>
            <a:pPr marL="0" indent="0" eaLnBrk="1" hangingPunct="1">
              <a:lnSpc>
                <a:spcPct val="80000"/>
              </a:lnSpc>
              <a:buNone/>
            </a:pPr>
            <a:r>
              <a:rPr lang="en-US" altLang="en-US" sz="2000" dirty="0"/>
              <a:t>	if (</a:t>
            </a:r>
            <a:r>
              <a:rPr lang="en-US" altLang="en-US" sz="2000" dirty="0" err="1"/>
              <a:t>strlen</a:t>
            </a:r>
            <a:r>
              <a:rPr lang="en-US" altLang="en-US" sz="2000" dirty="0"/>
              <a:t>(a) != </a:t>
            </a:r>
            <a:r>
              <a:rPr lang="en-US" altLang="en-US" sz="2000" dirty="0" err="1"/>
              <a:t>strlen</a:t>
            </a:r>
            <a:r>
              <a:rPr lang="en-US" altLang="en-US" sz="2000" dirty="0"/>
              <a:t>(b))</a:t>
            </a:r>
          </a:p>
          <a:p>
            <a:pPr marL="0" indent="0" eaLnBrk="1" hangingPunct="1">
              <a:lnSpc>
                <a:spcPct val="80000"/>
              </a:lnSpc>
              <a:buNone/>
            </a:pPr>
            <a:r>
              <a:rPr lang="en-US" altLang="en-US" sz="2000" dirty="0"/>
              <a:t>	{</a:t>
            </a:r>
          </a:p>
          <a:p>
            <a:pPr marL="0" indent="0" eaLnBrk="1" hangingPunct="1">
              <a:lnSpc>
                <a:spcPct val="80000"/>
              </a:lnSpc>
              <a:buNone/>
            </a:pPr>
            <a:r>
              <a:rPr lang="en-US" altLang="en-US" sz="2000" dirty="0"/>
              <a:t>	</a:t>
            </a:r>
            <a:r>
              <a:rPr lang="en-US" altLang="en-US" sz="2000" dirty="0" smtClean="0"/>
              <a:t>   result </a:t>
            </a:r>
            <a:r>
              <a:rPr lang="en-US" altLang="en-US" sz="2000" dirty="0"/>
              <a:t>= false;    </a:t>
            </a:r>
          </a:p>
          <a:p>
            <a:pPr marL="0" indent="0" eaLnBrk="1" hangingPunct="1">
              <a:lnSpc>
                <a:spcPct val="80000"/>
              </a:lnSpc>
              <a:buNone/>
            </a:pPr>
            <a:r>
              <a:rPr lang="en-US" altLang="en-US" sz="2000" dirty="0"/>
              <a:t>	}</a:t>
            </a:r>
          </a:p>
          <a:p>
            <a:pPr marL="0" indent="0" eaLnBrk="1" hangingPunct="1">
              <a:lnSpc>
                <a:spcPct val="80000"/>
              </a:lnSpc>
              <a:buNone/>
            </a:pPr>
            <a:r>
              <a:rPr lang="en-US" altLang="en-US" sz="2000" dirty="0"/>
              <a:t>	else {       </a:t>
            </a:r>
          </a:p>
          <a:p>
            <a:pPr marL="0" indent="0" eaLnBrk="1" hangingPunct="1">
              <a:lnSpc>
                <a:spcPct val="80000"/>
              </a:lnSpc>
              <a:buNone/>
            </a:pPr>
            <a:r>
              <a:rPr lang="en-US" altLang="en-US" sz="2000" dirty="0"/>
              <a:t>		for ( </a:t>
            </a:r>
            <a:r>
              <a:rPr lang="en-US" altLang="en-US" sz="2000" dirty="0" err="1"/>
              <a:t>int</a:t>
            </a:r>
            <a:r>
              <a:rPr lang="en-US" altLang="en-US" sz="2000" dirty="0"/>
              <a:t> </a:t>
            </a:r>
            <a:r>
              <a:rPr lang="en-US" altLang="en-US" sz="2000" dirty="0" err="1"/>
              <a:t>i</a:t>
            </a:r>
            <a:r>
              <a:rPr lang="en-US" altLang="en-US" sz="2000" dirty="0"/>
              <a:t> =0; </a:t>
            </a:r>
            <a:r>
              <a:rPr lang="en-US" altLang="en-US" sz="2000" dirty="0" err="1"/>
              <a:t>i</a:t>
            </a:r>
            <a:r>
              <a:rPr lang="en-US" altLang="en-US" sz="2000" dirty="0"/>
              <a:t> &lt; </a:t>
            </a:r>
            <a:r>
              <a:rPr lang="en-US" altLang="en-US" sz="2000" dirty="0" err="1"/>
              <a:t>strlen</a:t>
            </a:r>
            <a:r>
              <a:rPr lang="en-US" altLang="en-US" sz="2000" dirty="0"/>
              <a:t>(a); </a:t>
            </a:r>
            <a:r>
              <a:rPr lang="en-US" altLang="en-US" sz="2000" dirty="0" err="1"/>
              <a:t>i</a:t>
            </a:r>
            <a:r>
              <a:rPr lang="en-US" altLang="en-US" sz="2000" dirty="0"/>
              <a:t>++)        </a:t>
            </a:r>
          </a:p>
          <a:p>
            <a:pPr marL="0" indent="0" eaLnBrk="1" hangingPunct="1">
              <a:lnSpc>
                <a:spcPct val="80000"/>
              </a:lnSpc>
              <a:buNone/>
            </a:pPr>
            <a:r>
              <a:rPr lang="en-US" altLang="en-US" sz="2000" dirty="0"/>
              <a:t>		{   </a:t>
            </a:r>
          </a:p>
          <a:p>
            <a:pPr marL="0" indent="0" eaLnBrk="1" hangingPunct="1">
              <a:lnSpc>
                <a:spcPct val="80000"/>
              </a:lnSpc>
              <a:buNone/>
            </a:pPr>
            <a:r>
              <a:rPr lang="en-US" altLang="en-US" sz="2000" dirty="0"/>
              <a:t>			 if ( a[</a:t>
            </a:r>
            <a:r>
              <a:rPr lang="en-US" altLang="en-US" sz="2000" dirty="0" err="1"/>
              <a:t>i</a:t>
            </a:r>
            <a:r>
              <a:rPr lang="en-US" altLang="en-US" sz="2000" dirty="0"/>
              <a:t>] == b[</a:t>
            </a:r>
            <a:r>
              <a:rPr lang="en-US" altLang="en-US" sz="2000" dirty="0" err="1"/>
              <a:t>i</a:t>
            </a:r>
            <a:r>
              <a:rPr lang="en-US" altLang="en-US" sz="2000" dirty="0"/>
              <a:t>] )                </a:t>
            </a:r>
          </a:p>
          <a:p>
            <a:pPr marL="0" indent="0" eaLnBrk="1" hangingPunct="1">
              <a:lnSpc>
                <a:spcPct val="80000"/>
              </a:lnSpc>
              <a:buNone/>
            </a:pPr>
            <a:r>
              <a:rPr lang="en-US" altLang="en-US" sz="2000" dirty="0"/>
              <a:t>			{  result = true;      }      </a:t>
            </a:r>
          </a:p>
          <a:p>
            <a:pPr marL="0" indent="0" eaLnBrk="1" hangingPunct="1">
              <a:lnSpc>
                <a:spcPct val="80000"/>
              </a:lnSpc>
              <a:buNone/>
            </a:pPr>
            <a:r>
              <a:rPr lang="en-US" altLang="en-US" sz="2000" dirty="0"/>
              <a:t>			else</a:t>
            </a:r>
          </a:p>
          <a:p>
            <a:pPr marL="0" indent="0" eaLnBrk="1" hangingPunct="1">
              <a:lnSpc>
                <a:spcPct val="80000"/>
              </a:lnSpc>
              <a:buNone/>
            </a:pPr>
            <a:r>
              <a:rPr lang="en-US" altLang="en-US" sz="2000" dirty="0"/>
              <a:t>			 { result = false;  }</a:t>
            </a:r>
          </a:p>
          <a:p>
            <a:pPr marL="0" indent="0" eaLnBrk="1" hangingPunct="1">
              <a:lnSpc>
                <a:spcPct val="80000"/>
              </a:lnSpc>
              <a:buNone/>
            </a:pPr>
            <a:r>
              <a:rPr lang="en-US" altLang="en-US" sz="2000" dirty="0"/>
              <a:t>		}</a:t>
            </a:r>
          </a:p>
          <a:p>
            <a:pPr marL="0" indent="0" eaLnBrk="1" hangingPunct="1">
              <a:lnSpc>
                <a:spcPct val="80000"/>
              </a:lnSpc>
              <a:buNone/>
            </a:pPr>
            <a:endParaRPr lang="en-US" altLang="en-US" sz="800" dirty="0"/>
          </a:p>
          <a:p>
            <a:pPr marL="0" indent="0" eaLnBrk="1" hangingPunct="1">
              <a:lnSpc>
                <a:spcPct val="80000"/>
              </a:lnSpc>
              <a:buNone/>
            </a:pPr>
            <a:r>
              <a:rPr lang="en-US" altLang="en-US" sz="2000" dirty="0"/>
              <a:t> 	        }    </a:t>
            </a:r>
          </a:p>
          <a:p>
            <a:pPr marL="0" indent="0" eaLnBrk="1" hangingPunct="1">
              <a:lnSpc>
                <a:spcPct val="80000"/>
              </a:lnSpc>
              <a:buNone/>
            </a:pPr>
            <a:endParaRPr lang="en-US" altLang="en-US" sz="800" dirty="0"/>
          </a:p>
          <a:p>
            <a:pPr marL="0" indent="0" eaLnBrk="1" hangingPunct="1">
              <a:lnSpc>
                <a:spcPct val="80000"/>
              </a:lnSpc>
              <a:buNone/>
            </a:pPr>
            <a:r>
              <a:rPr lang="en-US" altLang="en-US" sz="2000" dirty="0"/>
              <a:t>     return result; </a:t>
            </a:r>
          </a:p>
          <a:p>
            <a:pPr marL="0" indent="0" eaLnBrk="1" hangingPunct="1">
              <a:lnSpc>
                <a:spcPct val="80000"/>
              </a:lnSpc>
              <a:buNone/>
            </a:pPr>
            <a:r>
              <a:rPr lang="en-US" altLang="en-US" sz="2000" dirty="0"/>
              <a:t>}</a:t>
            </a:r>
          </a:p>
        </p:txBody>
      </p:sp>
      <p:sp>
        <p:nvSpPr>
          <p:cNvPr id="11267" name="Title 1"/>
          <p:cNvSpPr>
            <a:spLocks noGrp="1"/>
          </p:cNvSpPr>
          <p:nvPr>
            <p:ph type="title"/>
          </p:nvPr>
        </p:nvSpPr>
        <p:spPr>
          <a:xfrm>
            <a:off x="343469" y="179104"/>
            <a:ext cx="8229600" cy="563562"/>
          </a:xfrm>
        </p:spPr>
        <p:txBody>
          <a:bodyPr/>
          <a:lstStyle/>
          <a:p>
            <a:pPr algn="l"/>
            <a:r>
              <a:rPr lang="en-US" altLang="en-US" sz="2800" dirty="0"/>
              <a:t>Example</a:t>
            </a:r>
          </a:p>
        </p:txBody>
      </p:sp>
    </p:spTree>
    <p:extLst>
      <p:ext uri="{BB962C8B-B14F-4D97-AF65-F5344CB8AC3E}">
        <p14:creationId xmlns:p14="http://schemas.microsoft.com/office/powerpoint/2010/main" val="41172620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2209800" y="381000"/>
            <a:ext cx="7772400" cy="1143000"/>
          </a:xfrm>
        </p:spPr>
        <p:txBody>
          <a:bodyPr/>
          <a:lstStyle/>
          <a:p>
            <a:pPr eaLnBrk="1" hangingPunct="1"/>
            <a:r>
              <a:rPr lang="en-US" altLang="en-US" sz="2400" b="1" dirty="0"/>
              <a:t>A Strategy for Testing </a:t>
            </a:r>
            <a:r>
              <a:rPr lang="en-US" altLang="en-US" sz="2400" b="1" dirty="0" smtClean="0"/>
              <a:t>Software</a:t>
            </a:r>
            <a:endParaRPr lang="en-US" altLang="en-US" sz="2400" b="1" dirty="0"/>
          </a:p>
        </p:txBody>
      </p:sp>
      <p:grpSp>
        <p:nvGrpSpPr>
          <p:cNvPr id="12291" name="Group 4"/>
          <p:cNvGrpSpPr>
            <a:grpSpLocks/>
          </p:cNvGrpSpPr>
          <p:nvPr/>
        </p:nvGrpSpPr>
        <p:grpSpPr bwMode="auto">
          <a:xfrm>
            <a:off x="3352800" y="2438400"/>
            <a:ext cx="5715000" cy="3505200"/>
            <a:chOff x="1152" y="1536"/>
            <a:chExt cx="3600" cy="2208"/>
          </a:xfrm>
        </p:grpSpPr>
        <p:sp>
          <p:nvSpPr>
            <p:cNvPr id="12303" name="Oval 5"/>
            <p:cNvSpPr>
              <a:spLocks noChangeArrowheads="1"/>
            </p:cNvSpPr>
            <p:nvPr/>
          </p:nvSpPr>
          <p:spPr bwMode="auto">
            <a:xfrm>
              <a:off x="1152" y="1536"/>
              <a:ext cx="3600" cy="2208"/>
            </a:xfrm>
            <a:prstGeom prst="ellipse">
              <a:avLst/>
            </a:prstGeom>
            <a:solidFill>
              <a:srgbClr val="FF99CC"/>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12304" name="Oval 6"/>
            <p:cNvSpPr>
              <a:spLocks noChangeArrowheads="1"/>
            </p:cNvSpPr>
            <p:nvPr/>
          </p:nvSpPr>
          <p:spPr bwMode="auto">
            <a:xfrm>
              <a:off x="1488" y="1776"/>
              <a:ext cx="2976" cy="1680"/>
            </a:xfrm>
            <a:prstGeom prst="ellipse">
              <a:avLst/>
            </a:prstGeom>
            <a:solidFill>
              <a:srgbClr val="FFCC99"/>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12305" name="Oval 7"/>
            <p:cNvSpPr>
              <a:spLocks noChangeArrowheads="1"/>
            </p:cNvSpPr>
            <p:nvPr/>
          </p:nvSpPr>
          <p:spPr bwMode="auto">
            <a:xfrm>
              <a:off x="1728" y="2016"/>
              <a:ext cx="2496" cy="1152"/>
            </a:xfrm>
            <a:prstGeom prst="ellipse">
              <a:avLst/>
            </a:prstGeom>
            <a:solidFill>
              <a:srgbClr val="FFFF99"/>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12306" name="Oval 8"/>
            <p:cNvSpPr>
              <a:spLocks noChangeArrowheads="1"/>
            </p:cNvSpPr>
            <p:nvPr/>
          </p:nvSpPr>
          <p:spPr bwMode="auto">
            <a:xfrm>
              <a:off x="2016" y="2256"/>
              <a:ext cx="1920" cy="720"/>
            </a:xfrm>
            <a:prstGeom prst="ellipse">
              <a:avLst/>
            </a:prstGeom>
            <a:solidFill>
              <a:srgbClr val="CCFFCC"/>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12307" name="Line 9"/>
            <p:cNvSpPr>
              <a:spLocks noChangeShapeType="1"/>
            </p:cNvSpPr>
            <p:nvPr/>
          </p:nvSpPr>
          <p:spPr bwMode="auto">
            <a:xfrm>
              <a:off x="1200" y="2640"/>
              <a:ext cx="3552"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9466" name="Text Box 10"/>
          <p:cNvSpPr txBox="1">
            <a:spLocks noChangeArrowheads="1"/>
          </p:cNvSpPr>
          <p:nvPr/>
        </p:nvSpPr>
        <p:spPr bwMode="auto">
          <a:xfrm>
            <a:off x="5943600" y="4267201"/>
            <a:ext cx="666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800">
                <a:latin typeface="Times New Roman" panose="02020603050405020304" pitchFamily="18" charset="0"/>
              </a:rPr>
              <a:t>Code</a:t>
            </a:r>
          </a:p>
        </p:txBody>
      </p:sp>
      <p:sp>
        <p:nvSpPr>
          <p:cNvPr id="19467" name="Text Box 11"/>
          <p:cNvSpPr txBox="1">
            <a:spLocks noChangeArrowheads="1"/>
          </p:cNvSpPr>
          <p:nvPr/>
        </p:nvSpPr>
        <p:spPr bwMode="auto">
          <a:xfrm>
            <a:off x="5861050" y="4648201"/>
            <a:ext cx="831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800">
                <a:latin typeface="Times New Roman" panose="02020603050405020304" pitchFamily="18" charset="0"/>
              </a:rPr>
              <a:t>Design</a:t>
            </a:r>
          </a:p>
        </p:txBody>
      </p:sp>
      <p:sp>
        <p:nvSpPr>
          <p:cNvPr id="19468" name="Text Box 12"/>
          <p:cNvSpPr txBox="1">
            <a:spLocks noChangeArrowheads="1"/>
          </p:cNvSpPr>
          <p:nvPr/>
        </p:nvSpPr>
        <p:spPr bwMode="auto">
          <a:xfrm>
            <a:off x="5708650" y="5105401"/>
            <a:ext cx="145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800">
                <a:latin typeface="Times New Roman" panose="02020603050405020304" pitchFamily="18" charset="0"/>
              </a:rPr>
              <a:t>Requirements</a:t>
            </a:r>
          </a:p>
        </p:txBody>
      </p:sp>
      <p:sp>
        <p:nvSpPr>
          <p:cNvPr id="19469" name="Text Box 13"/>
          <p:cNvSpPr txBox="1">
            <a:spLocks noChangeArrowheads="1"/>
          </p:cNvSpPr>
          <p:nvPr/>
        </p:nvSpPr>
        <p:spPr bwMode="auto">
          <a:xfrm>
            <a:off x="5426075" y="5500688"/>
            <a:ext cx="203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800">
                <a:latin typeface="Times New Roman" panose="02020603050405020304" pitchFamily="18" charset="0"/>
              </a:rPr>
              <a:t>System Engineering</a:t>
            </a:r>
          </a:p>
        </p:txBody>
      </p:sp>
      <p:sp>
        <p:nvSpPr>
          <p:cNvPr id="19470" name="Text Box 14"/>
          <p:cNvSpPr txBox="1">
            <a:spLocks noChangeArrowheads="1"/>
          </p:cNvSpPr>
          <p:nvPr/>
        </p:nvSpPr>
        <p:spPr bwMode="auto">
          <a:xfrm>
            <a:off x="5638800" y="3733801"/>
            <a:ext cx="13335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800" dirty="0">
                <a:latin typeface="Times New Roman" panose="02020603050405020304" pitchFamily="18" charset="0"/>
              </a:rPr>
              <a:t>Unit Testing</a:t>
            </a:r>
          </a:p>
        </p:txBody>
      </p:sp>
      <p:sp>
        <p:nvSpPr>
          <p:cNvPr id="19471" name="Text Box 15"/>
          <p:cNvSpPr txBox="1">
            <a:spLocks noChangeArrowheads="1"/>
          </p:cNvSpPr>
          <p:nvPr/>
        </p:nvSpPr>
        <p:spPr bwMode="auto">
          <a:xfrm>
            <a:off x="5302250" y="3290888"/>
            <a:ext cx="1930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800">
                <a:latin typeface="Times New Roman" panose="02020603050405020304" pitchFamily="18" charset="0"/>
              </a:rPr>
              <a:t>Integration Testing</a:t>
            </a:r>
          </a:p>
        </p:txBody>
      </p:sp>
      <p:sp>
        <p:nvSpPr>
          <p:cNvPr id="19472" name="Text Box 16"/>
          <p:cNvSpPr txBox="1">
            <a:spLocks noChangeArrowheads="1"/>
          </p:cNvSpPr>
          <p:nvPr/>
        </p:nvSpPr>
        <p:spPr bwMode="auto">
          <a:xfrm>
            <a:off x="5353050" y="2895601"/>
            <a:ext cx="1892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800" dirty="0">
                <a:latin typeface="Times New Roman" panose="02020603050405020304" pitchFamily="18" charset="0"/>
              </a:rPr>
              <a:t>Validation Testing</a:t>
            </a:r>
          </a:p>
        </p:txBody>
      </p:sp>
      <p:sp>
        <p:nvSpPr>
          <p:cNvPr id="19473" name="Text Box 17"/>
          <p:cNvSpPr txBox="1">
            <a:spLocks noChangeArrowheads="1"/>
          </p:cNvSpPr>
          <p:nvPr/>
        </p:nvSpPr>
        <p:spPr bwMode="auto">
          <a:xfrm>
            <a:off x="5480050" y="2452688"/>
            <a:ext cx="1600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800">
                <a:latin typeface="Times New Roman" panose="02020603050405020304" pitchFamily="18" charset="0"/>
              </a:rPr>
              <a:t>System Testing</a:t>
            </a:r>
          </a:p>
        </p:txBody>
      </p:sp>
      <p:sp>
        <p:nvSpPr>
          <p:cNvPr id="19474" name="AutoShape 18"/>
          <p:cNvSpPr>
            <a:spLocks noChangeArrowheads="1"/>
          </p:cNvSpPr>
          <p:nvPr/>
        </p:nvSpPr>
        <p:spPr bwMode="auto">
          <a:xfrm rot="-2959130">
            <a:off x="3695700" y="4533900"/>
            <a:ext cx="1905000" cy="1219200"/>
          </a:xfrm>
          <a:prstGeom prst="rightArrow">
            <a:avLst>
              <a:gd name="adj1" fmla="val 50000"/>
              <a:gd name="adj2" fmla="val 39063"/>
            </a:avLst>
          </a:prstGeom>
          <a:solidFill>
            <a:srgbClr val="CCFFFF"/>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000">
                <a:latin typeface="Times New Roman" panose="02020603050405020304" pitchFamily="18" charset="0"/>
              </a:rPr>
              <a:t>Abstract to</a:t>
            </a:r>
          </a:p>
          <a:p>
            <a:pPr algn="ctr" eaLnBrk="1" hangingPunct="1">
              <a:spcBef>
                <a:spcPct val="0"/>
              </a:spcBef>
              <a:buFontTx/>
              <a:buNone/>
            </a:pPr>
            <a:r>
              <a:rPr lang="en-US" altLang="en-US" sz="2000">
                <a:latin typeface="Times New Roman" panose="02020603050405020304" pitchFamily="18" charset="0"/>
              </a:rPr>
              <a:t>concrete</a:t>
            </a:r>
          </a:p>
        </p:txBody>
      </p:sp>
      <p:sp>
        <p:nvSpPr>
          <p:cNvPr id="19475" name="AutoShape 19"/>
          <p:cNvSpPr>
            <a:spLocks noChangeArrowheads="1"/>
          </p:cNvSpPr>
          <p:nvPr/>
        </p:nvSpPr>
        <p:spPr bwMode="auto">
          <a:xfrm rot="-2959130">
            <a:off x="6931025" y="2541588"/>
            <a:ext cx="2133600" cy="1219200"/>
          </a:xfrm>
          <a:prstGeom prst="rightArrow">
            <a:avLst>
              <a:gd name="adj1" fmla="val 50000"/>
              <a:gd name="adj2" fmla="val 43750"/>
            </a:avLst>
          </a:prstGeom>
          <a:solidFill>
            <a:srgbClr val="CCFFFF"/>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000">
                <a:latin typeface="Times New Roman" panose="02020603050405020304" pitchFamily="18" charset="0"/>
              </a:rPr>
              <a:t>Narrow to</a:t>
            </a:r>
          </a:p>
          <a:p>
            <a:pPr algn="ctr" eaLnBrk="1" hangingPunct="1">
              <a:spcBef>
                <a:spcPct val="0"/>
              </a:spcBef>
              <a:buFontTx/>
              <a:buNone/>
            </a:pPr>
            <a:r>
              <a:rPr lang="en-US" altLang="en-US" sz="2000">
                <a:latin typeface="Times New Roman" panose="02020603050405020304" pitchFamily="18" charset="0"/>
              </a:rPr>
              <a:t>Broader scope</a:t>
            </a:r>
          </a:p>
        </p:txBody>
      </p:sp>
      <mc:AlternateContent xmlns:mc="http://schemas.openxmlformats.org/markup-compatibility/2006" xmlns:p14="http://schemas.microsoft.com/office/powerpoint/2010/main">
        <mc:Choice Requires="p14">
          <p:contentPart p14:bwMode="auto" r:id="rId3">
            <p14:nvContentPartPr>
              <p14:cNvPr id="8194" name="Ink 20"/>
              <p14:cNvContentPartPr>
                <a14:cpLocks xmlns:a14="http://schemas.microsoft.com/office/drawing/2010/main" noRot="1" noChangeAspect="1" noEditPoints="1" noChangeArrowheads="1" noChangeShapeType="1"/>
              </p14:cNvContentPartPr>
              <p14:nvPr/>
            </p14:nvContentPartPr>
            <p14:xfrm>
              <a:off x="4200526" y="5770564"/>
              <a:ext cx="36513" cy="65087"/>
            </p14:xfrm>
          </p:contentPart>
        </mc:Choice>
        <mc:Fallback xmlns="">
          <p:pic>
            <p:nvPicPr>
              <p:cNvPr id="8194" name="Ink 20"/>
              <p:cNvPicPr>
                <a:picLocks noRot="1" noChangeAspect="1" noEditPoints="1" noChangeArrowheads="1" noChangeShapeType="1"/>
              </p:cNvPicPr>
              <p:nvPr/>
            </p:nvPicPr>
            <p:blipFill>
              <a:blip r:embed="rId4"/>
              <a:stretch>
                <a:fillRect/>
              </a:stretch>
            </p:blipFill>
            <p:spPr>
              <a:xfrm>
                <a:off x="4198020" y="5768047"/>
                <a:ext cx="41525" cy="70121"/>
              </a:xfrm>
              <a:prstGeom prst="rect">
                <a:avLst/>
              </a:prstGeom>
            </p:spPr>
          </p:pic>
        </mc:Fallback>
      </mc:AlternateContent>
    </p:spTree>
    <p:extLst>
      <p:ext uri="{BB962C8B-B14F-4D97-AF65-F5344CB8AC3E}">
        <p14:creationId xmlns:p14="http://schemas.microsoft.com/office/powerpoint/2010/main" val="36576443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469"/>
                                        </p:tgtEl>
                                        <p:attrNameLst>
                                          <p:attrName>style.visibility</p:attrName>
                                        </p:attrNameLst>
                                      </p:cBhvr>
                                      <p:to>
                                        <p:strVal val="visible"/>
                                      </p:to>
                                    </p:set>
                                    <p:animEffect transition="in" filter="blinds(horizontal)">
                                      <p:cBhvr>
                                        <p:cTn id="7" dur="500"/>
                                        <p:tgtEl>
                                          <p:spTgt spid="1946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468"/>
                                        </p:tgtEl>
                                        <p:attrNameLst>
                                          <p:attrName>style.visibility</p:attrName>
                                        </p:attrNameLst>
                                      </p:cBhvr>
                                      <p:to>
                                        <p:strVal val="visible"/>
                                      </p:to>
                                    </p:set>
                                    <p:animEffect transition="in" filter="blinds(horizontal)">
                                      <p:cBhvr>
                                        <p:cTn id="12" dur="500"/>
                                        <p:tgtEl>
                                          <p:spTgt spid="1946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9467"/>
                                        </p:tgtEl>
                                        <p:attrNameLst>
                                          <p:attrName>style.visibility</p:attrName>
                                        </p:attrNameLst>
                                      </p:cBhvr>
                                      <p:to>
                                        <p:strVal val="visible"/>
                                      </p:to>
                                    </p:set>
                                    <p:animEffect transition="in" filter="blinds(horizontal)">
                                      <p:cBhvr>
                                        <p:cTn id="17" dur="500"/>
                                        <p:tgtEl>
                                          <p:spTgt spid="1946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9466"/>
                                        </p:tgtEl>
                                        <p:attrNameLst>
                                          <p:attrName>style.visibility</p:attrName>
                                        </p:attrNameLst>
                                      </p:cBhvr>
                                      <p:to>
                                        <p:strVal val="visible"/>
                                      </p:to>
                                    </p:set>
                                    <p:animEffect transition="in" filter="blinds(horizontal)">
                                      <p:cBhvr>
                                        <p:cTn id="22" dur="500"/>
                                        <p:tgtEl>
                                          <p:spTgt spid="1946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9474"/>
                                        </p:tgtEl>
                                        <p:attrNameLst>
                                          <p:attrName>style.visibility</p:attrName>
                                        </p:attrNameLst>
                                      </p:cBhvr>
                                      <p:to>
                                        <p:strVal val="visible"/>
                                      </p:to>
                                    </p:set>
                                    <p:animEffect transition="in" filter="blinds(horizontal)">
                                      <p:cBhvr>
                                        <p:cTn id="27" dur="500"/>
                                        <p:tgtEl>
                                          <p:spTgt spid="1947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9470"/>
                                        </p:tgtEl>
                                        <p:attrNameLst>
                                          <p:attrName>style.visibility</p:attrName>
                                        </p:attrNameLst>
                                      </p:cBhvr>
                                      <p:to>
                                        <p:strVal val="visible"/>
                                      </p:to>
                                    </p:set>
                                    <p:animEffect transition="in" filter="blinds(horizontal)">
                                      <p:cBhvr>
                                        <p:cTn id="32" dur="500"/>
                                        <p:tgtEl>
                                          <p:spTgt spid="1947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9471"/>
                                        </p:tgtEl>
                                        <p:attrNameLst>
                                          <p:attrName>style.visibility</p:attrName>
                                        </p:attrNameLst>
                                      </p:cBhvr>
                                      <p:to>
                                        <p:strVal val="visible"/>
                                      </p:to>
                                    </p:set>
                                    <p:animEffect transition="in" filter="blinds(horizontal)">
                                      <p:cBhvr>
                                        <p:cTn id="37" dur="500"/>
                                        <p:tgtEl>
                                          <p:spTgt spid="1947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9472"/>
                                        </p:tgtEl>
                                        <p:attrNameLst>
                                          <p:attrName>style.visibility</p:attrName>
                                        </p:attrNameLst>
                                      </p:cBhvr>
                                      <p:to>
                                        <p:strVal val="visible"/>
                                      </p:to>
                                    </p:set>
                                    <p:animEffect transition="in" filter="blinds(horizontal)">
                                      <p:cBhvr>
                                        <p:cTn id="42" dur="500"/>
                                        <p:tgtEl>
                                          <p:spTgt spid="1947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9473"/>
                                        </p:tgtEl>
                                        <p:attrNameLst>
                                          <p:attrName>style.visibility</p:attrName>
                                        </p:attrNameLst>
                                      </p:cBhvr>
                                      <p:to>
                                        <p:strVal val="visible"/>
                                      </p:to>
                                    </p:set>
                                    <p:animEffect transition="in" filter="blinds(horizontal)">
                                      <p:cBhvr>
                                        <p:cTn id="47" dur="500"/>
                                        <p:tgtEl>
                                          <p:spTgt spid="1947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9475"/>
                                        </p:tgtEl>
                                        <p:attrNameLst>
                                          <p:attrName>style.visibility</p:attrName>
                                        </p:attrNameLst>
                                      </p:cBhvr>
                                      <p:to>
                                        <p:strVal val="visible"/>
                                      </p:to>
                                    </p:set>
                                    <p:animEffect transition="in" filter="blinds(horizontal)">
                                      <p:cBhvr>
                                        <p:cTn id="52" dur="500"/>
                                        <p:tgtEl>
                                          <p:spTgt spid="194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6" grpId="0"/>
      <p:bldP spid="19467" grpId="0"/>
      <p:bldP spid="19468" grpId="0"/>
      <p:bldP spid="19469" grpId="0"/>
      <p:bldP spid="19470" grpId="0"/>
      <p:bldP spid="19471" grpId="0"/>
      <p:bldP spid="19472" grpId="0"/>
      <p:bldP spid="19473" grpId="0"/>
      <p:bldP spid="19474" grpId="0" animBg="1"/>
      <p:bldP spid="1947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60059" y="777923"/>
            <a:ext cx="9812741" cy="709684"/>
          </a:xfrm>
        </p:spPr>
        <p:txBody>
          <a:bodyPr>
            <a:normAutofit fontScale="90000"/>
          </a:bodyPr>
          <a:lstStyle/>
          <a:p>
            <a:r>
              <a:rPr lang="en-US" dirty="0" smtClean="0"/>
              <a:t>Testing Principles</a:t>
            </a:r>
            <a:endParaRPr lang="en-US" dirty="0"/>
          </a:p>
        </p:txBody>
      </p:sp>
      <p:sp>
        <p:nvSpPr>
          <p:cNvPr id="5" name="Content Placeholder 4"/>
          <p:cNvSpPr>
            <a:spLocks noGrp="1"/>
          </p:cNvSpPr>
          <p:nvPr>
            <p:ph idx="1"/>
          </p:nvPr>
        </p:nvSpPr>
        <p:spPr>
          <a:xfrm>
            <a:off x="1160059" y="2224585"/>
            <a:ext cx="10099344" cy="3698543"/>
          </a:xfrm>
        </p:spPr>
        <p:txBody>
          <a:bodyPr>
            <a:normAutofit/>
          </a:bodyPr>
          <a:lstStyle/>
          <a:p>
            <a:pPr marL="0" indent="0" algn="just">
              <a:spcBef>
                <a:spcPts val="0"/>
              </a:spcBef>
              <a:buClrTx/>
              <a:buNone/>
              <a:defRPr/>
            </a:pPr>
            <a:r>
              <a:rPr lang="en-US" sz="2400" dirty="0" smtClean="0">
                <a:solidFill>
                  <a:srgbClr val="002060"/>
                </a:solidFill>
              </a:rPr>
              <a:t>1. All </a:t>
            </a:r>
            <a:r>
              <a:rPr lang="en-US" sz="2400" dirty="0">
                <a:solidFill>
                  <a:srgbClr val="002060"/>
                </a:solidFill>
              </a:rPr>
              <a:t>tests should be traceable to customer requirements</a:t>
            </a:r>
          </a:p>
          <a:p>
            <a:pPr marL="635508" lvl="1" indent="-342900" algn="just">
              <a:spcBef>
                <a:spcPts val="0"/>
              </a:spcBef>
              <a:buClrTx/>
              <a:buFont typeface="Wingdings" panose="05000000000000000000" pitchFamily="2" charset="2"/>
              <a:buChar char="§"/>
              <a:defRPr/>
            </a:pPr>
            <a:r>
              <a:rPr lang="en-US" sz="2200" dirty="0" smtClean="0"/>
              <a:t>The </a:t>
            </a:r>
            <a:r>
              <a:rPr lang="en-US" sz="2200" dirty="0"/>
              <a:t>objective of software testing is to find defects. It follows that the most </a:t>
            </a:r>
            <a:r>
              <a:rPr lang="en-US" sz="2200" dirty="0" smtClean="0"/>
              <a:t>severe </a:t>
            </a:r>
            <a:r>
              <a:rPr lang="en-US" sz="2200" dirty="0"/>
              <a:t>defects are those that cause systems to fail to meet their </a:t>
            </a:r>
            <a:r>
              <a:rPr lang="en-US" sz="2200" dirty="0" smtClean="0"/>
              <a:t>requirements</a:t>
            </a:r>
          </a:p>
          <a:p>
            <a:pPr marL="635508" lvl="1" indent="-342900" algn="just">
              <a:spcBef>
                <a:spcPts val="0"/>
              </a:spcBef>
              <a:buClrTx/>
              <a:buFont typeface="Wingdings" panose="05000000000000000000" pitchFamily="2" charset="2"/>
              <a:buChar char="§"/>
              <a:defRPr/>
            </a:pPr>
            <a:endParaRPr lang="en-US" sz="2200" dirty="0"/>
          </a:p>
          <a:p>
            <a:pPr marL="0" indent="0" algn="just">
              <a:spcBef>
                <a:spcPts val="0"/>
              </a:spcBef>
              <a:buClrTx/>
              <a:buNone/>
              <a:defRPr/>
            </a:pPr>
            <a:r>
              <a:rPr lang="en-US" sz="2400" dirty="0">
                <a:solidFill>
                  <a:srgbClr val="002060"/>
                </a:solidFill>
              </a:rPr>
              <a:t>2. Tests should be planned long before testing </a:t>
            </a:r>
            <a:r>
              <a:rPr lang="en-US" sz="2400" dirty="0" smtClean="0">
                <a:solidFill>
                  <a:srgbClr val="002060"/>
                </a:solidFill>
              </a:rPr>
              <a:t>begins.</a:t>
            </a:r>
            <a:endParaRPr lang="en-US" sz="2400" dirty="0">
              <a:solidFill>
                <a:srgbClr val="002060"/>
              </a:solidFill>
            </a:endParaRPr>
          </a:p>
          <a:p>
            <a:pPr marL="635508" lvl="1" indent="-342900" algn="just">
              <a:spcBef>
                <a:spcPts val="0"/>
              </a:spcBef>
              <a:buClrTx/>
              <a:buFont typeface="Wingdings" panose="05000000000000000000" pitchFamily="2" charset="2"/>
              <a:buChar char="§"/>
              <a:defRPr/>
            </a:pPr>
            <a:r>
              <a:rPr lang="en-US" sz="2200" dirty="0" smtClean="0"/>
              <a:t>Test </a:t>
            </a:r>
            <a:r>
              <a:rPr lang="en-US" sz="2200" dirty="0"/>
              <a:t>planning can begin as soon as the requirements model is </a:t>
            </a:r>
            <a:r>
              <a:rPr lang="en-US" sz="2200" dirty="0" smtClean="0"/>
              <a:t>complete</a:t>
            </a:r>
          </a:p>
          <a:p>
            <a:pPr marL="635508" lvl="1" indent="-342900" algn="just">
              <a:spcBef>
                <a:spcPts val="0"/>
              </a:spcBef>
              <a:buClrTx/>
              <a:buFont typeface="Wingdings" panose="05000000000000000000" pitchFamily="2" charset="2"/>
              <a:buChar char="§"/>
              <a:defRPr/>
            </a:pPr>
            <a:endParaRPr lang="en-US" sz="2200" dirty="0"/>
          </a:p>
          <a:p>
            <a:pPr marL="0" indent="0" algn="just">
              <a:spcBef>
                <a:spcPts val="0"/>
              </a:spcBef>
              <a:buClrTx/>
              <a:buNone/>
              <a:defRPr/>
            </a:pPr>
            <a:r>
              <a:rPr lang="en-US" sz="2400" dirty="0">
                <a:solidFill>
                  <a:srgbClr val="002060"/>
                </a:solidFill>
              </a:rPr>
              <a:t>3. The Pareto (80-20) principle applies to software testing</a:t>
            </a:r>
          </a:p>
          <a:p>
            <a:pPr marL="635508" lvl="1" indent="-342900" algn="just">
              <a:spcBef>
                <a:spcPts val="0"/>
              </a:spcBef>
              <a:buClrTx/>
              <a:buFont typeface="Wingdings" panose="05000000000000000000" pitchFamily="2" charset="2"/>
              <a:buChar char="§"/>
              <a:defRPr/>
            </a:pPr>
            <a:r>
              <a:rPr lang="en-US" sz="2200" dirty="0" smtClean="0"/>
              <a:t>80</a:t>
            </a:r>
            <a:r>
              <a:rPr lang="en-US" sz="2200" dirty="0"/>
              <a:t>% of all defects found will likely be traced to 20% of modules. These </a:t>
            </a:r>
            <a:r>
              <a:rPr lang="en-US" sz="2200" dirty="0" smtClean="0"/>
              <a:t>error-prone </a:t>
            </a:r>
            <a:r>
              <a:rPr lang="en-US" sz="2200" dirty="0"/>
              <a:t>modules should be isolated and tested </a:t>
            </a:r>
            <a:r>
              <a:rPr lang="en-US" sz="2200" dirty="0" smtClean="0"/>
              <a:t>thoroughly.</a:t>
            </a:r>
            <a:endParaRPr lang="en-US" sz="2200" dirty="0"/>
          </a:p>
          <a:p>
            <a:pPr marL="0" indent="0" algn="just">
              <a:spcBef>
                <a:spcPts val="0"/>
              </a:spcBef>
              <a:buClrTx/>
              <a:buNone/>
              <a:defRPr/>
            </a:pPr>
            <a:endParaRPr lang="en-US" sz="2400" dirty="0" smtClean="0"/>
          </a:p>
        </p:txBody>
      </p:sp>
    </p:spTree>
    <p:extLst>
      <p:ext uri="{BB962C8B-B14F-4D97-AF65-F5344CB8AC3E}">
        <p14:creationId xmlns:p14="http://schemas.microsoft.com/office/powerpoint/2010/main" val="8584291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60059" y="777923"/>
            <a:ext cx="9812741" cy="709684"/>
          </a:xfrm>
        </p:spPr>
        <p:txBody>
          <a:bodyPr>
            <a:normAutofit fontScale="90000"/>
          </a:bodyPr>
          <a:lstStyle/>
          <a:p>
            <a:r>
              <a:rPr lang="en-US" dirty="0" smtClean="0"/>
              <a:t>Testing Principles</a:t>
            </a:r>
            <a:endParaRPr lang="en-US" dirty="0"/>
          </a:p>
        </p:txBody>
      </p:sp>
      <p:sp>
        <p:nvSpPr>
          <p:cNvPr id="5" name="Content Placeholder 4"/>
          <p:cNvSpPr>
            <a:spLocks noGrp="1"/>
          </p:cNvSpPr>
          <p:nvPr>
            <p:ph idx="1"/>
          </p:nvPr>
        </p:nvSpPr>
        <p:spPr>
          <a:xfrm>
            <a:off x="1160059" y="2224585"/>
            <a:ext cx="10099344" cy="3698543"/>
          </a:xfrm>
        </p:spPr>
        <p:txBody>
          <a:bodyPr>
            <a:normAutofit/>
          </a:bodyPr>
          <a:lstStyle/>
          <a:p>
            <a:pPr marL="0" indent="0" algn="just">
              <a:spcBef>
                <a:spcPts val="0"/>
              </a:spcBef>
              <a:buClrTx/>
              <a:buNone/>
              <a:defRPr/>
            </a:pPr>
            <a:r>
              <a:rPr lang="en-US" sz="2400" dirty="0" smtClean="0">
                <a:solidFill>
                  <a:srgbClr val="002060"/>
                </a:solidFill>
              </a:rPr>
              <a:t>4. The </a:t>
            </a:r>
            <a:r>
              <a:rPr lang="en-US" sz="2400" dirty="0">
                <a:solidFill>
                  <a:srgbClr val="002060"/>
                </a:solidFill>
              </a:rPr>
              <a:t>testing should begin “in the small” and progress toward testing “in the large</a:t>
            </a:r>
            <a:r>
              <a:rPr lang="en-US" sz="2400" dirty="0" smtClean="0">
                <a:solidFill>
                  <a:srgbClr val="002060"/>
                </a:solidFill>
              </a:rPr>
              <a:t>”.</a:t>
            </a:r>
          </a:p>
          <a:p>
            <a:pPr marL="635508" lvl="1" indent="-342900" algn="just">
              <a:spcBef>
                <a:spcPts val="0"/>
              </a:spcBef>
              <a:buClrTx/>
              <a:buFont typeface="Wingdings" panose="05000000000000000000" pitchFamily="2" charset="2"/>
              <a:buChar char="§"/>
              <a:defRPr/>
            </a:pPr>
            <a:r>
              <a:rPr lang="en-US" sz="2200" dirty="0" smtClean="0"/>
              <a:t>The </a:t>
            </a:r>
            <a:r>
              <a:rPr lang="en-US" sz="2200" dirty="0"/>
              <a:t>first tests planned and executed focus on individual components. As testing progresses, focus shifts to integrated clusters of </a:t>
            </a:r>
            <a:r>
              <a:rPr lang="en-US" sz="2200" dirty="0" smtClean="0"/>
              <a:t>components. </a:t>
            </a:r>
          </a:p>
          <a:p>
            <a:pPr marL="0" indent="0" algn="just">
              <a:spcBef>
                <a:spcPts val="0"/>
              </a:spcBef>
              <a:buClrTx/>
              <a:buNone/>
              <a:defRPr/>
            </a:pPr>
            <a:endParaRPr lang="en-US" sz="2400" dirty="0"/>
          </a:p>
          <a:p>
            <a:pPr marL="0" indent="0" algn="just">
              <a:spcBef>
                <a:spcPts val="0"/>
              </a:spcBef>
              <a:buClrTx/>
              <a:buNone/>
              <a:defRPr/>
            </a:pPr>
            <a:r>
              <a:rPr lang="en-US" sz="2400" dirty="0" smtClean="0">
                <a:solidFill>
                  <a:srgbClr val="002060"/>
                </a:solidFill>
              </a:rPr>
              <a:t>5</a:t>
            </a:r>
            <a:r>
              <a:rPr lang="en-US" sz="2400" dirty="0">
                <a:solidFill>
                  <a:srgbClr val="002060"/>
                </a:solidFill>
              </a:rPr>
              <a:t>. Exhaustive testing is not </a:t>
            </a:r>
            <a:r>
              <a:rPr lang="en-US" sz="2400" dirty="0" smtClean="0">
                <a:solidFill>
                  <a:srgbClr val="002060"/>
                </a:solidFill>
              </a:rPr>
              <a:t>possible.</a:t>
            </a:r>
          </a:p>
          <a:p>
            <a:pPr marL="635508" lvl="1" indent="-342900" algn="just">
              <a:spcBef>
                <a:spcPts val="0"/>
              </a:spcBef>
              <a:buClrTx/>
              <a:buFont typeface="Wingdings" panose="05000000000000000000" pitchFamily="2" charset="2"/>
              <a:buChar char="§"/>
              <a:defRPr/>
            </a:pPr>
            <a:r>
              <a:rPr lang="en-US" sz="2200" dirty="0" smtClean="0"/>
              <a:t>It </a:t>
            </a:r>
            <a:r>
              <a:rPr lang="en-US" sz="2200" dirty="0"/>
              <a:t>is impossible to execute every combination of paths during testing. It is possible, however, to adequately cover program logic and to ensure that all conditions in the component-level design have been </a:t>
            </a:r>
            <a:r>
              <a:rPr lang="en-US" sz="2200" dirty="0" smtClean="0"/>
              <a:t>exercised.</a:t>
            </a:r>
          </a:p>
        </p:txBody>
      </p:sp>
    </p:spTree>
    <p:extLst>
      <p:ext uri="{BB962C8B-B14F-4D97-AF65-F5344CB8AC3E}">
        <p14:creationId xmlns:p14="http://schemas.microsoft.com/office/powerpoint/2010/main" val="3652631604"/>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5581</TotalTime>
  <Words>1903</Words>
  <Application>Microsoft Office PowerPoint</Application>
  <PresentationFormat>Widescreen</PresentationFormat>
  <Paragraphs>317</Paragraphs>
  <Slides>49</Slides>
  <Notes>1</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49</vt:i4>
      </vt:variant>
    </vt:vector>
  </HeadingPairs>
  <TitlesOfParts>
    <vt:vector size="60" baseType="lpstr">
      <vt:lpstr>Adobe Fan Heiti Std B</vt:lpstr>
      <vt:lpstr>Arial</vt:lpstr>
      <vt:lpstr>Calibri</vt:lpstr>
      <vt:lpstr>Calibri Light</vt:lpstr>
      <vt:lpstr>Source Sans Pro</vt:lpstr>
      <vt:lpstr>Times New Roman</vt:lpstr>
      <vt:lpstr>Wingdings</vt:lpstr>
      <vt:lpstr>Wingdings 3</vt:lpstr>
      <vt:lpstr>Retrospect</vt:lpstr>
      <vt:lpstr>Default Design</vt:lpstr>
      <vt:lpstr>1_Default Design</vt:lpstr>
      <vt:lpstr>Software Quality Engineering (Week-7)</vt:lpstr>
      <vt:lpstr>Content of Week # 7</vt:lpstr>
      <vt:lpstr>Introduction</vt:lpstr>
      <vt:lpstr>Software Testing (Definition)</vt:lpstr>
      <vt:lpstr>Example</vt:lpstr>
      <vt:lpstr>Example</vt:lpstr>
      <vt:lpstr>A Strategy for Testing Software</vt:lpstr>
      <vt:lpstr>Testing Principles</vt:lpstr>
      <vt:lpstr>Testing Principles</vt:lpstr>
      <vt:lpstr>Levels of Specifications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Types of black box testing</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Design &amp; Architecture (Week-1)</dc:title>
  <dc:creator>Hp</dc:creator>
  <cp:lastModifiedBy>Hp</cp:lastModifiedBy>
  <cp:revision>564</cp:revision>
  <dcterms:created xsi:type="dcterms:W3CDTF">2021-02-17T14:04:28Z</dcterms:created>
  <dcterms:modified xsi:type="dcterms:W3CDTF">2022-03-28T06:40:46Z</dcterms:modified>
</cp:coreProperties>
</file>