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23"/>
  </p:notesMasterIdLst>
  <p:sldIdLst>
    <p:sldId id="256" r:id="rId2"/>
    <p:sldId id="372" r:id="rId3"/>
    <p:sldId id="450" r:id="rId4"/>
    <p:sldId id="451" r:id="rId5"/>
    <p:sldId id="459" r:id="rId6"/>
    <p:sldId id="460" r:id="rId7"/>
    <p:sldId id="461" r:id="rId8"/>
    <p:sldId id="462" r:id="rId9"/>
    <p:sldId id="463" r:id="rId10"/>
    <p:sldId id="465" r:id="rId11"/>
    <p:sldId id="464" r:id="rId12"/>
    <p:sldId id="470" r:id="rId13"/>
    <p:sldId id="471" r:id="rId14"/>
    <p:sldId id="472" r:id="rId15"/>
    <p:sldId id="452" r:id="rId16"/>
    <p:sldId id="473" r:id="rId17"/>
    <p:sldId id="453" r:id="rId18"/>
    <p:sldId id="456" r:id="rId19"/>
    <p:sldId id="457" r:id="rId20"/>
    <p:sldId id="474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F982C-9FDD-442E-900F-C61AE4D000BA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544AB-251C-4FAB-BCEC-E40D3E7B8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1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9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8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109728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41763"/>
            <a:ext cx="109728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object oriented software metrics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002CA-9593-4952-B8B6-40541180B9F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3085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20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5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4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5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3320" y="850762"/>
            <a:ext cx="6542171" cy="237373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Software Quality 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(Week-8)</a:t>
            </a:r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84897" y="4408226"/>
            <a:ext cx="7369790" cy="17059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800" i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3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 </a:t>
            </a:r>
            <a:r>
              <a:rPr lang="en-US" sz="31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(Department of Computer Science)</a:t>
            </a:r>
          </a:p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6287" y="2037631"/>
            <a:ext cx="2791982" cy="1364603"/>
            <a:chOff x="0" y="858720"/>
            <a:chExt cx="2069598" cy="10115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12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1070" y="1678675"/>
            <a:ext cx="9302840" cy="445224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b="1" i="1" dirty="0"/>
              <a:t>Statement Coverage</a:t>
            </a:r>
            <a:r>
              <a:rPr lang="en-US" altLang="en-US" sz="2200" b="1" i="1" dirty="0" smtClean="0"/>
              <a:t>:</a:t>
            </a:r>
            <a:endParaRPr lang="en-US" altLang="en-US" sz="2200" b="1" i="1" dirty="0"/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en-US" sz="2200" b="1" i="1" dirty="0"/>
              <a:t> </a:t>
            </a:r>
            <a:r>
              <a:rPr lang="en-US" altLang="en-US" sz="2200" b="1" i="1" dirty="0">
                <a:cs typeface="Calibri" panose="020F0502020204030204" pitchFamily="34" charset="0"/>
              </a:rPr>
              <a:t>	</a:t>
            </a:r>
            <a:r>
              <a:rPr lang="en-US" altLang="en-US" sz="2600" i="1" dirty="0">
                <a:cs typeface="Times New Roman" panose="02020603050405020304" pitchFamily="18" charset="0"/>
              </a:rPr>
              <a:t>In this scheme, statements of the code are tested for a successful test that checks all the statements lying on the path of a successful scenario. </a:t>
            </a:r>
            <a:endParaRPr lang="en-US" altLang="en-US" sz="26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200" b="1" i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b="1" i="1" dirty="0" smtClean="0"/>
              <a:t>Branch </a:t>
            </a:r>
            <a:r>
              <a:rPr lang="en-US" altLang="en-US" sz="2200" b="1" i="1" dirty="0"/>
              <a:t>Coverage: 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en-US" sz="2200" b="1" i="1" dirty="0"/>
              <a:t>	</a:t>
            </a:r>
            <a:r>
              <a:rPr lang="en-US" altLang="en-US" sz="2600" i="1" dirty="0">
                <a:cs typeface="Calibri" panose="020F0502020204030204" pitchFamily="34" charset="0"/>
              </a:rPr>
              <a:t>In this scheme, all the possible branches of decision structures are tested. Therefore, sequences of statements following a decision are tested. </a:t>
            </a:r>
            <a:endParaRPr lang="en-US" altLang="en-US" sz="26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200" b="1" i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b="1" i="1" dirty="0" smtClean="0"/>
              <a:t>Path </a:t>
            </a:r>
            <a:r>
              <a:rPr lang="en-US" altLang="en-US" sz="2200" b="1" i="1" dirty="0"/>
              <a:t>Coverage: </a:t>
            </a:r>
            <a:endParaRPr lang="en-US" altLang="en-US" sz="2200" b="1" dirty="0"/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en-US" sz="2200" dirty="0"/>
              <a:t>	</a:t>
            </a:r>
            <a:r>
              <a:rPr lang="en-US" altLang="en-US" sz="2600" i="1" dirty="0">
                <a:cs typeface="Calibri" panose="020F0502020204030204" pitchFamily="34" charset="0"/>
              </a:rPr>
              <a:t>In path coverage, all possible paths of a program from input instruction to the output instruction are tested. An exhaustive list of test cases is generated and tested against the code.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/>
          <p:nvPr/>
        </p:nvSpPr>
        <p:spPr>
          <a:xfrm>
            <a:off x="821526" y="1069746"/>
            <a:ext cx="1868588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3200" b="1" u="sng" dirty="0"/>
              <a:t>Coverage:</a:t>
            </a:r>
          </a:p>
        </p:txBody>
      </p:sp>
    </p:spTree>
    <p:extLst>
      <p:ext uri="{BB962C8B-B14F-4D97-AF65-F5344CB8AC3E}">
        <p14:creationId xmlns:p14="http://schemas.microsoft.com/office/powerpoint/2010/main" val="31210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811370" y="174659"/>
            <a:ext cx="993756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cs typeface="Times New Roman" panose="02020603050405020304" pitchFamily="18" charset="0"/>
              </a:rPr>
              <a:t>Statement Coverage</a:t>
            </a:r>
            <a:endParaRPr lang="en-US" altLang="en-US" sz="40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08" y="1815154"/>
            <a:ext cx="7491287" cy="42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3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9433" y="2661315"/>
            <a:ext cx="3299110" cy="195163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00000"/>
              </a:lnSpc>
              <a:buFontTx/>
              <a:buNone/>
            </a:pPr>
            <a:r>
              <a:rPr lang="en-US" sz="2400" dirty="0" smtClean="0"/>
              <a:t> 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Every </a:t>
            </a:r>
            <a:r>
              <a:rPr lang="en-US" sz="2400" dirty="0">
                <a:solidFill>
                  <a:srgbClr val="FF0000"/>
                </a:solidFill>
              </a:rPr>
              <a:t>statement in the program </a:t>
            </a:r>
            <a:r>
              <a:rPr lang="en-US" sz="2400" dirty="0"/>
              <a:t>has been executed at </a:t>
            </a:r>
            <a:r>
              <a:rPr lang="en-US" sz="2400" dirty="0" smtClean="0">
                <a:solidFill>
                  <a:srgbClr val="FF0000"/>
                </a:solidFill>
              </a:rPr>
              <a:t>least once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F0000"/>
                </a:solidFill>
              </a:rPr>
              <a:t>every decision </a:t>
            </a:r>
            <a:r>
              <a:rPr lang="en-US" sz="2400" dirty="0"/>
              <a:t>in the program has taken all </a:t>
            </a:r>
            <a:r>
              <a:rPr lang="en-US" sz="2400" dirty="0">
                <a:solidFill>
                  <a:srgbClr val="FF0000"/>
                </a:solidFill>
              </a:rPr>
              <a:t>possible outcomes at least once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lnSpc>
                <a:spcPct val="100000"/>
              </a:lnSpc>
              <a:buFontTx/>
              <a:buNone/>
            </a:pPr>
            <a:endParaRPr lang="en-US" altLang="en-US" sz="2400" i="1" dirty="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6980" y="488557"/>
            <a:ext cx="993756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cs typeface="Times New Roman" panose="02020603050405020304" pitchFamily="18" charset="0"/>
              </a:rPr>
              <a:t>Decision/Branch Coverage</a:t>
            </a:r>
            <a:endParaRPr lang="en-US" altLang="en-US" sz="40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12" y="1941599"/>
            <a:ext cx="8071623" cy="406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6980" y="488557"/>
            <a:ext cx="993756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cs typeface="Times New Roman" panose="02020603050405020304" pitchFamily="18" charset="0"/>
              </a:rPr>
              <a:t>Decision/Condition Coverage</a:t>
            </a:r>
            <a:endParaRPr lang="en-US" altLang="en-US" sz="4000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65" y="1928643"/>
            <a:ext cx="8189603" cy="4199201"/>
          </a:xfrm>
        </p:spPr>
      </p:pic>
    </p:spTree>
    <p:extLst>
      <p:ext uri="{BB962C8B-B14F-4D97-AF65-F5344CB8AC3E}">
        <p14:creationId xmlns:p14="http://schemas.microsoft.com/office/powerpoint/2010/main" val="335159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88557"/>
            <a:ext cx="993756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cs typeface="Times New Roman" panose="02020603050405020304" pitchFamily="18" charset="0"/>
              </a:rPr>
              <a:t>Path coverage</a:t>
            </a:r>
            <a:endParaRPr lang="en-US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3757" y="2732839"/>
            <a:ext cx="9801087" cy="200293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 </a:t>
            </a:r>
            <a:r>
              <a:rPr lang="en-US" dirty="0"/>
              <a:t>path is a sequence of branches, or </a:t>
            </a:r>
            <a:r>
              <a:rPr lang="en-US" dirty="0" smtClean="0"/>
              <a:t>conditions.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 </a:t>
            </a:r>
            <a:r>
              <a:rPr lang="en-US" dirty="0"/>
              <a:t>path corresponds to a test case, or a set of </a:t>
            </a:r>
            <a:r>
              <a:rPr lang="en-US" dirty="0" smtClean="0"/>
              <a:t>inputs.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In </a:t>
            </a:r>
            <a:r>
              <a:rPr lang="en-US" dirty="0"/>
              <a:t>code coverage testing, branches have more importance than the blocks they </a:t>
            </a:r>
            <a:r>
              <a:rPr lang="en-US" dirty="0" smtClean="0"/>
              <a:t>  connect.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Bugs </a:t>
            </a:r>
            <a:r>
              <a:rPr lang="en-US" dirty="0"/>
              <a:t>are often sensitive to branches and conditions</a:t>
            </a:r>
          </a:p>
        </p:txBody>
      </p:sp>
    </p:spTree>
    <p:extLst>
      <p:ext uri="{BB962C8B-B14F-4D97-AF65-F5344CB8AC3E}">
        <p14:creationId xmlns:p14="http://schemas.microsoft.com/office/powerpoint/2010/main" val="6495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216926" y="777970"/>
            <a:ext cx="8229600" cy="558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45720" rIns="0" bIns="0" rtlCol="0" anchor="b">
            <a:normAutofit fontScale="90000"/>
          </a:bodyPr>
          <a:lstStyle/>
          <a:p>
            <a:pPr>
              <a:defRPr/>
            </a:pPr>
            <a:r>
              <a:rPr lang="en-US" sz="4000" i="1" dirty="0">
                <a:latin typeface="+mn-lt"/>
              </a:rPr>
              <a:t>McCabe’s Complexity</a:t>
            </a:r>
            <a:r>
              <a:rPr lang="en-US" altLang="en-US" sz="4000" i="1" dirty="0">
                <a:latin typeface="+mn-lt"/>
                <a:ea typeface="Andalus"/>
                <a:cs typeface="Andalus"/>
              </a:rPr>
              <a:t> </a:t>
            </a:r>
            <a:r>
              <a:rPr lang="en-US" altLang="en-US" sz="4000" dirty="0">
                <a:latin typeface="Andalus"/>
                <a:ea typeface="Andalus"/>
                <a:cs typeface="Andalus"/>
              </a:rPr>
              <a:t>Metric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807643" y="2511189"/>
            <a:ext cx="8892201" cy="2058018"/>
          </a:xfrm>
        </p:spPr>
        <p:txBody>
          <a:bodyPr>
            <a:noAutofit/>
          </a:bodyPr>
          <a:lstStyle/>
          <a:p>
            <a:pPr marL="137160" indent="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2400" dirty="0">
              <a:cs typeface="Times New Roman" pitchFamily="18" charset="0"/>
            </a:endParaRPr>
          </a:p>
          <a:p>
            <a:pPr marL="137160" indent="0" algn="just"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Cyclomatic Complexity is a software metric that provides </a:t>
            </a:r>
            <a:r>
              <a:rPr lang="en-US" sz="2400" dirty="0" smtClean="0">
                <a:cs typeface="Times New Roman" pitchFamily="18" charset="0"/>
              </a:rPr>
              <a:t>a Quantitative </a:t>
            </a:r>
            <a:r>
              <a:rPr lang="en-US" sz="2400" dirty="0">
                <a:cs typeface="Times New Roman" pitchFamily="18" charset="0"/>
              </a:rPr>
              <a:t>measure of the logical complexity of a </a:t>
            </a:r>
            <a:r>
              <a:rPr lang="en-US" sz="2400" dirty="0" smtClean="0">
                <a:cs typeface="Times New Roman" pitchFamily="18" charset="0"/>
              </a:rPr>
              <a:t>program.</a:t>
            </a:r>
            <a:endParaRPr lang="en-US" sz="2400" dirty="0"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 		</a:t>
            </a:r>
          </a:p>
        </p:txBody>
      </p:sp>
    </p:spTree>
    <p:extLst>
      <p:ext uri="{BB962C8B-B14F-4D97-AF65-F5344CB8AC3E}">
        <p14:creationId xmlns:p14="http://schemas.microsoft.com/office/powerpoint/2010/main" val="39697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216926" y="777970"/>
            <a:ext cx="8229600" cy="558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45720" rIns="0" bIns="0" rtlCol="0" anchor="b">
            <a:normAutofit fontScale="90000"/>
          </a:bodyPr>
          <a:lstStyle/>
          <a:p>
            <a:pPr>
              <a:defRPr/>
            </a:pPr>
            <a:r>
              <a:rPr lang="en-US" sz="4000" i="1" dirty="0">
                <a:latin typeface="+mn-lt"/>
              </a:rPr>
              <a:t>McCabe’s Complexity</a:t>
            </a:r>
            <a:r>
              <a:rPr lang="en-US" altLang="en-US" sz="4000" i="1" dirty="0">
                <a:latin typeface="+mn-lt"/>
                <a:ea typeface="Andalus"/>
                <a:cs typeface="Andalus"/>
              </a:rPr>
              <a:t> </a:t>
            </a:r>
            <a:r>
              <a:rPr lang="en-US" altLang="en-US" sz="4000" dirty="0">
                <a:latin typeface="Andalus"/>
                <a:ea typeface="Andalus"/>
                <a:cs typeface="Andalus"/>
              </a:rPr>
              <a:t>Metric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602927" y="1903012"/>
            <a:ext cx="8892201" cy="4003675"/>
          </a:xfrm>
        </p:spPr>
        <p:txBody>
          <a:bodyPr>
            <a:noAutofit/>
          </a:bodyPr>
          <a:lstStyle/>
          <a:p>
            <a:pPr marL="137160" indent="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2400" dirty="0">
              <a:cs typeface="Times New Roman" pitchFamily="18" charset="0"/>
            </a:endParaRPr>
          </a:p>
          <a:p>
            <a:pPr marL="137160" indent="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 err="1">
                <a:solidFill>
                  <a:srgbClr val="C00000"/>
                </a:solidFill>
                <a:cs typeface="Times New Roman" pitchFamily="18" charset="0"/>
              </a:rPr>
              <a:t>cyclomatic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 complexity</a:t>
            </a:r>
            <a:r>
              <a:rPr lang="en-US" sz="2400" dirty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of the program is computed from its control flow graph (CFG) using the formula: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sz="2400" dirty="0"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 		       </a:t>
            </a:r>
            <a:r>
              <a:rPr lang="en-US" sz="2400" i="1" dirty="0">
                <a:solidFill>
                  <a:srgbClr val="C00000"/>
                </a:solidFill>
                <a:cs typeface="Times New Roman" pitchFamily="18" charset="0"/>
              </a:rPr>
              <a:t>V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cs typeface="Times New Roman" pitchFamily="18" charset="0"/>
              </a:rPr>
              <a:t>G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)</a:t>
            </a:r>
            <a:r>
              <a:rPr lang="en-US" sz="2400" i="1" dirty="0">
                <a:solidFill>
                  <a:srgbClr val="C00000"/>
                </a:solidFill>
                <a:cs typeface="Times New Roman" pitchFamily="18" charset="0"/>
              </a:rPr>
              <a:t> = Edges – Nodes + 2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or by counting the conditional statements and adding 1</a:t>
            </a:r>
            <a:endParaRPr lang="en-US" sz="2400" i="1" dirty="0">
              <a:solidFill>
                <a:srgbClr val="C00000"/>
              </a:solidFill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      </a:t>
            </a:r>
          </a:p>
          <a:p>
            <a:pPr marL="137160" indent="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This measure determines the basis set of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linearly independent paths </a:t>
            </a:r>
            <a:r>
              <a:rPr lang="en-US" sz="2400" dirty="0">
                <a:cs typeface="Times New Roman" pitchFamily="18" charset="0"/>
              </a:rPr>
              <a:t>and tries to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measure the complexity </a:t>
            </a:r>
            <a:r>
              <a:rPr lang="en-US" sz="2400" dirty="0">
                <a:cs typeface="Times New Roman" pitchFamily="18" charset="0"/>
              </a:rPr>
              <a:t>of a </a:t>
            </a:r>
            <a:r>
              <a:rPr lang="en-US" sz="2400" dirty="0" smtClean="0">
                <a:cs typeface="Times New Roman" pitchFamily="18" charset="0"/>
              </a:rPr>
              <a:t>program. </a:t>
            </a:r>
            <a:endParaRPr lang="en-US" sz="2400" dirty="0">
              <a:cs typeface="Times New Roman" pitchFamily="18" charset="0"/>
            </a:endParaRP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85650" y="955951"/>
            <a:ext cx="8229600" cy="704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sz="4000" dirty="0">
                <a:latin typeface="Andalus"/>
                <a:ea typeface="Andalus"/>
                <a:cs typeface="Andalus"/>
              </a:rPr>
              <a:t>Cyclomatic Complexity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173707" y="1975921"/>
            <a:ext cx="10167584" cy="4108577"/>
          </a:xfrm>
        </p:spPr>
        <p:txBody>
          <a:bodyPr>
            <a:normAutofit fontScale="25000" lnSpcReduction="20000"/>
          </a:bodyPr>
          <a:lstStyle/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800" dirty="0">
              <a:solidFill>
                <a:srgbClr val="FF0000"/>
              </a:solidFill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sz="800" dirty="0"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 		       </a:t>
            </a:r>
            <a:r>
              <a:rPr lang="en-US" sz="9600" dirty="0">
                <a:cs typeface="Times New Roman" pitchFamily="18" charset="0"/>
              </a:rPr>
              <a:t>	</a:t>
            </a:r>
            <a:r>
              <a:rPr lang="en-US" sz="9600" i="1" dirty="0" smtClean="0">
                <a:solidFill>
                  <a:srgbClr val="C00000"/>
                </a:solidFill>
                <a:cs typeface="Times New Roman" pitchFamily="18" charset="0"/>
              </a:rPr>
              <a:t>V</a:t>
            </a:r>
            <a:r>
              <a:rPr lang="en-US" sz="9600" dirty="0" smtClean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sz="9600" i="1" dirty="0" smtClean="0">
                <a:solidFill>
                  <a:srgbClr val="C00000"/>
                </a:solidFill>
                <a:cs typeface="Times New Roman" pitchFamily="18" charset="0"/>
              </a:rPr>
              <a:t>G</a:t>
            </a:r>
            <a:r>
              <a:rPr lang="en-US" sz="9600" dirty="0">
                <a:solidFill>
                  <a:srgbClr val="C00000"/>
                </a:solidFill>
                <a:cs typeface="Times New Roman" pitchFamily="18" charset="0"/>
              </a:rPr>
              <a:t>)</a:t>
            </a:r>
            <a:r>
              <a:rPr lang="en-US" sz="9600" i="1" dirty="0">
                <a:solidFill>
                  <a:srgbClr val="C00000"/>
                </a:solidFill>
                <a:cs typeface="Times New Roman" pitchFamily="18" charset="0"/>
              </a:rPr>
              <a:t> = Edges – Nodes + 2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9600" i="1" dirty="0">
                <a:solidFill>
                  <a:srgbClr val="C00000"/>
                </a:solidFill>
                <a:cs typeface="Times New Roman" pitchFamily="18" charset="0"/>
              </a:rPr>
              <a:t>				V(G) = 6 – 6 + 2 = </a:t>
            </a:r>
            <a:r>
              <a:rPr lang="en-US" sz="9600" b="1" i="1" dirty="0" smtClean="0">
                <a:solidFill>
                  <a:srgbClr val="C00000"/>
                </a:solidFill>
                <a:cs typeface="Times New Roman" pitchFamily="18" charset="0"/>
              </a:rPr>
              <a:t>2</a:t>
            </a:r>
            <a:endParaRPr lang="en-US" sz="9600" dirty="0">
              <a:cs typeface="Times New Roman" pitchFamily="18" charset="0"/>
            </a:endParaRP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9600" dirty="0">
                <a:cs typeface="Times New Roman" pitchFamily="18" charset="0"/>
              </a:rPr>
              <a:t>      			V(G) = conditional statements + 1</a:t>
            </a: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9600" dirty="0">
                <a:cs typeface="Times New Roman" pitchFamily="18" charset="0"/>
              </a:rPr>
              <a:t>					= 1 + 1 = </a:t>
            </a:r>
            <a:r>
              <a:rPr lang="en-US" sz="9600" b="1" dirty="0">
                <a:cs typeface="Times New Roman" pitchFamily="18" charset="0"/>
              </a:rPr>
              <a:t>2</a:t>
            </a: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9600" b="1" dirty="0">
              <a:cs typeface="Times New Roman" pitchFamily="18" charset="0"/>
            </a:endParaRP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9600" b="1" dirty="0">
                <a:cs typeface="Times New Roman" pitchFamily="18" charset="0"/>
              </a:rPr>
              <a:t>				Two linearly independent paths:</a:t>
            </a: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9600" b="1" dirty="0">
                <a:cs typeface="Times New Roman" pitchFamily="18" charset="0"/>
              </a:rPr>
              <a:t>				1, 2, 5, 6</a:t>
            </a: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9600" b="1" dirty="0">
                <a:cs typeface="Times New Roman" pitchFamily="18" charset="0"/>
              </a:rPr>
              <a:t>				1, 2, 3, 4, 2, 5, </a:t>
            </a:r>
            <a:r>
              <a:rPr lang="en-US" sz="9600" b="1" dirty="0" smtClean="0">
                <a:cs typeface="Times New Roman" pitchFamily="18" charset="0"/>
              </a:rPr>
              <a:t>6</a:t>
            </a:r>
            <a:endParaRPr lang="en-US" sz="9600" b="1" dirty="0">
              <a:cs typeface="Times New Roman" pitchFamily="18" charset="0"/>
            </a:endParaRP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9600" b="1" dirty="0">
                <a:cs typeface="Times New Roman" pitchFamily="18" charset="0"/>
              </a:rPr>
              <a:t>				Complexity = </a:t>
            </a:r>
            <a:r>
              <a:rPr lang="en-US" sz="9600" b="1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9600" b="1" dirty="0">
                <a:cs typeface="Times New Roman" pitchFamily="18" charset="0"/>
              </a:rPr>
              <a:t> &lt; 10 =&gt; </a:t>
            </a:r>
            <a:r>
              <a:rPr lang="en-US" sz="9600" b="1" dirty="0">
                <a:solidFill>
                  <a:srgbClr val="FF0000"/>
                </a:solidFill>
                <a:cs typeface="Times New Roman" pitchFamily="18" charset="0"/>
              </a:rPr>
              <a:t>good quality</a:t>
            </a: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2400" dirty="0">
              <a:cs typeface="Times New Roman" pitchFamily="18" charset="0"/>
            </a:endParaRP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1100" dirty="0">
              <a:cs typeface="Times New Roman" pitchFamily="18" charset="0"/>
            </a:endParaRP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9015250" y="2753066"/>
            <a:ext cx="1543050" cy="2971800"/>
            <a:chOff x="3333750" y="2590800"/>
            <a:chExt cx="1543050" cy="2667000"/>
          </a:xfrm>
        </p:grpSpPr>
        <p:sp>
          <p:nvSpPr>
            <p:cNvPr id="7" name="Oval 6"/>
            <p:cNvSpPr/>
            <p:nvPr/>
          </p:nvSpPr>
          <p:spPr bwMode="auto">
            <a:xfrm>
              <a:off x="3867150" y="3105110"/>
              <a:ext cx="381000" cy="256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867150" y="3670707"/>
              <a:ext cx="381000" cy="256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3</a:t>
              </a:r>
            </a:p>
          </p:txBody>
        </p:sp>
        <p:cxnSp>
          <p:nvCxnSpPr>
            <p:cNvPr id="9" name="Straight Arrow Connector 8"/>
            <p:cNvCxnSpPr>
              <a:stCxn id="7" idx="4"/>
              <a:endCxn id="8" idx="0"/>
            </p:cNvCxnSpPr>
            <p:nvPr/>
          </p:nvCxnSpPr>
          <p:spPr bwMode="auto">
            <a:xfrm rot="5400000">
              <a:off x="3904579" y="3516048"/>
              <a:ext cx="307731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 bwMode="auto">
            <a:xfrm>
              <a:off x="3867150" y="4132303"/>
              <a:ext cx="381000" cy="2578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4</a:t>
              </a:r>
            </a:p>
          </p:txBody>
        </p:sp>
        <p:cxnSp>
          <p:nvCxnSpPr>
            <p:cNvPr id="11" name="Straight Arrow Connector 10"/>
            <p:cNvCxnSpPr>
              <a:stCxn id="8" idx="4"/>
              <a:endCxn id="10" idx="0"/>
            </p:cNvCxnSpPr>
            <p:nvPr/>
          </p:nvCxnSpPr>
          <p:spPr bwMode="auto">
            <a:xfrm rot="5400000">
              <a:off x="3955867" y="4030357"/>
              <a:ext cx="20515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 bwMode="auto">
            <a:xfrm>
              <a:off x="4267200" y="3239030"/>
              <a:ext cx="609600" cy="995851"/>
            </a:xfrm>
            <a:custGeom>
              <a:avLst/>
              <a:gdLst>
                <a:gd name="connsiteX0" fmla="*/ 0 w 609600"/>
                <a:gd name="connsiteY0" fmla="*/ 0 h 1625600"/>
                <a:gd name="connsiteX1" fmla="*/ 609600 w 609600"/>
                <a:gd name="connsiteY1" fmla="*/ 655782 h 1625600"/>
                <a:gd name="connsiteX2" fmla="*/ 0 w 609600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1625600">
                  <a:moveTo>
                    <a:pt x="0" y="0"/>
                  </a:moveTo>
                  <a:cubicBezTo>
                    <a:pt x="304800" y="192424"/>
                    <a:pt x="609600" y="384849"/>
                    <a:pt x="609600" y="655782"/>
                  </a:cubicBezTo>
                  <a:cubicBezTo>
                    <a:pt x="609600" y="926715"/>
                    <a:pt x="116994" y="1451649"/>
                    <a:pt x="0" y="1625600"/>
                  </a:cubicBezTo>
                </a:path>
              </a:pathLst>
            </a:custGeom>
            <a:ln w="158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867150" y="4544036"/>
              <a:ext cx="381000" cy="256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14" name="Freeform 13"/>
            <p:cNvSpPr/>
            <p:nvPr/>
          </p:nvSpPr>
          <p:spPr bwMode="auto">
            <a:xfrm flipH="1">
              <a:off x="3333750" y="3258975"/>
              <a:ext cx="533400" cy="1336349"/>
            </a:xfrm>
            <a:custGeom>
              <a:avLst/>
              <a:gdLst>
                <a:gd name="connsiteX0" fmla="*/ 0 w 609600"/>
                <a:gd name="connsiteY0" fmla="*/ 0 h 1625600"/>
                <a:gd name="connsiteX1" fmla="*/ 609600 w 609600"/>
                <a:gd name="connsiteY1" fmla="*/ 655782 h 1625600"/>
                <a:gd name="connsiteX2" fmla="*/ 0 w 609600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1625600">
                  <a:moveTo>
                    <a:pt x="0" y="0"/>
                  </a:moveTo>
                  <a:cubicBezTo>
                    <a:pt x="304800" y="192424"/>
                    <a:pt x="609600" y="384849"/>
                    <a:pt x="609600" y="655782"/>
                  </a:cubicBezTo>
                  <a:cubicBezTo>
                    <a:pt x="609600" y="926715"/>
                    <a:pt x="116994" y="1451649"/>
                    <a:pt x="0" y="1625600"/>
                  </a:cubicBezTo>
                </a:path>
              </a:pathLst>
            </a:custGeom>
            <a:ln w="158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867150" y="2590800"/>
              <a:ext cx="381000" cy="256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cxnSp>
          <p:nvCxnSpPr>
            <p:cNvPr id="16" name="Straight Arrow Connector 15"/>
            <p:cNvCxnSpPr>
              <a:stCxn id="15" idx="4"/>
              <a:endCxn id="7" idx="0"/>
            </p:cNvCxnSpPr>
            <p:nvPr/>
          </p:nvCxnSpPr>
          <p:spPr bwMode="auto">
            <a:xfrm rot="5400000">
              <a:off x="3930223" y="2976095"/>
              <a:ext cx="2564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 bwMode="auto">
            <a:xfrm>
              <a:off x="3886200" y="5001358"/>
              <a:ext cx="381000" cy="256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6</a:t>
              </a:r>
            </a:p>
          </p:txBody>
        </p:sp>
        <p:cxnSp>
          <p:nvCxnSpPr>
            <p:cNvPr id="18" name="Straight Arrow Connector 17"/>
            <p:cNvCxnSpPr>
              <a:stCxn id="13" idx="4"/>
              <a:endCxn id="17" idx="0"/>
            </p:cNvCxnSpPr>
            <p:nvPr/>
          </p:nvCxnSpPr>
          <p:spPr bwMode="auto">
            <a:xfrm rot="16200000" flipH="1">
              <a:off x="3966735" y="4891393"/>
              <a:ext cx="200879" cy="19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28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5110AA-1A4B-4FD1-B9AE-6252DF21EC97}" type="slidenum">
              <a:rPr lang="en-US" altLang="en-US" sz="1200">
                <a:solidFill>
                  <a:srgbClr val="BCBCBC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solidFill>
                <a:srgbClr val="BCBCBC"/>
              </a:solidFill>
              <a:cs typeface="Arial" panose="020B0604020202020204" pitchFamily="34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7484636" y="366028"/>
            <a:ext cx="4262651" cy="5693578"/>
          </a:xfrm>
        </p:spPr>
        <p:txBody>
          <a:bodyPr>
            <a:noAutofit/>
          </a:bodyPr>
          <a:lstStyle/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>
              <a:solidFill>
                <a:srgbClr val="FF0000"/>
              </a:solidFill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V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G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 = Edges – Nodes + 2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  V(G) = 16 – 14 + 2 = </a:t>
            </a:r>
            <a:r>
              <a:rPr lang="en-US" b="1" i="1" dirty="0" smtClean="0">
                <a:solidFill>
                  <a:srgbClr val="FF0000"/>
                </a:solidFill>
                <a:cs typeface="Times New Roman" pitchFamily="18" charset="0"/>
              </a:rPr>
              <a:t>4</a:t>
            </a:r>
            <a:endParaRPr lang="en-US" dirty="0"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dirty="0">
                <a:cs typeface="Times New Roman" pitchFamily="18" charset="0"/>
              </a:rPr>
              <a:t>	V(G) = conditional statements + </a:t>
            </a:r>
            <a:r>
              <a:rPr lang="en-US" dirty="0" smtClean="0">
                <a:cs typeface="Times New Roman" pitchFamily="18" charset="0"/>
              </a:rPr>
              <a:t>1</a:t>
            </a:r>
            <a:endParaRPr lang="en-US" dirty="0"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dirty="0">
                <a:cs typeface="Times New Roman" pitchFamily="18" charset="0"/>
              </a:rPr>
              <a:t>	 = 3 + 1 = </a:t>
            </a:r>
            <a:r>
              <a:rPr lang="en-US" b="1" dirty="0">
                <a:cs typeface="Times New Roman" pitchFamily="18" charset="0"/>
              </a:rPr>
              <a:t>4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b="1" dirty="0">
                <a:cs typeface="Times New Roman" pitchFamily="18" charset="0"/>
              </a:rPr>
              <a:t>	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b="1" dirty="0">
                <a:cs typeface="Times New Roman" pitchFamily="18" charset="0"/>
              </a:rPr>
              <a:t>	four linear independent paths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b="1" dirty="0">
                <a:cs typeface="Times New Roman" pitchFamily="18" charset="0"/>
              </a:rPr>
              <a:t>				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b="1" dirty="0">
                <a:cs typeface="Times New Roman" pitchFamily="18" charset="0"/>
              </a:rPr>
              <a:t>	Complexity = </a:t>
            </a:r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4</a:t>
            </a:r>
            <a:r>
              <a:rPr lang="en-US" b="1" dirty="0">
                <a:cs typeface="Times New Roman" pitchFamily="18" charset="0"/>
              </a:rPr>
              <a:t> &lt; 10 =&gt; </a:t>
            </a:r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good quality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>
              <a:cs typeface="Times New Roman" pitchFamily="18" charset="0"/>
            </a:endParaRPr>
          </a:p>
        </p:txBody>
      </p:sp>
      <p:pic>
        <p:nvPicPr>
          <p:cNvPr id="19461" name="Picture 10"/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76" y="184787"/>
            <a:ext cx="5444631" cy="605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9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7DA18-0B71-4AB2-8CAC-F16240022802}" type="slidenum">
              <a:rPr lang="de-DE" altLang="en-US"/>
              <a:pPr>
                <a:defRPr/>
              </a:pPr>
              <a:t>19</a:t>
            </a:fld>
            <a:endParaRPr lang="de-DE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pPr eaLnBrk="1" hangingPunct="1"/>
            <a:r>
              <a:rPr lang="de-DE" altLang="en-US" smtClean="0">
                <a:latin typeface="Century Gothic" panose="020B0502020202020204" pitchFamily="34" charset="0"/>
              </a:rPr>
              <a:t>Cyclomatic Complexity</a:t>
            </a:r>
          </a:p>
        </p:txBody>
      </p:sp>
      <p:graphicFrame>
        <p:nvGraphicFramePr>
          <p:cNvPr id="41022" name="Group 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7326756"/>
              </p:ext>
            </p:extLst>
          </p:nvPr>
        </p:nvGraphicFramePr>
        <p:xfrm>
          <a:off x="1981200" y="2388518"/>
          <a:ext cx="8229600" cy="2808288"/>
        </p:xfrm>
        <a:graphic>
          <a:graphicData uri="http://schemas.openxmlformats.org/drawingml/2006/table">
            <a:tbl>
              <a:tblPr/>
              <a:tblGrid>
                <a:gridCol w="1666875"/>
                <a:gridCol w="6562725"/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V(G)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kumimoji="0" lang="de-DE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1 – 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easy program, low 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 –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complex program, tolerable 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 – 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complex program, high 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&gt;50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impossible to test, extremely high 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6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0059" y="777923"/>
            <a:ext cx="9812741" cy="709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 of Week # 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13042" y="2552130"/>
            <a:ext cx="6789764" cy="268861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Tx/>
              <a:buNone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 Testing (cont..)</a:t>
            </a:r>
          </a:p>
          <a:p>
            <a:pPr lvl="1" algn="just"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White Box Testing</a:t>
            </a:r>
          </a:p>
          <a:p>
            <a:pPr marL="201168" lvl="1" indent="0" algn="just">
              <a:spcBef>
                <a:spcPts val="0"/>
              </a:spcBef>
              <a:buClrTx/>
              <a:buNone/>
              <a:defRPr/>
            </a:pP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1070" y="1937982"/>
            <a:ext cx="9302840" cy="409740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Control </a:t>
            </a:r>
            <a:r>
              <a:rPr lang="en-US" sz="2400" dirty="0"/>
              <a:t>flow testing is the basis of unit </a:t>
            </a:r>
            <a:r>
              <a:rPr lang="en-US" sz="2400" dirty="0" smtClean="0"/>
              <a:t>testing.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It </a:t>
            </a:r>
            <a:r>
              <a:rPr lang="en-US" sz="2400" dirty="0"/>
              <a:t>should be used for all modules of code that cannot be tested </a:t>
            </a:r>
            <a:r>
              <a:rPr lang="en-US" sz="2400" dirty="0" smtClean="0"/>
              <a:t>sufficiently through </a:t>
            </a:r>
            <a:r>
              <a:rPr lang="en-US" sz="2400" dirty="0"/>
              <a:t>reviews and </a:t>
            </a:r>
            <a:r>
              <a:rPr lang="en-US" sz="2400" dirty="0" smtClean="0"/>
              <a:t>inspections.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Its </a:t>
            </a:r>
            <a:r>
              <a:rPr lang="en-US" sz="2400" dirty="0"/>
              <a:t>limitation are that the tester must have sufficient programming skill to understand the code and its control </a:t>
            </a:r>
            <a:r>
              <a:rPr lang="en-US" sz="2400" dirty="0" smtClean="0"/>
              <a:t>flow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Control </a:t>
            </a:r>
            <a:r>
              <a:rPr lang="en-US" sz="2400" dirty="0"/>
              <a:t>flow testing can be very time </a:t>
            </a:r>
            <a:r>
              <a:rPr lang="en-US" sz="2400" dirty="0" smtClean="0"/>
              <a:t>consuming.</a:t>
            </a:r>
            <a:endParaRPr lang="en-US" altLang="en-US" sz="2400" i="1" dirty="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/>
          <p:nvPr/>
        </p:nvSpPr>
        <p:spPr>
          <a:xfrm>
            <a:off x="1094369" y="1124337"/>
            <a:ext cx="4789453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3200" dirty="0" smtClean="0"/>
              <a:t>Applicability and limitation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801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1002" y="2347415"/>
            <a:ext cx="10577016" cy="18833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b="1" dirty="0" smtClean="0"/>
              <a:t>HAVE A GOOD DAY 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257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09233" y="2940719"/>
            <a:ext cx="100584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White box Testing</a:t>
            </a:r>
            <a:endParaRPr lang="en-US" sz="44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77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2438" y="2265946"/>
            <a:ext cx="8229600" cy="3093203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Based on knowledge of internal logic of an application's code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Based on coverage of code statements, branches, paths, conditions.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Tests are logic </a:t>
            </a:r>
            <a:r>
              <a:rPr lang="en-US" altLang="en-US" sz="2400" dirty="0" smtClean="0"/>
              <a:t>driven.</a:t>
            </a:r>
            <a:endParaRPr lang="en-US" alt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638669" y="1003814"/>
            <a:ext cx="7276158" cy="546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3600" b="1" dirty="0"/>
              <a:t>White box testing / Structural testing</a:t>
            </a:r>
          </a:p>
        </p:txBody>
      </p:sp>
    </p:spTree>
    <p:extLst>
      <p:ext uri="{BB962C8B-B14F-4D97-AF65-F5344CB8AC3E}">
        <p14:creationId xmlns:p14="http://schemas.microsoft.com/office/powerpoint/2010/main" val="31635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2438" y="2265946"/>
            <a:ext cx="8229600" cy="3093203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Based on the flow of control in the </a:t>
            </a:r>
            <a:r>
              <a:rPr lang="en-US" sz="2400" dirty="0" smtClean="0"/>
              <a:t>program.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Logical </a:t>
            </a:r>
            <a:r>
              <a:rPr lang="en-US" sz="2200" dirty="0"/>
              <a:t>decisions </a:t>
            </a:r>
            <a:endParaRPr lang="en-US" sz="2200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Loops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Execution paths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2200" dirty="0"/>
          </a:p>
          <a:p>
            <a:pPr marL="201168" lvl="1" indent="0">
              <a:lnSpc>
                <a:spcPct val="80000"/>
              </a:lnSpc>
              <a:buNone/>
            </a:pPr>
            <a:r>
              <a:rPr lang="en-US" sz="2400" b="1" dirty="0"/>
              <a:t>Coverage metrics </a:t>
            </a:r>
            <a:endParaRPr lang="en-US" sz="2400" b="1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Measure </a:t>
            </a:r>
            <a:r>
              <a:rPr lang="en-US" sz="2400" dirty="0"/>
              <a:t>of how complete the test cases </a:t>
            </a:r>
            <a:r>
              <a:rPr lang="en-US" sz="2400" dirty="0" smtClean="0"/>
              <a:t>are.</a:t>
            </a:r>
            <a:endParaRPr lang="en-US" altLang="en-US" sz="2200" dirty="0"/>
          </a:p>
        </p:txBody>
      </p:sp>
      <p:sp>
        <p:nvSpPr>
          <p:cNvPr id="2" name="Rectangle 1"/>
          <p:cNvSpPr/>
          <p:nvPr/>
        </p:nvSpPr>
        <p:spPr>
          <a:xfrm>
            <a:off x="1246528" y="1003814"/>
            <a:ext cx="5519583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Control Flow Testing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017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3446" y="2429719"/>
            <a:ext cx="5754775" cy="222416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 algn="just">
              <a:lnSpc>
                <a:spcPct val="80000"/>
              </a:lnSpc>
            </a:pPr>
            <a:r>
              <a:rPr lang="en-US" dirty="0"/>
              <a:t>Given a program written in an imperative programming language, its program graph is a directed graph in which nodes are statement fragments, and edges represent flow of </a:t>
            </a:r>
            <a:r>
              <a:rPr lang="en-US" dirty="0" smtClean="0"/>
              <a:t>control.</a:t>
            </a:r>
          </a:p>
        </p:txBody>
      </p:sp>
      <p:sp>
        <p:nvSpPr>
          <p:cNvPr id="2" name="Rectangle 1"/>
          <p:cNvSpPr/>
          <p:nvPr/>
        </p:nvSpPr>
        <p:spPr>
          <a:xfrm>
            <a:off x="1246528" y="1003814"/>
            <a:ext cx="5519583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Control Flow Graph</a:t>
            </a:r>
            <a:endParaRPr lang="en-US" altLang="en-US" sz="3600" b="1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66" y="3862393"/>
            <a:ext cx="6460751" cy="23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6528" y="1003814"/>
            <a:ext cx="5519583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Control Flow Graph</a:t>
            </a:r>
            <a:endParaRPr lang="en-US" altLang="en-US" sz="3600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76" y="1883709"/>
            <a:ext cx="9026017" cy="428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0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46528" y="2265946"/>
            <a:ext cx="9548851" cy="347976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 marL="457200" indent="-457200" algn="just">
              <a:lnSpc>
                <a:spcPct val="80000"/>
              </a:lnSpc>
              <a:buAutoNum type="arabicPeriod"/>
            </a:pPr>
            <a:r>
              <a:rPr lang="en-US" sz="2400" dirty="0" smtClean="0"/>
              <a:t>Number </a:t>
            </a:r>
            <a:r>
              <a:rPr lang="en-US" sz="2400" dirty="0"/>
              <a:t>all the statements of a program. </a:t>
            </a:r>
          </a:p>
          <a:p>
            <a:pPr marL="457200" indent="-457200" algn="just">
              <a:lnSpc>
                <a:spcPct val="80000"/>
              </a:lnSpc>
              <a:buAutoNum type="arabicPeriod"/>
            </a:pPr>
            <a:endParaRPr lang="en-US" sz="2400" dirty="0" smtClean="0"/>
          </a:p>
          <a:p>
            <a:pPr marL="457200" indent="-457200" algn="just">
              <a:lnSpc>
                <a:spcPct val="80000"/>
              </a:lnSpc>
              <a:buAutoNum type="arabicPeriod"/>
            </a:pPr>
            <a:r>
              <a:rPr lang="en-US" sz="2400" dirty="0" smtClean="0"/>
              <a:t>Numbered </a:t>
            </a:r>
            <a:r>
              <a:rPr lang="en-US" sz="2400" dirty="0"/>
              <a:t>statements: represent nodes of the control flow graph. </a:t>
            </a:r>
            <a:endParaRPr lang="en-US" sz="2400" dirty="0" smtClean="0"/>
          </a:p>
          <a:p>
            <a:pPr marL="457200" indent="-457200" algn="just">
              <a:lnSpc>
                <a:spcPct val="80000"/>
              </a:lnSpc>
              <a:buAutoNum type="arabicPeriod"/>
            </a:pPr>
            <a:endParaRPr lang="en-US" sz="2400" dirty="0"/>
          </a:p>
          <a:p>
            <a:pPr marL="457200" indent="-457200" algn="just">
              <a:lnSpc>
                <a:spcPct val="80000"/>
              </a:lnSpc>
              <a:buAutoNum type="arabicPeriod"/>
            </a:pPr>
            <a:r>
              <a:rPr lang="en-US" sz="2400" dirty="0" smtClean="0"/>
              <a:t>An </a:t>
            </a:r>
            <a:r>
              <a:rPr lang="en-US" sz="2400" dirty="0"/>
              <a:t>edge from one node to another node exists: if execution of the statement representing the first node can result in transfer of control to the other node.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246528" y="1003814"/>
            <a:ext cx="669646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Steps to Draw Control Flow Graph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934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811370" y="174659"/>
            <a:ext cx="993756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cs typeface="Times New Roman" panose="02020603050405020304" pitchFamily="18" charset="0"/>
              </a:rPr>
              <a:t>Program flow graph </a:t>
            </a:r>
            <a:br>
              <a:rPr lang="en-US" altLang="en-US" sz="4000" dirty="0">
                <a:cs typeface="Times New Roman" panose="02020603050405020304" pitchFamily="18" charset="0"/>
              </a:rPr>
            </a:br>
            <a:r>
              <a:rPr lang="en-US" altLang="en-US" sz="4000" dirty="0">
                <a:cs typeface="Times New Roman" panose="02020603050405020304" pitchFamily="18" charset="0"/>
              </a:rPr>
              <a:t>Basic Control Flow </a:t>
            </a:r>
            <a:r>
              <a:rPr lang="en-US" altLang="en-US" sz="4000" dirty="0" smtClean="0">
                <a:cs typeface="Times New Roman" panose="02020603050405020304" pitchFamily="18" charset="0"/>
              </a:rPr>
              <a:t>Graph</a:t>
            </a:r>
            <a:endParaRPr lang="en-US" alt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167556" y="1764452"/>
            <a:ext cx="68644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class </a:t>
            </a:r>
            <a:r>
              <a:rPr lang="en-US" sz="2000" dirty="0" smtClean="0"/>
              <a:t>IfStatement {</a:t>
            </a:r>
          </a:p>
          <a:p>
            <a:endParaRPr lang="en-US" sz="1000" dirty="0"/>
          </a:p>
          <a:p>
            <a:r>
              <a:rPr lang="en-US" sz="2000" dirty="0" smtClean="0"/>
              <a:t>public </a:t>
            </a:r>
            <a:r>
              <a:rPr lang="en-US" sz="2000" dirty="0"/>
              <a:t>static void main(String[] args) </a:t>
            </a:r>
            <a:r>
              <a:rPr lang="en-US" sz="2000" dirty="0" smtClean="0"/>
              <a:t>{</a:t>
            </a:r>
          </a:p>
          <a:p>
            <a:endParaRPr lang="en-US" sz="800" dirty="0"/>
          </a:p>
          <a:p>
            <a:r>
              <a:rPr lang="en-US" sz="2000" dirty="0"/>
              <a:t>    int number = 10</a:t>
            </a:r>
            <a:r>
              <a:rPr lang="en-US" sz="2000" dirty="0" smtClean="0"/>
              <a:t>;</a:t>
            </a:r>
          </a:p>
          <a:p>
            <a:endParaRPr lang="en-US" sz="800" dirty="0"/>
          </a:p>
          <a:p>
            <a:r>
              <a:rPr lang="en-US" sz="2000" dirty="0"/>
              <a:t>	</a:t>
            </a:r>
            <a:r>
              <a:rPr lang="en-US" dirty="0" smtClean="0"/>
              <a:t>if </a:t>
            </a:r>
            <a:r>
              <a:rPr lang="en-US" dirty="0"/>
              <a:t>(number &gt; 0) {</a:t>
            </a:r>
          </a:p>
          <a:p>
            <a:r>
              <a:rPr lang="en-US" sz="2000" dirty="0"/>
              <a:t>     </a:t>
            </a:r>
            <a:r>
              <a:rPr lang="en-US" sz="2000" dirty="0" smtClean="0"/>
              <a:t>	     </a:t>
            </a:r>
            <a:r>
              <a:rPr lang="en-US" dirty="0" smtClean="0"/>
              <a:t>System.out.println</a:t>
            </a:r>
            <a:r>
              <a:rPr lang="en-US" dirty="0"/>
              <a:t>("The number is positive.");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             }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else {</a:t>
            </a:r>
          </a:p>
          <a:p>
            <a:r>
              <a:rPr lang="en-US" sz="2000" dirty="0" smtClean="0"/>
              <a:t>	     </a:t>
            </a:r>
            <a:r>
              <a:rPr lang="en-US" dirty="0" smtClean="0"/>
              <a:t>System.out.println</a:t>
            </a:r>
            <a:r>
              <a:rPr lang="en-US" dirty="0"/>
              <a:t>("The number is </a:t>
            </a:r>
            <a:r>
              <a:rPr lang="en-US" dirty="0" smtClean="0"/>
              <a:t>negative.");</a:t>
            </a:r>
            <a:endParaRPr lang="en-US" dirty="0"/>
          </a:p>
          <a:p>
            <a:r>
              <a:rPr lang="en-US" sz="2000" dirty="0" smtClean="0"/>
              <a:t>                       }</a:t>
            </a:r>
            <a:endParaRPr lang="en-US" sz="2000" dirty="0"/>
          </a:p>
          <a:p>
            <a:endParaRPr lang="en-US" sz="800" dirty="0"/>
          </a:p>
          <a:p>
            <a:r>
              <a:rPr lang="en-US" sz="2000" dirty="0"/>
              <a:t>    </a:t>
            </a:r>
            <a:r>
              <a:rPr lang="en-US" sz="2000" dirty="0" smtClean="0"/>
              <a:t>      </a:t>
            </a:r>
            <a:r>
              <a:rPr lang="en-US" dirty="0" smtClean="0"/>
              <a:t>System.out.println</a:t>
            </a:r>
            <a:r>
              <a:rPr lang="en-US" dirty="0"/>
              <a:t>("Statement outside if block");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726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5953</TotalTime>
  <Words>488</Words>
  <Application>Microsoft Office PowerPoint</Application>
  <PresentationFormat>Widescreen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Adobe Fan Heiti Std B</vt:lpstr>
      <vt:lpstr>Andalus</vt:lpstr>
      <vt:lpstr>Arial</vt:lpstr>
      <vt:lpstr>Calibri</vt:lpstr>
      <vt:lpstr>Calibri Light</vt:lpstr>
      <vt:lpstr>Century Gothic</vt:lpstr>
      <vt:lpstr>Times New Roman</vt:lpstr>
      <vt:lpstr>Wingdings</vt:lpstr>
      <vt:lpstr>Wingdings 2</vt:lpstr>
      <vt:lpstr>Wingdings 3</vt:lpstr>
      <vt:lpstr>Retrospect</vt:lpstr>
      <vt:lpstr>Software Quality Engineering (Week-8)</vt:lpstr>
      <vt:lpstr>Content of Week #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flow graph  Basic Control Flow Graph</vt:lpstr>
      <vt:lpstr>PowerPoint Presentation</vt:lpstr>
      <vt:lpstr>Statement Coverage</vt:lpstr>
      <vt:lpstr>Decision/Branch Coverage</vt:lpstr>
      <vt:lpstr>Decision/Condition Coverage</vt:lpstr>
      <vt:lpstr>Path coverage</vt:lpstr>
      <vt:lpstr>McCabe’s Complexity Metric</vt:lpstr>
      <vt:lpstr>McCabe’s Complexity Metric</vt:lpstr>
      <vt:lpstr>Cyclomatic Complexity</vt:lpstr>
      <vt:lpstr>PowerPoint Presentation</vt:lpstr>
      <vt:lpstr>Cyclomatic Complexity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&amp; Architecture (Week-1)</dc:title>
  <dc:creator>Hp</dc:creator>
  <cp:lastModifiedBy>Hp</cp:lastModifiedBy>
  <cp:revision>633</cp:revision>
  <dcterms:created xsi:type="dcterms:W3CDTF">2021-02-17T14:04:28Z</dcterms:created>
  <dcterms:modified xsi:type="dcterms:W3CDTF">2022-04-18T09:54:05Z</dcterms:modified>
</cp:coreProperties>
</file>