
<file path=[Content_Types].xml><?xml version="1.0" encoding="utf-8"?>
<Types xmlns="http://schemas.openxmlformats.org/package/2006/content-types">
  <Default Extension="png" ContentType="image/png"/>
  <Default Extension="tmp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notesMasterIdLst>
    <p:notesMasterId r:id="rId32"/>
  </p:notesMasterIdLst>
  <p:sldIdLst>
    <p:sldId id="256" r:id="rId2"/>
    <p:sldId id="372" r:id="rId3"/>
    <p:sldId id="450" r:id="rId4"/>
    <p:sldId id="451" r:id="rId5"/>
    <p:sldId id="459" r:id="rId6"/>
    <p:sldId id="460" r:id="rId7"/>
    <p:sldId id="461" r:id="rId8"/>
    <p:sldId id="462" r:id="rId9"/>
    <p:sldId id="463" r:id="rId10"/>
    <p:sldId id="465" r:id="rId11"/>
    <p:sldId id="464" r:id="rId12"/>
    <p:sldId id="470" r:id="rId13"/>
    <p:sldId id="471" r:id="rId14"/>
    <p:sldId id="472" r:id="rId15"/>
    <p:sldId id="452" r:id="rId16"/>
    <p:sldId id="473" r:id="rId17"/>
    <p:sldId id="453" r:id="rId18"/>
    <p:sldId id="456" r:id="rId19"/>
    <p:sldId id="457" r:id="rId20"/>
    <p:sldId id="474" r:id="rId21"/>
    <p:sldId id="466" r:id="rId22"/>
    <p:sldId id="467" r:id="rId23"/>
    <p:sldId id="475" r:id="rId24"/>
    <p:sldId id="476" r:id="rId25"/>
    <p:sldId id="469" r:id="rId26"/>
    <p:sldId id="478" r:id="rId27"/>
    <p:sldId id="480" r:id="rId28"/>
    <p:sldId id="484" r:id="rId29"/>
    <p:sldId id="483" r:id="rId30"/>
    <p:sldId id="25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10-23T06:51:22.05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25 25 1,'-25'-25'1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10-23T06:51:22.05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25 25 1,'-25'-25'1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10-23T06:51:22.05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25 25 1,'-25'-25'1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10-23T06:51:22.05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25 25 1,'-25'-25'1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10-23T06:51:22.05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25 25 1,'-25'-25'1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10-23T06:51:22.05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25 25 1,'-25'-25'1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10-23T06:51:22.05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25 25 1,'-25'-25'1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10-23T06:51:22.05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25 25 1,'-25'-25'1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10-23T06:51:22.05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25 25 1,'-25'-25'1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10-23T06:51:22.05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25 25 1,'-25'-25'1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3F982C-9FDD-442E-900F-C61AE4D000BA}" type="datetimeFigureOut">
              <a:rPr lang="en-US" smtClean="0"/>
              <a:t>18-Apr-22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5544AB-251C-4FAB-BCEC-E40D3E7B8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2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7400-D5E8-4C87-9586-64936C862AE2}" type="datetimeFigureOut">
              <a:rPr lang="en-US" smtClean="0"/>
              <a:t>18-Apr-22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E2EC-B005-4591-88C3-5EF7800E1C6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117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7400-D5E8-4C87-9586-64936C862AE2}" type="datetimeFigureOut">
              <a:rPr lang="en-US" smtClean="0"/>
              <a:t>18-Apr-22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E2EC-B005-4591-88C3-5EF7800E1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091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7400-D5E8-4C87-9586-64936C862AE2}" type="datetimeFigureOut">
              <a:rPr lang="en-US" smtClean="0"/>
              <a:t>18-Apr-22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E2EC-B005-4591-88C3-5EF7800E1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48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109728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3941763"/>
            <a:ext cx="109728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object oriented software metrics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2002CA-9593-4952-B8B6-40541180B9F3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230856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7400-D5E8-4C87-9586-64936C862AE2}" type="datetimeFigureOut">
              <a:rPr lang="en-US" smtClean="0"/>
              <a:t>18-Apr-22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E2EC-B005-4591-88C3-5EF7800E1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19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7400-D5E8-4C87-9586-64936C862AE2}" type="datetimeFigureOut">
              <a:rPr lang="en-US" smtClean="0"/>
              <a:t>18-Apr-22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E2EC-B005-4591-88C3-5EF7800E1C6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200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7400-D5E8-4C87-9586-64936C862AE2}" type="datetimeFigureOut">
              <a:rPr lang="en-US" smtClean="0"/>
              <a:t>18-Apr-22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E2EC-B005-4591-88C3-5EF7800E1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61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7400-D5E8-4C87-9586-64936C862AE2}" type="datetimeFigureOut">
              <a:rPr lang="en-US" smtClean="0"/>
              <a:t>18-Apr-22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E2EC-B005-4591-88C3-5EF7800E1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59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7400-D5E8-4C87-9586-64936C862AE2}" type="datetimeFigureOut">
              <a:rPr lang="en-US" smtClean="0"/>
              <a:t>18-Apr-22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E2EC-B005-4591-88C3-5EF7800E1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44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7400-D5E8-4C87-9586-64936C862AE2}" type="datetimeFigureOut">
              <a:rPr lang="en-US" smtClean="0"/>
              <a:t>18-Apr-22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E2EC-B005-4591-88C3-5EF7800E1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517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3B27400-D5E8-4C87-9586-64936C862AE2}" type="datetimeFigureOut">
              <a:rPr lang="en-US" smtClean="0"/>
              <a:t>18-Apr-22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34E2EC-B005-4591-88C3-5EF7800E1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5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7400-D5E8-4C87-9586-64936C862AE2}" type="datetimeFigureOut">
              <a:rPr lang="en-US" smtClean="0"/>
              <a:t>18-Apr-22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E2EC-B005-4591-88C3-5EF7800E1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12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3B27400-D5E8-4C87-9586-64936C862AE2}" type="datetimeFigureOut">
              <a:rPr lang="en-US" smtClean="0"/>
              <a:t>18-Apr-22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234E2EC-B005-4591-88C3-5EF7800E1C6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70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m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tm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63320" y="850762"/>
            <a:ext cx="6542171" cy="2373739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Software Quality Engineering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(</a:t>
            </a:r>
            <a:r>
              <a:rPr lang="en-US" sz="3600" dirty="0" smtClean="0"/>
              <a:t>Week-9)</a:t>
            </a:r>
            <a:endParaRPr lang="en-US" sz="36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684897" y="4408226"/>
            <a:ext cx="7369790" cy="170597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800" i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Usama Musharaf</a:t>
            </a:r>
          </a:p>
          <a:p>
            <a:pPr algn="ctr"/>
            <a:r>
              <a:rPr lang="en-US" sz="3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LECTURER  </a:t>
            </a:r>
            <a:r>
              <a:rPr lang="en-US" sz="3100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(Department of Computer Science)</a:t>
            </a:r>
          </a:p>
          <a:p>
            <a:pPr algn="ctr"/>
            <a:r>
              <a:rPr lang="en-US" sz="2800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FAST-NUCES Peshawar</a:t>
            </a:r>
          </a:p>
          <a:p>
            <a:endParaRPr lang="en-US" sz="2800" i="1" dirty="0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996287" y="2037631"/>
            <a:ext cx="2791982" cy="1364603"/>
            <a:chOff x="0" y="858720"/>
            <a:chExt cx="2069598" cy="101153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234" y="858720"/>
              <a:ext cx="1261129" cy="48424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342966"/>
              <a:ext cx="2069598" cy="5272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122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81070" y="1678675"/>
            <a:ext cx="9302840" cy="445224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80000"/>
              </a:lnSpc>
              <a:buFontTx/>
              <a:buNone/>
            </a:pPr>
            <a:endParaRPr lang="en-US" altLang="en-US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200" b="1" i="1" dirty="0"/>
              <a:t>Statement Coverage</a:t>
            </a:r>
            <a:r>
              <a:rPr lang="en-US" altLang="en-US" sz="2200" b="1" i="1" dirty="0" smtClean="0"/>
              <a:t>:</a:t>
            </a:r>
            <a:endParaRPr lang="en-US" altLang="en-US" sz="2200" b="1" i="1" dirty="0"/>
          </a:p>
          <a:p>
            <a:pPr algn="just">
              <a:lnSpc>
                <a:spcPct val="120000"/>
              </a:lnSpc>
              <a:buFontTx/>
              <a:buNone/>
            </a:pPr>
            <a:r>
              <a:rPr lang="en-US" altLang="en-US" sz="2200" b="1" i="1" dirty="0"/>
              <a:t> </a:t>
            </a:r>
            <a:r>
              <a:rPr lang="en-US" altLang="en-US" sz="2200" b="1" i="1" dirty="0">
                <a:cs typeface="Calibri" panose="020F0502020204030204" pitchFamily="34" charset="0"/>
              </a:rPr>
              <a:t>	</a:t>
            </a:r>
            <a:r>
              <a:rPr lang="en-US" altLang="en-US" sz="2600" i="1" dirty="0">
                <a:cs typeface="Times New Roman" panose="02020603050405020304" pitchFamily="18" charset="0"/>
              </a:rPr>
              <a:t>In this scheme, statements of the code are tested for a successful test that checks all the statements lying on the path of a successful scenario. </a:t>
            </a:r>
            <a:endParaRPr lang="en-US" altLang="en-US" sz="2600" dirty="0"/>
          </a:p>
          <a:p>
            <a:pPr>
              <a:lnSpc>
                <a:spcPct val="80000"/>
              </a:lnSpc>
              <a:buFontTx/>
              <a:buNone/>
            </a:pPr>
            <a:endParaRPr lang="en-US" altLang="en-US" sz="2200" b="1" i="1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200" b="1" i="1" dirty="0" smtClean="0"/>
              <a:t>Branch </a:t>
            </a:r>
            <a:r>
              <a:rPr lang="en-US" altLang="en-US" sz="2200" b="1" i="1" dirty="0"/>
              <a:t>Coverage: </a:t>
            </a:r>
          </a:p>
          <a:p>
            <a:pPr algn="just">
              <a:lnSpc>
                <a:spcPct val="120000"/>
              </a:lnSpc>
              <a:buFontTx/>
              <a:buNone/>
            </a:pPr>
            <a:r>
              <a:rPr lang="en-US" altLang="en-US" sz="2200" b="1" i="1" dirty="0"/>
              <a:t>	</a:t>
            </a:r>
            <a:r>
              <a:rPr lang="en-US" altLang="en-US" sz="2600" i="1" dirty="0">
                <a:cs typeface="Calibri" panose="020F0502020204030204" pitchFamily="34" charset="0"/>
              </a:rPr>
              <a:t>In this scheme, all the possible branches of decision structures are tested. Therefore, sequences of statements following a decision are tested. </a:t>
            </a:r>
            <a:endParaRPr lang="en-US" altLang="en-US" sz="2600" dirty="0"/>
          </a:p>
          <a:p>
            <a:pPr>
              <a:lnSpc>
                <a:spcPct val="80000"/>
              </a:lnSpc>
              <a:buFontTx/>
              <a:buNone/>
            </a:pPr>
            <a:endParaRPr lang="en-US" altLang="en-US" sz="2200" b="1" i="1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200" b="1" i="1" dirty="0" smtClean="0"/>
              <a:t>Path </a:t>
            </a:r>
            <a:r>
              <a:rPr lang="en-US" altLang="en-US" sz="2200" b="1" i="1" dirty="0"/>
              <a:t>Coverage: </a:t>
            </a:r>
            <a:endParaRPr lang="en-US" altLang="en-US" sz="2200" b="1" dirty="0"/>
          </a:p>
          <a:p>
            <a:pPr algn="just">
              <a:lnSpc>
                <a:spcPct val="120000"/>
              </a:lnSpc>
              <a:buFontTx/>
              <a:buNone/>
            </a:pPr>
            <a:r>
              <a:rPr lang="en-US" altLang="en-US" sz="2200" dirty="0"/>
              <a:t>	</a:t>
            </a:r>
            <a:r>
              <a:rPr lang="en-US" altLang="en-US" sz="2600" i="1" dirty="0">
                <a:cs typeface="Calibri" panose="020F0502020204030204" pitchFamily="34" charset="0"/>
              </a:rPr>
              <a:t>In path coverage, all possible paths of a program from input instruction to the output instruction are tested. An exhaustive list of test cases is generated and tested against the code.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194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16426" y="5322889"/>
              <a:ext cx="9525" cy="9525"/>
            </p14:xfrm>
          </p:contentPart>
        </mc:Choice>
        <mc:Fallback xmlns="">
          <p:pic>
            <p:nvPicPr>
              <p:cNvPr id="8194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13862" y="5320325"/>
                <a:ext cx="14654" cy="14654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tangle 1"/>
          <p:cNvSpPr/>
          <p:nvPr/>
        </p:nvSpPr>
        <p:spPr>
          <a:xfrm>
            <a:off x="821526" y="1069746"/>
            <a:ext cx="1868588" cy="4961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altLang="en-US" sz="3200" b="1" u="sng" dirty="0"/>
              <a:t>Coverage:</a:t>
            </a:r>
          </a:p>
        </p:txBody>
      </p:sp>
    </p:spTree>
    <p:extLst>
      <p:ext uri="{BB962C8B-B14F-4D97-AF65-F5344CB8AC3E}">
        <p14:creationId xmlns:p14="http://schemas.microsoft.com/office/powerpoint/2010/main" val="312108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811370" y="174659"/>
            <a:ext cx="9937564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 smtClean="0">
                <a:cs typeface="Times New Roman" panose="02020603050405020304" pitchFamily="18" charset="0"/>
              </a:rPr>
              <a:t>Statement Coverage</a:t>
            </a:r>
            <a:endParaRPr lang="en-US" altLang="en-US" sz="4000" dirty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508" y="1815154"/>
            <a:ext cx="7491287" cy="429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83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9433" y="2661315"/>
            <a:ext cx="3299110" cy="1951630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00000"/>
              </a:lnSpc>
              <a:buFontTx/>
              <a:buNone/>
            </a:pPr>
            <a:r>
              <a:rPr lang="en-US" sz="2400" dirty="0" smtClean="0"/>
              <a:t> </a:t>
            </a:r>
          </a:p>
          <a:p>
            <a:pPr algn="just">
              <a:lnSpc>
                <a:spcPct val="100000"/>
              </a:lnSpc>
              <a:buFontTx/>
              <a:buNone/>
            </a:pPr>
            <a:r>
              <a:rPr lang="en-US" sz="2400" dirty="0"/>
              <a:t> </a:t>
            </a:r>
            <a:r>
              <a:rPr lang="en-US" sz="2400" dirty="0" smtClean="0"/>
              <a:t>Every </a:t>
            </a:r>
            <a:r>
              <a:rPr lang="en-US" sz="2400" dirty="0">
                <a:solidFill>
                  <a:srgbClr val="FF0000"/>
                </a:solidFill>
              </a:rPr>
              <a:t>statement in the program </a:t>
            </a:r>
            <a:r>
              <a:rPr lang="en-US" sz="2400" dirty="0"/>
              <a:t>has been executed at </a:t>
            </a:r>
            <a:r>
              <a:rPr lang="en-US" sz="2400" dirty="0" smtClean="0">
                <a:solidFill>
                  <a:srgbClr val="FF0000"/>
                </a:solidFill>
              </a:rPr>
              <a:t>least once</a:t>
            </a:r>
            <a:r>
              <a:rPr lang="en-US" sz="2400" dirty="0"/>
              <a:t>, and </a:t>
            </a:r>
            <a:r>
              <a:rPr lang="en-US" sz="2400" dirty="0">
                <a:solidFill>
                  <a:srgbClr val="FF0000"/>
                </a:solidFill>
              </a:rPr>
              <a:t>every decision </a:t>
            </a:r>
            <a:r>
              <a:rPr lang="en-US" sz="2400" dirty="0"/>
              <a:t>in the program has taken all </a:t>
            </a:r>
            <a:r>
              <a:rPr lang="en-US" sz="2400" dirty="0">
                <a:solidFill>
                  <a:srgbClr val="FF0000"/>
                </a:solidFill>
              </a:rPr>
              <a:t>possible outcomes at least once</a:t>
            </a:r>
            <a:r>
              <a:rPr lang="en-US" sz="2400" dirty="0"/>
              <a:t>. </a:t>
            </a:r>
            <a:endParaRPr lang="en-US" sz="2400" dirty="0" smtClean="0"/>
          </a:p>
          <a:p>
            <a:pPr algn="just">
              <a:lnSpc>
                <a:spcPct val="100000"/>
              </a:lnSpc>
              <a:buFontTx/>
              <a:buNone/>
            </a:pPr>
            <a:endParaRPr lang="en-US" altLang="en-US" sz="2400" i="1" dirty="0"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194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16426" y="5322889"/>
              <a:ext cx="9525" cy="9525"/>
            </p14:xfrm>
          </p:contentPart>
        </mc:Choice>
        <mc:Fallback xmlns="">
          <p:pic>
            <p:nvPicPr>
              <p:cNvPr id="8194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13862" y="5320325"/>
                <a:ext cx="14654" cy="14654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26980" y="488557"/>
            <a:ext cx="9937564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 smtClean="0">
                <a:cs typeface="Times New Roman" panose="02020603050405020304" pitchFamily="18" charset="0"/>
              </a:rPr>
              <a:t>Decision/Branch Coverage</a:t>
            </a:r>
            <a:endParaRPr lang="en-US" altLang="en-US" sz="4000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612" y="1941599"/>
            <a:ext cx="8071623" cy="406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34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194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16426" y="5322889"/>
              <a:ext cx="9525" cy="9525"/>
            </p14:xfrm>
          </p:contentPart>
        </mc:Choice>
        <mc:Fallback xmlns="">
          <p:pic>
            <p:nvPicPr>
              <p:cNvPr id="8194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13862" y="5320325"/>
                <a:ext cx="14654" cy="14654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26980" y="488557"/>
            <a:ext cx="9937564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 smtClean="0">
                <a:cs typeface="Times New Roman" panose="02020603050405020304" pitchFamily="18" charset="0"/>
              </a:rPr>
              <a:t>Decision/Condition Coverage</a:t>
            </a:r>
            <a:endParaRPr lang="en-US" altLang="en-US" sz="4000" dirty="0"/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265" y="1928643"/>
            <a:ext cx="8189603" cy="4199201"/>
          </a:xfrm>
        </p:spPr>
      </p:pic>
    </p:spTree>
    <p:extLst>
      <p:ext uri="{BB962C8B-B14F-4D97-AF65-F5344CB8AC3E}">
        <p14:creationId xmlns:p14="http://schemas.microsoft.com/office/powerpoint/2010/main" val="335159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194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16426" y="5322889"/>
              <a:ext cx="9525" cy="9525"/>
            </p14:xfrm>
          </p:contentPart>
        </mc:Choice>
        <mc:Fallback xmlns="">
          <p:pic>
            <p:nvPicPr>
              <p:cNvPr id="8194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13862" y="5320325"/>
                <a:ext cx="14654" cy="14654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488557"/>
            <a:ext cx="9937564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 smtClean="0">
                <a:cs typeface="Times New Roman" panose="02020603050405020304" pitchFamily="18" charset="0"/>
              </a:rPr>
              <a:t>Path coverage</a:t>
            </a:r>
            <a:endParaRPr lang="en-US" altLang="en-US" sz="4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33757" y="2732839"/>
            <a:ext cx="9801087" cy="200293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A </a:t>
            </a:r>
            <a:r>
              <a:rPr lang="en-US" dirty="0"/>
              <a:t>path is a sequence of branches, or </a:t>
            </a:r>
            <a:r>
              <a:rPr lang="en-US" dirty="0" smtClean="0"/>
              <a:t>conditions.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A </a:t>
            </a:r>
            <a:r>
              <a:rPr lang="en-US" dirty="0"/>
              <a:t>path corresponds to a test case, or a set of </a:t>
            </a:r>
            <a:r>
              <a:rPr lang="en-US" dirty="0" smtClean="0"/>
              <a:t>inputs.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In </a:t>
            </a:r>
            <a:r>
              <a:rPr lang="en-US" dirty="0"/>
              <a:t>code coverage testing, branches have more importance than the blocks they </a:t>
            </a:r>
            <a:r>
              <a:rPr lang="en-US" dirty="0" smtClean="0"/>
              <a:t>  connect.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Bugs </a:t>
            </a:r>
            <a:r>
              <a:rPr lang="en-US" dirty="0"/>
              <a:t>are often sensitive to branches and conditions</a:t>
            </a:r>
          </a:p>
        </p:txBody>
      </p:sp>
    </p:spTree>
    <p:extLst>
      <p:ext uri="{BB962C8B-B14F-4D97-AF65-F5344CB8AC3E}">
        <p14:creationId xmlns:p14="http://schemas.microsoft.com/office/powerpoint/2010/main" val="64956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1216926" y="777970"/>
            <a:ext cx="8229600" cy="558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45720" rIns="0" bIns="0" rtlCol="0" anchor="b">
            <a:normAutofit fontScale="90000"/>
          </a:bodyPr>
          <a:lstStyle/>
          <a:p>
            <a:pPr>
              <a:defRPr/>
            </a:pPr>
            <a:r>
              <a:rPr lang="en-US" sz="4000" i="1" dirty="0">
                <a:latin typeface="+mn-lt"/>
              </a:rPr>
              <a:t>McCabe’s Complexity</a:t>
            </a:r>
            <a:r>
              <a:rPr lang="en-US" altLang="en-US" sz="4000" i="1" dirty="0">
                <a:latin typeface="+mn-lt"/>
                <a:ea typeface="Andalus"/>
                <a:cs typeface="Andalus"/>
              </a:rPr>
              <a:t> </a:t>
            </a:r>
            <a:r>
              <a:rPr lang="en-US" altLang="en-US" sz="4000" dirty="0">
                <a:latin typeface="Andalus"/>
                <a:ea typeface="Andalus"/>
                <a:cs typeface="Andalus"/>
              </a:rPr>
              <a:t>Metric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1807643" y="2511189"/>
            <a:ext cx="8892201" cy="2058018"/>
          </a:xfrm>
        </p:spPr>
        <p:txBody>
          <a:bodyPr>
            <a:noAutofit/>
          </a:bodyPr>
          <a:lstStyle/>
          <a:p>
            <a:pPr marL="137160" indent="0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None/>
              <a:defRPr/>
            </a:pPr>
            <a:endParaRPr lang="en-US" sz="2400" dirty="0">
              <a:cs typeface="Times New Roman" pitchFamily="18" charset="0"/>
            </a:endParaRPr>
          </a:p>
          <a:p>
            <a:pPr marL="137160" indent="0" algn="just">
              <a:spcAft>
                <a:spcPts val="0"/>
              </a:spcAft>
              <a:buClr>
                <a:schemeClr val="tx1">
                  <a:shade val="95000"/>
                </a:schemeClr>
              </a:buClr>
              <a:buNone/>
              <a:defRPr/>
            </a:pPr>
            <a:r>
              <a:rPr lang="en-US" sz="2400" dirty="0">
                <a:cs typeface="Times New Roman" pitchFamily="18" charset="0"/>
              </a:rPr>
              <a:t>Cyclomatic Complexity is a software metric that provides </a:t>
            </a:r>
            <a:r>
              <a:rPr lang="en-US" sz="2400" dirty="0" smtClean="0">
                <a:cs typeface="Times New Roman" pitchFamily="18" charset="0"/>
              </a:rPr>
              <a:t>a Quantitative </a:t>
            </a:r>
            <a:r>
              <a:rPr lang="en-US" sz="2400" dirty="0">
                <a:cs typeface="Times New Roman" pitchFamily="18" charset="0"/>
              </a:rPr>
              <a:t>measure of the logical complexity of a </a:t>
            </a:r>
            <a:r>
              <a:rPr lang="en-US" sz="2400" dirty="0" smtClean="0">
                <a:cs typeface="Times New Roman" pitchFamily="18" charset="0"/>
              </a:rPr>
              <a:t>program.</a:t>
            </a:r>
            <a:endParaRPr lang="en-US" sz="2400" dirty="0">
              <a:cs typeface="Times New Roman" pitchFamily="18" charset="0"/>
            </a:endParaRPr>
          </a:p>
          <a:p>
            <a:pPr marL="548640" indent="-411480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None/>
              <a:defRPr/>
            </a:pPr>
            <a:r>
              <a:rPr lang="en-US" sz="2400" dirty="0">
                <a:cs typeface="Times New Roman" pitchFamily="18" charset="0"/>
              </a:rPr>
              <a:t> 		</a:t>
            </a:r>
          </a:p>
        </p:txBody>
      </p:sp>
    </p:spTree>
    <p:extLst>
      <p:ext uri="{BB962C8B-B14F-4D97-AF65-F5344CB8AC3E}">
        <p14:creationId xmlns:p14="http://schemas.microsoft.com/office/powerpoint/2010/main" val="396970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1216926" y="777970"/>
            <a:ext cx="8229600" cy="558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45720" rIns="0" bIns="0" rtlCol="0" anchor="b">
            <a:normAutofit fontScale="90000"/>
          </a:bodyPr>
          <a:lstStyle/>
          <a:p>
            <a:pPr>
              <a:defRPr/>
            </a:pPr>
            <a:r>
              <a:rPr lang="en-US" sz="4000" i="1" dirty="0">
                <a:latin typeface="+mn-lt"/>
              </a:rPr>
              <a:t>McCabe’s Complexity</a:t>
            </a:r>
            <a:r>
              <a:rPr lang="en-US" altLang="en-US" sz="4000" i="1" dirty="0">
                <a:latin typeface="+mn-lt"/>
                <a:ea typeface="Andalus"/>
                <a:cs typeface="Andalus"/>
              </a:rPr>
              <a:t> </a:t>
            </a:r>
            <a:r>
              <a:rPr lang="en-US" altLang="en-US" sz="4000" dirty="0">
                <a:latin typeface="Andalus"/>
                <a:ea typeface="Andalus"/>
                <a:cs typeface="Andalus"/>
              </a:rPr>
              <a:t>Metric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1602927" y="1903012"/>
            <a:ext cx="8892201" cy="4003675"/>
          </a:xfrm>
        </p:spPr>
        <p:txBody>
          <a:bodyPr>
            <a:noAutofit/>
          </a:bodyPr>
          <a:lstStyle/>
          <a:p>
            <a:pPr marL="137160" indent="0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None/>
              <a:defRPr/>
            </a:pPr>
            <a:endParaRPr lang="en-US" sz="2400" dirty="0">
              <a:cs typeface="Times New Roman" pitchFamily="18" charset="0"/>
            </a:endParaRPr>
          </a:p>
          <a:p>
            <a:pPr marL="137160" indent="0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None/>
              <a:defRPr/>
            </a:pPr>
            <a:r>
              <a:rPr lang="en-US" sz="2400" dirty="0" smtClean="0">
                <a:cs typeface="Times New Roman" pitchFamily="18" charset="0"/>
              </a:rPr>
              <a:t>The </a:t>
            </a:r>
            <a:r>
              <a:rPr lang="en-US" sz="2400" dirty="0" err="1">
                <a:solidFill>
                  <a:srgbClr val="C00000"/>
                </a:solidFill>
                <a:cs typeface="Times New Roman" pitchFamily="18" charset="0"/>
              </a:rPr>
              <a:t>cyclomatic</a:t>
            </a:r>
            <a:r>
              <a:rPr lang="en-US" sz="2400" dirty="0">
                <a:solidFill>
                  <a:srgbClr val="C00000"/>
                </a:solidFill>
                <a:cs typeface="Times New Roman" pitchFamily="18" charset="0"/>
              </a:rPr>
              <a:t> complexity</a:t>
            </a:r>
            <a:r>
              <a:rPr lang="en-US" sz="2400" dirty="0">
                <a:solidFill>
                  <a:srgbClr val="FFC000"/>
                </a:solidFill>
                <a:cs typeface="Times New Roman" pitchFamily="18" charset="0"/>
              </a:rPr>
              <a:t> </a:t>
            </a:r>
            <a:r>
              <a:rPr lang="en-US" sz="2400" dirty="0">
                <a:cs typeface="Times New Roman" pitchFamily="18" charset="0"/>
              </a:rPr>
              <a:t>of the program is computed from its control flow graph (CFG) using the formula:</a:t>
            </a:r>
          </a:p>
          <a:p>
            <a:pPr marL="548640" indent="-411480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endParaRPr lang="en-US" sz="2400" dirty="0">
              <a:cs typeface="Times New Roman" pitchFamily="18" charset="0"/>
            </a:endParaRPr>
          </a:p>
          <a:p>
            <a:pPr marL="548640" indent="-411480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None/>
              <a:defRPr/>
            </a:pPr>
            <a:r>
              <a:rPr lang="en-US" sz="2400" dirty="0">
                <a:cs typeface="Times New Roman" pitchFamily="18" charset="0"/>
              </a:rPr>
              <a:t> 		       </a:t>
            </a:r>
            <a:r>
              <a:rPr lang="en-US" sz="2400" i="1" dirty="0">
                <a:solidFill>
                  <a:srgbClr val="C00000"/>
                </a:solidFill>
                <a:cs typeface="Times New Roman" pitchFamily="18" charset="0"/>
              </a:rPr>
              <a:t>V</a:t>
            </a:r>
            <a:r>
              <a:rPr lang="en-US" sz="2400" dirty="0">
                <a:solidFill>
                  <a:srgbClr val="C00000"/>
                </a:solidFill>
                <a:cs typeface="Times New Roman" pitchFamily="18" charset="0"/>
              </a:rPr>
              <a:t>(</a:t>
            </a:r>
            <a:r>
              <a:rPr lang="en-US" sz="2400" i="1" dirty="0">
                <a:solidFill>
                  <a:srgbClr val="C00000"/>
                </a:solidFill>
                <a:cs typeface="Times New Roman" pitchFamily="18" charset="0"/>
              </a:rPr>
              <a:t>G</a:t>
            </a:r>
            <a:r>
              <a:rPr lang="en-US" sz="2400" dirty="0">
                <a:solidFill>
                  <a:srgbClr val="C00000"/>
                </a:solidFill>
                <a:cs typeface="Times New Roman" pitchFamily="18" charset="0"/>
              </a:rPr>
              <a:t>)</a:t>
            </a:r>
            <a:r>
              <a:rPr lang="en-US" sz="2400" i="1" dirty="0">
                <a:solidFill>
                  <a:srgbClr val="C00000"/>
                </a:solidFill>
                <a:cs typeface="Times New Roman" pitchFamily="18" charset="0"/>
              </a:rPr>
              <a:t> = Edges – Nodes + 2</a:t>
            </a:r>
          </a:p>
          <a:p>
            <a:pPr marL="548640" indent="-411480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None/>
              <a:defRPr/>
            </a:pPr>
            <a:r>
              <a:rPr lang="en-US" sz="2400" dirty="0">
                <a:cs typeface="Times New Roman" pitchFamily="18" charset="0"/>
              </a:rPr>
              <a:t>or by counting the conditional statements and adding 1</a:t>
            </a:r>
            <a:endParaRPr lang="en-US" sz="2400" i="1" dirty="0">
              <a:solidFill>
                <a:srgbClr val="C00000"/>
              </a:solidFill>
              <a:cs typeface="Times New Roman" pitchFamily="18" charset="0"/>
            </a:endParaRPr>
          </a:p>
          <a:p>
            <a:pPr marL="548640" indent="-411480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None/>
              <a:defRPr/>
            </a:pPr>
            <a:r>
              <a:rPr lang="en-US" sz="2400" dirty="0">
                <a:cs typeface="Times New Roman" pitchFamily="18" charset="0"/>
              </a:rPr>
              <a:t>      </a:t>
            </a:r>
          </a:p>
          <a:p>
            <a:pPr marL="137160" indent="0" algn="just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None/>
              <a:defRPr/>
            </a:pPr>
            <a:r>
              <a:rPr lang="en-US" sz="2400" dirty="0">
                <a:cs typeface="Times New Roman" pitchFamily="18" charset="0"/>
              </a:rPr>
              <a:t>This measure determines the basis set of </a:t>
            </a:r>
            <a:r>
              <a:rPr lang="en-US" sz="2400" dirty="0">
                <a:solidFill>
                  <a:srgbClr val="FF0000"/>
                </a:solidFill>
                <a:cs typeface="Times New Roman" pitchFamily="18" charset="0"/>
              </a:rPr>
              <a:t>linearly independent paths </a:t>
            </a:r>
            <a:r>
              <a:rPr lang="en-US" sz="2400" dirty="0">
                <a:cs typeface="Times New Roman" pitchFamily="18" charset="0"/>
              </a:rPr>
              <a:t>and tries to </a:t>
            </a:r>
            <a:r>
              <a:rPr lang="en-US" sz="2400" dirty="0">
                <a:solidFill>
                  <a:srgbClr val="FF0000"/>
                </a:solidFill>
                <a:cs typeface="Times New Roman" pitchFamily="18" charset="0"/>
              </a:rPr>
              <a:t>measure the complexity </a:t>
            </a:r>
            <a:r>
              <a:rPr lang="en-US" sz="2400" dirty="0">
                <a:cs typeface="Times New Roman" pitchFamily="18" charset="0"/>
              </a:rPr>
              <a:t>of a </a:t>
            </a:r>
            <a:r>
              <a:rPr lang="en-US" sz="2400" dirty="0" smtClean="0">
                <a:cs typeface="Times New Roman" pitchFamily="18" charset="0"/>
              </a:rPr>
              <a:t>program. </a:t>
            </a:r>
            <a:endParaRPr lang="en-US" sz="2400" dirty="0">
              <a:cs typeface="Times New Roman" pitchFamily="18" charset="0"/>
            </a:endParaRPr>
          </a:p>
          <a:p>
            <a:pPr marL="548640" indent="-411480" algn="just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None/>
              <a:defRPr/>
            </a:pPr>
            <a:endParaRPr lang="en-US" sz="24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56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785650" y="955951"/>
            <a:ext cx="8229600" cy="7048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45720" rIns="0" bIns="0" rtlCol="0" anchor="b">
            <a:normAutofit/>
          </a:bodyPr>
          <a:lstStyle/>
          <a:p>
            <a:r>
              <a:rPr lang="en-US" altLang="en-US" sz="4000" dirty="0">
                <a:latin typeface="Andalus"/>
                <a:ea typeface="Andalus"/>
                <a:cs typeface="Andalus"/>
              </a:rPr>
              <a:t>Cyclomatic Complexity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1173707" y="1975921"/>
            <a:ext cx="10167584" cy="4108577"/>
          </a:xfrm>
        </p:spPr>
        <p:txBody>
          <a:bodyPr>
            <a:normAutofit fontScale="25000" lnSpcReduction="20000"/>
          </a:bodyPr>
          <a:lstStyle/>
          <a:p>
            <a:pPr marL="548640" indent="-411480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None/>
              <a:defRPr/>
            </a:pPr>
            <a:endParaRPr lang="en-US" sz="800" dirty="0">
              <a:solidFill>
                <a:srgbClr val="FF0000"/>
              </a:solidFill>
              <a:cs typeface="Times New Roman" pitchFamily="18" charset="0"/>
            </a:endParaRPr>
          </a:p>
          <a:p>
            <a:pPr marL="548640" indent="-411480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endParaRPr lang="en-US" sz="800" dirty="0">
              <a:cs typeface="Times New Roman" pitchFamily="18" charset="0"/>
            </a:endParaRPr>
          </a:p>
          <a:p>
            <a:pPr marL="548640" indent="-411480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None/>
              <a:defRPr/>
            </a:pPr>
            <a:r>
              <a:rPr lang="en-US" sz="2400" dirty="0">
                <a:cs typeface="Times New Roman" pitchFamily="18" charset="0"/>
              </a:rPr>
              <a:t> 		       </a:t>
            </a:r>
            <a:r>
              <a:rPr lang="en-US" sz="9600" dirty="0">
                <a:cs typeface="Times New Roman" pitchFamily="18" charset="0"/>
              </a:rPr>
              <a:t>	</a:t>
            </a:r>
            <a:r>
              <a:rPr lang="en-US" sz="9600" i="1" dirty="0" smtClean="0">
                <a:solidFill>
                  <a:srgbClr val="C00000"/>
                </a:solidFill>
                <a:cs typeface="Times New Roman" pitchFamily="18" charset="0"/>
              </a:rPr>
              <a:t>V</a:t>
            </a:r>
            <a:r>
              <a:rPr lang="en-US" sz="9600" dirty="0" smtClean="0">
                <a:solidFill>
                  <a:srgbClr val="C00000"/>
                </a:solidFill>
                <a:cs typeface="Times New Roman" pitchFamily="18" charset="0"/>
              </a:rPr>
              <a:t>(</a:t>
            </a:r>
            <a:r>
              <a:rPr lang="en-US" sz="9600" i="1" dirty="0" smtClean="0">
                <a:solidFill>
                  <a:srgbClr val="C00000"/>
                </a:solidFill>
                <a:cs typeface="Times New Roman" pitchFamily="18" charset="0"/>
              </a:rPr>
              <a:t>G</a:t>
            </a:r>
            <a:r>
              <a:rPr lang="en-US" sz="9600" dirty="0">
                <a:solidFill>
                  <a:srgbClr val="C00000"/>
                </a:solidFill>
                <a:cs typeface="Times New Roman" pitchFamily="18" charset="0"/>
              </a:rPr>
              <a:t>)</a:t>
            </a:r>
            <a:r>
              <a:rPr lang="en-US" sz="9600" i="1" dirty="0">
                <a:solidFill>
                  <a:srgbClr val="C00000"/>
                </a:solidFill>
                <a:cs typeface="Times New Roman" pitchFamily="18" charset="0"/>
              </a:rPr>
              <a:t> = Edges – Nodes + 2</a:t>
            </a:r>
          </a:p>
          <a:p>
            <a:pPr marL="548640" indent="-411480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None/>
              <a:defRPr/>
            </a:pPr>
            <a:r>
              <a:rPr lang="en-US" sz="9600" i="1" dirty="0">
                <a:solidFill>
                  <a:srgbClr val="C00000"/>
                </a:solidFill>
                <a:cs typeface="Times New Roman" pitchFamily="18" charset="0"/>
              </a:rPr>
              <a:t>				V(G) = 6 – 6 + 2 = </a:t>
            </a:r>
            <a:r>
              <a:rPr lang="en-US" sz="9600" b="1" i="1" dirty="0" smtClean="0">
                <a:solidFill>
                  <a:srgbClr val="C00000"/>
                </a:solidFill>
                <a:cs typeface="Times New Roman" pitchFamily="18" charset="0"/>
              </a:rPr>
              <a:t>2</a:t>
            </a:r>
            <a:endParaRPr lang="en-US" sz="9600" dirty="0">
              <a:cs typeface="Times New Roman" pitchFamily="18" charset="0"/>
            </a:endParaRPr>
          </a:p>
          <a:p>
            <a:pPr marL="548640" indent="-411480" algn="just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None/>
              <a:defRPr/>
            </a:pPr>
            <a:r>
              <a:rPr lang="en-US" sz="9600" dirty="0">
                <a:cs typeface="Times New Roman" pitchFamily="18" charset="0"/>
              </a:rPr>
              <a:t>      			V(G) = conditional statements + 1</a:t>
            </a:r>
          </a:p>
          <a:p>
            <a:pPr marL="548640" indent="-411480" algn="just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None/>
              <a:defRPr/>
            </a:pPr>
            <a:r>
              <a:rPr lang="en-US" sz="9600" dirty="0">
                <a:cs typeface="Times New Roman" pitchFamily="18" charset="0"/>
              </a:rPr>
              <a:t>					= 1 + 1 = </a:t>
            </a:r>
            <a:r>
              <a:rPr lang="en-US" sz="9600" b="1" dirty="0">
                <a:cs typeface="Times New Roman" pitchFamily="18" charset="0"/>
              </a:rPr>
              <a:t>2</a:t>
            </a:r>
          </a:p>
          <a:p>
            <a:pPr marL="548640" indent="-411480" algn="just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None/>
              <a:defRPr/>
            </a:pPr>
            <a:endParaRPr lang="en-US" sz="9600" b="1" dirty="0">
              <a:cs typeface="Times New Roman" pitchFamily="18" charset="0"/>
            </a:endParaRPr>
          </a:p>
          <a:p>
            <a:pPr marL="548640" indent="-411480" algn="just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None/>
              <a:defRPr/>
            </a:pPr>
            <a:r>
              <a:rPr lang="en-US" sz="9600" b="1" dirty="0">
                <a:cs typeface="Times New Roman" pitchFamily="18" charset="0"/>
              </a:rPr>
              <a:t>				Two linearly independent paths:</a:t>
            </a:r>
          </a:p>
          <a:p>
            <a:pPr marL="548640" indent="-411480" algn="just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None/>
              <a:defRPr/>
            </a:pPr>
            <a:r>
              <a:rPr lang="en-US" sz="9600" b="1" dirty="0">
                <a:cs typeface="Times New Roman" pitchFamily="18" charset="0"/>
              </a:rPr>
              <a:t>				1, 2, 5, 6</a:t>
            </a:r>
          </a:p>
          <a:p>
            <a:pPr marL="548640" indent="-411480" algn="just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None/>
              <a:defRPr/>
            </a:pPr>
            <a:r>
              <a:rPr lang="en-US" sz="9600" b="1" dirty="0">
                <a:cs typeface="Times New Roman" pitchFamily="18" charset="0"/>
              </a:rPr>
              <a:t>				1, 2, 3, 4, 2, 5, </a:t>
            </a:r>
            <a:r>
              <a:rPr lang="en-US" sz="9600" b="1" dirty="0" smtClean="0">
                <a:cs typeface="Times New Roman" pitchFamily="18" charset="0"/>
              </a:rPr>
              <a:t>6</a:t>
            </a:r>
            <a:endParaRPr lang="en-US" sz="9600" b="1" dirty="0">
              <a:cs typeface="Times New Roman" pitchFamily="18" charset="0"/>
            </a:endParaRPr>
          </a:p>
          <a:p>
            <a:pPr marL="548640" indent="-411480" algn="just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None/>
              <a:defRPr/>
            </a:pPr>
            <a:r>
              <a:rPr lang="en-US" sz="9600" b="1" dirty="0">
                <a:cs typeface="Times New Roman" pitchFamily="18" charset="0"/>
              </a:rPr>
              <a:t>				Complexity = </a:t>
            </a:r>
            <a:r>
              <a:rPr lang="en-US" sz="9600" b="1" dirty="0">
                <a:solidFill>
                  <a:srgbClr val="FF0000"/>
                </a:solidFill>
                <a:cs typeface="Times New Roman" pitchFamily="18" charset="0"/>
              </a:rPr>
              <a:t>2</a:t>
            </a:r>
            <a:r>
              <a:rPr lang="en-US" sz="9600" b="1" dirty="0">
                <a:cs typeface="Times New Roman" pitchFamily="18" charset="0"/>
              </a:rPr>
              <a:t> &lt; 10 =&gt; </a:t>
            </a:r>
            <a:r>
              <a:rPr lang="en-US" sz="9600" b="1" dirty="0">
                <a:solidFill>
                  <a:srgbClr val="FF0000"/>
                </a:solidFill>
                <a:cs typeface="Times New Roman" pitchFamily="18" charset="0"/>
              </a:rPr>
              <a:t>good quality</a:t>
            </a:r>
          </a:p>
          <a:p>
            <a:pPr marL="548640" indent="-411480" algn="just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None/>
              <a:defRPr/>
            </a:pPr>
            <a:endParaRPr lang="en-US" sz="2400" dirty="0">
              <a:cs typeface="Times New Roman" pitchFamily="18" charset="0"/>
            </a:endParaRPr>
          </a:p>
          <a:p>
            <a:pPr marL="548640" indent="-411480" algn="just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None/>
              <a:defRPr/>
            </a:pPr>
            <a:endParaRPr lang="en-US" sz="1100" dirty="0">
              <a:cs typeface="Times New Roman" pitchFamily="18" charset="0"/>
            </a:endParaRPr>
          </a:p>
        </p:txBody>
      </p:sp>
      <p:grpSp>
        <p:nvGrpSpPr>
          <p:cNvPr id="18437" name="Group 5"/>
          <p:cNvGrpSpPr>
            <a:grpSpLocks/>
          </p:cNvGrpSpPr>
          <p:nvPr/>
        </p:nvGrpSpPr>
        <p:grpSpPr bwMode="auto">
          <a:xfrm>
            <a:off x="9015250" y="2753066"/>
            <a:ext cx="1543050" cy="2971800"/>
            <a:chOff x="3333750" y="2590800"/>
            <a:chExt cx="1543050" cy="2667000"/>
          </a:xfrm>
        </p:grpSpPr>
        <p:sp>
          <p:nvSpPr>
            <p:cNvPr id="7" name="Oval 6"/>
            <p:cNvSpPr/>
            <p:nvPr/>
          </p:nvSpPr>
          <p:spPr bwMode="auto">
            <a:xfrm>
              <a:off x="3867150" y="3105110"/>
              <a:ext cx="381000" cy="2564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2</a:t>
              </a: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3867150" y="3670707"/>
              <a:ext cx="381000" cy="2564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3</a:t>
              </a:r>
            </a:p>
          </p:txBody>
        </p:sp>
        <p:cxnSp>
          <p:nvCxnSpPr>
            <p:cNvPr id="9" name="Straight Arrow Connector 8"/>
            <p:cNvCxnSpPr>
              <a:stCxn id="7" idx="4"/>
              <a:endCxn id="8" idx="0"/>
            </p:cNvCxnSpPr>
            <p:nvPr/>
          </p:nvCxnSpPr>
          <p:spPr bwMode="auto">
            <a:xfrm rot="5400000">
              <a:off x="3904579" y="3516048"/>
              <a:ext cx="307731" cy="15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 bwMode="auto">
            <a:xfrm>
              <a:off x="3867150" y="4132303"/>
              <a:ext cx="381000" cy="2578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4</a:t>
              </a:r>
            </a:p>
          </p:txBody>
        </p:sp>
        <p:cxnSp>
          <p:nvCxnSpPr>
            <p:cNvPr id="11" name="Straight Arrow Connector 10"/>
            <p:cNvCxnSpPr>
              <a:stCxn id="8" idx="4"/>
              <a:endCxn id="10" idx="0"/>
            </p:cNvCxnSpPr>
            <p:nvPr/>
          </p:nvCxnSpPr>
          <p:spPr bwMode="auto">
            <a:xfrm rot="5400000">
              <a:off x="3955867" y="4030357"/>
              <a:ext cx="205154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 11"/>
            <p:cNvSpPr/>
            <p:nvPr/>
          </p:nvSpPr>
          <p:spPr bwMode="auto">
            <a:xfrm>
              <a:off x="4267200" y="3239030"/>
              <a:ext cx="609600" cy="995851"/>
            </a:xfrm>
            <a:custGeom>
              <a:avLst/>
              <a:gdLst>
                <a:gd name="connsiteX0" fmla="*/ 0 w 609600"/>
                <a:gd name="connsiteY0" fmla="*/ 0 h 1625600"/>
                <a:gd name="connsiteX1" fmla="*/ 609600 w 609600"/>
                <a:gd name="connsiteY1" fmla="*/ 655782 h 1625600"/>
                <a:gd name="connsiteX2" fmla="*/ 0 w 609600"/>
                <a:gd name="connsiteY2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1625600">
                  <a:moveTo>
                    <a:pt x="0" y="0"/>
                  </a:moveTo>
                  <a:cubicBezTo>
                    <a:pt x="304800" y="192424"/>
                    <a:pt x="609600" y="384849"/>
                    <a:pt x="609600" y="655782"/>
                  </a:cubicBezTo>
                  <a:cubicBezTo>
                    <a:pt x="609600" y="926715"/>
                    <a:pt x="116994" y="1451649"/>
                    <a:pt x="0" y="1625600"/>
                  </a:cubicBezTo>
                </a:path>
              </a:pathLst>
            </a:custGeom>
            <a:ln w="158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3867150" y="4544036"/>
              <a:ext cx="381000" cy="2564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5</a:t>
              </a:r>
            </a:p>
          </p:txBody>
        </p:sp>
        <p:sp>
          <p:nvSpPr>
            <p:cNvPr id="14" name="Freeform 13"/>
            <p:cNvSpPr/>
            <p:nvPr/>
          </p:nvSpPr>
          <p:spPr bwMode="auto">
            <a:xfrm flipH="1">
              <a:off x="3333750" y="3258975"/>
              <a:ext cx="533400" cy="1336349"/>
            </a:xfrm>
            <a:custGeom>
              <a:avLst/>
              <a:gdLst>
                <a:gd name="connsiteX0" fmla="*/ 0 w 609600"/>
                <a:gd name="connsiteY0" fmla="*/ 0 h 1625600"/>
                <a:gd name="connsiteX1" fmla="*/ 609600 w 609600"/>
                <a:gd name="connsiteY1" fmla="*/ 655782 h 1625600"/>
                <a:gd name="connsiteX2" fmla="*/ 0 w 609600"/>
                <a:gd name="connsiteY2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1625600">
                  <a:moveTo>
                    <a:pt x="0" y="0"/>
                  </a:moveTo>
                  <a:cubicBezTo>
                    <a:pt x="304800" y="192424"/>
                    <a:pt x="609600" y="384849"/>
                    <a:pt x="609600" y="655782"/>
                  </a:cubicBezTo>
                  <a:cubicBezTo>
                    <a:pt x="609600" y="926715"/>
                    <a:pt x="116994" y="1451649"/>
                    <a:pt x="0" y="1625600"/>
                  </a:cubicBezTo>
                </a:path>
              </a:pathLst>
            </a:custGeom>
            <a:ln w="158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3867150" y="2590800"/>
              <a:ext cx="381000" cy="2564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1</a:t>
              </a:r>
            </a:p>
          </p:txBody>
        </p:sp>
        <p:cxnSp>
          <p:nvCxnSpPr>
            <p:cNvPr id="16" name="Straight Arrow Connector 15"/>
            <p:cNvCxnSpPr>
              <a:stCxn id="15" idx="4"/>
              <a:endCxn id="7" idx="0"/>
            </p:cNvCxnSpPr>
            <p:nvPr/>
          </p:nvCxnSpPr>
          <p:spPr bwMode="auto">
            <a:xfrm rot="5400000">
              <a:off x="3930223" y="2976095"/>
              <a:ext cx="2564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 bwMode="auto">
            <a:xfrm>
              <a:off x="3886200" y="5001358"/>
              <a:ext cx="381000" cy="2564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6</a:t>
              </a:r>
            </a:p>
          </p:txBody>
        </p:sp>
        <p:cxnSp>
          <p:nvCxnSpPr>
            <p:cNvPr id="18" name="Straight Arrow Connector 17"/>
            <p:cNvCxnSpPr>
              <a:stCxn id="13" idx="4"/>
              <a:endCxn id="17" idx="0"/>
            </p:cNvCxnSpPr>
            <p:nvPr/>
          </p:nvCxnSpPr>
          <p:spPr bwMode="auto">
            <a:xfrm rot="16200000" flipH="1">
              <a:off x="3966735" y="4891393"/>
              <a:ext cx="200879" cy="190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8280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65110AA-1A4B-4FD1-B9AE-6252DF21EC97}" type="slidenum">
              <a:rPr lang="en-US" altLang="en-US" sz="1200">
                <a:solidFill>
                  <a:srgbClr val="BCBCBC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200">
              <a:solidFill>
                <a:srgbClr val="BCBCBC"/>
              </a:solidFill>
              <a:cs typeface="Arial" panose="020B0604020202020204" pitchFamily="34" charset="0"/>
            </a:endParaRPr>
          </a:p>
        </p:txBody>
      </p:sp>
      <p:sp>
        <p:nvSpPr>
          <p:cNvPr id="25603" name="Content Placeholder 2"/>
          <p:cNvSpPr>
            <a:spLocks noGrp="1"/>
          </p:cNvSpPr>
          <p:nvPr>
            <p:ph idx="4294967295"/>
          </p:nvPr>
        </p:nvSpPr>
        <p:spPr>
          <a:xfrm>
            <a:off x="7484636" y="366028"/>
            <a:ext cx="4262651" cy="5693578"/>
          </a:xfrm>
        </p:spPr>
        <p:txBody>
          <a:bodyPr>
            <a:noAutofit/>
          </a:bodyPr>
          <a:lstStyle/>
          <a:p>
            <a:pPr marL="548640" indent="-411480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None/>
              <a:defRPr/>
            </a:pPr>
            <a:endParaRPr lang="en-US" dirty="0">
              <a:solidFill>
                <a:srgbClr val="FF0000"/>
              </a:solidFill>
              <a:cs typeface="Times New Roman" pitchFamily="18" charset="0"/>
            </a:endParaRPr>
          </a:p>
          <a:p>
            <a:pPr marL="548640" indent="-411480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endParaRPr lang="en-US" dirty="0">
              <a:cs typeface="Times New Roman" pitchFamily="18" charset="0"/>
            </a:endParaRPr>
          </a:p>
          <a:p>
            <a:pPr marL="548640" indent="-411480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None/>
              <a:defRPr/>
            </a:pPr>
            <a:r>
              <a:rPr lang="en-US" dirty="0">
                <a:cs typeface="Times New Roman" pitchFamily="18" charset="0"/>
              </a:rPr>
              <a:t> </a:t>
            </a:r>
            <a:r>
              <a:rPr lang="en-US" i="1" dirty="0">
                <a:solidFill>
                  <a:srgbClr val="FF0000"/>
                </a:solidFill>
                <a:cs typeface="Times New Roman" pitchFamily="18" charset="0"/>
              </a:rPr>
              <a:t>V</a:t>
            </a:r>
            <a:r>
              <a:rPr lang="en-US" dirty="0">
                <a:solidFill>
                  <a:srgbClr val="FF0000"/>
                </a:solidFill>
                <a:cs typeface="Times New Roman" pitchFamily="18" charset="0"/>
              </a:rPr>
              <a:t>(</a:t>
            </a:r>
            <a:r>
              <a:rPr lang="en-US" i="1" dirty="0">
                <a:solidFill>
                  <a:srgbClr val="FF0000"/>
                </a:solidFill>
                <a:cs typeface="Times New Roman" pitchFamily="18" charset="0"/>
              </a:rPr>
              <a:t>G</a:t>
            </a:r>
            <a:r>
              <a:rPr lang="en-US" dirty="0">
                <a:solidFill>
                  <a:srgbClr val="FF0000"/>
                </a:solidFill>
                <a:cs typeface="Times New Roman" pitchFamily="18" charset="0"/>
              </a:rPr>
              <a:t>)</a:t>
            </a:r>
            <a:r>
              <a:rPr lang="en-US" i="1" dirty="0">
                <a:solidFill>
                  <a:srgbClr val="FF0000"/>
                </a:solidFill>
                <a:cs typeface="Times New Roman" pitchFamily="18" charset="0"/>
              </a:rPr>
              <a:t> = Edges – Nodes + 2</a:t>
            </a:r>
          </a:p>
          <a:p>
            <a:pPr marL="548640" indent="-411480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None/>
              <a:defRPr/>
            </a:pPr>
            <a:r>
              <a:rPr lang="en-US" i="1" dirty="0">
                <a:solidFill>
                  <a:srgbClr val="FF0000"/>
                </a:solidFill>
                <a:cs typeface="Times New Roman" pitchFamily="18" charset="0"/>
              </a:rPr>
              <a:t>  V(G) = 16 – 14 + 2 = </a:t>
            </a:r>
            <a:r>
              <a:rPr lang="en-US" b="1" i="1" dirty="0" smtClean="0">
                <a:solidFill>
                  <a:srgbClr val="FF0000"/>
                </a:solidFill>
                <a:cs typeface="Times New Roman" pitchFamily="18" charset="0"/>
              </a:rPr>
              <a:t>4</a:t>
            </a:r>
            <a:endParaRPr lang="en-US" dirty="0">
              <a:cs typeface="Times New Roman" pitchFamily="18" charset="0"/>
            </a:endParaRPr>
          </a:p>
          <a:p>
            <a:pPr marL="548640" indent="-411480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None/>
              <a:defRPr/>
            </a:pPr>
            <a:r>
              <a:rPr lang="en-US" dirty="0">
                <a:cs typeface="Times New Roman" pitchFamily="18" charset="0"/>
              </a:rPr>
              <a:t>	V(G) = conditional statements + </a:t>
            </a:r>
            <a:r>
              <a:rPr lang="en-US" dirty="0" smtClean="0">
                <a:cs typeface="Times New Roman" pitchFamily="18" charset="0"/>
              </a:rPr>
              <a:t>1</a:t>
            </a:r>
            <a:endParaRPr lang="en-US" dirty="0">
              <a:cs typeface="Times New Roman" pitchFamily="18" charset="0"/>
            </a:endParaRPr>
          </a:p>
          <a:p>
            <a:pPr marL="548640" indent="-411480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None/>
              <a:defRPr/>
            </a:pPr>
            <a:r>
              <a:rPr lang="en-US" dirty="0">
                <a:cs typeface="Times New Roman" pitchFamily="18" charset="0"/>
              </a:rPr>
              <a:t>	 = 3 + 1 = </a:t>
            </a:r>
            <a:r>
              <a:rPr lang="en-US" b="1" dirty="0">
                <a:cs typeface="Times New Roman" pitchFamily="18" charset="0"/>
              </a:rPr>
              <a:t>4</a:t>
            </a:r>
          </a:p>
          <a:p>
            <a:pPr marL="548640" indent="-411480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None/>
              <a:defRPr/>
            </a:pPr>
            <a:r>
              <a:rPr lang="en-US" b="1" dirty="0">
                <a:cs typeface="Times New Roman" pitchFamily="18" charset="0"/>
              </a:rPr>
              <a:t>	</a:t>
            </a:r>
          </a:p>
          <a:p>
            <a:pPr marL="548640" indent="-411480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None/>
              <a:defRPr/>
            </a:pPr>
            <a:r>
              <a:rPr lang="en-US" b="1" dirty="0">
                <a:cs typeface="Times New Roman" pitchFamily="18" charset="0"/>
              </a:rPr>
              <a:t>	four linear independent paths</a:t>
            </a:r>
          </a:p>
          <a:p>
            <a:pPr marL="548640" indent="-411480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None/>
              <a:defRPr/>
            </a:pPr>
            <a:r>
              <a:rPr lang="en-US" b="1" dirty="0">
                <a:cs typeface="Times New Roman" pitchFamily="18" charset="0"/>
              </a:rPr>
              <a:t>				</a:t>
            </a:r>
          </a:p>
          <a:p>
            <a:pPr marL="548640" indent="-411480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None/>
              <a:defRPr/>
            </a:pPr>
            <a:r>
              <a:rPr lang="en-US" b="1" dirty="0">
                <a:cs typeface="Times New Roman" pitchFamily="18" charset="0"/>
              </a:rPr>
              <a:t>	Complexity = </a:t>
            </a:r>
            <a:r>
              <a:rPr lang="en-US" b="1" dirty="0">
                <a:solidFill>
                  <a:srgbClr val="FF0000"/>
                </a:solidFill>
                <a:cs typeface="Times New Roman" pitchFamily="18" charset="0"/>
              </a:rPr>
              <a:t>4</a:t>
            </a:r>
            <a:r>
              <a:rPr lang="en-US" b="1" dirty="0">
                <a:cs typeface="Times New Roman" pitchFamily="18" charset="0"/>
              </a:rPr>
              <a:t> &lt; 10 =&gt; </a:t>
            </a:r>
            <a:r>
              <a:rPr lang="en-US" b="1" dirty="0">
                <a:solidFill>
                  <a:srgbClr val="FF0000"/>
                </a:solidFill>
                <a:cs typeface="Times New Roman" pitchFamily="18" charset="0"/>
              </a:rPr>
              <a:t>good quality</a:t>
            </a:r>
          </a:p>
          <a:p>
            <a:pPr marL="548640" indent="-411480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None/>
              <a:defRPr/>
            </a:pPr>
            <a:endParaRPr lang="en-US" dirty="0">
              <a:cs typeface="Times New Roman" pitchFamily="18" charset="0"/>
            </a:endParaRPr>
          </a:p>
          <a:p>
            <a:pPr marL="548640" indent="-411480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None/>
              <a:defRPr/>
            </a:pPr>
            <a:endParaRPr lang="en-US" dirty="0">
              <a:cs typeface="Times New Roman" pitchFamily="18" charset="0"/>
            </a:endParaRPr>
          </a:p>
        </p:txBody>
      </p:sp>
      <p:pic>
        <p:nvPicPr>
          <p:cNvPr id="19461" name="Picture 10"/>
          <p:cNvPicPr>
            <a:picLocks noChangeAspect="1" noChangeArrowheads="1"/>
          </p:cNvPicPr>
          <p:nvPr/>
        </p:nvPicPr>
        <p:blipFill>
          <a:blip r:embed="rId2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776" y="184787"/>
            <a:ext cx="5444631" cy="6056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894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17DA18-0B71-4AB2-8CAC-F16240022802}" type="slidenum">
              <a:rPr lang="de-DE" altLang="en-US"/>
              <a:pPr>
                <a:defRPr/>
              </a:pPr>
              <a:t>19</a:t>
            </a:fld>
            <a:endParaRPr lang="de-DE" alt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847725"/>
          </a:xfrm>
        </p:spPr>
        <p:txBody>
          <a:bodyPr/>
          <a:lstStyle/>
          <a:p>
            <a:pPr eaLnBrk="1" hangingPunct="1"/>
            <a:r>
              <a:rPr lang="de-DE" altLang="en-US" smtClean="0">
                <a:latin typeface="Century Gothic" panose="020B0502020202020204" pitchFamily="34" charset="0"/>
              </a:rPr>
              <a:t>Cyclomatic Complexity</a:t>
            </a:r>
          </a:p>
        </p:txBody>
      </p:sp>
      <p:graphicFrame>
        <p:nvGraphicFramePr>
          <p:cNvPr id="41022" name="Group 6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47326756"/>
              </p:ext>
            </p:extLst>
          </p:nvPr>
        </p:nvGraphicFramePr>
        <p:xfrm>
          <a:off x="1981200" y="2388518"/>
          <a:ext cx="8229600" cy="2808288"/>
        </p:xfrm>
        <a:graphic>
          <a:graphicData uri="http://schemas.openxmlformats.org/drawingml/2006/table">
            <a:tbl>
              <a:tblPr/>
              <a:tblGrid>
                <a:gridCol w="1666875"/>
                <a:gridCol w="6562725"/>
              </a:tblGrid>
              <a:tr h="561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de-DE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  V(G)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de-DE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 </a:t>
                      </a:r>
                      <a:r>
                        <a:rPr kumimoji="0" lang="de-DE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Risk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1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de-DE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 1 – 10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de-DE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easy program, low risk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0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de-DE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 – 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de-DE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complex program, tolerable risk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1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de-DE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21 – 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de-DE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complex program, high risk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1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de-DE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  &gt;50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de-DE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impossible to test, extremely high risk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769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60059" y="777923"/>
            <a:ext cx="9812741" cy="70968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Content of Week # 9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13042" y="2552130"/>
            <a:ext cx="6789764" cy="2688610"/>
          </a:xfrm>
        </p:spPr>
        <p:txBody>
          <a:bodyPr>
            <a:normAutofit/>
          </a:bodyPr>
          <a:lstStyle/>
          <a:p>
            <a:pPr lvl="1" algn="just">
              <a:spcBef>
                <a:spcPts val="0"/>
              </a:spcBef>
              <a:buClrTx/>
              <a:buFont typeface="Wingdings" panose="05000000000000000000" pitchFamily="2" charset="2"/>
              <a:buChar char="§"/>
              <a:defRPr/>
            </a:pP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White 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Box Testing (Recap)</a:t>
            </a:r>
          </a:p>
          <a:p>
            <a:pPr marL="201168" lvl="1" indent="0" algn="just">
              <a:spcBef>
                <a:spcPts val="0"/>
              </a:spcBef>
              <a:buClrTx/>
              <a:buNone/>
              <a:defRPr/>
            </a:pPr>
            <a:endParaRPr lang="en-US" sz="2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1" indent="0" algn="just">
              <a:spcBef>
                <a:spcPts val="0"/>
              </a:spcBef>
              <a:spcAft>
                <a:spcPts val="200"/>
              </a:spcAft>
              <a:buClrTx/>
              <a:buSzPct val="100000"/>
              <a:buNone/>
              <a:defRPr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Test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Document</a:t>
            </a:r>
          </a:p>
          <a:p>
            <a:pPr marL="0" lvl="1" indent="0" algn="just">
              <a:spcBef>
                <a:spcPts val="0"/>
              </a:spcBef>
              <a:spcAft>
                <a:spcPts val="200"/>
              </a:spcAft>
              <a:buClrTx/>
              <a:buSzPct val="100000"/>
              <a:buNone/>
              <a:defRPr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1" indent="0" algn="just">
              <a:spcBef>
                <a:spcPts val="0"/>
              </a:spcBef>
              <a:spcAft>
                <a:spcPts val="200"/>
              </a:spcAft>
              <a:buClrTx/>
              <a:buSzPct val="100000"/>
              <a:buNone/>
              <a:defRPr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Quiz # 2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spcBef>
                <a:spcPts val="0"/>
              </a:spcBef>
              <a:buClrTx/>
              <a:buFont typeface="+mj-lt"/>
              <a:buAutoNum type="arabicPeriod"/>
              <a:defRPr/>
            </a:pP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81070" y="1937982"/>
            <a:ext cx="9302840" cy="4097404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Tx/>
              <a:buNone/>
            </a:pPr>
            <a:endParaRPr lang="en-US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 smtClean="0"/>
              <a:t>Control </a:t>
            </a:r>
            <a:r>
              <a:rPr lang="en-US" sz="2400" dirty="0"/>
              <a:t>flow testing is the basis of unit </a:t>
            </a:r>
            <a:r>
              <a:rPr lang="en-US" sz="2400" dirty="0" smtClean="0"/>
              <a:t>testing.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4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 smtClean="0"/>
              <a:t> It </a:t>
            </a:r>
            <a:r>
              <a:rPr lang="en-US" sz="2400" dirty="0"/>
              <a:t>should be used for all modules of code that cannot be tested </a:t>
            </a:r>
            <a:r>
              <a:rPr lang="en-US" sz="2400" dirty="0" smtClean="0"/>
              <a:t>sufficiently through </a:t>
            </a:r>
            <a:r>
              <a:rPr lang="en-US" sz="2400" dirty="0"/>
              <a:t>reviews and </a:t>
            </a:r>
            <a:r>
              <a:rPr lang="en-US" sz="2400" dirty="0" smtClean="0"/>
              <a:t>inspections.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4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 smtClean="0"/>
              <a:t> Its </a:t>
            </a:r>
            <a:r>
              <a:rPr lang="en-US" sz="2400" dirty="0"/>
              <a:t>limitation are that the tester must have sufficient programming skill to understand the code and its control </a:t>
            </a:r>
            <a:r>
              <a:rPr lang="en-US" sz="2400" dirty="0" smtClean="0"/>
              <a:t>flow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4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 smtClean="0"/>
              <a:t> Control </a:t>
            </a:r>
            <a:r>
              <a:rPr lang="en-US" sz="2400" dirty="0"/>
              <a:t>flow testing can be very time </a:t>
            </a:r>
            <a:r>
              <a:rPr lang="en-US" sz="2400" dirty="0" smtClean="0"/>
              <a:t>consuming.</a:t>
            </a:r>
            <a:endParaRPr lang="en-US" altLang="en-US" sz="2400" i="1" dirty="0"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194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16426" y="5322889"/>
              <a:ext cx="9525" cy="9525"/>
            </p14:xfrm>
          </p:contentPart>
        </mc:Choice>
        <mc:Fallback xmlns="">
          <p:pic>
            <p:nvPicPr>
              <p:cNvPr id="8194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13862" y="5320325"/>
                <a:ext cx="14654" cy="14654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tangle 1"/>
          <p:cNvSpPr/>
          <p:nvPr/>
        </p:nvSpPr>
        <p:spPr>
          <a:xfrm>
            <a:off x="1094369" y="1124337"/>
            <a:ext cx="4789453" cy="4961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altLang="en-US" sz="3200" dirty="0" smtClean="0"/>
              <a:t>Applicability and limitation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8017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97280" y="3125336"/>
            <a:ext cx="10058400" cy="1199775"/>
          </a:xfrm>
        </p:spPr>
        <p:txBody>
          <a:bodyPr>
            <a:normAutofit/>
          </a:bodyPr>
          <a:lstStyle/>
          <a:p>
            <a:r>
              <a:rPr lang="en-US" sz="4800" dirty="0" smtClean="0"/>
              <a:t>Test Document</a:t>
            </a:r>
            <a:endParaRPr lang="en-US" sz="4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194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16426" y="5322889"/>
              <a:ext cx="9525" cy="9525"/>
            </p14:xfrm>
          </p:contentPart>
        </mc:Choice>
        <mc:Fallback xmlns="">
          <p:pic>
            <p:nvPicPr>
              <p:cNvPr id="8194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13862" y="5320325"/>
                <a:ext cx="14654" cy="1465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351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620914" y="1815152"/>
            <a:ext cx="9302840" cy="431576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buFontTx/>
              <a:buNone/>
            </a:pPr>
            <a:r>
              <a:rPr lang="en-US" sz="2400" dirty="0"/>
              <a:t> </a:t>
            </a:r>
            <a:r>
              <a:rPr lang="en-US" sz="2400" dirty="0" smtClean="0"/>
              <a:t>Testing </a:t>
            </a:r>
            <a:r>
              <a:rPr lang="en-US" sz="2400" dirty="0"/>
              <a:t>documentation involves the documentation of artifacts which should be developed before or during the </a:t>
            </a:r>
            <a:r>
              <a:rPr lang="en-US" sz="2400" dirty="0" smtClean="0"/>
              <a:t>testing.</a:t>
            </a:r>
            <a:endParaRPr lang="en-US" sz="2400" dirty="0"/>
          </a:p>
          <a:p>
            <a:pPr>
              <a:lnSpc>
                <a:spcPct val="120000"/>
              </a:lnSpc>
              <a:buFontTx/>
              <a:buNone/>
            </a:pPr>
            <a:r>
              <a:rPr lang="en-US" dirty="0" smtClean="0"/>
              <a:t>  </a:t>
            </a:r>
            <a:r>
              <a:rPr lang="en-US" sz="2400" dirty="0" smtClean="0"/>
              <a:t>Documentation </a:t>
            </a:r>
            <a:r>
              <a:rPr lang="en-US" sz="2400" dirty="0"/>
              <a:t>for Software testing helps in estimating the testing effort required, test coverage, requirement tracking/tracing etc. </a:t>
            </a:r>
            <a:endParaRPr lang="en-US" sz="2400" dirty="0" smtClean="0"/>
          </a:p>
          <a:p>
            <a:pPr>
              <a:lnSpc>
                <a:spcPct val="120000"/>
              </a:lnSpc>
              <a:buFontTx/>
              <a:buNone/>
            </a:pPr>
            <a:r>
              <a:rPr lang="en-US" sz="2400" dirty="0"/>
              <a:t> </a:t>
            </a:r>
            <a:r>
              <a:rPr lang="en-US" sz="2400" dirty="0" smtClean="0"/>
              <a:t>This </a:t>
            </a:r>
            <a:r>
              <a:rPr lang="en-US" sz="2400" dirty="0"/>
              <a:t>section includes the description of some commonly used documented artifacts related to Software testing such as: </a:t>
            </a:r>
            <a:endParaRPr lang="en-US" sz="2400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sz="900" dirty="0" smtClean="0"/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000" dirty="0" smtClean="0"/>
              <a:t>Test Plan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000" dirty="0" smtClean="0"/>
              <a:t>Test </a:t>
            </a:r>
            <a:r>
              <a:rPr lang="en-US" sz="2000" dirty="0"/>
              <a:t>Scenario </a:t>
            </a:r>
            <a:endParaRPr lang="en-US" sz="2000" dirty="0" smtClean="0"/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000" dirty="0" smtClean="0"/>
              <a:t>Test </a:t>
            </a:r>
            <a:r>
              <a:rPr lang="en-US" sz="2000" dirty="0"/>
              <a:t>Case </a:t>
            </a:r>
            <a:endParaRPr lang="en-US" sz="2000" dirty="0" smtClean="0"/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000" dirty="0" smtClean="0"/>
              <a:t>Traceability </a:t>
            </a:r>
            <a:r>
              <a:rPr lang="en-US" sz="2000" dirty="0"/>
              <a:t>Matrix</a:t>
            </a:r>
            <a:endParaRPr lang="en-US" altLang="en-US" sz="2000" i="1" dirty="0"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194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16426" y="5322889"/>
              <a:ext cx="9525" cy="9525"/>
            </p14:xfrm>
          </p:contentPart>
        </mc:Choice>
        <mc:Fallback xmlns="">
          <p:pic>
            <p:nvPicPr>
              <p:cNvPr id="8194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13862" y="5320325"/>
                <a:ext cx="14654" cy="14654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tangle 1"/>
          <p:cNvSpPr/>
          <p:nvPr/>
        </p:nvSpPr>
        <p:spPr>
          <a:xfrm>
            <a:off x="1540612" y="1056098"/>
            <a:ext cx="2723246" cy="4961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altLang="en-US" sz="3200" b="1" u="sng" dirty="0" smtClean="0"/>
              <a:t>Test Document</a:t>
            </a:r>
            <a:endParaRPr lang="en-US" altLang="en-US" sz="3200" b="1" u="sng" dirty="0"/>
          </a:p>
        </p:txBody>
      </p:sp>
    </p:spTree>
    <p:extLst>
      <p:ext uri="{BB962C8B-B14F-4D97-AF65-F5344CB8AC3E}">
        <p14:creationId xmlns:p14="http://schemas.microsoft.com/office/powerpoint/2010/main" val="345803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194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16426" y="5322889"/>
              <a:ext cx="9525" cy="9525"/>
            </p14:xfrm>
          </p:contentPart>
        </mc:Choice>
        <mc:Fallback xmlns="">
          <p:pic>
            <p:nvPicPr>
              <p:cNvPr id="8194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13862" y="5320325"/>
                <a:ext cx="14654" cy="14654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tangle 1"/>
          <p:cNvSpPr/>
          <p:nvPr/>
        </p:nvSpPr>
        <p:spPr>
          <a:xfrm>
            <a:off x="933024" y="1016646"/>
            <a:ext cx="4457054" cy="4961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altLang="en-US" sz="3200" b="1" u="sng" dirty="0" smtClean="0"/>
              <a:t>Requirement Traceability</a:t>
            </a:r>
            <a:endParaRPr lang="en-US" altLang="en-US" sz="3200" b="1" u="sng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979" y="2330633"/>
            <a:ext cx="9806093" cy="346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52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194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16426" y="5322889"/>
              <a:ext cx="9525" cy="9525"/>
            </p14:xfrm>
          </p:contentPart>
        </mc:Choice>
        <mc:Fallback xmlns="">
          <p:pic>
            <p:nvPicPr>
              <p:cNvPr id="8194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13862" y="5320325"/>
                <a:ext cx="14654" cy="14654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tangle 1"/>
          <p:cNvSpPr/>
          <p:nvPr/>
        </p:nvSpPr>
        <p:spPr>
          <a:xfrm>
            <a:off x="1457072" y="1016646"/>
            <a:ext cx="3408947" cy="4961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altLang="en-US" sz="3200" b="1" u="sng" dirty="0" smtClean="0"/>
              <a:t>Test Case Template</a:t>
            </a:r>
            <a:endParaRPr lang="en-US" altLang="en-US" sz="3200" b="1" u="sng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9"/>
          <a:stretch/>
        </p:blipFill>
        <p:spPr>
          <a:xfrm>
            <a:off x="1308258" y="1893936"/>
            <a:ext cx="10166183" cy="408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74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81070" y="2347413"/>
            <a:ext cx="5643061" cy="2852384"/>
          </a:xfrm>
        </p:spPr>
        <p:txBody>
          <a:bodyPr>
            <a:normAutofit/>
          </a:bodyPr>
          <a:lstStyle/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600" i="1" dirty="0" smtClean="0">
                <a:cs typeface="Calibri" panose="020F0502020204030204" pitchFamily="34" charset="0"/>
              </a:rPr>
              <a:t>Functional Requirements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600" i="1" dirty="0" smtClean="0">
                <a:cs typeface="Calibri" panose="020F0502020204030204" pitchFamily="34" charset="0"/>
              </a:rPr>
              <a:t>Non –Functional Requirements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en-US" sz="2200" i="1" dirty="0" smtClean="0">
                <a:cs typeface="Calibri" panose="020F0502020204030204" pitchFamily="34" charset="0"/>
              </a:rPr>
              <a:t>Performance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en-US" sz="2200" i="1" dirty="0" smtClean="0">
                <a:cs typeface="Calibri" panose="020F0502020204030204" pitchFamily="34" charset="0"/>
              </a:rPr>
              <a:t>Scalability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en-US" sz="2200" i="1" dirty="0" smtClean="0">
                <a:cs typeface="Calibri" panose="020F0502020204030204" pitchFamily="34" charset="0"/>
              </a:rPr>
              <a:t>Reliability</a:t>
            </a:r>
            <a:endParaRPr lang="en-US" altLang="en-US" sz="2200" i="1" dirty="0"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194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16426" y="5322889"/>
              <a:ext cx="9525" cy="9525"/>
            </p14:xfrm>
          </p:contentPart>
        </mc:Choice>
        <mc:Fallback xmlns="">
          <p:pic>
            <p:nvPicPr>
              <p:cNvPr id="8194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13862" y="5320325"/>
                <a:ext cx="14654" cy="14654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tangle 1"/>
          <p:cNvSpPr/>
          <p:nvPr/>
        </p:nvSpPr>
        <p:spPr>
          <a:xfrm>
            <a:off x="1206858" y="1124337"/>
            <a:ext cx="3336170" cy="4961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altLang="en-US" sz="3200" b="1" u="sng" dirty="0" smtClean="0"/>
              <a:t>Test Requirements</a:t>
            </a:r>
            <a:endParaRPr lang="en-US" altLang="en-US" sz="3200" b="1" u="sng" dirty="0"/>
          </a:p>
        </p:txBody>
      </p:sp>
    </p:spTree>
    <p:extLst>
      <p:ext uri="{BB962C8B-B14F-4D97-AF65-F5344CB8AC3E}">
        <p14:creationId xmlns:p14="http://schemas.microsoft.com/office/powerpoint/2010/main" val="333889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796" y="951656"/>
            <a:ext cx="8911687" cy="56324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Scenarios </a:t>
            </a:r>
            <a:r>
              <a:rPr lang="en-US" smtClean="0"/>
              <a:t>for NFRs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6848" y="2229132"/>
            <a:ext cx="9229149" cy="3366449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Scenarios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are a technique developed at the SEI to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find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out issues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concerning an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architecture through manual evaluation and testing. 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Scenarios are related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 architectural concerns such as quality attributes, and they aim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to highlight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consequences of the architectural decisions that are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encapsulated in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design. 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78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9986" y="629976"/>
            <a:ext cx="7772400" cy="914400"/>
          </a:xfrm>
        </p:spPr>
        <p:txBody>
          <a:bodyPr/>
          <a:lstStyle/>
          <a:p>
            <a:r>
              <a:rPr lang="en-US" dirty="0"/>
              <a:t>Scenario Types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9986" y="1942531"/>
            <a:ext cx="9741177" cy="423990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90000"/>
              </a:lnSpc>
              <a:buNone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>
              <a:lnSpc>
                <a:spcPct val="90000"/>
              </a:lnSpc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Use case scenarios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reflect the normal state or operation of the system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 algn="just">
              <a:lnSpc>
                <a:spcPct val="90000"/>
              </a:lnSpc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>
              <a:lnSpc>
                <a:spcPct val="90000"/>
              </a:lnSpc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Growth scenarios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are anticipated changes to the system  (e.g., double the message traffic, change message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format.</a:t>
            </a:r>
          </a:p>
          <a:p>
            <a:pPr lvl="1" algn="just">
              <a:lnSpc>
                <a:spcPct val="90000"/>
              </a:lnSpc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>
              <a:lnSpc>
                <a:spcPct val="90000"/>
              </a:lnSpc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Exploratory scenarios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are extreme changes to the system. These changes are not necessarily anticipated or even desirable situations (e.g., message traffic grows 100 times, replace the operating system).</a:t>
            </a:r>
          </a:p>
        </p:txBody>
      </p:sp>
    </p:spTree>
    <p:extLst>
      <p:ext uri="{BB962C8B-B14F-4D97-AF65-F5344CB8AC3E}">
        <p14:creationId xmlns:p14="http://schemas.microsoft.com/office/powerpoint/2010/main" val="1826746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77421" y="218364"/>
            <a:ext cx="6999288" cy="668196"/>
          </a:xfrm>
        </p:spPr>
        <p:txBody>
          <a:bodyPr>
            <a:noAutofit/>
          </a:bodyPr>
          <a:lstStyle/>
          <a:p>
            <a:r>
              <a:rPr lang="en-US" sz="3600" dirty="0"/>
              <a:t>Utility Tree Example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079" y="1108082"/>
            <a:ext cx="8327809" cy="486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5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27547" y="163772"/>
            <a:ext cx="6999288" cy="570955"/>
          </a:xfrm>
        </p:spPr>
        <p:txBody>
          <a:bodyPr>
            <a:noAutofit/>
          </a:bodyPr>
          <a:lstStyle/>
          <a:p>
            <a:r>
              <a:rPr lang="en-US" sz="3600" dirty="0"/>
              <a:t>Utility Tree Example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l="19975" t="32879" r="25584" b="10960"/>
          <a:stretch/>
        </p:blipFill>
        <p:spPr>
          <a:xfrm>
            <a:off x="2284994" y="1268672"/>
            <a:ext cx="8166100" cy="473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04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209233" y="2940719"/>
            <a:ext cx="10058400" cy="114300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White box Testing</a:t>
            </a:r>
            <a:endParaRPr lang="en-US" sz="4400" b="1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779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01002" y="2347415"/>
            <a:ext cx="10577016" cy="18833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dirty="0" smtClean="0"/>
          </a:p>
          <a:p>
            <a:pPr marL="0" indent="0" algn="ctr">
              <a:buNone/>
            </a:pPr>
            <a:r>
              <a:rPr lang="en-US" sz="3600" b="1" dirty="0" smtClean="0"/>
              <a:t>HAVE A GOOD DAY !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82571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2438" y="2265946"/>
            <a:ext cx="8229600" cy="3093203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Based on knowledge of internal logic of an application's code</a:t>
            </a:r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Based on coverage of code statements, branches, paths, conditions.</a:t>
            </a:r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Tests are logic </a:t>
            </a:r>
            <a:r>
              <a:rPr lang="en-US" altLang="en-US" sz="2400" dirty="0" smtClean="0"/>
              <a:t>driven.</a:t>
            </a:r>
            <a:endParaRPr lang="en-US" alt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1638669" y="1003814"/>
            <a:ext cx="7276158" cy="5466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altLang="en-US" sz="3600" b="1" dirty="0"/>
              <a:t>White box testing / Structural testing</a:t>
            </a:r>
          </a:p>
        </p:txBody>
      </p:sp>
    </p:spTree>
    <p:extLst>
      <p:ext uri="{BB962C8B-B14F-4D97-AF65-F5344CB8AC3E}">
        <p14:creationId xmlns:p14="http://schemas.microsoft.com/office/powerpoint/2010/main" val="316350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2438" y="2265946"/>
            <a:ext cx="8229600" cy="3093203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Based on the flow of control in the </a:t>
            </a:r>
            <a:r>
              <a:rPr lang="en-US" sz="2400" dirty="0" smtClean="0"/>
              <a:t>program. 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2200" dirty="0" smtClean="0"/>
              <a:t>Logical </a:t>
            </a:r>
            <a:r>
              <a:rPr lang="en-US" sz="2200" dirty="0"/>
              <a:t>decisions </a:t>
            </a:r>
            <a:endParaRPr lang="en-US" sz="2200" dirty="0" smtClean="0"/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2200" dirty="0" smtClean="0"/>
              <a:t>Loops 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2200" dirty="0" smtClean="0"/>
              <a:t>Execution paths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altLang="en-US" sz="2200" dirty="0"/>
          </a:p>
          <a:p>
            <a:pPr marL="201168" lvl="1" indent="0">
              <a:lnSpc>
                <a:spcPct val="80000"/>
              </a:lnSpc>
              <a:buNone/>
            </a:pPr>
            <a:r>
              <a:rPr lang="en-US" sz="2400" b="1" dirty="0"/>
              <a:t>Coverage metrics </a:t>
            </a:r>
            <a:endParaRPr lang="en-US" sz="2400" b="1" dirty="0" smtClean="0"/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Measure </a:t>
            </a:r>
            <a:r>
              <a:rPr lang="en-US" sz="2400" dirty="0"/>
              <a:t>of how complete the test cases </a:t>
            </a:r>
            <a:r>
              <a:rPr lang="en-US" sz="2400" dirty="0" smtClean="0"/>
              <a:t>are.</a:t>
            </a:r>
            <a:endParaRPr lang="en-US" altLang="en-US" sz="2200" dirty="0"/>
          </a:p>
        </p:txBody>
      </p:sp>
      <p:sp>
        <p:nvSpPr>
          <p:cNvPr id="2" name="Rectangle 1"/>
          <p:cNvSpPr/>
          <p:nvPr/>
        </p:nvSpPr>
        <p:spPr>
          <a:xfrm>
            <a:off x="1246528" y="1003814"/>
            <a:ext cx="5519583" cy="546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3600" b="1" dirty="0" smtClean="0"/>
              <a:t>Control Flow Testing</a:t>
            </a:r>
            <a:endParaRPr lang="en-US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30175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3446" y="2429719"/>
            <a:ext cx="5754775" cy="2224167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endParaRPr lang="en-US" altLang="en-US" sz="2400" dirty="0"/>
          </a:p>
          <a:p>
            <a:pPr algn="just">
              <a:lnSpc>
                <a:spcPct val="80000"/>
              </a:lnSpc>
            </a:pPr>
            <a:r>
              <a:rPr lang="en-US" dirty="0"/>
              <a:t>Given a program written in an imperative programming language, its program graph is a directed graph in which nodes are statement fragments, and edges represent flow of </a:t>
            </a:r>
            <a:r>
              <a:rPr lang="en-US" dirty="0" smtClean="0"/>
              <a:t>control.</a:t>
            </a:r>
          </a:p>
        </p:txBody>
      </p:sp>
      <p:sp>
        <p:nvSpPr>
          <p:cNvPr id="2" name="Rectangle 1"/>
          <p:cNvSpPr/>
          <p:nvPr/>
        </p:nvSpPr>
        <p:spPr>
          <a:xfrm>
            <a:off x="1246528" y="1003814"/>
            <a:ext cx="5519583" cy="546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3600" b="1" dirty="0" smtClean="0"/>
              <a:t>Control Flow Graph</a:t>
            </a:r>
            <a:endParaRPr lang="en-US" altLang="en-US" sz="3600" b="1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866" y="3862393"/>
            <a:ext cx="6460751" cy="231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66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46528" y="1003814"/>
            <a:ext cx="5519583" cy="546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3600" b="1" dirty="0" smtClean="0"/>
              <a:t>Control Flow Graph</a:t>
            </a:r>
            <a:endParaRPr lang="en-US" altLang="en-US" sz="3600" b="1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276" y="1883709"/>
            <a:ext cx="9026017" cy="428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50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46528" y="2265946"/>
            <a:ext cx="9548851" cy="3479762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endParaRPr lang="en-US" altLang="en-US" sz="2400" dirty="0"/>
          </a:p>
          <a:p>
            <a:pPr marL="457200" indent="-457200" algn="just">
              <a:lnSpc>
                <a:spcPct val="80000"/>
              </a:lnSpc>
              <a:buAutoNum type="arabicPeriod"/>
            </a:pPr>
            <a:r>
              <a:rPr lang="en-US" sz="2400" dirty="0" smtClean="0"/>
              <a:t>Number </a:t>
            </a:r>
            <a:r>
              <a:rPr lang="en-US" sz="2400" dirty="0"/>
              <a:t>all the statements of a program. </a:t>
            </a:r>
          </a:p>
          <a:p>
            <a:pPr marL="457200" indent="-457200" algn="just">
              <a:lnSpc>
                <a:spcPct val="80000"/>
              </a:lnSpc>
              <a:buAutoNum type="arabicPeriod"/>
            </a:pPr>
            <a:endParaRPr lang="en-US" sz="2400" dirty="0" smtClean="0"/>
          </a:p>
          <a:p>
            <a:pPr marL="457200" indent="-457200" algn="just">
              <a:lnSpc>
                <a:spcPct val="80000"/>
              </a:lnSpc>
              <a:buAutoNum type="arabicPeriod"/>
            </a:pPr>
            <a:r>
              <a:rPr lang="en-US" sz="2400" dirty="0" smtClean="0"/>
              <a:t>Numbered </a:t>
            </a:r>
            <a:r>
              <a:rPr lang="en-US" sz="2400" dirty="0"/>
              <a:t>statements: represent nodes of the control flow graph. </a:t>
            </a:r>
            <a:endParaRPr lang="en-US" sz="2400" dirty="0" smtClean="0"/>
          </a:p>
          <a:p>
            <a:pPr marL="457200" indent="-457200" algn="just">
              <a:lnSpc>
                <a:spcPct val="80000"/>
              </a:lnSpc>
              <a:buAutoNum type="arabicPeriod"/>
            </a:pPr>
            <a:endParaRPr lang="en-US" sz="2400" dirty="0"/>
          </a:p>
          <a:p>
            <a:pPr marL="457200" indent="-457200" algn="just">
              <a:lnSpc>
                <a:spcPct val="80000"/>
              </a:lnSpc>
              <a:buAutoNum type="arabicPeriod"/>
            </a:pPr>
            <a:r>
              <a:rPr lang="en-US" sz="2400" dirty="0" smtClean="0"/>
              <a:t>An </a:t>
            </a:r>
            <a:r>
              <a:rPr lang="en-US" sz="2400" dirty="0"/>
              <a:t>edge from one node to another node exists: if execution of the statement representing the first node can result in transfer of control to the other node.</a:t>
            </a:r>
            <a:endParaRPr lang="en-US" sz="24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1246528" y="1003814"/>
            <a:ext cx="6696469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3600" b="1" dirty="0" smtClean="0"/>
              <a:t>Steps to Draw Control Flow Graph</a:t>
            </a:r>
            <a:endParaRPr lang="en-US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79344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811370" y="174659"/>
            <a:ext cx="9937564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>
                <a:cs typeface="Times New Roman" panose="02020603050405020304" pitchFamily="18" charset="0"/>
              </a:rPr>
              <a:t>Program flow graph </a:t>
            </a:r>
            <a:br>
              <a:rPr lang="en-US" altLang="en-US" sz="4000" dirty="0">
                <a:cs typeface="Times New Roman" panose="02020603050405020304" pitchFamily="18" charset="0"/>
              </a:rPr>
            </a:br>
            <a:r>
              <a:rPr lang="en-US" altLang="en-US" sz="4000" dirty="0">
                <a:cs typeface="Times New Roman" panose="02020603050405020304" pitchFamily="18" charset="0"/>
              </a:rPr>
              <a:t>Basic Control Flow </a:t>
            </a:r>
            <a:r>
              <a:rPr lang="en-US" altLang="en-US" sz="4000" dirty="0" smtClean="0">
                <a:cs typeface="Times New Roman" panose="02020603050405020304" pitchFamily="18" charset="0"/>
              </a:rPr>
              <a:t>Graph</a:t>
            </a:r>
            <a:endParaRPr lang="en-US" alt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1167556" y="1764452"/>
            <a:ext cx="686444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class </a:t>
            </a:r>
            <a:r>
              <a:rPr lang="en-US" sz="2000" dirty="0" smtClean="0"/>
              <a:t>IfStatement {</a:t>
            </a:r>
          </a:p>
          <a:p>
            <a:endParaRPr lang="en-US" sz="1000" dirty="0"/>
          </a:p>
          <a:p>
            <a:r>
              <a:rPr lang="en-US" sz="2000" dirty="0" smtClean="0"/>
              <a:t>public </a:t>
            </a:r>
            <a:r>
              <a:rPr lang="en-US" sz="2000" dirty="0"/>
              <a:t>static void main(String[] args) </a:t>
            </a:r>
            <a:r>
              <a:rPr lang="en-US" sz="2000" dirty="0" smtClean="0"/>
              <a:t>{</a:t>
            </a:r>
          </a:p>
          <a:p>
            <a:endParaRPr lang="en-US" sz="800" dirty="0"/>
          </a:p>
          <a:p>
            <a:r>
              <a:rPr lang="en-US" sz="2000" dirty="0"/>
              <a:t>    int number = 10</a:t>
            </a:r>
            <a:r>
              <a:rPr lang="en-US" sz="2000" dirty="0" smtClean="0"/>
              <a:t>;</a:t>
            </a:r>
          </a:p>
          <a:p>
            <a:endParaRPr lang="en-US" sz="800" dirty="0"/>
          </a:p>
          <a:p>
            <a:r>
              <a:rPr lang="en-US" sz="2000" dirty="0"/>
              <a:t>	</a:t>
            </a:r>
            <a:r>
              <a:rPr lang="en-US" dirty="0" smtClean="0"/>
              <a:t>if </a:t>
            </a:r>
            <a:r>
              <a:rPr lang="en-US" dirty="0"/>
              <a:t>(number &gt; 0) {</a:t>
            </a:r>
          </a:p>
          <a:p>
            <a:r>
              <a:rPr lang="en-US" sz="2000" dirty="0"/>
              <a:t>     </a:t>
            </a:r>
            <a:r>
              <a:rPr lang="en-US" sz="2000" dirty="0" smtClean="0"/>
              <a:t>	     </a:t>
            </a:r>
            <a:r>
              <a:rPr lang="en-US" dirty="0" smtClean="0"/>
              <a:t>System.out.println</a:t>
            </a:r>
            <a:r>
              <a:rPr lang="en-US" dirty="0"/>
              <a:t>("The number is positive.");</a:t>
            </a:r>
          </a:p>
          <a:p>
            <a:r>
              <a:rPr lang="en-US" sz="2000" dirty="0"/>
              <a:t>    </a:t>
            </a:r>
            <a:r>
              <a:rPr lang="en-US" sz="2000" dirty="0" smtClean="0"/>
              <a:t>             }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else {</a:t>
            </a:r>
          </a:p>
          <a:p>
            <a:r>
              <a:rPr lang="en-US" sz="2000" dirty="0" smtClean="0"/>
              <a:t>	     </a:t>
            </a:r>
            <a:r>
              <a:rPr lang="en-US" dirty="0" smtClean="0"/>
              <a:t>System.out.println</a:t>
            </a:r>
            <a:r>
              <a:rPr lang="en-US" dirty="0"/>
              <a:t>("The number is </a:t>
            </a:r>
            <a:r>
              <a:rPr lang="en-US" dirty="0" smtClean="0"/>
              <a:t>negative.");</a:t>
            </a:r>
            <a:endParaRPr lang="en-US" dirty="0"/>
          </a:p>
          <a:p>
            <a:r>
              <a:rPr lang="en-US" sz="2000" dirty="0" smtClean="0"/>
              <a:t>                       }</a:t>
            </a:r>
            <a:endParaRPr lang="en-US" sz="2000" dirty="0"/>
          </a:p>
          <a:p>
            <a:endParaRPr lang="en-US" sz="800" dirty="0"/>
          </a:p>
          <a:p>
            <a:r>
              <a:rPr lang="en-US" sz="2000" dirty="0"/>
              <a:t>    </a:t>
            </a:r>
            <a:r>
              <a:rPr lang="en-US" sz="2000" dirty="0" smtClean="0"/>
              <a:t>      </a:t>
            </a:r>
            <a:r>
              <a:rPr lang="en-US" dirty="0" smtClean="0"/>
              <a:t>System.out.println</a:t>
            </a:r>
            <a:r>
              <a:rPr lang="en-US" dirty="0"/>
              <a:t>("Statement outside if block");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dirty="0"/>
              <a:t>}</a:t>
            </a: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726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5953</TotalTime>
  <Words>703</Words>
  <Application>Microsoft Office PowerPoint</Application>
  <PresentationFormat>Widescreen</PresentationFormat>
  <Paragraphs>172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Adobe Fan Heiti Std B</vt:lpstr>
      <vt:lpstr>Andalus</vt:lpstr>
      <vt:lpstr>Arial</vt:lpstr>
      <vt:lpstr>Calibri</vt:lpstr>
      <vt:lpstr>Calibri Light</vt:lpstr>
      <vt:lpstr>Century Gothic</vt:lpstr>
      <vt:lpstr>Times New Roman</vt:lpstr>
      <vt:lpstr>Wingdings</vt:lpstr>
      <vt:lpstr>Wingdings 2</vt:lpstr>
      <vt:lpstr>Wingdings 3</vt:lpstr>
      <vt:lpstr>Retrospect</vt:lpstr>
      <vt:lpstr>Software Quality Engineering (Week-9)</vt:lpstr>
      <vt:lpstr>Content of Week # 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Program flow graph  Basic Control Flow Graph</vt:lpstr>
      <vt:lpstr>PowerPoint Presentation</vt:lpstr>
      <vt:lpstr>Statement Coverage</vt:lpstr>
      <vt:lpstr>Decision/Branch Coverage</vt:lpstr>
      <vt:lpstr>Decision/Condition Coverage</vt:lpstr>
      <vt:lpstr>Path coverage</vt:lpstr>
      <vt:lpstr>McCabe’s Complexity Metric</vt:lpstr>
      <vt:lpstr>McCabe’s Complexity Metric</vt:lpstr>
      <vt:lpstr>Cyclomatic Complexity</vt:lpstr>
      <vt:lpstr>PowerPoint Presentation</vt:lpstr>
      <vt:lpstr>Cyclomatic Complexity</vt:lpstr>
      <vt:lpstr>PowerPoint Presentation</vt:lpstr>
      <vt:lpstr>Test Document</vt:lpstr>
      <vt:lpstr>PowerPoint Presentation</vt:lpstr>
      <vt:lpstr>PowerPoint Presentation</vt:lpstr>
      <vt:lpstr>PowerPoint Presentation</vt:lpstr>
      <vt:lpstr>PowerPoint Presentation</vt:lpstr>
      <vt:lpstr>Scenarios for NFRs</vt:lpstr>
      <vt:lpstr>Scenario Types</vt:lpstr>
      <vt:lpstr>Utility Tree Example</vt:lpstr>
      <vt:lpstr>Utility Tree Example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Design &amp; Architecture (Week-1)</dc:title>
  <dc:creator>Hp</dc:creator>
  <cp:lastModifiedBy>Hp</cp:lastModifiedBy>
  <cp:revision>634</cp:revision>
  <dcterms:created xsi:type="dcterms:W3CDTF">2021-02-17T14:04:28Z</dcterms:created>
  <dcterms:modified xsi:type="dcterms:W3CDTF">2022-04-18T09:57:49Z</dcterms:modified>
</cp:coreProperties>
</file>