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3/28/2025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5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3/28/2025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4="http://schemas.microsoft.com/office/powerpoint/2010/main" Requires="p14">
      <p:transition spd="slow" p14:dur="2500"/>
    </mc:Choice>
    <mc:Fallback>
      <p:transition spd="slow"/>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Key Findings FROM RECOMMENDATION SYSTEM</a:t>
            </a:r>
            <a:endParaRPr lang="en-ZA" dirty="0"/>
          </a:p>
        </p:txBody>
      </p:sp>
      <p:sp>
        <p:nvSpPr>
          <p:cNvPr id="3" name="Subtitle 2"/>
          <p:cNvSpPr>
            <a:spLocks noGrp="1"/>
          </p:cNvSpPr>
          <p:nvPr>
            <p:ph type="subTitle" idx="1"/>
          </p:nvPr>
        </p:nvSpPr>
        <p:spPr/>
        <p:txBody>
          <a:bodyPr/>
          <a:lstStyle/>
          <a:p>
            <a:r>
              <a:rPr lang="en-GB" dirty="0" smtClean="0"/>
              <a:t>Data Visualization By </a:t>
            </a:r>
            <a:r>
              <a:rPr lang="en-GB" dirty="0" err="1" smtClean="0"/>
              <a:t>Nomcebo</a:t>
            </a:r>
            <a:r>
              <a:rPr lang="en-GB" dirty="0" smtClean="0"/>
              <a:t> </a:t>
            </a:r>
            <a:r>
              <a:rPr lang="en-GB" dirty="0" err="1" smtClean="0"/>
              <a:t>Thwala</a:t>
            </a:r>
            <a:endParaRPr lang="en-ZA" dirty="0"/>
          </a:p>
        </p:txBody>
      </p:sp>
    </p:spTree>
    <p:extLst>
      <p:ext uri="{BB962C8B-B14F-4D97-AF65-F5344CB8AC3E}">
        <p14:creationId xmlns:p14="http://schemas.microsoft.com/office/powerpoint/2010/main" val="762467761"/>
      </p:ext>
    </p:extLst>
  </p:cSld>
  <p:clrMapOvr>
    <a:masterClrMapping/>
  </p:clrMapOvr>
  <mc:AlternateContent xmlns:mc="http://schemas.openxmlformats.org/markup-compatibility/2006">
    <mc:Choice xmlns:p14="http://schemas.microsoft.com/office/powerpoint/2010/main" Requires="p14">
      <p:transition spd="slow" p14:dur="3400">
        <p14:reveal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563" y="216131"/>
            <a:ext cx="11106255" cy="753194"/>
          </a:xfrm>
        </p:spPr>
        <p:txBody>
          <a:bodyPr/>
          <a:lstStyle/>
          <a:p>
            <a:pPr algn="ctr"/>
            <a:r>
              <a:rPr lang="en-ZA" dirty="0">
                <a:solidFill>
                  <a:schemeClr val="bg2">
                    <a:lumMod val="50000"/>
                  </a:schemeClr>
                </a:solidFill>
              </a:rPr>
              <a:t>Top 15 Restaurants (by Rating)</a:t>
            </a:r>
            <a:endParaRPr lang="en-ZA" dirty="0">
              <a:solidFill>
                <a:schemeClr val="bg2">
                  <a:lumMod val="50000"/>
                </a:schemeClr>
              </a:solidFill>
            </a:endParaRPr>
          </a:p>
        </p:txBody>
      </p:sp>
      <p:sp>
        <p:nvSpPr>
          <p:cNvPr id="4" name="Text Placeholder 3"/>
          <p:cNvSpPr>
            <a:spLocks noGrp="1"/>
          </p:cNvSpPr>
          <p:nvPr>
            <p:ph type="body" sz="half" idx="2"/>
          </p:nvPr>
        </p:nvSpPr>
        <p:spPr>
          <a:xfrm>
            <a:off x="248930" y="1280161"/>
            <a:ext cx="5387099" cy="5004262"/>
          </a:xfrm>
        </p:spPr>
        <p:txBody>
          <a:bodyPr>
            <a:normAutofit fontScale="92500" lnSpcReduction="10000"/>
          </a:bodyPr>
          <a:lstStyle/>
          <a:p>
            <a:r>
              <a:rPr lang="en-ZA" dirty="0"/>
              <a:t>"This bar chart displays the ratings of the top 15 highest-rated restaurants in the dataset. It helps us understand the quality and consistency of these top-performing restaurants."</a:t>
            </a:r>
          </a:p>
          <a:p>
            <a:r>
              <a:rPr lang="en-ZA" b="1" dirty="0"/>
              <a:t>Observations:</a:t>
            </a:r>
            <a:endParaRPr lang="en-ZA" dirty="0"/>
          </a:p>
          <a:p>
            <a:pPr marL="285750" lvl="0" indent="-285750">
              <a:buFont typeface="Arial" panose="020B0604020202020204" pitchFamily="34" charset="0"/>
              <a:buChar char="•"/>
            </a:pPr>
            <a:r>
              <a:rPr lang="en-ZA" b="1" dirty="0"/>
              <a:t>Exceptional Ratings:</a:t>
            </a:r>
            <a:r>
              <a:rPr lang="en-ZA" dirty="0"/>
              <a:t> All 15 restaurants have exceptionally high ratings, indicating a high level of quality.</a:t>
            </a:r>
          </a:p>
          <a:p>
            <a:pPr marL="285750" lvl="0" indent="-285750">
              <a:buFont typeface="Arial" panose="020B0604020202020204" pitchFamily="34" charset="0"/>
              <a:buChar char="•"/>
            </a:pPr>
            <a:r>
              <a:rPr lang="en-ZA" b="1" dirty="0"/>
              <a:t>Low Rating Variance:</a:t>
            </a:r>
            <a:r>
              <a:rPr lang="en-ZA" dirty="0"/>
              <a:t> The ratings show minimal variation, suggesting consistent quality across these top restaurants.</a:t>
            </a:r>
          </a:p>
          <a:p>
            <a:pPr marL="285750" lvl="0" indent="-285750">
              <a:buFont typeface="Arial" panose="020B0604020202020204" pitchFamily="34" charset="0"/>
              <a:buChar char="•"/>
            </a:pPr>
            <a:r>
              <a:rPr lang="en-ZA" b="1" dirty="0"/>
              <a:t>Top Performers:</a:t>
            </a:r>
            <a:r>
              <a:rPr lang="en-ZA" dirty="0"/>
              <a:t> Halo Coffee and The Social Table stand out with the highest ratings.</a:t>
            </a:r>
          </a:p>
          <a:p>
            <a:pPr marL="285750" lvl="0" indent="-285750">
              <a:buFont typeface="Arial" panose="020B0604020202020204" pitchFamily="34" charset="0"/>
              <a:buChar char="•"/>
            </a:pPr>
            <a:r>
              <a:rPr lang="en-ZA" b="1" dirty="0"/>
              <a:t>Quality Indicator:</a:t>
            </a:r>
            <a:r>
              <a:rPr lang="en-ZA" dirty="0"/>
              <a:t> This chart highlights the high quality of restaurants that are being rated.</a:t>
            </a:r>
          </a:p>
          <a:p>
            <a:pPr marL="285750" lvl="0" indent="-285750">
              <a:buFont typeface="Arial" panose="020B0604020202020204" pitchFamily="34" charset="0"/>
              <a:buChar char="•"/>
            </a:pPr>
            <a:r>
              <a:rPr lang="en-ZA" b="1" dirty="0"/>
              <a:t>Relevance to Current Location:</a:t>
            </a:r>
            <a:r>
              <a:rPr lang="en-ZA" dirty="0"/>
              <a:t> While this graph is not limited to Johannesburg, Gauteng, South Africa, it shows the range of high ratings that the model is working with. This is important information for the model to use when making recommendations.</a:t>
            </a:r>
          </a:p>
          <a:p>
            <a:endParaRPr lang="en-ZA" dirty="0"/>
          </a:p>
        </p:txBody>
      </p:sp>
      <p:pic>
        <p:nvPicPr>
          <p:cNvPr id="7" name="Picture 6"/>
          <p:cNvPicPr/>
          <p:nvPr/>
        </p:nvPicPr>
        <p:blipFill>
          <a:blip r:embed="rId2"/>
          <a:stretch>
            <a:fillRect/>
          </a:stretch>
        </p:blipFill>
        <p:spPr>
          <a:xfrm>
            <a:off x="5906308" y="1651549"/>
            <a:ext cx="5731510" cy="4316989"/>
          </a:xfrm>
          <a:prstGeom prst="rect">
            <a:avLst/>
          </a:prstGeom>
        </p:spPr>
      </p:pic>
    </p:spTree>
    <p:extLst>
      <p:ext uri="{BB962C8B-B14F-4D97-AF65-F5344CB8AC3E}">
        <p14:creationId xmlns:p14="http://schemas.microsoft.com/office/powerpoint/2010/main" val="24030080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138" y="415637"/>
            <a:ext cx="10922923" cy="1268583"/>
          </a:xfrm>
        </p:spPr>
        <p:txBody>
          <a:bodyPr>
            <a:normAutofit/>
          </a:bodyPr>
          <a:lstStyle/>
          <a:p>
            <a:pPr algn="ctr"/>
            <a:r>
              <a:rPr lang="en-ZA" dirty="0" smtClean="0">
                <a:solidFill>
                  <a:schemeClr val="bg2">
                    <a:lumMod val="50000"/>
                  </a:schemeClr>
                </a:solidFill>
              </a:rPr>
              <a:t>Analysing Average meal </a:t>
            </a:r>
            <a:r>
              <a:rPr lang="en-ZA" dirty="0">
                <a:solidFill>
                  <a:schemeClr val="bg2">
                    <a:lumMod val="50000"/>
                  </a:schemeClr>
                </a:solidFill>
              </a:rPr>
              <a:t>Price Per Person by </a:t>
            </a:r>
            <a:r>
              <a:rPr lang="en-ZA" dirty="0" smtClean="0">
                <a:solidFill>
                  <a:schemeClr val="bg2">
                    <a:lumMod val="50000"/>
                  </a:schemeClr>
                </a:solidFill>
              </a:rPr>
              <a:t>Province(Western Cape &amp; Gauteng)</a:t>
            </a:r>
            <a:endParaRPr lang="en-ZA" dirty="0">
              <a:solidFill>
                <a:schemeClr val="bg2">
                  <a:lumMod val="50000"/>
                </a:schemeClr>
              </a:solidFill>
            </a:endParaRPr>
          </a:p>
        </p:txBody>
      </p:sp>
      <p:sp>
        <p:nvSpPr>
          <p:cNvPr id="9" name="Text Placeholder 8"/>
          <p:cNvSpPr>
            <a:spLocks noGrp="1"/>
          </p:cNvSpPr>
          <p:nvPr>
            <p:ph type="body" sz="half" idx="2"/>
          </p:nvPr>
        </p:nvSpPr>
        <p:spPr>
          <a:xfrm>
            <a:off x="482138" y="1961804"/>
            <a:ext cx="4981834" cy="4721629"/>
          </a:xfrm>
        </p:spPr>
        <p:txBody>
          <a:bodyPr>
            <a:normAutofit fontScale="70000" lnSpcReduction="20000"/>
          </a:bodyPr>
          <a:lstStyle/>
          <a:p>
            <a:r>
              <a:rPr lang="en-ZA" dirty="0"/>
              <a:t>"</a:t>
            </a:r>
            <a:r>
              <a:rPr lang="en-ZA" sz="1800" dirty="0"/>
              <a:t>This boxplot visualizes the distribution of the average price per person (</a:t>
            </a:r>
            <a:r>
              <a:rPr lang="en-ZA" sz="1800" dirty="0" err="1"/>
              <a:t>Avg_Price</a:t>
            </a:r>
            <a:r>
              <a:rPr lang="en-ZA" sz="1800" dirty="0"/>
              <a:t>) at restaurants in two provinces: Western Cape and Gauteng. It allows us to compare the typical price ranges and identify potential outliers in each region</a:t>
            </a:r>
            <a:r>
              <a:rPr lang="en-ZA" sz="1800" dirty="0" smtClean="0"/>
              <a:t>.“</a:t>
            </a:r>
          </a:p>
          <a:p>
            <a:r>
              <a:rPr lang="en-ZA" sz="1800" b="1" dirty="0"/>
              <a:t>Observations:</a:t>
            </a:r>
            <a:endParaRPr lang="en-ZA" sz="1800" dirty="0"/>
          </a:p>
          <a:p>
            <a:pPr marL="285750" lvl="0" indent="-285750">
              <a:buFont typeface="Arial" panose="020B0604020202020204" pitchFamily="34" charset="0"/>
              <a:buChar char="•"/>
            </a:pPr>
            <a:r>
              <a:rPr lang="en-ZA" sz="1800" b="1" dirty="0"/>
              <a:t>Price Differences</a:t>
            </a:r>
            <a:r>
              <a:rPr lang="en-ZA" b="1" dirty="0"/>
              <a:t>:</a:t>
            </a:r>
            <a:r>
              <a:rPr lang="en-ZA" dirty="0"/>
              <a:t> </a:t>
            </a:r>
            <a:r>
              <a:rPr lang="en-ZA" sz="1700" dirty="0"/>
              <a:t>Restaurants in the Western Cape generally have a higher average price per person compared to restaurants in Gauteng.</a:t>
            </a:r>
          </a:p>
          <a:p>
            <a:pPr marL="285750" lvl="0" indent="-285750">
              <a:buFont typeface="Arial" panose="020B0604020202020204" pitchFamily="34" charset="0"/>
              <a:buChar char="•"/>
            </a:pPr>
            <a:r>
              <a:rPr lang="en-ZA" sz="1800" b="1" dirty="0"/>
              <a:t>Price Range:</a:t>
            </a:r>
            <a:r>
              <a:rPr lang="en-ZA" sz="1800" dirty="0"/>
              <a:t> </a:t>
            </a:r>
            <a:r>
              <a:rPr lang="en-ZA" sz="1700" dirty="0"/>
              <a:t>The Western Cape exhibits a wider range of average prices, indicating a greater variety of dining options from budget-friendly to high-end.</a:t>
            </a:r>
          </a:p>
          <a:p>
            <a:pPr marL="285750" lvl="0" indent="-285750">
              <a:buFont typeface="Arial" panose="020B0604020202020204" pitchFamily="34" charset="0"/>
              <a:buChar char="•"/>
            </a:pPr>
            <a:r>
              <a:rPr lang="en-ZA" sz="1800" b="1" dirty="0"/>
              <a:t>Gauteng's Price Range:</a:t>
            </a:r>
            <a:r>
              <a:rPr lang="en-ZA" sz="1800" dirty="0"/>
              <a:t> </a:t>
            </a:r>
            <a:r>
              <a:rPr lang="en-ZA" sz="1700" dirty="0"/>
              <a:t>Gauteng shows a narrower range of average prices, suggesting a more concentrated price segment.</a:t>
            </a:r>
          </a:p>
          <a:p>
            <a:pPr marL="285750" indent="-285750">
              <a:buFont typeface="Arial" panose="020B0604020202020204" pitchFamily="34" charset="0"/>
              <a:buChar char="•"/>
            </a:pPr>
            <a:r>
              <a:rPr lang="en-ZA" sz="1800" b="1" dirty="0"/>
              <a:t>Outliers:</a:t>
            </a:r>
            <a:r>
              <a:rPr lang="en-ZA" sz="1800" dirty="0"/>
              <a:t> </a:t>
            </a:r>
            <a:r>
              <a:rPr lang="en-ZA" sz="1700" dirty="0"/>
              <a:t>Both provinces have potential outliers at the higher end of the price range, representing exceptionally expensive restaurants</a:t>
            </a:r>
            <a:r>
              <a:rPr lang="en-ZA" sz="1700" dirty="0" smtClean="0"/>
              <a:t>.</a:t>
            </a:r>
          </a:p>
          <a:p>
            <a:pPr marL="285750" indent="-285750">
              <a:buFont typeface="Arial" panose="020B0604020202020204" pitchFamily="34" charset="0"/>
              <a:buChar char="•"/>
            </a:pPr>
            <a:r>
              <a:rPr lang="en-ZA" b="1" dirty="0" smtClean="0"/>
              <a:t> </a:t>
            </a:r>
            <a:r>
              <a:rPr lang="en-ZA" sz="1800" b="1" dirty="0"/>
              <a:t>Relevance to Current Location:</a:t>
            </a:r>
            <a:r>
              <a:rPr lang="en-ZA" sz="1800" dirty="0"/>
              <a:t> </a:t>
            </a:r>
            <a:r>
              <a:rPr lang="en-ZA" sz="1700" dirty="0"/>
              <a:t>As my current location is Johannesburg, Gauteng, this graph shows that generally restaurants in my province tend to be cheaper than restaurants in the Western Cape.</a:t>
            </a:r>
          </a:p>
          <a:p>
            <a:pPr marL="285750" lvl="0" indent="-285750">
              <a:buFont typeface="Arial" panose="020B0604020202020204" pitchFamily="34" charset="0"/>
              <a:buChar char="•"/>
            </a:pPr>
            <a:endParaRPr lang="en-ZA" dirty="0"/>
          </a:p>
          <a:p>
            <a:endParaRPr lang="en-ZA" dirty="0"/>
          </a:p>
        </p:txBody>
      </p:sp>
      <p:pic>
        <p:nvPicPr>
          <p:cNvPr id="10" name="Content Placeholder 9"/>
          <p:cNvPicPr>
            <a:picLocks noGrp="1"/>
          </p:cNvPicPr>
          <p:nvPr>
            <p:ph idx="1"/>
          </p:nvPr>
        </p:nvPicPr>
        <p:blipFill>
          <a:blip r:embed="rId2"/>
          <a:stretch>
            <a:fillRect/>
          </a:stretch>
        </p:blipFill>
        <p:spPr>
          <a:xfrm>
            <a:off x="5513849" y="1684220"/>
            <a:ext cx="5891212" cy="4555375"/>
          </a:xfrm>
          <a:prstGeom prst="rect">
            <a:avLst/>
          </a:prstGeom>
        </p:spPr>
      </p:pic>
    </p:spTree>
    <p:extLst>
      <p:ext uri="{BB962C8B-B14F-4D97-AF65-F5344CB8AC3E}">
        <p14:creationId xmlns:p14="http://schemas.microsoft.com/office/powerpoint/2010/main" val="1075944296"/>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963" y="426721"/>
            <a:ext cx="8961571" cy="1252450"/>
          </a:xfrm>
        </p:spPr>
        <p:txBody>
          <a:bodyPr>
            <a:normAutofit/>
          </a:bodyPr>
          <a:lstStyle/>
          <a:p>
            <a:pPr algn="ctr"/>
            <a:r>
              <a:rPr lang="en-ZA" dirty="0" smtClean="0">
                <a:solidFill>
                  <a:schemeClr val="bg2">
                    <a:lumMod val="50000"/>
                  </a:schemeClr>
                </a:solidFill>
              </a:rPr>
              <a:t>Analysis of Restaurant Price  </a:t>
            </a:r>
            <a:r>
              <a:rPr lang="en-ZA" dirty="0">
                <a:solidFill>
                  <a:schemeClr val="bg2">
                    <a:lumMod val="50000"/>
                  </a:schemeClr>
                </a:solidFill>
              </a:rPr>
              <a:t>Categories by </a:t>
            </a:r>
            <a:r>
              <a:rPr lang="en-ZA" dirty="0" smtClean="0">
                <a:solidFill>
                  <a:schemeClr val="bg2">
                    <a:lumMod val="50000"/>
                  </a:schemeClr>
                </a:solidFill>
              </a:rPr>
              <a:t>Province (Gauteng &amp; Western Cape)</a:t>
            </a:r>
            <a:endParaRPr lang="en-ZA" dirty="0">
              <a:solidFill>
                <a:schemeClr val="bg2">
                  <a:lumMod val="50000"/>
                </a:schemeClr>
              </a:solidFill>
            </a:endParaRPr>
          </a:p>
        </p:txBody>
      </p:sp>
      <p:sp>
        <p:nvSpPr>
          <p:cNvPr id="4" name="Text Placeholder 3"/>
          <p:cNvSpPr>
            <a:spLocks noGrp="1"/>
          </p:cNvSpPr>
          <p:nvPr>
            <p:ph type="body" sz="half" idx="2"/>
          </p:nvPr>
        </p:nvSpPr>
        <p:spPr>
          <a:xfrm>
            <a:off x="299258" y="1928553"/>
            <a:ext cx="5253643" cy="4560662"/>
          </a:xfrm>
        </p:spPr>
        <p:txBody>
          <a:bodyPr>
            <a:normAutofit fontScale="77500" lnSpcReduction="20000"/>
          </a:bodyPr>
          <a:lstStyle/>
          <a:p>
            <a:r>
              <a:rPr lang="en-ZA" sz="1800" dirty="0"/>
              <a:t>"This stacked bar chart visualizes the distribution of restaurant price categories (Expensive, Medium Expensive, and Non-Expensive) across Gauteng and Western Cape. It allows us to compare the composition of restaurant price ranges in these two provinces</a:t>
            </a:r>
            <a:r>
              <a:rPr lang="en-ZA" sz="1800" dirty="0" smtClean="0"/>
              <a:t>.“</a:t>
            </a:r>
          </a:p>
          <a:p>
            <a:r>
              <a:rPr lang="en-ZA" sz="1800" b="1" dirty="0"/>
              <a:t>Observations:</a:t>
            </a:r>
            <a:endParaRPr lang="en-ZA" sz="1800" dirty="0"/>
          </a:p>
          <a:p>
            <a:pPr lvl="0"/>
            <a:r>
              <a:rPr lang="en-ZA" sz="1800" b="1" dirty="0"/>
              <a:t>Western Cape Dominance:</a:t>
            </a:r>
            <a:r>
              <a:rPr lang="en-ZA" sz="1800" dirty="0"/>
              <a:t> </a:t>
            </a:r>
            <a:r>
              <a:rPr lang="en-ZA" sz="1700" dirty="0"/>
              <a:t>Western Cape has a significantly higher number of restaurants across all price categories compared to Gauteng.</a:t>
            </a:r>
          </a:p>
          <a:p>
            <a:pPr lvl="0"/>
            <a:r>
              <a:rPr lang="en-ZA" sz="1800" b="1" dirty="0"/>
              <a:t>Gauteng's Price Focus:</a:t>
            </a:r>
            <a:r>
              <a:rPr lang="en-ZA" sz="1800" dirty="0"/>
              <a:t> </a:t>
            </a:r>
            <a:r>
              <a:rPr lang="en-ZA" sz="1700" dirty="0"/>
              <a:t>While Gauteng has fewer restaurants overall, it maintains a considerable amount of medium expensive restaurants.</a:t>
            </a:r>
          </a:p>
          <a:p>
            <a:pPr lvl="0"/>
            <a:r>
              <a:rPr lang="en-ZA" sz="1800" b="1" dirty="0"/>
              <a:t>Non-Expensive in Western Cape:</a:t>
            </a:r>
            <a:r>
              <a:rPr lang="en-ZA" sz="1800" dirty="0"/>
              <a:t> </a:t>
            </a:r>
            <a:r>
              <a:rPr lang="en-ZA" sz="1700" dirty="0"/>
              <a:t>Western Cape has a large number of "Non-Expensive" restaurants, potentially indicating a wider range of budget-friendly options.</a:t>
            </a:r>
          </a:p>
          <a:p>
            <a:pPr lvl="0"/>
            <a:r>
              <a:rPr lang="en-ZA" sz="1800" b="1" dirty="0"/>
              <a:t>Overall Restaurant Count:</a:t>
            </a:r>
            <a:r>
              <a:rPr lang="en-ZA" sz="1800" dirty="0"/>
              <a:t> </a:t>
            </a:r>
            <a:r>
              <a:rPr lang="en-ZA" sz="1700" dirty="0"/>
              <a:t>Western Cape has a much larger restaurant market than Gauteng.</a:t>
            </a:r>
          </a:p>
          <a:p>
            <a:pPr lvl="0"/>
            <a:r>
              <a:rPr lang="en-ZA" sz="1800" b="1" dirty="0"/>
              <a:t>Relevance to Current Location:</a:t>
            </a:r>
            <a:r>
              <a:rPr lang="en-ZA" sz="1800" dirty="0"/>
              <a:t> </a:t>
            </a:r>
            <a:r>
              <a:rPr lang="en-ZA" sz="1700" dirty="0"/>
              <a:t>As my current location is Johannesburg, Gauteng, this graph shows that there are less restaurants in my province, than in the Western Cape.</a:t>
            </a:r>
          </a:p>
          <a:p>
            <a:endParaRPr lang="en-ZA" dirty="0"/>
          </a:p>
        </p:txBody>
      </p:sp>
      <p:pic>
        <p:nvPicPr>
          <p:cNvPr id="5" name="Content Placeholder 4"/>
          <p:cNvPicPr>
            <a:picLocks noGrp="1"/>
          </p:cNvPicPr>
          <p:nvPr>
            <p:ph idx="1"/>
          </p:nvPr>
        </p:nvPicPr>
        <p:blipFill>
          <a:blip r:embed="rId2"/>
          <a:stretch>
            <a:fillRect/>
          </a:stretch>
        </p:blipFill>
        <p:spPr>
          <a:xfrm>
            <a:off x="5787969" y="2089019"/>
            <a:ext cx="5891213" cy="4239730"/>
          </a:xfrm>
          <a:prstGeom prst="rect">
            <a:avLst/>
          </a:prstGeom>
        </p:spPr>
      </p:pic>
    </p:spTree>
    <p:extLst>
      <p:ext uri="{BB962C8B-B14F-4D97-AF65-F5344CB8AC3E}">
        <p14:creationId xmlns:p14="http://schemas.microsoft.com/office/powerpoint/2010/main" val="2740424893"/>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333" y="465512"/>
            <a:ext cx="7249150" cy="1085703"/>
          </a:xfrm>
        </p:spPr>
        <p:txBody>
          <a:bodyPr>
            <a:normAutofit/>
          </a:bodyPr>
          <a:lstStyle/>
          <a:p>
            <a:pPr algn="ctr"/>
            <a:r>
              <a:rPr lang="en-ZA" dirty="0">
                <a:solidFill>
                  <a:schemeClr val="bg2">
                    <a:lumMod val="50000"/>
                  </a:schemeClr>
                </a:solidFill>
              </a:rPr>
              <a:t>Percentage of High-Rated Restaurants by Province</a:t>
            </a:r>
            <a:endParaRPr lang="en-ZA" dirty="0">
              <a:solidFill>
                <a:schemeClr val="bg2">
                  <a:lumMod val="50000"/>
                </a:schemeClr>
              </a:solidFill>
            </a:endParaRPr>
          </a:p>
        </p:txBody>
      </p:sp>
      <p:sp>
        <p:nvSpPr>
          <p:cNvPr id="4" name="Text Placeholder 3"/>
          <p:cNvSpPr>
            <a:spLocks noGrp="1"/>
          </p:cNvSpPr>
          <p:nvPr>
            <p:ph type="body" sz="half" idx="2"/>
          </p:nvPr>
        </p:nvSpPr>
        <p:spPr>
          <a:xfrm>
            <a:off x="432262" y="1900351"/>
            <a:ext cx="5187142" cy="4633453"/>
          </a:xfrm>
        </p:spPr>
        <p:txBody>
          <a:bodyPr>
            <a:normAutofit fontScale="77500" lnSpcReduction="20000"/>
          </a:bodyPr>
          <a:lstStyle/>
          <a:p>
            <a:r>
              <a:rPr lang="en-ZA" dirty="0"/>
              <a:t>"</a:t>
            </a:r>
            <a:r>
              <a:rPr lang="en-ZA" sz="1800" dirty="0"/>
              <a:t>This bar chart visualizes the percentage of high-rated restaurants in Gauteng and Western Cape. It helps us understand the distribution of high-rated restaurants across these two provinces</a:t>
            </a:r>
            <a:r>
              <a:rPr lang="en-ZA" sz="1800" dirty="0" smtClean="0"/>
              <a:t>.”</a:t>
            </a:r>
          </a:p>
          <a:p>
            <a:r>
              <a:rPr lang="en-ZA" b="1" dirty="0"/>
              <a:t>Observations:</a:t>
            </a:r>
            <a:endParaRPr lang="en-ZA" dirty="0"/>
          </a:p>
          <a:p>
            <a:pPr lvl="0"/>
            <a:r>
              <a:rPr lang="en-ZA" b="1" dirty="0"/>
              <a:t>Western Cape Superiority</a:t>
            </a:r>
            <a:r>
              <a:rPr lang="en-ZA" sz="1400" b="1" dirty="0"/>
              <a:t>:</a:t>
            </a:r>
            <a:r>
              <a:rPr lang="en-ZA" sz="1400" dirty="0"/>
              <a:t> </a:t>
            </a:r>
            <a:r>
              <a:rPr lang="en-ZA" sz="1500" dirty="0"/>
              <a:t>Western Cape has a significantly higher percentage of high-rated restaurants (95.6%) compared to Gauteng (65.3%).</a:t>
            </a:r>
          </a:p>
          <a:p>
            <a:pPr lvl="0"/>
            <a:r>
              <a:rPr lang="en-ZA" b="1" dirty="0"/>
              <a:t>High </a:t>
            </a:r>
            <a:r>
              <a:rPr lang="en-ZA" b="1" dirty="0" smtClean="0"/>
              <a:t>:</a:t>
            </a:r>
            <a:r>
              <a:rPr lang="en-ZA" b="1" dirty="0"/>
              <a:t>Rating in Western Cape</a:t>
            </a:r>
            <a:r>
              <a:rPr lang="en-ZA" dirty="0" smtClean="0"/>
              <a:t> </a:t>
            </a:r>
            <a:r>
              <a:rPr lang="en-ZA" sz="1500" dirty="0"/>
              <a:t>The exceptionally high percentage of high-rated restaurants in Western Cape suggests a high standard of restaurant quality in that region.</a:t>
            </a:r>
          </a:p>
          <a:p>
            <a:pPr lvl="0"/>
            <a:r>
              <a:rPr lang="en-ZA" b="1" dirty="0"/>
              <a:t>Moderate Rating in Gauteng:</a:t>
            </a:r>
            <a:r>
              <a:rPr lang="en-ZA" dirty="0"/>
              <a:t> </a:t>
            </a:r>
            <a:r>
              <a:rPr lang="en-ZA" sz="1500" dirty="0"/>
              <a:t>While still above average, the percentage of high-rated restaurants in Gauteng is notably lower than Western Cape.</a:t>
            </a:r>
          </a:p>
          <a:p>
            <a:pPr lvl="0"/>
            <a:r>
              <a:rPr lang="en-ZA" b="1" dirty="0"/>
              <a:t>Provincial Disparity:</a:t>
            </a:r>
            <a:r>
              <a:rPr lang="en-ZA" dirty="0"/>
              <a:t> </a:t>
            </a:r>
            <a:r>
              <a:rPr lang="en-ZA" sz="1500" dirty="0"/>
              <a:t>There is a substantial difference in the percentage of high-rated restaurants between the two provinces, indicating a potential regional quality difference.</a:t>
            </a:r>
          </a:p>
          <a:p>
            <a:pPr lvl="0"/>
            <a:r>
              <a:rPr lang="en-ZA" b="1" dirty="0"/>
              <a:t>Relevance to Current Location:</a:t>
            </a:r>
            <a:r>
              <a:rPr lang="en-ZA" dirty="0"/>
              <a:t> </a:t>
            </a:r>
            <a:r>
              <a:rPr lang="en-ZA" sz="1500" dirty="0"/>
              <a:t>As my current location is Johannesburg, Gauteng, South Africa, this graph shows the percentage of high-rated restaurants in my province. This is important information for the model to use when making recommendations.</a:t>
            </a:r>
          </a:p>
          <a:p>
            <a:endParaRPr lang="en-ZA" sz="1400" dirty="0"/>
          </a:p>
          <a:p>
            <a:endParaRPr lang="en-ZA" sz="1400" dirty="0"/>
          </a:p>
        </p:txBody>
      </p:sp>
      <p:pic>
        <p:nvPicPr>
          <p:cNvPr id="5" name="Content Placeholder 4"/>
          <p:cNvPicPr>
            <a:picLocks noGrp="1"/>
          </p:cNvPicPr>
          <p:nvPr>
            <p:ph idx="1"/>
          </p:nvPr>
        </p:nvPicPr>
        <p:blipFill>
          <a:blip r:embed="rId2"/>
          <a:stretch>
            <a:fillRect/>
          </a:stretch>
        </p:blipFill>
        <p:spPr>
          <a:xfrm>
            <a:off x="5818908" y="2091543"/>
            <a:ext cx="6001789" cy="4251067"/>
          </a:xfrm>
          <a:prstGeom prst="rect">
            <a:avLst/>
          </a:prstGeom>
        </p:spPr>
      </p:pic>
    </p:spTree>
    <p:extLst>
      <p:ext uri="{BB962C8B-B14F-4D97-AF65-F5344CB8AC3E}">
        <p14:creationId xmlns:p14="http://schemas.microsoft.com/office/powerpoint/2010/main" val="2428845663"/>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177339"/>
            <a:ext cx="9560088" cy="1639884"/>
          </a:xfrm>
        </p:spPr>
        <p:txBody>
          <a:bodyPr/>
          <a:lstStyle/>
          <a:p>
            <a:pPr algn="ctr"/>
            <a:r>
              <a:rPr lang="en-ZA" dirty="0">
                <a:solidFill>
                  <a:schemeClr val="bg2">
                    <a:lumMod val="50000"/>
                  </a:schemeClr>
                </a:solidFill>
              </a:rPr>
              <a:t>Top 10 Suburbs </a:t>
            </a:r>
            <a:r>
              <a:rPr lang="en-ZA" dirty="0" smtClean="0">
                <a:solidFill>
                  <a:schemeClr val="bg2">
                    <a:lumMod val="50000"/>
                  </a:schemeClr>
                </a:solidFill>
              </a:rPr>
              <a:t>with The </a:t>
            </a:r>
            <a:r>
              <a:rPr lang="en-ZA" dirty="0">
                <a:solidFill>
                  <a:schemeClr val="bg2">
                    <a:lumMod val="50000"/>
                  </a:schemeClr>
                </a:solidFill>
              </a:rPr>
              <a:t>Most </a:t>
            </a:r>
            <a:r>
              <a:rPr lang="en-ZA" dirty="0" smtClean="0">
                <a:solidFill>
                  <a:schemeClr val="bg2">
                    <a:lumMod val="50000"/>
                  </a:schemeClr>
                </a:solidFill>
              </a:rPr>
              <a:t>Restaurants across both provinces (Gauteng &amp; Western Cape)</a:t>
            </a:r>
            <a:endParaRPr lang="en-ZA" dirty="0">
              <a:solidFill>
                <a:schemeClr val="bg2">
                  <a:lumMod val="50000"/>
                </a:schemeClr>
              </a:solidFill>
            </a:endParaRPr>
          </a:p>
        </p:txBody>
      </p:sp>
      <p:sp>
        <p:nvSpPr>
          <p:cNvPr id="4" name="Text Placeholder 3"/>
          <p:cNvSpPr>
            <a:spLocks noGrp="1"/>
          </p:cNvSpPr>
          <p:nvPr>
            <p:ph type="body" sz="half" idx="2"/>
          </p:nvPr>
        </p:nvSpPr>
        <p:spPr>
          <a:xfrm>
            <a:off x="432262" y="1817223"/>
            <a:ext cx="5353395" cy="4600202"/>
          </a:xfrm>
        </p:spPr>
        <p:txBody>
          <a:bodyPr>
            <a:normAutofit fontScale="77500" lnSpcReduction="20000"/>
          </a:bodyPr>
          <a:lstStyle/>
          <a:p>
            <a:r>
              <a:rPr lang="en-ZA" sz="1800" dirty="0"/>
              <a:t>"This bar chart displays the top 10 suburbs with the highest number of restaurants. It helps us understand the concentration of restaurants in these areas</a:t>
            </a:r>
            <a:r>
              <a:rPr lang="en-ZA" sz="1800" dirty="0" smtClean="0"/>
              <a:t>.“</a:t>
            </a:r>
          </a:p>
          <a:p>
            <a:r>
              <a:rPr lang="en-ZA" sz="1800" b="1" dirty="0" smtClean="0"/>
              <a:t>Observations</a:t>
            </a:r>
            <a:r>
              <a:rPr lang="en-ZA" sz="1800" b="1" dirty="0"/>
              <a:t>:</a:t>
            </a:r>
            <a:endParaRPr lang="en-ZA" sz="1800" dirty="0"/>
          </a:p>
          <a:p>
            <a:pPr marL="285750" lvl="0" indent="-285750">
              <a:buFont typeface="Arial" panose="020B0604020202020204" pitchFamily="34" charset="0"/>
              <a:buChar char="•"/>
            </a:pPr>
            <a:r>
              <a:rPr lang="en-ZA" b="1" dirty="0"/>
              <a:t>Cape Town City Centre Lead:</a:t>
            </a:r>
            <a:r>
              <a:rPr lang="en-ZA" dirty="0"/>
              <a:t> Cape Town City Centre has a significantly higher number of restaurants compared to other suburbs.</a:t>
            </a:r>
          </a:p>
          <a:p>
            <a:pPr marL="285750" lvl="0" indent="-285750">
              <a:buFont typeface="Arial" panose="020B0604020202020204" pitchFamily="34" charset="0"/>
              <a:buChar char="•"/>
            </a:pPr>
            <a:r>
              <a:rPr lang="en-ZA" b="1" dirty="0"/>
              <a:t>Decreasing Trend:</a:t>
            </a:r>
            <a:r>
              <a:rPr lang="en-ZA" dirty="0"/>
              <a:t> The number of restaurants decreases progressively from Cape Town City Centre to </a:t>
            </a:r>
            <a:r>
              <a:rPr lang="en-ZA" dirty="0" err="1"/>
              <a:t>Sandton</a:t>
            </a:r>
            <a:r>
              <a:rPr lang="en-ZA" dirty="0"/>
              <a:t>.</a:t>
            </a:r>
          </a:p>
          <a:p>
            <a:pPr marL="285750" lvl="0" indent="-285750">
              <a:buFont typeface="Arial" panose="020B0604020202020204" pitchFamily="34" charset="0"/>
              <a:buChar char="•"/>
            </a:pPr>
            <a:r>
              <a:rPr lang="en-ZA" b="1" dirty="0"/>
              <a:t>Restaurant Concentration:</a:t>
            </a:r>
            <a:r>
              <a:rPr lang="en-ZA" dirty="0"/>
              <a:t> The chart highlights suburbs with a high concentration of restaurants.</a:t>
            </a:r>
          </a:p>
          <a:p>
            <a:pPr marL="285750" lvl="0" indent="-285750">
              <a:buFont typeface="Arial" panose="020B0604020202020204" pitchFamily="34" charset="0"/>
              <a:buChar char="•"/>
            </a:pPr>
            <a:r>
              <a:rPr lang="en-ZA" b="1" dirty="0"/>
              <a:t>Geographic Mix:</a:t>
            </a:r>
            <a:r>
              <a:rPr lang="en-ZA" dirty="0"/>
              <a:t> The suburbs listed are from both Cape Town and Johannesburg, showing a mix of high-restaurant-density areas.</a:t>
            </a:r>
          </a:p>
          <a:p>
            <a:pPr marL="285750" lvl="0" indent="-285750">
              <a:buFont typeface="Arial" panose="020B0604020202020204" pitchFamily="34" charset="0"/>
              <a:buChar char="•"/>
            </a:pPr>
            <a:r>
              <a:rPr lang="en-ZA" b="1" dirty="0"/>
              <a:t>Johannesburg Insight:</a:t>
            </a:r>
            <a:r>
              <a:rPr lang="en-ZA" dirty="0"/>
              <a:t> The inclusion of Johannesburg suburbs like Rosebank, Linden, Parkwood, Observatory, and </a:t>
            </a:r>
            <a:r>
              <a:rPr lang="en-ZA" dirty="0" err="1"/>
              <a:t>Sandton</a:t>
            </a:r>
            <a:r>
              <a:rPr lang="en-ZA" dirty="0"/>
              <a:t> provides insight into restaurant density in </a:t>
            </a:r>
            <a:r>
              <a:rPr lang="en-ZA" dirty="0" smtClean="0"/>
              <a:t>my area</a:t>
            </a:r>
            <a:r>
              <a:rPr lang="en-ZA" dirty="0"/>
              <a:t>.</a:t>
            </a:r>
          </a:p>
          <a:p>
            <a:pPr marL="285750" lvl="0" indent="-285750">
              <a:buFont typeface="Arial" panose="020B0604020202020204" pitchFamily="34" charset="0"/>
              <a:buChar char="•"/>
            </a:pPr>
            <a:r>
              <a:rPr lang="en-ZA" b="1" dirty="0"/>
              <a:t>Relevance to Current Location:</a:t>
            </a:r>
            <a:r>
              <a:rPr lang="en-ZA" dirty="0"/>
              <a:t> As my current location is Johannesburg, Gauteng, South Africa, this graph shows the top 10 suburbs with the most restaurants. This is important information for the model to use when making recommendations.</a:t>
            </a:r>
          </a:p>
          <a:p>
            <a:endParaRPr lang="en-GB" dirty="0"/>
          </a:p>
        </p:txBody>
      </p:sp>
      <p:pic>
        <p:nvPicPr>
          <p:cNvPr id="7" name="Picture 6"/>
          <p:cNvPicPr/>
          <p:nvPr/>
        </p:nvPicPr>
        <p:blipFill>
          <a:blip r:embed="rId2"/>
          <a:stretch>
            <a:fillRect/>
          </a:stretch>
        </p:blipFill>
        <p:spPr>
          <a:xfrm>
            <a:off x="6149294" y="2177936"/>
            <a:ext cx="5731510" cy="3374967"/>
          </a:xfrm>
          <a:prstGeom prst="rect">
            <a:avLst/>
          </a:prstGeom>
        </p:spPr>
      </p:pic>
    </p:spTree>
    <p:extLst>
      <p:ext uri="{BB962C8B-B14F-4D97-AF65-F5344CB8AC3E}">
        <p14:creationId xmlns:p14="http://schemas.microsoft.com/office/powerpoint/2010/main" val="1600546024"/>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679" y="216131"/>
            <a:ext cx="9576713" cy="819696"/>
          </a:xfrm>
        </p:spPr>
        <p:txBody>
          <a:bodyPr/>
          <a:lstStyle/>
          <a:p>
            <a:pPr algn="ctr"/>
            <a:r>
              <a:rPr lang="en-ZA" dirty="0">
                <a:solidFill>
                  <a:schemeClr val="bg2">
                    <a:lumMod val="50000"/>
                  </a:schemeClr>
                </a:solidFill>
              </a:rPr>
              <a:t>Top 10 Highest Rated Suburbs</a:t>
            </a:r>
          </a:p>
        </p:txBody>
      </p:sp>
      <p:sp>
        <p:nvSpPr>
          <p:cNvPr id="4" name="Text Placeholder 3"/>
          <p:cNvSpPr>
            <a:spLocks noGrp="1"/>
          </p:cNvSpPr>
          <p:nvPr>
            <p:ph type="body" sz="half" idx="2"/>
          </p:nvPr>
        </p:nvSpPr>
        <p:spPr>
          <a:xfrm>
            <a:off x="182880" y="1496290"/>
            <a:ext cx="5453149" cy="5153891"/>
          </a:xfrm>
        </p:spPr>
        <p:txBody>
          <a:bodyPr>
            <a:normAutofit fontScale="77500" lnSpcReduction="20000"/>
          </a:bodyPr>
          <a:lstStyle/>
          <a:p>
            <a:r>
              <a:rPr lang="en-ZA" sz="1800" dirty="0"/>
              <a:t>"This bar chart displays the average ratings of the top 10 highest-rated suburbs in the dataset. It helps us understand the quality and consistency of restaurant ratings in these top-performing areas</a:t>
            </a:r>
            <a:r>
              <a:rPr lang="en-ZA" sz="1800" dirty="0" smtClean="0"/>
              <a:t>.“</a:t>
            </a:r>
          </a:p>
          <a:p>
            <a:r>
              <a:rPr lang="en-ZA" sz="1800" b="1" dirty="0"/>
              <a:t>Observations:</a:t>
            </a:r>
            <a:endParaRPr lang="en-ZA" sz="1800" dirty="0"/>
          </a:p>
          <a:p>
            <a:pPr marL="285750" lvl="0" indent="-285750">
              <a:buFont typeface="Arial" panose="020B0604020202020204" pitchFamily="34" charset="0"/>
              <a:buChar char="•"/>
            </a:pPr>
            <a:r>
              <a:rPr lang="en-ZA" sz="1800" b="1" dirty="0"/>
              <a:t>Exceptional Ratings:</a:t>
            </a:r>
            <a:r>
              <a:rPr lang="en-ZA" sz="1800" dirty="0"/>
              <a:t> All 10 suburbs have exceptionally high average ratings, indicating a high level of quality.</a:t>
            </a:r>
          </a:p>
          <a:p>
            <a:pPr marL="285750" lvl="0" indent="-285750">
              <a:buFont typeface="Arial" panose="020B0604020202020204" pitchFamily="34" charset="0"/>
              <a:buChar char="•"/>
            </a:pPr>
            <a:r>
              <a:rPr lang="en-ZA" sz="1800" b="1" dirty="0"/>
              <a:t>Low Rating Variance:</a:t>
            </a:r>
            <a:r>
              <a:rPr lang="en-ZA" sz="1800" dirty="0"/>
              <a:t> The average ratings show minimal variation, suggesting consistent quality across these top suburbs.</a:t>
            </a:r>
          </a:p>
          <a:p>
            <a:pPr marL="285750" lvl="0" indent="-285750">
              <a:buFont typeface="Arial" panose="020B0604020202020204" pitchFamily="34" charset="0"/>
              <a:buChar char="•"/>
            </a:pPr>
            <a:r>
              <a:rPr lang="en-ZA" sz="1800" b="1" dirty="0"/>
              <a:t>Top Performer:</a:t>
            </a:r>
            <a:r>
              <a:rPr lang="en-ZA" sz="1800" dirty="0"/>
              <a:t> "City and Suburban" stands out with the highest average rating.</a:t>
            </a:r>
          </a:p>
          <a:p>
            <a:pPr marL="285750" lvl="0" indent="-285750">
              <a:buFont typeface="Arial" panose="020B0604020202020204" pitchFamily="34" charset="0"/>
              <a:buChar char="•"/>
            </a:pPr>
            <a:r>
              <a:rPr lang="en-ZA" sz="1800" b="1" dirty="0"/>
              <a:t>Quality Indicator:</a:t>
            </a:r>
            <a:r>
              <a:rPr lang="en-ZA" sz="1800" dirty="0"/>
              <a:t> This chart highlights the high quality of restaurants found in these suburbs.</a:t>
            </a:r>
          </a:p>
          <a:p>
            <a:pPr marL="285750" lvl="0" indent="-285750">
              <a:buFont typeface="Arial" panose="020B0604020202020204" pitchFamily="34" charset="0"/>
              <a:buChar char="•"/>
            </a:pPr>
            <a:r>
              <a:rPr lang="en-ZA" sz="1800" b="1" dirty="0"/>
              <a:t>Geographic Diversity:</a:t>
            </a:r>
            <a:r>
              <a:rPr lang="en-ZA" sz="1800" dirty="0"/>
              <a:t> The suburbs listed are from various locations, indicating a broad range of high-rated areas.</a:t>
            </a:r>
          </a:p>
          <a:p>
            <a:pPr marL="285750" lvl="0" indent="-285750">
              <a:buFont typeface="Arial" panose="020B0604020202020204" pitchFamily="34" charset="0"/>
              <a:buChar char="•"/>
            </a:pPr>
            <a:r>
              <a:rPr lang="en-ZA" sz="1800" b="1" dirty="0"/>
              <a:t>Relevance to Current Location:</a:t>
            </a:r>
            <a:r>
              <a:rPr lang="en-ZA" sz="1800" dirty="0"/>
              <a:t> As my current location is Johannesburg, Gauteng, South Africa, this graph shows the top 10 highest rated suburbs. Even though the graph is not limited to Johannesburg, the data shows the high ratings that the model is working with.</a:t>
            </a:r>
          </a:p>
          <a:p>
            <a:endParaRPr lang="en-ZA" dirty="0"/>
          </a:p>
        </p:txBody>
      </p:sp>
      <p:pic>
        <p:nvPicPr>
          <p:cNvPr id="5" name="Picture 4"/>
          <p:cNvPicPr/>
          <p:nvPr/>
        </p:nvPicPr>
        <p:blipFill>
          <a:blip r:embed="rId2"/>
          <a:stretch>
            <a:fillRect/>
          </a:stretch>
        </p:blipFill>
        <p:spPr>
          <a:xfrm>
            <a:off x="5902035" y="2144684"/>
            <a:ext cx="5968539" cy="3325090"/>
          </a:xfrm>
          <a:prstGeom prst="rect">
            <a:avLst/>
          </a:prstGeom>
        </p:spPr>
      </p:pic>
    </p:spTree>
    <p:extLst>
      <p:ext uri="{BB962C8B-B14F-4D97-AF65-F5344CB8AC3E}">
        <p14:creationId xmlns:p14="http://schemas.microsoft.com/office/powerpoint/2010/main" val="1231917372"/>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236" y="465512"/>
            <a:ext cx="10258357" cy="719943"/>
          </a:xfrm>
        </p:spPr>
        <p:txBody>
          <a:bodyPr/>
          <a:lstStyle/>
          <a:p>
            <a:pPr algn="ctr"/>
            <a:r>
              <a:rPr lang="en-ZA" dirty="0">
                <a:solidFill>
                  <a:schemeClr val="bg2">
                    <a:lumMod val="50000"/>
                  </a:schemeClr>
                </a:solidFill>
              </a:rPr>
              <a:t>Max Meal Price Per Person vs. Rating</a:t>
            </a:r>
            <a:endParaRPr lang="en-ZA" dirty="0">
              <a:solidFill>
                <a:schemeClr val="bg2">
                  <a:lumMod val="50000"/>
                </a:schemeClr>
              </a:solidFill>
            </a:endParaRPr>
          </a:p>
        </p:txBody>
      </p:sp>
      <p:sp>
        <p:nvSpPr>
          <p:cNvPr id="4" name="Text Placeholder 3"/>
          <p:cNvSpPr>
            <a:spLocks noGrp="1"/>
          </p:cNvSpPr>
          <p:nvPr>
            <p:ph type="body" sz="half" idx="2"/>
          </p:nvPr>
        </p:nvSpPr>
        <p:spPr>
          <a:xfrm>
            <a:off x="381934" y="1512916"/>
            <a:ext cx="5835986" cy="4871259"/>
          </a:xfrm>
        </p:spPr>
        <p:txBody>
          <a:bodyPr>
            <a:normAutofit fontScale="77500" lnSpcReduction="20000"/>
          </a:bodyPr>
          <a:lstStyle/>
          <a:p>
            <a:r>
              <a:rPr lang="en-ZA" sz="1800" dirty="0"/>
              <a:t>"This scatter plot visualizes the relationship between the maximum meal price per person and the restaurant rating. It helps us understand if there is any correlation between these two variables</a:t>
            </a:r>
            <a:r>
              <a:rPr lang="en-ZA" sz="1800" dirty="0" smtClean="0"/>
              <a:t>.“</a:t>
            </a:r>
          </a:p>
          <a:p>
            <a:r>
              <a:rPr lang="en-ZA" sz="1800" b="1" dirty="0"/>
              <a:t>Observations:</a:t>
            </a:r>
            <a:endParaRPr lang="en-ZA" sz="1800" dirty="0"/>
          </a:p>
          <a:p>
            <a:pPr marL="285750" lvl="0" indent="-285750">
              <a:buFont typeface="Arial" panose="020B0604020202020204" pitchFamily="34" charset="0"/>
              <a:buChar char="•"/>
            </a:pPr>
            <a:r>
              <a:rPr lang="en-ZA" sz="1700" b="1" dirty="0"/>
              <a:t>No Price-Rating Correlation:</a:t>
            </a:r>
            <a:r>
              <a:rPr lang="en-ZA" sz="1700" dirty="0"/>
              <a:t> The scatter plot shows no clear linear trend between price and rating, indicating that price does not strongly predict rating.</a:t>
            </a:r>
          </a:p>
          <a:p>
            <a:pPr marL="285750" lvl="0" indent="-285750">
              <a:buFont typeface="Arial" panose="020B0604020202020204" pitchFamily="34" charset="0"/>
              <a:buChar char="•"/>
            </a:pPr>
            <a:r>
              <a:rPr lang="en-ZA" sz="1700" b="1" dirty="0"/>
              <a:t>Wide Price Variation at High Ratings:</a:t>
            </a:r>
            <a:r>
              <a:rPr lang="en-ZA" sz="1700" dirty="0"/>
              <a:t> Restaurants with high ratings exhibit a wide range of prices, suggesting that quality is not solely determined by cost.</a:t>
            </a:r>
          </a:p>
          <a:p>
            <a:pPr marL="285750" lvl="0" indent="-285750">
              <a:buFont typeface="Arial" panose="020B0604020202020204" pitchFamily="34" charset="0"/>
              <a:buChar char="•"/>
            </a:pPr>
            <a:r>
              <a:rPr lang="en-ZA" sz="1700" b="1" dirty="0"/>
              <a:t>Varied Ratings at Lower Prices:</a:t>
            </a:r>
            <a:r>
              <a:rPr lang="en-ZA" sz="1700" dirty="0"/>
              <a:t> Restaurants with lower prices still show a wide range of ratings, further reinforcing the lack of correlation.</a:t>
            </a:r>
          </a:p>
          <a:p>
            <a:pPr marL="285750" lvl="0" indent="-285750">
              <a:buFont typeface="Arial" panose="020B0604020202020204" pitchFamily="34" charset="0"/>
              <a:buChar char="•"/>
            </a:pPr>
            <a:r>
              <a:rPr lang="en-ZA" sz="1700" b="1" dirty="0"/>
              <a:t>Sparse High-Price Data:</a:t>
            </a:r>
            <a:r>
              <a:rPr lang="en-ZA" sz="1700" dirty="0"/>
              <a:t> There are very few restaurants with extremely high meal prices in the dataset.</a:t>
            </a:r>
          </a:p>
          <a:p>
            <a:pPr marL="285750" lvl="0" indent="-285750">
              <a:buFont typeface="Arial" panose="020B0604020202020204" pitchFamily="34" charset="0"/>
              <a:buChar char="•"/>
            </a:pPr>
            <a:r>
              <a:rPr lang="en-ZA" sz="1700" b="1" dirty="0"/>
              <a:t>No Obvious Patterns:</a:t>
            </a:r>
            <a:r>
              <a:rPr lang="en-ZA" sz="1700" dirty="0"/>
              <a:t> The lack of clear clusters or patterns suggests that price and rating are relatively independent variables.</a:t>
            </a:r>
          </a:p>
          <a:p>
            <a:pPr marL="285750" lvl="0" indent="-285750">
              <a:buFont typeface="Arial" panose="020B0604020202020204" pitchFamily="34" charset="0"/>
              <a:buChar char="•"/>
            </a:pPr>
            <a:r>
              <a:rPr lang="en-ZA" sz="1700" b="1" dirty="0"/>
              <a:t>Relevance to Current Location:</a:t>
            </a:r>
            <a:r>
              <a:rPr lang="en-ZA" sz="1700" dirty="0"/>
              <a:t> While this graph is not limited to Johannesburg, Gauteng, South Africa, it shows that price and rating are independent variables. This is important information for the model to use when making recommendations.</a:t>
            </a:r>
          </a:p>
          <a:p>
            <a:endParaRPr lang="en-ZA" sz="1700" dirty="0"/>
          </a:p>
        </p:txBody>
      </p:sp>
      <p:pic>
        <p:nvPicPr>
          <p:cNvPr id="5" name="Picture 4"/>
          <p:cNvPicPr/>
          <p:nvPr/>
        </p:nvPicPr>
        <p:blipFill>
          <a:blip r:embed="rId2"/>
          <a:stretch>
            <a:fillRect/>
          </a:stretch>
        </p:blipFill>
        <p:spPr>
          <a:xfrm>
            <a:off x="6217920" y="1864620"/>
            <a:ext cx="5731510" cy="3660775"/>
          </a:xfrm>
          <a:prstGeom prst="rect">
            <a:avLst/>
          </a:prstGeom>
        </p:spPr>
      </p:pic>
    </p:spTree>
    <p:extLst>
      <p:ext uri="{BB962C8B-B14F-4D97-AF65-F5344CB8AC3E}">
        <p14:creationId xmlns:p14="http://schemas.microsoft.com/office/powerpoint/2010/main" val="3145859010"/>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9709" y="382386"/>
            <a:ext cx="9892597" cy="686692"/>
          </a:xfrm>
        </p:spPr>
        <p:txBody>
          <a:bodyPr/>
          <a:lstStyle/>
          <a:p>
            <a:pPr algn="ctr"/>
            <a:r>
              <a:rPr lang="en-ZA" dirty="0">
                <a:solidFill>
                  <a:schemeClr val="bg2">
                    <a:lumMod val="50000"/>
                  </a:schemeClr>
                </a:solidFill>
              </a:rPr>
              <a:t>Price Category Distribution by Ambiance Label</a:t>
            </a:r>
            <a:endParaRPr lang="en-ZA" dirty="0">
              <a:solidFill>
                <a:schemeClr val="bg2">
                  <a:lumMod val="50000"/>
                </a:schemeClr>
              </a:solidFill>
            </a:endParaRPr>
          </a:p>
        </p:txBody>
      </p:sp>
      <p:sp>
        <p:nvSpPr>
          <p:cNvPr id="4" name="Text Placeholder 3"/>
          <p:cNvSpPr>
            <a:spLocks noGrp="1"/>
          </p:cNvSpPr>
          <p:nvPr>
            <p:ph type="body" sz="half" idx="2"/>
          </p:nvPr>
        </p:nvSpPr>
        <p:spPr>
          <a:xfrm>
            <a:off x="399011" y="1363287"/>
            <a:ext cx="5552902" cy="4904509"/>
          </a:xfrm>
        </p:spPr>
        <p:txBody>
          <a:bodyPr>
            <a:normAutofit fontScale="85000" lnSpcReduction="10000"/>
          </a:bodyPr>
          <a:lstStyle/>
          <a:p>
            <a:r>
              <a:rPr lang="en-ZA" sz="1800" dirty="0" smtClean="0"/>
              <a:t>"This </a:t>
            </a:r>
            <a:r>
              <a:rPr lang="en-ZA" sz="1800" dirty="0"/>
              <a:t>grouped bar chart visualizes the distribution of price categories (Non-Expensive, Expensive, and Medium Expensive) across different ambiance labels. It helps us understand the relationship between ambiance and price range in restaurants</a:t>
            </a:r>
            <a:r>
              <a:rPr lang="en-ZA" sz="1800" dirty="0" smtClean="0"/>
              <a:t>.“</a:t>
            </a:r>
          </a:p>
          <a:p>
            <a:r>
              <a:rPr lang="en-ZA" sz="1800" b="1" dirty="0"/>
              <a:t>Observations:</a:t>
            </a:r>
            <a:endParaRPr lang="en-ZA" sz="1800" dirty="0"/>
          </a:p>
          <a:p>
            <a:pPr lvl="0"/>
            <a:r>
              <a:rPr lang="en-ZA" sz="1500" b="1" dirty="0"/>
              <a:t>Ambiance and Price Correlation:</a:t>
            </a:r>
            <a:r>
              <a:rPr lang="en-ZA" sz="1500" dirty="0"/>
              <a:t> Certain ambiance labels correlate with specific price categories. For example, "Elegant &amp; Contemporary Dining" and "Chic &amp; Elegant Modern Dining" have a higher count of medium-expensive restaurants.</a:t>
            </a:r>
          </a:p>
          <a:p>
            <a:pPr lvl="0"/>
            <a:r>
              <a:rPr lang="en-ZA" sz="1500" b="1" dirty="0"/>
              <a:t>Medium Expensive Dominance:</a:t>
            </a:r>
            <a:r>
              <a:rPr lang="en-ZA" sz="1500" dirty="0"/>
              <a:t> "Medium Expensive" restaurants are more prevalent across most ambiance categories.</a:t>
            </a:r>
          </a:p>
          <a:p>
            <a:pPr lvl="0"/>
            <a:r>
              <a:rPr lang="en-ZA" sz="1500" b="1" dirty="0"/>
              <a:t>Budget-Friendly Brunch:</a:t>
            </a:r>
            <a:r>
              <a:rPr lang="en-ZA" sz="1500" dirty="0"/>
              <a:t> "Popular Brunch &amp; Café Spot" tends to have more "Non-Expensive" restaurants.</a:t>
            </a:r>
          </a:p>
          <a:p>
            <a:pPr lvl="0"/>
            <a:r>
              <a:rPr lang="en-ZA" sz="1500" b="1" dirty="0"/>
              <a:t>Balanced Distribution:</a:t>
            </a:r>
            <a:r>
              <a:rPr lang="en-ZA" sz="1500" dirty="0"/>
              <a:t> "Modern &amp; </a:t>
            </a:r>
            <a:r>
              <a:rPr lang="en-ZA" sz="1500" dirty="0" err="1"/>
              <a:t>Cozy</a:t>
            </a:r>
            <a:r>
              <a:rPr lang="en-ZA" sz="1500" dirty="0"/>
              <a:t> Dining" and "Traditional &amp; Inviting Atmosphere" show a more balanced distribution of price categories.</a:t>
            </a:r>
          </a:p>
          <a:p>
            <a:pPr lvl="0"/>
            <a:r>
              <a:rPr lang="en-ZA" sz="1500" b="1" dirty="0"/>
              <a:t>Relevance to Current Location:</a:t>
            </a:r>
            <a:r>
              <a:rPr lang="en-ZA" sz="1500" dirty="0"/>
              <a:t> As my current location is Johannesburg, Gauteng, South Africa, this graph shows the relationship between ambiance and price. This is important information for the model to use when making recommendations.</a:t>
            </a:r>
          </a:p>
          <a:p>
            <a:endParaRPr lang="en-ZA" dirty="0"/>
          </a:p>
        </p:txBody>
      </p:sp>
      <p:pic>
        <p:nvPicPr>
          <p:cNvPr id="5" name="Picture 4"/>
          <p:cNvPicPr/>
          <p:nvPr/>
        </p:nvPicPr>
        <p:blipFill>
          <a:blip r:embed="rId2"/>
          <a:stretch>
            <a:fillRect/>
          </a:stretch>
        </p:blipFill>
        <p:spPr>
          <a:xfrm>
            <a:off x="6106449" y="1677381"/>
            <a:ext cx="5731510" cy="3968750"/>
          </a:xfrm>
          <a:prstGeom prst="rect">
            <a:avLst/>
          </a:prstGeom>
        </p:spPr>
      </p:pic>
    </p:spTree>
    <p:extLst>
      <p:ext uri="{BB962C8B-B14F-4D97-AF65-F5344CB8AC3E}">
        <p14:creationId xmlns:p14="http://schemas.microsoft.com/office/powerpoint/2010/main" val="2623549957"/>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741" y="315882"/>
            <a:ext cx="7598285" cy="769820"/>
          </a:xfrm>
        </p:spPr>
        <p:txBody>
          <a:bodyPr/>
          <a:lstStyle/>
          <a:p>
            <a:pPr algn="ctr"/>
            <a:r>
              <a:rPr lang="en-ZA" dirty="0">
                <a:solidFill>
                  <a:schemeClr val="bg2">
                    <a:lumMod val="50000"/>
                  </a:schemeClr>
                </a:solidFill>
              </a:rPr>
              <a:t>Top 10 Most Reviewed Restaurants</a:t>
            </a:r>
          </a:p>
        </p:txBody>
      </p:sp>
      <p:sp>
        <p:nvSpPr>
          <p:cNvPr id="4" name="Text Placeholder 3"/>
          <p:cNvSpPr>
            <a:spLocks noGrp="1"/>
          </p:cNvSpPr>
          <p:nvPr>
            <p:ph type="body" sz="half" idx="2"/>
          </p:nvPr>
        </p:nvSpPr>
        <p:spPr>
          <a:xfrm>
            <a:off x="349135" y="1379913"/>
            <a:ext cx="5004261" cy="5037512"/>
          </a:xfrm>
        </p:spPr>
        <p:txBody>
          <a:bodyPr>
            <a:normAutofit fontScale="85000" lnSpcReduction="20000"/>
          </a:bodyPr>
          <a:lstStyle/>
          <a:p>
            <a:r>
              <a:rPr lang="en-ZA" dirty="0"/>
              <a:t>"This bar chart visualizes the top 10 most reviewed restaurants, with the height of each bar representing the number of reviews received. It helps us understand the popularity and visibility of these restaurants based on user feedback</a:t>
            </a:r>
            <a:r>
              <a:rPr lang="en-ZA" dirty="0" smtClean="0"/>
              <a:t>.“</a:t>
            </a:r>
          </a:p>
          <a:p>
            <a:r>
              <a:rPr lang="en-ZA" b="1" dirty="0"/>
              <a:t>Observations:</a:t>
            </a:r>
            <a:endParaRPr lang="en-ZA" dirty="0"/>
          </a:p>
          <a:p>
            <a:pPr marL="285750" lvl="0" indent="-285750">
              <a:buFont typeface="Arial" panose="020B0604020202020204" pitchFamily="34" charset="0"/>
              <a:buChar char="•"/>
            </a:pPr>
            <a:r>
              <a:rPr lang="en-ZA" b="1" dirty="0"/>
              <a:t>Marble Restaurant Dominance:</a:t>
            </a:r>
            <a:r>
              <a:rPr lang="en-ZA" dirty="0"/>
              <a:t> Marble Restaurant stands out with a significantly higher number of reviews compared to other restaurants.</a:t>
            </a:r>
          </a:p>
          <a:p>
            <a:pPr marL="285750" lvl="0" indent="-285750">
              <a:buFont typeface="Arial" panose="020B0604020202020204" pitchFamily="34" charset="0"/>
              <a:buChar char="•"/>
            </a:pPr>
            <a:r>
              <a:rPr lang="en-ZA" b="1" dirty="0"/>
              <a:t>Popularity Indication:</a:t>
            </a:r>
            <a:r>
              <a:rPr lang="en-ZA" dirty="0"/>
              <a:t> The number of reviews can be an indicator of a restaurant's popularity and visibility.</a:t>
            </a:r>
          </a:p>
          <a:p>
            <a:pPr marL="285750" lvl="0" indent="-285750">
              <a:buFont typeface="Arial" panose="020B0604020202020204" pitchFamily="34" charset="0"/>
              <a:buChar char="•"/>
            </a:pPr>
            <a:r>
              <a:rPr lang="en-ZA" b="1" dirty="0"/>
              <a:t>Review Disparity:</a:t>
            </a:r>
            <a:r>
              <a:rPr lang="en-ZA" dirty="0"/>
              <a:t> There is a noticeable disparity in the number of reviews, with a significant drop after Marble Restaurant.</a:t>
            </a:r>
          </a:p>
          <a:p>
            <a:pPr marL="285750" lvl="0" indent="-285750">
              <a:buFont typeface="Arial" panose="020B0604020202020204" pitchFamily="34" charset="0"/>
              <a:buChar char="•"/>
            </a:pPr>
            <a:r>
              <a:rPr lang="en-ZA" b="1" dirty="0"/>
              <a:t>Top 10 List:</a:t>
            </a:r>
            <a:r>
              <a:rPr lang="en-ZA" dirty="0"/>
              <a:t> The chart provides a clear overview of the top 10 most reviewed restaurants in the dataset.</a:t>
            </a:r>
          </a:p>
          <a:p>
            <a:pPr marL="285750" lvl="0" indent="-285750">
              <a:buFont typeface="Arial" panose="020B0604020202020204" pitchFamily="34" charset="0"/>
              <a:buChar char="•"/>
            </a:pPr>
            <a:r>
              <a:rPr lang="en-ZA" b="1" dirty="0"/>
              <a:t>Relevance to Current Location:</a:t>
            </a:r>
            <a:r>
              <a:rPr lang="en-ZA" dirty="0"/>
              <a:t> As my current location is Johannesburg, Gauteng, South Africa, this graph shows the top 10 most reviewed restaurants. This is important information for the model to use when making recommendations.</a:t>
            </a:r>
          </a:p>
          <a:p>
            <a:endParaRPr lang="en-ZA" dirty="0"/>
          </a:p>
        </p:txBody>
      </p:sp>
      <p:pic>
        <p:nvPicPr>
          <p:cNvPr id="5" name="Picture 4"/>
          <p:cNvPicPr/>
          <p:nvPr/>
        </p:nvPicPr>
        <p:blipFill>
          <a:blip r:embed="rId2"/>
          <a:stretch>
            <a:fillRect/>
          </a:stretch>
        </p:blipFill>
        <p:spPr>
          <a:xfrm>
            <a:off x="5940194" y="1629296"/>
            <a:ext cx="5731510" cy="4222864"/>
          </a:xfrm>
          <a:prstGeom prst="rect">
            <a:avLst/>
          </a:prstGeom>
        </p:spPr>
      </p:pic>
    </p:spTree>
    <p:extLst>
      <p:ext uri="{BB962C8B-B14F-4D97-AF65-F5344CB8AC3E}">
        <p14:creationId xmlns:p14="http://schemas.microsoft.com/office/powerpoint/2010/main" val="3825837149"/>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62</TotalTime>
  <Words>1626</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Tw Cen MT</vt:lpstr>
      <vt:lpstr>Circuit</vt:lpstr>
      <vt:lpstr>Key Findings FROM RECOMMENDATION SYSTEM</vt:lpstr>
      <vt:lpstr>Analysing Average meal Price Per Person by Province(Western Cape &amp; Gauteng)</vt:lpstr>
      <vt:lpstr>Analysis of Restaurant Price  Categories by Province (Gauteng &amp; Western Cape)</vt:lpstr>
      <vt:lpstr>Percentage of High-Rated Restaurants by Province</vt:lpstr>
      <vt:lpstr>Top 10 Suburbs with The Most Restaurants across both provinces (Gauteng &amp; Western Cape)</vt:lpstr>
      <vt:lpstr>Top 10 Highest Rated Suburbs</vt:lpstr>
      <vt:lpstr>Max Meal Price Per Person vs. Rating</vt:lpstr>
      <vt:lpstr>Price Category Distribution by Ambiance Label</vt:lpstr>
      <vt:lpstr>Top 10 Most Reviewed Restaurants</vt:lpstr>
      <vt:lpstr>Top 15 Restaurants (by Rating)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Findings FROM RECOMMENDATION SYSTEM</dc:title>
  <dc:creator>Microsoft account</dc:creator>
  <cp:lastModifiedBy>Microsoft account</cp:lastModifiedBy>
  <cp:revision>7</cp:revision>
  <dcterms:created xsi:type="dcterms:W3CDTF">2025-03-28T09:03:46Z</dcterms:created>
  <dcterms:modified xsi:type="dcterms:W3CDTF">2025-03-28T10:06:08Z</dcterms:modified>
</cp:coreProperties>
</file>