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853B52-3BB3-4E34-8F82-A32638F43389}" v="9" dt="2025-04-03T18:30:16.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78DD-2C59-5059-CADB-76E04CF95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BD0D75F3-A3E6-85C5-00FE-B18E50DE1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23C9C8F-669E-2F5A-0D6D-1EB16E971DFC}"/>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5" name="Footer Placeholder 4">
            <a:extLst>
              <a:ext uri="{FF2B5EF4-FFF2-40B4-BE49-F238E27FC236}">
                <a16:creationId xmlns:a16="http://schemas.microsoft.com/office/drawing/2014/main" id="{9A98E2E1-BCB1-596A-8ED6-9A87FFFC9B7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DE26EEC-7C0B-CED9-6836-64A7ABF58BA6}"/>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2274540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DE6F-7D50-6470-B6B7-82C39DE8D4F0}"/>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BCDBFB2-76EE-2F5F-CCDC-995DA6317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0C365DC-6F52-A2F5-97A4-4CFB27812218}"/>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5" name="Footer Placeholder 4">
            <a:extLst>
              <a:ext uri="{FF2B5EF4-FFF2-40B4-BE49-F238E27FC236}">
                <a16:creationId xmlns:a16="http://schemas.microsoft.com/office/drawing/2014/main" id="{C130FC15-16EB-3412-D3EE-48D713B5611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359C6E3-F780-DD72-9981-CDEA5D5046D7}"/>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115791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7A021-DA96-FE34-89A4-92778051C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448357B-FACB-8D16-FDF1-B21B46BF9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DB76BB5-6D4B-1E58-54B8-C805BEA7DE06}"/>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5" name="Footer Placeholder 4">
            <a:extLst>
              <a:ext uri="{FF2B5EF4-FFF2-40B4-BE49-F238E27FC236}">
                <a16:creationId xmlns:a16="http://schemas.microsoft.com/office/drawing/2014/main" id="{62AF6C70-B000-CCC4-FBD8-01FDAC8835F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8EF6851-405D-48A8-F147-44AE7FA2F1E2}"/>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9254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3396-A2B0-DB55-1C07-3DDCBBC7096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282FDD90-E338-5E0C-3B63-CA9E38445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06AF69E-C6B3-80D6-13DD-3E7AE94F628A}"/>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5" name="Footer Placeholder 4">
            <a:extLst>
              <a:ext uri="{FF2B5EF4-FFF2-40B4-BE49-F238E27FC236}">
                <a16:creationId xmlns:a16="http://schemas.microsoft.com/office/drawing/2014/main" id="{08CCA537-8863-6CD9-7016-5BAC90BE0F3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7484A86-18C4-1DDC-6029-E8986B447E2D}"/>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93357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9CB-4C9C-5AB9-D5C4-E55662D5D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552FB17-A84F-B0C8-EC47-2625C6BB6A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5F3E0-BF53-A5D6-4AFF-5AEB0F2B39C9}"/>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5" name="Footer Placeholder 4">
            <a:extLst>
              <a:ext uri="{FF2B5EF4-FFF2-40B4-BE49-F238E27FC236}">
                <a16:creationId xmlns:a16="http://schemas.microsoft.com/office/drawing/2014/main" id="{F6CB2267-E42E-5191-3873-1A17016B78D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B386F5B-2CE0-129D-0312-DBFACE7B586C}"/>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372076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37D0-E344-2C9F-959E-9BF8ADA3B7C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3C226B0F-BF06-046D-1C29-BC24923F5E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8FC6DA6-CDC4-2C46-2398-3C7D765251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B3ACA8D0-9814-D2CA-413B-F658D8781A2D}"/>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6" name="Footer Placeholder 5">
            <a:extLst>
              <a:ext uri="{FF2B5EF4-FFF2-40B4-BE49-F238E27FC236}">
                <a16:creationId xmlns:a16="http://schemas.microsoft.com/office/drawing/2014/main" id="{E1FDBF7F-1834-4931-4C10-0948F3C9F89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E68343D-44F8-340C-9BDB-0F5102D2B333}"/>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165010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45C6-C51A-0D85-B6D5-F9E2B4550DC5}"/>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E9782DC-F38F-CDBD-BE58-44FFED829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C8CE3-4CC0-2C38-D20F-7343F4B834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930AF228-6733-C9B2-D582-075A71CB3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10CFD-3212-9CF1-D938-968E2D2EFD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234346F0-1230-5DDC-89EC-EBF67F01EE66}"/>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8" name="Footer Placeholder 7">
            <a:extLst>
              <a:ext uri="{FF2B5EF4-FFF2-40B4-BE49-F238E27FC236}">
                <a16:creationId xmlns:a16="http://schemas.microsoft.com/office/drawing/2014/main" id="{B11A4123-5A0D-E367-31D5-785F08D00A43}"/>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4020826B-73B3-300E-931A-451611495A16}"/>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292376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A0FA-E6AB-B66C-5AE2-EFA1FDE63DF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78D8451-FEF6-2D2D-2A52-4E8035BEC8B3}"/>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4" name="Footer Placeholder 3">
            <a:extLst>
              <a:ext uri="{FF2B5EF4-FFF2-40B4-BE49-F238E27FC236}">
                <a16:creationId xmlns:a16="http://schemas.microsoft.com/office/drawing/2014/main" id="{98205E32-3C36-642A-B1CE-029E5E8489B5}"/>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5425FCF2-B36F-349D-2EE9-A44A1F4E70C2}"/>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340859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3FA6C-22E9-789B-51F2-457638E78882}"/>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3" name="Footer Placeholder 2">
            <a:extLst>
              <a:ext uri="{FF2B5EF4-FFF2-40B4-BE49-F238E27FC236}">
                <a16:creationId xmlns:a16="http://schemas.microsoft.com/office/drawing/2014/main" id="{9E987D78-07B3-B756-B77B-D4D0C3D8EDA4}"/>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BF82A706-A995-EFC2-3CAF-FB5DB87090C4}"/>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153426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8057-D06C-4DBC-C61F-5C31D3F22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A9180BC-21AA-B426-1ACD-E8F2CC5EF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961436B-7FBE-306E-02C1-183C3ABA0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C86CA-CE5E-3E22-718E-CB639EE37FCA}"/>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6" name="Footer Placeholder 5">
            <a:extLst>
              <a:ext uri="{FF2B5EF4-FFF2-40B4-BE49-F238E27FC236}">
                <a16:creationId xmlns:a16="http://schemas.microsoft.com/office/drawing/2014/main" id="{4DD0337E-2C25-664C-F012-992DEC0FABC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A80860E-BB9C-EF75-8419-9E35CA73EB9B}"/>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416166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D268-6310-8C1A-1E25-09714577F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5E37328C-2524-C738-E6D6-6320928F0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B9D9023C-FBC4-C0FB-A748-67E0E3D12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B98B8-D4AF-6E19-B05D-F8FDAA089CF1}"/>
              </a:ext>
            </a:extLst>
          </p:cNvPr>
          <p:cNvSpPr>
            <a:spLocks noGrp="1"/>
          </p:cNvSpPr>
          <p:nvPr>
            <p:ph type="dt" sz="half" idx="10"/>
          </p:nvPr>
        </p:nvSpPr>
        <p:spPr/>
        <p:txBody>
          <a:bodyPr/>
          <a:lstStyle/>
          <a:p>
            <a:fld id="{B9F34E5A-6A04-43CF-9DE4-DDE2F119C1AA}" type="datetimeFigureOut">
              <a:rPr lang="en-ZA" smtClean="0"/>
              <a:t>2025/04/03</a:t>
            </a:fld>
            <a:endParaRPr lang="en-ZA"/>
          </a:p>
        </p:txBody>
      </p:sp>
      <p:sp>
        <p:nvSpPr>
          <p:cNvPr id="6" name="Footer Placeholder 5">
            <a:extLst>
              <a:ext uri="{FF2B5EF4-FFF2-40B4-BE49-F238E27FC236}">
                <a16:creationId xmlns:a16="http://schemas.microsoft.com/office/drawing/2014/main" id="{46C821D9-93B0-3932-5C76-8EF329B7E79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A102CBC-4B46-261B-FA59-BA0A5C2045D7}"/>
              </a:ext>
            </a:extLst>
          </p:cNvPr>
          <p:cNvSpPr>
            <a:spLocks noGrp="1"/>
          </p:cNvSpPr>
          <p:nvPr>
            <p:ph type="sldNum" sz="quarter" idx="12"/>
          </p:nvPr>
        </p:nvSpPr>
        <p:spPr/>
        <p:txBody>
          <a:bodyPr/>
          <a:lstStyle/>
          <a:p>
            <a:fld id="{B61ED61C-BB0E-4BF4-8F1E-51959A42C693}" type="slidenum">
              <a:rPr lang="en-ZA" smtClean="0"/>
              <a:t>‹#›</a:t>
            </a:fld>
            <a:endParaRPr lang="en-ZA"/>
          </a:p>
        </p:txBody>
      </p:sp>
    </p:spTree>
    <p:extLst>
      <p:ext uri="{BB962C8B-B14F-4D97-AF65-F5344CB8AC3E}">
        <p14:creationId xmlns:p14="http://schemas.microsoft.com/office/powerpoint/2010/main" val="336739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E01C3C-243A-C4BB-3B9F-4BDF7F361B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AE526F76-6C27-4A70-99E2-93D595348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CDDE6EB-60E1-BEE8-0FCD-35DF0A87A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F34E5A-6A04-43CF-9DE4-DDE2F119C1AA}" type="datetimeFigureOut">
              <a:rPr lang="en-ZA" smtClean="0"/>
              <a:t>2025/04/03</a:t>
            </a:fld>
            <a:endParaRPr lang="en-ZA"/>
          </a:p>
        </p:txBody>
      </p:sp>
      <p:sp>
        <p:nvSpPr>
          <p:cNvPr id="5" name="Footer Placeholder 4">
            <a:extLst>
              <a:ext uri="{FF2B5EF4-FFF2-40B4-BE49-F238E27FC236}">
                <a16:creationId xmlns:a16="http://schemas.microsoft.com/office/drawing/2014/main" id="{0B6B3878-17F8-2B33-C773-76790068A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04F800A7-1EFB-9874-2EC6-032E665085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1ED61C-BB0E-4BF4-8F1E-51959A42C693}" type="slidenum">
              <a:rPr lang="en-ZA" smtClean="0"/>
              <a:t>‹#›</a:t>
            </a:fld>
            <a:endParaRPr lang="en-ZA"/>
          </a:p>
        </p:txBody>
      </p:sp>
    </p:spTree>
    <p:extLst>
      <p:ext uri="{BB962C8B-B14F-4D97-AF65-F5344CB8AC3E}">
        <p14:creationId xmlns:p14="http://schemas.microsoft.com/office/powerpoint/2010/main" val="401954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3E25DB07-C67F-3D29-0110-362632C6B774}"/>
              </a:ext>
            </a:extLst>
          </p:cNvPr>
          <p:cNvSpPr txBox="1"/>
          <p:nvPr/>
        </p:nvSpPr>
        <p:spPr>
          <a:xfrm>
            <a:off x="6841573" y="1808032"/>
            <a:ext cx="4974088" cy="531419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highlight>
                  <a:srgbClr val="008080"/>
                </a:highlight>
                <a:latin typeface="Amasis MT Pro Black" panose="02040A04050005020304" pitchFamily="18" charset="0"/>
                <a:ea typeface="+mj-ea"/>
                <a:cs typeface="+mj-cs"/>
              </a:rPr>
              <a:t>POE POWERPOINT PRESENTATION FOR CYBERSECURITY AWARENESS CHATBOT</a:t>
            </a:r>
          </a:p>
        </p:txBody>
      </p:sp>
      <p:pic>
        <p:nvPicPr>
          <p:cNvPr id="3" name="Picture 2" descr="A hand holding a shield&#10;&#10;AI-generated content may be incorrect.">
            <a:extLst>
              <a:ext uri="{FF2B5EF4-FFF2-40B4-BE49-F238E27FC236}">
                <a16:creationId xmlns:a16="http://schemas.microsoft.com/office/drawing/2014/main" id="{FA656CB6-D8A8-67A9-71CC-2BE934DF9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512" y="1556528"/>
            <a:ext cx="5174901" cy="4335448"/>
          </a:xfrm>
          <a:prstGeom prst="rect">
            <a:avLst/>
          </a:prstGeom>
        </p:spPr>
      </p:pic>
    </p:spTree>
    <p:extLst>
      <p:ext uri="{BB962C8B-B14F-4D97-AF65-F5344CB8AC3E}">
        <p14:creationId xmlns:p14="http://schemas.microsoft.com/office/powerpoint/2010/main" val="185042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1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22B7C08-D491-8365-D4A4-B1D5ACE4A041}"/>
              </a:ext>
            </a:extLst>
          </p:cNvPr>
          <p:cNvSpPr>
            <a:spLocks noGrp="1"/>
          </p:cNvSpPr>
          <p:nvPr>
            <p:ph type="title"/>
          </p:nvPr>
        </p:nvSpPr>
        <p:spPr>
          <a:xfrm>
            <a:off x="74466" y="1123874"/>
            <a:ext cx="3349178" cy="3954780"/>
          </a:xfrm>
        </p:spPr>
        <p:txBody>
          <a:bodyPr anchor="ctr">
            <a:normAutofit/>
          </a:bodyPr>
          <a:lstStyle/>
          <a:p>
            <a:r>
              <a:rPr lang="en-ZA" sz="3200" dirty="0">
                <a:solidFill>
                  <a:schemeClr val="bg1"/>
                </a:solidFill>
                <a:highlight>
                  <a:srgbClr val="800080"/>
                </a:highlight>
                <a:latin typeface="Amasis MT Pro Black" panose="02040A04050005020304" pitchFamily="18" charset="0"/>
              </a:rPr>
              <a:t>CLASS 5: CHATBOT INTERACTION CLASS</a:t>
            </a:r>
          </a:p>
        </p:txBody>
      </p:sp>
      <p:sp>
        <p:nvSpPr>
          <p:cNvPr id="3" name="Content Placeholder 2">
            <a:extLst>
              <a:ext uri="{FF2B5EF4-FFF2-40B4-BE49-F238E27FC236}">
                <a16:creationId xmlns:a16="http://schemas.microsoft.com/office/drawing/2014/main" id="{BDD8C003-CF1F-0099-DF53-9D66A8188A23}"/>
              </a:ext>
            </a:extLst>
          </p:cNvPr>
          <p:cNvSpPr>
            <a:spLocks noGrp="1"/>
          </p:cNvSpPr>
          <p:nvPr>
            <p:ph idx="1"/>
          </p:nvPr>
        </p:nvSpPr>
        <p:spPr>
          <a:xfrm>
            <a:off x="3667431" y="186813"/>
            <a:ext cx="8259097" cy="6469626"/>
          </a:xfrm>
        </p:spPr>
        <p:txBody>
          <a:bodyPr anchor="ctr">
            <a:normAutofit fontScale="92500" lnSpcReduction="20000"/>
          </a:bodyPr>
          <a:lstStyle/>
          <a:p>
            <a:pPr marL="0" indent="0">
              <a:buNone/>
            </a:pPr>
            <a:r>
              <a:rPr lang="en-US" sz="1800" dirty="0">
                <a:solidFill>
                  <a:schemeClr val="tx2"/>
                </a:solidFill>
              </a:rPr>
              <a:t>The </a:t>
            </a:r>
            <a:r>
              <a:rPr lang="en-US" sz="1800" dirty="0" err="1">
                <a:solidFill>
                  <a:schemeClr val="tx2"/>
                </a:solidFill>
              </a:rPr>
              <a:t>ChatBot</a:t>
            </a:r>
            <a:r>
              <a:rPr lang="en-US" sz="1800" dirty="0">
                <a:solidFill>
                  <a:schemeClr val="tx2"/>
                </a:solidFill>
              </a:rPr>
              <a:t> Interaction class is responsible for managing user interactions with the chatbot, processing user text inputs and determining the appropriate replies based on the user's input. Within the class, a global variable named response handler was created and declared to access the response handler class and to retrieve predefined responses from the text file Predefined_Responses.txt. The response handler variable was thereafter assigned to a constructor that I created in order for all the methods in the response handler class could also be accessed in this class. A method called </a:t>
            </a:r>
            <a:r>
              <a:rPr lang="en-US" sz="1800" b="1" i="1" dirty="0" err="1">
                <a:solidFill>
                  <a:schemeClr val="tx2"/>
                </a:solidFill>
              </a:rPr>
              <a:t>BeginChat</a:t>
            </a:r>
            <a:r>
              <a:rPr lang="en-US" sz="1800" dirty="0">
                <a:solidFill>
                  <a:schemeClr val="tx2"/>
                </a:solidFill>
              </a:rPr>
              <a:t> was also called inside this constructor and the purpose of this method is to allow the interaction between the chatbot and the user to begin. </a:t>
            </a:r>
          </a:p>
          <a:p>
            <a:pPr marL="0" indent="0">
              <a:buNone/>
            </a:pPr>
            <a:endParaRPr lang="en-US" sz="1800" dirty="0">
              <a:solidFill>
                <a:schemeClr val="tx2"/>
              </a:solidFill>
            </a:endParaRPr>
          </a:p>
          <a:p>
            <a:pPr marL="0" indent="0">
              <a:buNone/>
            </a:pPr>
            <a:r>
              <a:rPr lang="en-US" sz="1800" dirty="0">
                <a:solidFill>
                  <a:schemeClr val="tx2"/>
                </a:solidFill>
              </a:rPr>
              <a:t>Inside the </a:t>
            </a:r>
            <a:r>
              <a:rPr lang="en-US" sz="1800" dirty="0" err="1">
                <a:solidFill>
                  <a:schemeClr val="tx2"/>
                </a:solidFill>
              </a:rPr>
              <a:t>BeginChat</a:t>
            </a:r>
            <a:r>
              <a:rPr lang="en-US" sz="1800" dirty="0">
                <a:solidFill>
                  <a:schemeClr val="tx2"/>
                </a:solidFill>
              </a:rPr>
              <a:t> method, two string variables were declared: the username ("</a:t>
            </a:r>
            <a:r>
              <a:rPr lang="en-US" sz="1800" b="1" i="1" dirty="0">
                <a:solidFill>
                  <a:schemeClr val="tx2"/>
                </a:solidFill>
              </a:rPr>
              <a:t>You</a:t>
            </a:r>
            <a:r>
              <a:rPr lang="en-US" sz="1800" dirty="0">
                <a:solidFill>
                  <a:schemeClr val="tx2"/>
                </a:solidFill>
              </a:rPr>
              <a:t>") and the chatbot's name ("</a:t>
            </a:r>
            <a:r>
              <a:rPr lang="en-US" sz="1800" b="1" i="1" dirty="0" err="1">
                <a:solidFill>
                  <a:schemeClr val="tx2"/>
                </a:solidFill>
              </a:rPr>
              <a:t>CyberBot</a:t>
            </a:r>
            <a:r>
              <a:rPr lang="en-US" sz="1800" dirty="0">
                <a:solidFill>
                  <a:schemeClr val="tx2"/>
                </a:solidFill>
              </a:rPr>
              <a:t>"), and thereafter, a welcome message and the purpose of the chatbot are displayed. The welcome message and purpose are: </a:t>
            </a:r>
            <a:r>
              <a:rPr lang="en-US" sz="1800" b="1" i="1" dirty="0">
                <a:solidFill>
                  <a:schemeClr val="tx2"/>
                </a:solidFill>
              </a:rPr>
              <a:t>Welcome to the South African Awareness </a:t>
            </a:r>
            <a:r>
              <a:rPr lang="en-US" sz="1800" b="1" i="1" dirty="0" err="1">
                <a:solidFill>
                  <a:schemeClr val="tx2"/>
                </a:solidFill>
              </a:rPr>
              <a:t>ChatBot</a:t>
            </a:r>
            <a:r>
              <a:rPr lang="en-US" sz="1800" b="1" i="1" dirty="0">
                <a:solidFill>
                  <a:schemeClr val="tx2"/>
                </a:solidFill>
              </a:rPr>
              <a:t>! Here to help you spot phishing emails, craft uncrackable passwords and browse the web like a pro</a:t>
            </a:r>
            <a:r>
              <a:rPr lang="en-US" sz="1800" dirty="0">
                <a:solidFill>
                  <a:schemeClr val="tx2"/>
                </a:solidFill>
              </a:rPr>
              <a:t>. The </a:t>
            </a:r>
            <a:r>
              <a:rPr lang="en-US" sz="1800" dirty="0" err="1">
                <a:solidFill>
                  <a:schemeClr val="tx2"/>
                </a:solidFill>
              </a:rPr>
              <a:t>colour</a:t>
            </a:r>
            <a:r>
              <a:rPr lang="en-US" sz="1800" dirty="0">
                <a:solidFill>
                  <a:schemeClr val="tx2"/>
                </a:solidFill>
              </a:rPr>
              <a:t> used to display the welcome message and purpose is dark cyan, and for the user it is dark magenta and for the chatbot it is dark grey. Immediately after the welcome message, the chatbot tells the user its name and asks them for their name and the user should enter their name in a string. Should the user enter characters or not enter anything at all, an error message will be displayed, and to handle this error, I declared a string variable to store a regex, then I created a while loop.</a:t>
            </a:r>
          </a:p>
          <a:p>
            <a:pPr marL="0" indent="0">
              <a:buNone/>
            </a:pPr>
            <a:endParaRPr lang="en-US" sz="1800" dirty="0">
              <a:solidFill>
                <a:schemeClr val="tx2"/>
              </a:solidFill>
            </a:endParaRPr>
          </a:p>
          <a:p>
            <a:pPr marL="0" indent="0">
              <a:buNone/>
            </a:pPr>
            <a:r>
              <a:rPr lang="en-US" sz="1800" dirty="0">
                <a:solidFill>
                  <a:schemeClr val="tx2"/>
                </a:solidFill>
              </a:rPr>
              <a:t>The chatbot proceeds to ask the user how they are feeling on that particular day, therefore, I used an if-else-statement to display an appropriate message based on how the user is feeling. For example, if the user isn't feeling good, the chatbot will respond with a "I'm sorry to hear that" text and if the user is feeling good, the chatbot will respond with a "I'm glad to hear that" message. After asking the user how they are feeling, the chatbot proceeds to ask the user how they may be of assistance to them, and for this I used a while loop in order for the chat to continue until the user ends the program. If the user does end the program, they need to type "</a:t>
            </a:r>
            <a:r>
              <a:rPr lang="en-US" sz="1800" b="1" i="1" dirty="0">
                <a:solidFill>
                  <a:schemeClr val="tx2"/>
                </a:solidFill>
              </a:rPr>
              <a:t>exit</a:t>
            </a:r>
            <a:r>
              <a:rPr lang="en-US" sz="1800" dirty="0">
                <a:solidFill>
                  <a:schemeClr val="tx2"/>
                </a:solidFill>
              </a:rPr>
              <a:t>" and the program will automatically stop (I used an if-statement for this section). </a:t>
            </a:r>
          </a:p>
        </p:txBody>
      </p:sp>
    </p:spTree>
    <p:extLst>
      <p:ext uri="{BB962C8B-B14F-4D97-AF65-F5344CB8AC3E}">
        <p14:creationId xmlns:p14="http://schemas.microsoft.com/office/powerpoint/2010/main" val="1037565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0D355-084F-3895-1860-338308CCC27F}"/>
              </a:ext>
            </a:extLst>
          </p:cNvPr>
          <p:cNvSpPr>
            <a:spLocks noGrp="1"/>
          </p:cNvSpPr>
          <p:nvPr>
            <p:ph type="title"/>
          </p:nvPr>
        </p:nvSpPr>
        <p:spPr>
          <a:xfrm>
            <a:off x="149237" y="2350606"/>
            <a:ext cx="3888590" cy="2136507"/>
          </a:xfrm>
        </p:spPr>
        <p:txBody>
          <a:bodyPr anchor="b">
            <a:normAutofit/>
          </a:bodyPr>
          <a:lstStyle/>
          <a:p>
            <a:r>
              <a:rPr lang="en-ZA" sz="3600" dirty="0">
                <a:highlight>
                  <a:srgbClr val="008080"/>
                </a:highlight>
                <a:latin typeface="Amasis MT Pro Black" panose="02040A04050005020304" pitchFamily="18" charset="0"/>
              </a:rPr>
              <a:t>EXAMPLE OF CHATBOT INTERACTION</a:t>
            </a:r>
          </a:p>
        </p:txBody>
      </p:sp>
      <p:pic>
        <p:nvPicPr>
          <p:cNvPr id="5" name="Content Placeholder 4" descr="A screenshot of a computer&#10;&#10;AI-generated content may be incorrect.">
            <a:extLst>
              <a:ext uri="{FF2B5EF4-FFF2-40B4-BE49-F238E27FC236}">
                <a16:creationId xmlns:a16="http://schemas.microsoft.com/office/drawing/2014/main" id="{52F62EC0-FC64-6202-0C55-33163A04E12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032" b="10516"/>
          <a:stretch/>
        </p:blipFill>
        <p:spPr>
          <a:xfrm>
            <a:off x="4375355" y="729791"/>
            <a:ext cx="7667408" cy="5378136"/>
          </a:xfrm>
        </p:spPr>
      </p:pic>
    </p:spTree>
    <p:extLst>
      <p:ext uri="{BB962C8B-B14F-4D97-AF65-F5344CB8AC3E}">
        <p14:creationId xmlns:p14="http://schemas.microsoft.com/office/powerpoint/2010/main" val="120456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1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A63C859-0808-2CA7-1F98-6441E69A607B}"/>
              </a:ext>
            </a:extLst>
          </p:cNvPr>
          <p:cNvSpPr>
            <a:spLocks noGrp="1"/>
          </p:cNvSpPr>
          <p:nvPr>
            <p:ph type="title"/>
          </p:nvPr>
        </p:nvSpPr>
        <p:spPr>
          <a:xfrm>
            <a:off x="26212" y="1473173"/>
            <a:ext cx="3443546" cy="3256182"/>
          </a:xfrm>
        </p:spPr>
        <p:txBody>
          <a:bodyPr anchor="ctr">
            <a:normAutofit/>
          </a:bodyPr>
          <a:lstStyle/>
          <a:p>
            <a:r>
              <a:rPr lang="en-ZA" sz="3200" dirty="0">
                <a:solidFill>
                  <a:schemeClr val="bg1"/>
                </a:solidFill>
                <a:highlight>
                  <a:srgbClr val="800080"/>
                </a:highlight>
                <a:latin typeface="Amasis MT Pro Black" panose="02040A04050005020304" pitchFamily="18" charset="0"/>
              </a:rPr>
              <a:t>SCREENSHOTS OF CI WORKFLOW – SCREENSHOT 1 </a:t>
            </a:r>
          </a:p>
        </p:txBody>
      </p:sp>
      <p:pic>
        <p:nvPicPr>
          <p:cNvPr id="5" name="Content Placeholder 4" descr="A screenshot of a computer&#10;&#10;AI-generated content may be incorrect.">
            <a:extLst>
              <a:ext uri="{FF2B5EF4-FFF2-40B4-BE49-F238E27FC236}">
                <a16:creationId xmlns:a16="http://schemas.microsoft.com/office/drawing/2014/main" id="{1FA650CA-4108-FD52-29F4-7128F35BE8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296" y="143303"/>
            <a:ext cx="8250220" cy="2799830"/>
          </a:xfrm>
        </p:spPr>
      </p:pic>
      <p:pic>
        <p:nvPicPr>
          <p:cNvPr id="7" name="Picture 6" descr="A screenshot of a computer&#10;&#10;AI-generated content may be incorrect.">
            <a:extLst>
              <a:ext uri="{FF2B5EF4-FFF2-40B4-BE49-F238E27FC236}">
                <a16:creationId xmlns:a16="http://schemas.microsoft.com/office/drawing/2014/main" id="{6C492D91-7020-4532-69BD-E2ADC1B17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296" y="3086436"/>
            <a:ext cx="8250220" cy="3241564"/>
          </a:xfrm>
          <a:prstGeom prst="rect">
            <a:avLst/>
          </a:prstGeom>
        </p:spPr>
      </p:pic>
      <p:sp>
        <p:nvSpPr>
          <p:cNvPr id="9" name="TextBox 8">
            <a:extLst>
              <a:ext uri="{FF2B5EF4-FFF2-40B4-BE49-F238E27FC236}">
                <a16:creationId xmlns:a16="http://schemas.microsoft.com/office/drawing/2014/main" id="{B4BD585B-79B9-FA5D-D444-165006184DD9}"/>
              </a:ext>
            </a:extLst>
          </p:cNvPr>
          <p:cNvSpPr txBox="1"/>
          <p:nvPr/>
        </p:nvSpPr>
        <p:spPr>
          <a:xfrm>
            <a:off x="6438458" y="6408334"/>
            <a:ext cx="2961895" cy="369332"/>
          </a:xfrm>
          <a:prstGeom prst="rect">
            <a:avLst/>
          </a:prstGeom>
          <a:noFill/>
        </p:spPr>
        <p:txBody>
          <a:bodyPr wrap="square" rtlCol="0">
            <a:spAutoFit/>
          </a:bodyPr>
          <a:lstStyle/>
          <a:p>
            <a:r>
              <a:rPr lang="en-ZA" b="1" dirty="0">
                <a:solidFill>
                  <a:schemeClr val="bg1"/>
                </a:solidFill>
                <a:highlight>
                  <a:srgbClr val="800080"/>
                </a:highlight>
              </a:rPr>
              <a:t>The CI Workflow Build </a:t>
            </a:r>
          </a:p>
        </p:txBody>
      </p:sp>
    </p:spTree>
    <p:extLst>
      <p:ext uri="{BB962C8B-B14F-4D97-AF65-F5344CB8AC3E}">
        <p14:creationId xmlns:p14="http://schemas.microsoft.com/office/powerpoint/2010/main" val="220899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2F349-5B68-C9A5-F039-11774FAEB911}"/>
              </a:ext>
            </a:extLst>
          </p:cNvPr>
          <p:cNvSpPr>
            <a:spLocks noGrp="1"/>
          </p:cNvSpPr>
          <p:nvPr>
            <p:ph type="title"/>
          </p:nvPr>
        </p:nvSpPr>
        <p:spPr>
          <a:xfrm>
            <a:off x="117987" y="1808207"/>
            <a:ext cx="3569765" cy="2501979"/>
          </a:xfrm>
        </p:spPr>
        <p:txBody>
          <a:bodyPr anchor="b">
            <a:normAutofit/>
          </a:bodyPr>
          <a:lstStyle/>
          <a:p>
            <a:r>
              <a:rPr lang="en-ZA" sz="3200" dirty="0">
                <a:solidFill>
                  <a:srgbClr val="FFFFFF"/>
                </a:solidFill>
                <a:highlight>
                  <a:srgbClr val="800080"/>
                </a:highlight>
                <a:latin typeface="Amasis MT Pro Black" panose="02040A04050005020304" pitchFamily="18" charset="0"/>
              </a:rPr>
              <a:t>SCREENSHOTS OF CI WORKFLOW – SCREENSHOT 2</a:t>
            </a:r>
            <a:endParaRPr lang="en-ZA" sz="3200" dirty="0">
              <a:solidFill>
                <a:srgbClr val="FFFFFF"/>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287726CB-22C1-5DB5-3EEB-5D17537536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3367" y="645376"/>
            <a:ext cx="6921546" cy="4827639"/>
          </a:xfrm>
        </p:spPr>
      </p:pic>
      <p:cxnSp>
        <p:nvCxnSpPr>
          <p:cNvPr id="7" name="Straight Arrow Connector 6">
            <a:extLst>
              <a:ext uri="{FF2B5EF4-FFF2-40B4-BE49-F238E27FC236}">
                <a16:creationId xmlns:a16="http://schemas.microsoft.com/office/drawing/2014/main" id="{FACD5E76-2AAA-0113-E043-E331442DBFC4}"/>
              </a:ext>
            </a:extLst>
          </p:cNvPr>
          <p:cNvCxnSpPr>
            <a:cxnSpLocks/>
          </p:cNvCxnSpPr>
          <p:nvPr/>
        </p:nvCxnSpPr>
        <p:spPr>
          <a:xfrm flipH="1">
            <a:off x="11454580" y="3873909"/>
            <a:ext cx="5801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823CDC9-4D0B-F669-0220-976B0BEE0BE5}"/>
              </a:ext>
            </a:extLst>
          </p:cNvPr>
          <p:cNvSpPr txBox="1"/>
          <p:nvPr/>
        </p:nvSpPr>
        <p:spPr>
          <a:xfrm>
            <a:off x="4443367" y="5703842"/>
            <a:ext cx="7099704" cy="923330"/>
          </a:xfrm>
          <a:prstGeom prst="rect">
            <a:avLst/>
          </a:prstGeom>
          <a:noFill/>
        </p:spPr>
        <p:txBody>
          <a:bodyPr wrap="square" rtlCol="0">
            <a:spAutoFit/>
          </a:bodyPr>
          <a:lstStyle/>
          <a:p>
            <a:r>
              <a:rPr lang="en-ZA" dirty="0">
                <a:latin typeface="Amasis MT Pro" panose="02040504050005020304" pitchFamily="18" charset="0"/>
              </a:rPr>
              <a:t>I did three workflow runs. For the first two, I got them wrong due to syntax errors, and the third time, I got the green checkmark, indicating that my workflow ran successfully! </a:t>
            </a:r>
          </a:p>
        </p:txBody>
      </p:sp>
    </p:spTree>
    <p:extLst>
      <p:ext uri="{BB962C8B-B14F-4D97-AF65-F5344CB8AC3E}">
        <p14:creationId xmlns:p14="http://schemas.microsoft.com/office/powerpoint/2010/main" val="248841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77CDAB2-0F24-FB90-88FA-E9379234DBBF}"/>
              </a:ext>
            </a:extLst>
          </p:cNvPr>
          <p:cNvSpPr>
            <a:spLocks noGrp="1"/>
          </p:cNvSpPr>
          <p:nvPr>
            <p:ph type="title"/>
          </p:nvPr>
        </p:nvSpPr>
        <p:spPr>
          <a:xfrm>
            <a:off x="786385" y="841248"/>
            <a:ext cx="5129600" cy="5340097"/>
          </a:xfrm>
        </p:spPr>
        <p:txBody>
          <a:bodyPr anchor="ctr">
            <a:normAutofit/>
          </a:bodyPr>
          <a:lstStyle/>
          <a:p>
            <a:r>
              <a:rPr lang="en-ZA" dirty="0">
                <a:solidFill>
                  <a:schemeClr val="bg1"/>
                </a:solidFill>
                <a:highlight>
                  <a:srgbClr val="800080"/>
                </a:highlight>
                <a:latin typeface="Amasis MT Pro Black" panose="02040A04050005020304" pitchFamily="18" charset="0"/>
              </a:rPr>
              <a:t>INTRODUCTION OF THE PROJECT</a:t>
            </a:r>
          </a:p>
        </p:txBody>
      </p:sp>
      <p:sp>
        <p:nvSpPr>
          <p:cNvPr id="3" name="Content Placeholder 2">
            <a:extLst>
              <a:ext uri="{FF2B5EF4-FFF2-40B4-BE49-F238E27FC236}">
                <a16:creationId xmlns:a16="http://schemas.microsoft.com/office/drawing/2014/main" id="{6937280C-F26F-149E-893C-2EA412BC0923}"/>
              </a:ext>
            </a:extLst>
          </p:cNvPr>
          <p:cNvSpPr>
            <a:spLocks noGrp="1"/>
          </p:cNvSpPr>
          <p:nvPr>
            <p:ph idx="1"/>
          </p:nvPr>
        </p:nvSpPr>
        <p:spPr>
          <a:xfrm>
            <a:off x="6464409" y="511277"/>
            <a:ext cx="5157319" cy="5879691"/>
          </a:xfrm>
        </p:spPr>
        <p:txBody>
          <a:bodyPr anchor="ctr">
            <a:normAutofit/>
          </a:bodyPr>
          <a:lstStyle/>
          <a:p>
            <a:pPr marL="0" indent="0">
              <a:buNone/>
            </a:pPr>
            <a:r>
              <a:rPr lang="en-US" sz="2200" dirty="0">
                <a:latin typeface="Amasis MT Pro" panose="02040504050005020304" pitchFamily="18" charset="0"/>
              </a:rPr>
              <a:t>South Africa has seen an increase in cyberattacks, which are increasingly targeting individuals, businesses, and governmental bodies (Pieterse, 2021). In response to these ever-growing threats, the Department of Cybersecurity has set in motion a campaign to help educate South African citizens in identifying and easing these cyber threats. We have been tasked to develop a cybersecurity awareness chatbot, which will interact with users and educate them on cybersecurity topics and help them avoid common traps. </a:t>
            </a:r>
            <a:endParaRPr lang="en-ZA" sz="2200" dirty="0">
              <a:latin typeface="Amasis MT Pro" panose="02040504050005020304" pitchFamily="18" charset="0"/>
            </a:endParaRPr>
          </a:p>
        </p:txBody>
      </p:sp>
    </p:spTree>
    <p:extLst>
      <p:ext uri="{BB962C8B-B14F-4D97-AF65-F5344CB8AC3E}">
        <p14:creationId xmlns:p14="http://schemas.microsoft.com/office/powerpoint/2010/main" val="346241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58625-5A8C-8FC0-3A79-E1F262EA8DD6}"/>
              </a:ext>
            </a:extLst>
          </p:cNvPr>
          <p:cNvSpPr>
            <a:spLocks noGrp="1"/>
          </p:cNvSpPr>
          <p:nvPr>
            <p:ph type="title"/>
          </p:nvPr>
        </p:nvSpPr>
        <p:spPr>
          <a:xfrm>
            <a:off x="1112543" y="502019"/>
            <a:ext cx="5315189" cy="2144991"/>
          </a:xfrm>
        </p:spPr>
        <p:txBody>
          <a:bodyPr anchor="b">
            <a:normAutofit fontScale="90000"/>
          </a:bodyPr>
          <a:lstStyle/>
          <a:p>
            <a:r>
              <a:rPr lang="en-ZA" dirty="0">
                <a:highlight>
                  <a:srgbClr val="008080"/>
                </a:highlight>
                <a:latin typeface="Amasis MT Pro Black" panose="02040A04050005020304" pitchFamily="18" charset="0"/>
              </a:rPr>
              <a:t>WHAT </a:t>
            </a:r>
            <a:br>
              <a:rPr lang="en-ZA" dirty="0">
                <a:highlight>
                  <a:srgbClr val="008080"/>
                </a:highlight>
                <a:latin typeface="Amasis MT Pro Black" panose="02040A04050005020304" pitchFamily="18" charset="0"/>
              </a:rPr>
            </a:br>
            <a:r>
              <a:rPr lang="en-ZA" dirty="0">
                <a:highlight>
                  <a:srgbClr val="008080"/>
                </a:highlight>
                <a:latin typeface="Amasis MT Pro Black" panose="02040A04050005020304" pitchFamily="18" charset="0"/>
              </a:rPr>
              <a:t>IS CYBERSECURITY? </a:t>
            </a:r>
          </a:p>
        </p:txBody>
      </p:sp>
      <p:sp>
        <p:nvSpPr>
          <p:cNvPr id="3" name="Content Placeholder 2">
            <a:extLst>
              <a:ext uri="{FF2B5EF4-FFF2-40B4-BE49-F238E27FC236}">
                <a16:creationId xmlns:a16="http://schemas.microsoft.com/office/drawing/2014/main" id="{027C8ED9-70E1-B217-D001-424305EF4BF5}"/>
              </a:ext>
            </a:extLst>
          </p:cNvPr>
          <p:cNvSpPr>
            <a:spLocks noGrp="1"/>
          </p:cNvSpPr>
          <p:nvPr>
            <p:ph idx="1"/>
          </p:nvPr>
        </p:nvSpPr>
        <p:spPr>
          <a:xfrm>
            <a:off x="550607" y="2865284"/>
            <a:ext cx="5877126" cy="3535083"/>
          </a:xfrm>
        </p:spPr>
        <p:txBody>
          <a:bodyPr anchor="t">
            <a:normAutofit/>
          </a:bodyPr>
          <a:lstStyle/>
          <a:p>
            <a:pPr marL="0" indent="0">
              <a:buNone/>
            </a:pPr>
            <a:endParaRPr lang="en-ZA" sz="2000" dirty="0">
              <a:highlight>
                <a:srgbClr val="008080"/>
              </a:highlight>
              <a:latin typeface="Amasis MT Pro Black" panose="02040A04050005020304" pitchFamily="18" charset="0"/>
            </a:endParaRPr>
          </a:p>
          <a:p>
            <a:pPr marL="0" indent="0">
              <a:buNone/>
            </a:pPr>
            <a:r>
              <a:rPr lang="en-US" sz="2400" dirty="0">
                <a:latin typeface="Amasis MT Pro" panose="02040504050005020304" pitchFamily="18" charset="0"/>
              </a:rPr>
              <a:t>According to IBM (2024), cybersecurity refers to technologies, practices and policies for protecting computer systems, networks, devices, programs, data, financial assets and people from cyber threats.</a:t>
            </a:r>
          </a:p>
          <a:p>
            <a:pPr marL="0" indent="0">
              <a:buNone/>
            </a:pPr>
            <a:endParaRPr lang="en-ZA" sz="20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blue circle with a lock on it&#10;&#10;AI-generated content may be incorrect.">
            <a:extLst>
              <a:ext uri="{FF2B5EF4-FFF2-40B4-BE49-F238E27FC236}">
                <a16:creationId xmlns:a16="http://schemas.microsoft.com/office/drawing/2014/main" id="{40E1DBD7-EE4D-0201-1DC1-1CCEB059B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67" y="1436914"/>
            <a:ext cx="4170530" cy="3637503"/>
          </a:xfrm>
          <a:prstGeom prst="rect">
            <a:avLst/>
          </a:prstGeom>
        </p:spPr>
      </p:pic>
    </p:spTree>
    <p:extLst>
      <p:ext uri="{BB962C8B-B14F-4D97-AF65-F5344CB8AC3E}">
        <p14:creationId xmlns:p14="http://schemas.microsoft.com/office/powerpoint/2010/main" val="256206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E66BFD4-3F8E-6C86-417E-D06529A67522}"/>
              </a:ext>
            </a:extLst>
          </p:cNvPr>
          <p:cNvSpPr>
            <a:spLocks noGrp="1"/>
          </p:cNvSpPr>
          <p:nvPr>
            <p:ph type="title"/>
          </p:nvPr>
        </p:nvSpPr>
        <p:spPr>
          <a:xfrm>
            <a:off x="786385" y="841248"/>
            <a:ext cx="5129600" cy="5340097"/>
          </a:xfrm>
        </p:spPr>
        <p:txBody>
          <a:bodyPr anchor="ctr">
            <a:normAutofit/>
          </a:bodyPr>
          <a:lstStyle/>
          <a:p>
            <a:r>
              <a:rPr lang="en-ZA" sz="4800" dirty="0">
                <a:solidFill>
                  <a:schemeClr val="bg1"/>
                </a:solidFill>
                <a:highlight>
                  <a:srgbClr val="800080"/>
                </a:highlight>
                <a:latin typeface="Amasis MT Pro Black" panose="02040A04050005020304" pitchFamily="18" charset="0"/>
              </a:rPr>
              <a:t>PURPOSE OF THE CHATBOT PROJECT </a:t>
            </a:r>
          </a:p>
        </p:txBody>
      </p:sp>
      <p:sp>
        <p:nvSpPr>
          <p:cNvPr id="3" name="Content Placeholder 2">
            <a:extLst>
              <a:ext uri="{FF2B5EF4-FFF2-40B4-BE49-F238E27FC236}">
                <a16:creationId xmlns:a16="http://schemas.microsoft.com/office/drawing/2014/main" id="{6E24E56A-18B0-42DE-7498-10C692C9F937}"/>
              </a:ext>
            </a:extLst>
          </p:cNvPr>
          <p:cNvSpPr>
            <a:spLocks noGrp="1"/>
          </p:cNvSpPr>
          <p:nvPr>
            <p:ph idx="1"/>
          </p:nvPr>
        </p:nvSpPr>
        <p:spPr>
          <a:xfrm>
            <a:off x="6464410" y="841247"/>
            <a:ext cx="5070882" cy="5340097"/>
          </a:xfrm>
        </p:spPr>
        <p:txBody>
          <a:bodyPr anchor="ctr">
            <a:normAutofit/>
          </a:bodyPr>
          <a:lstStyle/>
          <a:p>
            <a:pPr marL="0" indent="0">
              <a:buNone/>
            </a:pPr>
            <a:r>
              <a:rPr lang="en-US" sz="2000" dirty="0">
                <a:latin typeface="Amasis MT Pro" panose="02040504050005020304" pitchFamily="18" charset="0"/>
              </a:rPr>
              <a:t>The purpose of this chatbot is to educate users by providing basic cybersecurity knowledge, such as recognizing phishing emails, setting up strong passwords and avoiding online scams. It also allows users to ask any question related to cybersecurity and gives them answers on the best practices for staying safe online. </a:t>
            </a:r>
            <a:endParaRPr lang="en-ZA" sz="2000" dirty="0">
              <a:latin typeface="Amasis MT Pro" panose="02040504050005020304" pitchFamily="18" charset="0"/>
            </a:endParaRPr>
          </a:p>
        </p:txBody>
      </p:sp>
    </p:spTree>
    <p:extLst>
      <p:ext uri="{BB962C8B-B14F-4D97-AF65-F5344CB8AC3E}">
        <p14:creationId xmlns:p14="http://schemas.microsoft.com/office/powerpoint/2010/main" val="138444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D9CF9-F2AE-C14C-2A92-222324CC10E0}"/>
              </a:ext>
            </a:extLst>
          </p:cNvPr>
          <p:cNvSpPr>
            <a:spLocks noGrp="1"/>
          </p:cNvSpPr>
          <p:nvPr>
            <p:ph type="title"/>
          </p:nvPr>
        </p:nvSpPr>
        <p:spPr>
          <a:xfrm>
            <a:off x="176981" y="2597323"/>
            <a:ext cx="3538319" cy="1683630"/>
          </a:xfrm>
        </p:spPr>
        <p:txBody>
          <a:bodyPr anchor="b">
            <a:normAutofit/>
          </a:bodyPr>
          <a:lstStyle/>
          <a:p>
            <a:r>
              <a:rPr lang="en-ZA" sz="4000" dirty="0">
                <a:highlight>
                  <a:srgbClr val="008080"/>
                </a:highlight>
                <a:latin typeface="Amasis MT Pro Black" panose="02040A04050005020304" pitchFamily="18" charset="0"/>
              </a:rPr>
              <a:t>EXPLAINING THE CODE: </a:t>
            </a:r>
          </a:p>
        </p:txBody>
      </p:sp>
      <p:sp>
        <p:nvSpPr>
          <p:cNvPr id="3" name="Content Placeholder 2">
            <a:extLst>
              <a:ext uri="{FF2B5EF4-FFF2-40B4-BE49-F238E27FC236}">
                <a16:creationId xmlns:a16="http://schemas.microsoft.com/office/drawing/2014/main" id="{E0B00709-81EB-9EAF-76AB-8D569E8564EA}"/>
              </a:ext>
            </a:extLst>
          </p:cNvPr>
          <p:cNvSpPr>
            <a:spLocks noGrp="1"/>
          </p:cNvSpPr>
          <p:nvPr>
            <p:ph idx="1"/>
          </p:nvPr>
        </p:nvSpPr>
        <p:spPr>
          <a:xfrm>
            <a:off x="4424517" y="275303"/>
            <a:ext cx="7275870" cy="6479457"/>
          </a:xfrm>
        </p:spPr>
        <p:txBody>
          <a:bodyPr anchor="ctr">
            <a:normAutofit lnSpcReduction="10000"/>
          </a:bodyPr>
          <a:lstStyle/>
          <a:p>
            <a:pPr marL="0" indent="0">
              <a:buNone/>
            </a:pPr>
            <a:r>
              <a:rPr lang="en-US" sz="1900" dirty="0">
                <a:latin typeface="Amasis MT Pro" panose="02040504050005020304" pitchFamily="18" charset="0"/>
              </a:rPr>
              <a:t>This chatbot project is designed as a console application that will serve as a Cybersecurity Awareness Assistant Bot. The chatbot will cover topics like phishing, phishing emails, safe password practices, safe browsing, ransomware, insider threats, cryptojacking, and many more cyber threats. The user will interact with the chatbot by asking the chatbot questions about cybersecurity topics</a:t>
            </a:r>
          </a:p>
          <a:p>
            <a:pPr marL="0" indent="0">
              <a:buNone/>
            </a:pPr>
            <a:r>
              <a:rPr lang="en-US" sz="1900" dirty="0">
                <a:latin typeface="Amasis MT Pro" panose="02040504050005020304" pitchFamily="18" charset="0"/>
              </a:rPr>
              <a:t>The project I have created consists of 5 classes, including the main method. The class names are:</a:t>
            </a:r>
          </a:p>
          <a:p>
            <a:pPr marL="0" indent="0">
              <a:buNone/>
            </a:pPr>
            <a:r>
              <a:rPr lang="en-US" sz="1900" dirty="0">
                <a:latin typeface="Amasis MT Pro" panose="02040504050005020304" pitchFamily="18" charset="0"/>
              </a:rPr>
              <a:t> </a:t>
            </a:r>
          </a:p>
          <a:p>
            <a:pPr marL="0" indent="0">
              <a:buNone/>
            </a:pPr>
            <a:r>
              <a:rPr lang="en-US" sz="1900" dirty="0">
                <a:latin typeface="Amasis MT Pro" panose="02040504050005020304" pitchFamily="18" charset="0"/>
              </a:rPr>
              <a:t>1. </a:t>
            </a:r>
            <a:r>
              <a:rPr lang="en-US" sz="1900" dirty="0">
                <a:highlight>
                  <a:srgbClr val="008080"/>
                </a:highlight>
                <a:latin typeface="Amasis MT Pro" panose="02040504050005020304" pitchFamily="18" charset="0"/>
              </a:rPr>
              <a:t>Program Class</a:t>
            </a:r>
            <a:r>
              <a:rPr lang="en-US" sz="1900" dirty="0">
                <a:latin typeface="Amasis MT Pro" panose="02040504050005020304" pitchFamily="18" charset="0"/>
              </a:rPr>
              <a:t>- This is the main class and it is where the instance classes for Display Logo, Voice Greeting and </a:t>
            </a:r>
            <a:r>
              <a:rPr lang="en-US" sz="1900" dirty="0" err="1">
                <a:latin typeface="Amasis MT Pro" panose="02040504050005020304" pitchFamily="18" charset="0"/>
              </a:rPr>
              <a:t>ChatBot</a:t>
            </a:r>
            <a:r>
              <a:rPr lang="en-US" sz="1900" dirty="0">
                <a:latin typeface="Amasis MT Pro" panose="02040504050005020304" pitchFamily="18" charset="0"/>
              </a:rPr>
              <a:t> Interaction are created. </a:t>
            </a:r>
          </a:p>
          <a:p>
            <a:pPr marL="0" indent="0">
              <a:buNone/>
            </a:pPr>
            <a:r>
              <a:rPr lang="en-US" sz="1900" dirty="0">
                <a:latin typeface="Amasis MT Pro" panose="02040504050005020304" pitchFamily="18" charset="0"/>
              </a:rPr>
              <a:t>2. </a:t>
            </a:r>
            <a:r>
              <a:rPr lang="en-US" sz="1900" dirty="0">
                <a:highlight>
                  <a:srgbClr val="008080"/>
                </a:highlight>
                <a:latin typeface="Amasis MT Pro" panose="02040504050005020304" pitchFamily="18" charset="0"/>
              </a:rPr>
              <a:t>Display Logo Class</a:t>
            </a:r>
            <a:r>
              <a:rPr lang="en-US" sz="1900" dirty="0">
                <a:latin typeface="Amasis MT Pro" panose="02040504050005020304" pitchFamily="18" charset="0"/>
              </a:rPr>
              <a:t>-  This class allows the ASCII art logo to be displayed right before the actual program begins to show the users that this AI chatbot is about cybersecurity. </a:t>
            </a:r>
          </a:p>
          <a:p>
            <a:pPr marL="0" indent="0">
              <a:buNone/>
            </a:pPr>
            <a:r>
              <a:rPr lang="en-US" sz="1900" dirty="0">
                <a:latin typeface="Amasis MT Pro" panose="02040504050005020304" pitchFamily="18" charset="0"/>
              </a:rPr>
              <a:t>3. </a:t>
            </a:r>
            <a:r>
              <a:rPr lang="en-US" sz="1900" dirty="0">
                <a:highlight>
                  <a:srgbClr val="008080"/>
                </a:highlight>
                <a:latin typeface="Amasis MT Pro" panose="02040504050005020304" pitchFamily="18" charset="0"/>
              </a:rPr>
              <a:t>Voice Greeting Class</a:t>
            </a:r>
            <a:r>
              <a:rPr lang="en-US" sz="1900" dirty="0">
                <a:latin typeface="Amasis MT Pro" panose="02040504050005020304" pitchFamily="18" charset="0"/>
              </a:rPr>
              <a:t>- This class allows the welcome message of the chatbot to play as the user begins the program. </a:t>
            </a:r>
          </a:p>
          <a:p>
            <a:pPr marL="0" indent="0">
              <a:buNone/>
            </a:pPr>
            <a:r>
              <a:rPr lang="en-US" sz="1900" dirty="0">
                <a:latin typeface="Amasis MT Pro" panose="02040504050005020304" pitchFamily="18" charset="0"/>
              </a:rPr>
              <a:t>4. </a:t>
            </a:r>
            <a:r>
              <a:rPr lang="en-US" sz="1900" dirty="0">
                <a:highlight>
                  <a:srgbClr val="008080"/>
                </a:highlight>
                <a:latin typeface="Amasis MT Pro" panose="02040504050005020304" pitchFamily="18" charset="0"/>
              </a:rPr>
              <a:t>Response Handler Class</a:t>
            </a:r>
            <a:r>
              <a:rPr lang="en-US" sz="1900" dirty="0">
                <a:latin typeface="Amasis MT Pro" panose="02040504050005020304" pitchFamily="18" charset="0"/>
              </a:rPr>
              <a:t>- This class handles the responses by firstly loading the responses on a text file and finding the best response for the user, allowing for an excellent user experience. </a:t>
            </a:r>
          </a:p>
          <a:p>
            <a:pPr marL="0" indent="0">
              <a:buNone/>
            </a:pPr>
            <a:r>
              <a:rPr lang="en-US" sz="1900" dirty="0">
                <a:latin typeface="Amasis MT Pro" panose="02040504050005020304" pitchFamily="18" charset="0"/>
              </a:rPr>
              <a:t>5. </a:t>
            </a:r>
            <a:r>
              <a:rPr lang="en-US" sz="1900" dirty="0">
                <a:highlight>
                  <a:srgbClr val="008080"/>
                </a:highlight>
                <a:latin typeface="Amasis MT Pro" panose="02040504050005020304" pitchFamily="18" charset="0"/>
              </a:rPr>
              <a:t>Chatbot Interaction Class</a:t>
            </a:r>
            <a:r>
              <a:rPr lang="en-US" sz="1900" dirty="0">
                <a:latin typeface="Amasis MT Pro" panose="02040504050005020304" pitchFamily="18" charset="0"/>
              </a:rPr>
              <a:t>- This class is responsible for managing how users can interact with the chatbot. </a:t>
            </a:r>
            <a:endParaRPr lang="en-US" sz="2000" dirty="0"/>
          </a:p>
          <a:p>
            <a:pPr marL="0" indent="0">
              <a:buNone/>
            </a:pPr>
            <a:endParaRPr lang="en-ZA" sz="2000" dirty="0"/>
          </a:p>
        </p:txBody>
      </p:sp>
    </p:spTree>
    <p:extLst>
      <p:ext uri="{BB962C8B-B14F-4D97-AF65-F5344CB8AC3E}">
        <p14:creationId xmlns:p14="http://schemas.microsoft.com/office/powerpoint/2010/main" val="1597398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3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7" name="Freeform: Shape 3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5C1C8C28-FD46-643D-29B6-82B312C57160}"/>
              </a:ext>
            </a:extLst>
          </p:cNvPr>
          <p:cNvSpPr>
            <a:spLocks noGrp="1"/>
          </p:cNvSpPr>
          <p:nvPr>
            <p:ph type="title"/>
          </p:nvPr>
        </p:nvSpPr>
        <p:spPr>
          <a:xfrm>
            <a:off x="27646" y="2054759"/>
            <a:ext cx="3186879" cy="2748477"/>
          </a:xfrm>
        </p:spPr>
        <p:txBody>
          <a:bodyPr anchor="ctr">
            <a:noAutofit/>
          </a:bodyPr>
          <a:lstStyle/>
          <a:p>
            <a:r>
              <a:rPr lang="en-ZA" sz="4000" dirty="0">
                <a:solidFill>
                  <a:schemeClr val="bg1"/>
                </a:solidFill>
                <a:highlight>
                  <a:srgbClr val="800080"/>
                </a:highlight>
                <a:latin typeface="Amasis MT Pro Black" panose="02040A04050005020304" pitchFamily="18" charset="0"/>
              </a:rPr>
              <a:t>CLASS 1: MAIN CLASS (PROGRAM CLASS)</a:t>
            </a:r>
          </a:p>
        </p:txBody>
      </p:sp>
      <p:sp>
        <p:nvSpPr>
          <p:cNvPr id="3" name="Content Placeholder 2">
            <a:extLst>
              <a:ext uri="{FF2B5EF4-FFF2-40B4-BE49-F238E27FC236}">
                <a16:creationId xmlns:a16="http://schemas.microsoft.com/office/drawing/2014/main" id="{437F861F-AA09-F37B-E815-838378559E05}"/>
              </a:ext>
            </a:extLst>
          </p:cNvPr>
          <p:cNvSpPr>
            <a:spLocks noGrp="1"/>
          </p:cNvSpPr>
          <p:nvPr>
            <p:ph idx="1"/>
          </p:nvPr>
        </p:nvSpPr>
        <p:spPr>
          <a:xfrm>
            <a:off x="4071068" y="841247"/>
            <a:ext cx="7464224" cy="5120640"/>
          </a:xfrm>
        </p:spPr>
        <p:txBody>
          <a:bodyPr anchor="ctr">
            <a:normAutofit/>
          </a:bodyPr>
          <a:lstStyle/>
          <a:p>
            <a:pPr marL="0" indent="0">
              <a:buNone/>
            </a:pPr>
            <a:r>
              <a:rPr lang="en-US" sz="2000" dirty="0">
                <a:latin typeface="Amasis MT Pro" panose="02040504050005020304" pitchFamily="18" charset="0"/>
              </a:rPr>
              <a:t>The Program class will be my main class. This is where I create instance classes for three of the five classes (Display Logo, Voice Greeting and </a:t>
            </a:r>
            <a:r>
              <a:rPr lang="en-US" sz="2000" dirty="0" err="1">
                <a:latin typeface="Amasis MT Pro" panose="02040504050005020304" pitchFamily="18" charset="0"/>
              </a:rPr>
              <a:t>ChatBot</a:t>
            </a:r>
            <a:r>
              <a:rPr lang="en-US" sz="2000" dirty="0">
                <a:latin typeface="Amasis MT Pro" panose="02040504050005020304" pitchFamily="18" charset="0"/>
              </a:rPr>
              <a:t> Interaction classes) that I have in my project. I created the </a:t>
            </a:r>
            <a:r>
              <a:rPr lang="en-US" sz="2000" dirty="0" err="1">
                <a:latin typeface="Amasis MT Pro" panose="02040504050005020304" pitchFamily="18" charset="0"/>
              </a:rPr>
              <a:t>VoiceGreeting</a:t>
            </a:r>
            <a:r>
              <a:rPr lang="en-US" sz="2000" dirty="0">
                <a:latin typeface="Amasis MT Pro" panose="02040504050005020304" pitchFamily="18" charset="0"/>
              </a:rPr>
              <a:t> instance class to allow the voice greeting message to be played. I created the </a:t>
            </a:r>
            <a:r>
              <a:rPr lang="en-US" sz="2000" dirty="0" err="1">
                <a:latin typeface="Amasis MT Pro" panose="02040504050005020304" pitchFamily="18" charset="0"/>
              </a:rPr>
              <a:t>DisplayLogo</a:t>
            </a:r>
            <a:r>
              <a:rPr lang="en-US" sz="2000" dirty="0">
                <a:latin typeface="Amasis MT Pro" panose="02040504050005020304" pitchFamily="18" charset="0"/>
              </a:rPr>
              <a:t> instance class to allow my chosen logo to be displayed using ASCII art, and lastly, I created the </a:t>
            </a:r>
            <a:r>
              <a:rPr lang="en-US" sz="2000" dirty="0" err="1">
                <a:latin typeface="Amasis MT Pro" panose="02040504050005020304" pitchFamily="18" charset="0"/>
              </a:rPr>
              <a:t>ChatBotInteraction</a:t>
            </a:r>
            <a:r>
              <a:rPr lang="en-US" sz="2000" dirty="0">
                <a:latin typeface="Amasis MT Pro" panose="02040504050005020304" pitchFamily="18" charset="0"/>
              </a:rPr>
              <a:t> instance class to handle the interactions between the user and the chatbot. The purpose of this class is to allow the three classes to be able to run. </a:t>
            </a:r>
          </a:p>
        </p:txBody>
      </p:sp>
    </p:spTree>
    <p:extLst>
      <p:ext uri="{BB962C8B-B14F-4D97-AF65-F5344CB8AC3E}">
        <p14:creationId xmlns:p14="http://schemas.microsoft.com/office/powerpoint/2010/main" val="325657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106FD-5BFA-C95F-25E6-02EBA79F40E5}"/>
              </a:ext>
            </a:extLst>
          </p:cNvPr>
          <p:cNvSpPr>
            <a:spLocks noGrp="1"/>
          </p:cNvSpPr>
          <p:nvPr>
            <p:ph type="title"/>
          </p:nvPr>
        </p:nvSpPr>
        <p:spPr>
          <a:xfrm>
            <a:off x="418225" y="1471758"/>
            <a:ext cx="3201366" cy="3387497"/>
          </a:xfrm>
        </p:spPr>
        <p:txBody>
          <a:bodyPr anchor="b">
            <a:normAutofit/>
          </a:bodyPr>
          <a:lstStyle/>
          <a:p>
            <a:r>
              <a:rPr lang="en-ZA" sz="4000" dirty="0">
                <a:highlight>
                  <a:srgbClr val="008080"/>
                </a:highlight>
                <a:latin typeface="Amasis MT Pro Black" panose="02040A04050005020304" pitchFamily="18" charset="0"/>
              </a:rPr>
              <a:t>CLASS 2: DISPLAY LOGO CLASS </a:t>
            </a:r>
          </a:p>
        </p:txBody>
      </p:sp>
      <p:sp>
        <p:nvSpPr>
          <p:cNvPr id="3" name="Content Placeholder 2">
            <a:extLst>
              <a:ext uri="{FF2B5EF4-FFF2-40B4-BE49-F238E27FC236}">
                <a16:creationId xmlns:a16="http://schemas.microsoft.com/office/drawing/2014/main" id="{21BB5585-3FCD-E426-5AF6-72D0AAF9DD7D}"/>
              </a:ext>
            </a:extLst>
          </p:cNvPr>
          <p:cNvSpPr>
            <a:spLocks noGrp="1"/>
          </p:cNvSpPr>
          <p:nvPr>
            <p:ph idx="1"/>
          </p:nvPr>
        </p:nvSpPr>
        <p:spPr>
          <a:xfrm>
            <a:off x="4611329" y="511388"/>
            <a:ext cx="7275871" cy="5968070"/>
          </a:xfrm>
        </p:spPr>
        <p:txBody>
          <a:bodyPr anchor="ctr">
            <a:normAutofit/>
          </a:bodyPr>
          <a:lstStyle/>
          <a:p>
            <a:pPr marL="0" indent="0">
              <a:buNone/>
            </a:pPr>
            <a:r>
              <a:rPr lang="en-US" sz="2000" dirty="0">
                <a:latin typeface="Amasis MT Pro" panose="02040504050005020304" pitchFamily="18" charset="0"/>
              </a:rPr>
              <a:t>The Display Logo class allows the correct ASCII art logo to be displayed on the user interface before the program begins. This is to show the user that this AI chatbot is only about cybersecurity. Inside the class, a constructor was automatically invoked due to an instance class being created in the main class. However, before beginning with the ASCII logo, I got the full path of the picture I will be using to create the logo and replaced that path with this: </a:t>
            </a:r>
            <a:r>
              <a:rPr lang="en-US" sz="2000" b="1" dirty="0">
                <a:latin typeface="Amasis MT Pro" panose="02040504050005020304" pitchFamily="18" charset="0"/>
              </a:rPr>
              <a:t>bin\\Debug</a:t>
            </a:r>
            <a:r>
              <a:rPr lang="en-US" sz="2000" dirty="0">
                <a:latin typeface="Amasis MT Pro" panose="02040504050005020304" pitchFamily="18" charset="0"/>
              </a:rPr>
              <a:t>, and then I got the newly updated path of the picture (this is where the constructor ends). </a:t>
            </a:r>
          </a:p>
          <a:p>
            <a:pPr marL="0" indent="0">
              <a:buNone/>
            </a:pPr>
            <a:endParaRPr lang="en-US" sz="2000" dirty="0">
              <a:latin typeface="Amasis MT Pro" panose="02040504050005020304" pitchFamily="18" charset="0"/>
            </a:endParaRPr>
          </a:p>
          <a:p>
            <a:pPr marL="0" indent="0">
              <a:buNone/>
            </a:pPr>
            <a:r>
              <a:rPr lang="en-US" sz="2000" dirty="0">
                <a:latin typeface="Amasis MT Pro" panose="02040504050005020304" pitchFamily="18" charset="0"/>
              </a:rPr>
              <a:t>For the actual logo, I created a method that will give the size of the logo. I used an inner and outer nested for loop to create the height and the width of the logo and the </a:t>
            </a:r>
            <a:r>
              <a:rPr lang="en-US" sz="2000" dirty="0" err="1">
                <a:latin typeface="Amasis MT Pro" panose="02040504050005020304" pitchFamily="18" charset="0"/>
              </a:rPr>
              <a:t>colour</a:t>
            </a:r>
            <a:r>
              <a:rPr lang="en-US" sz="2000" dirty="0">
                <a:latin typeface="Amasis MT Pro" panose="02040504050005020304" pitchFamily="18" charset="0"/>
              </a:rPr>
              <a:t> of the logo.  The outer loop was for creating the height, and the inner loop was for creating the width of the logo. For the ASCII design, I used different characters such as "</a:t>
            </a:r>
            <a:r>
              <a:rPr lang="en-US" sz="2000" b="1" i="1" dirty="0">
                <a:latin typeface="Amasis MT Pro" panose="02040504050005020304" pitchFamily="18" charset="0"/>
              </a:rPr>
              <a:t>.</a:t>
            </a:r>
            <a:r>
              <a:rPr lang="en-US" sz="2000" dirty="0">
                <a:latin typeface="Amasis MT Pro" panose="02040504050005020304" pitchFamily="18" charset="0"/>
              </a:rPr>
              <a:t>", "</a:t>
            </a:r>
            <a:r>
              <a:rPr lang="en-US" sz="2000" b="1" i="1" dirty="0">
                <a:latin typeface="Amasis MT Pro" panose="02040504050005020304" pitchFamily="18" charset="0"/>
              </a:rPr>
              <a:t>*</a:t>
            </a:r>
            <a:r>
              <a:rPr lang="en-US" sz="2000" dirty="0">
                <a:latin typeface="Amasis MT Pro" panose="02040504050005020304" pitchFamily="18" charset="0"/>
              </a:rPr>
              <a:t>", "</a:t>
            </a:r>
            <a:r>
              <a:rPr lang="en-US" sz="2000" b="1" i="1" dirty="0">
                <a:latin typeface="Amasis MT Pro" panose="02040504050005020304" pitchFamily="18" charset="0"/>
              </a:rPr>
              <a:t>O</a:t>
            </a:r>
            <a:r>
              <a:rPr lang="en-US" sz="2000" dirty="0">
                <a:latin typeface="Amasis MT Pro" panose="02040504050005020304" pitchFamily="18" charset="0"/>
              </a:rPr>
              <a:t>", "</a:t>
            </a:r>
            <a:r>
              <a:rPr lang="en-US" sz="2000" b="1" i="1" dirty="0">
                <a:latin typeface="Amasis MT Pro" panose="02040504050005020304" pitchFamily="18" charset="0"/>
              </a:rPr>
              <a:t>#</a:t>
            </a:r>
            <a:r>
              <a:rPr lang="en-US" sz="2000" dirty="0">
                <a:latin typeface="Amasis MT Pro" panose="02040504050005020304" pitchFamily="18" charset="0"/>
              </a:rPr>
              <a:t>" and "</a:t>
            </a:r>
            <a:r>
              <a:rPr lang="en-US" sz="2000" b="1" i="1" dirty="0">
                <a:latin typeface="Amasis MT Pro" panose="02040504050005020304" pitchFamily="18" charset="0"/>
              </a:rPr>
              <a:t>@</a:t>
            </a:r>
            <a:r>
              <a:rPr lang="en-US" sz="2000" dirty="0">
                <a:latin typeface="Amasis MT Pro" panose="02040504050005020304" pitchFamily="18" charset="0"/>
              </a:rPr>
              <a:t>".</a:t>
            </a:r>
            <a:endParaRPr lang="en-ZA" sz="2000" dirty="0">
              <a:latin typeface="Amasis MT Pro" panose="02040504050005020304" pitchFamily="18" charset="0"/>
            </a:endParaRPr>
          </a:p>
        </p:txBody>
      </p:sp>
    </p:spTree>
    <p:extLst>
      <p:ext uri="{BB962C8B-B14F-4D97-AF65-F5344CB8AC3E}">
        <p14:creationId xmlns:p14="http://schemas.microsoft.com/office/powerpoint/2010/main" val="222923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2"/>
            <a:ext cx="3468234" cy="6858000"/>
            <a:chOff x="651279" y="598259"/>
            <a:chExt cx="10889442" cy="5680742"/>
          </a:xfrm>
        </p:grpSpPr>
        <p:sp>
          <p:nvSpPr>
            <p:cNvPr id="13"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4F4BEBC-53B1-DC84-4A4E-218597C9E146}"/>
              </a:ext>
            </a:extLst>
          </p:cNvPr>
          <p:cNvSpPr>
            <a:spLocks noGrp="1"/>
          </p:cNvSpPr>
          <p:nvPr>
            <p:ph type="title"/>
          </p:nvPr>
        </p:nvSpPr>
        <p:spPr>
          <a:xfrm>
            <a:off x="27646" y="2034538"/>
            <a:ext cx="3176490" cy="2788920"/>
          </a:xfrm>
        </p:spPr>
        <p:txBody>
          <a:bodyPr anchor="ctr">
            <a:normAutofit/>
          </a:bodyPr>
          <a:lstStyle/>
          <a:p>
            <a:r>
              <a:rPr lang="en-ZA" sz="4000" dirty="0">
                <a:solidFill>
                  <a:schemeClr val="bg1"/>
                </a:solidFill>
                <a:highlight>
                  <a:srgbClr val="800080"/>
                </a:highlight>
                <a:latin typeface="Amasis MT Pro Black" panose="02040A04050005020304" pitchFamily="18" charset="0"/>
              </a:rPr>
              <a:t>CLASS 3: VOICE GREETING CLASS </a:t>
            </a:r>
          </a:p>
        </p:txBody>
      </p:sp>
      <p:sp>
        <p:nvSpPr>
          <p:cNvPr id="3" name="Content Placeholder 2">
            <a:extLst>
              <a:ext uri="{FF2B5EF4-FFF2-40B4-BE49-F238E27FC236}">
                <a16:creationId xmlns:a16="http://schemas.microsoft.com/office/drawing/2014/main" id="{F1612AA9-9056-C7B4-5763-5800B171B905}"/>
              </a:ext>
            </a:extLst>
          </p:cNvPr>
          <p:cNvSpPr>
            <a:spLocks noGrp="1"/>
          </p:cNvSpPr>
          <p:nvPr>
            <p:ph idx="1"/>
          </p:nvPr>
        </p:nvSpPr>
        <p:spPr>
          <a:xfrm>
            <a:off x="4071068" y="481782"/>
            <a:ext cx="7464224" cy="6063398"/>
          </a:xfrm>
        </p:spPr>
        <p:txBody>
          <a:bodyPr anchor="ctr">
            <a:normAutofit/>
          </a:bodyPr>
          <a:lstStyle/>
          <a:p>
            <a:pPr marL="0" indent="0">
              <a:buNone/>
            </a:pPr>
            <a:r>
              <a:rPr lang="en-US" sz="2000" dirty="0">
                <a:latin typeface="Amasis MT Pro" panose="02040504050005020304" pitchFamily="18" charset="0"/>
              </a:rPr>
              <a:t>The Voice Greeting class allows the voice welcome message of the chatbot to play as the user interacts with the program. I converted a text-based greeting into a spoken message using an AI website to make it sound more professional, and then I converted the MP3 format to a WAV format for compatibility with </a:t>
            </a:r>
            <a:r>
              <a:rPr lang="en-US" sz="2000" dirty="0" err="1">
                <a:latin typeface="Amasis MT Pro" panose="02040504050005020304" pitchFamily="18" charset="0"/>
              </a:rPr>
              <a:t>System.Media</a:t>
            </a:r>
            <a:r>
              <a:rPr lang="en-US" sz="2000" dirty="0">
                <a:latin typeface="Amasis MT Pro" panose="02040504050005020304" pitchFamily="18" charset="0"/>
              </a:rPr>
              <a:t> in C#. Inside the class, a constructor was automatically invoked due to an instance class being created in the main class. However, just like in the Display Logo class, before playing the actual WAV sound, I got the full path of the sound I will be using to play the welcome message and replaced the path with this: </a:t>
            </a:r>
            <a:r>
              <a:rPr lang="en-US" sz="2000" b="1" dirty="0">
                <a:latin typeface="Amasis MT Pro" panose="02040504050005020304" pitchFamily="18" charset="0"/>
              </a:rPr>
              <a:t>bin\\Debug</a:t>
            </a:r>
            <a:r>
              <a:rPr lang="en-US" sz="2000" dirty="0">
                <a:latin typeface="Amasis MT Pro" panose="02040504050005020304" pitchFamily="18" charset="0"/>
              </a:rPr>
              <a:t>, and then I got the newly updated path of the sound (this is where the constructor ends). </a:t>
            </a:r>
          </a:p>
          <a:p>
            <a:pPr marL="0" indent="0">
              <a:buNone/>
            </a:pPr>
            <a:endParaRPr lang="en-US" sz="2000" dirty="0">
              <a:latin typeface="Amasis MT Pro" panose="02040504050005020304" pitchFamily="18" charset="0"/>
            </a:endParaRPr>
          </a:p>
          <a:p>
            <a:pPr marL="0" indent="0">
              <a:buNone/>
            </a:pPr>
            <a:r>
              <a:rPr lang="en-US" sz="2000" dirty="0">
                <a:latin typeface="Amasis MT Pro" panose="02040504050005020304" pitchFamily="18" charset="0"/>
              </a:rPr>
              <a:t>For the sound to play, I created a method that will play the .WAV sound file. I used a try-catch to handle an error message for when the sound does not play, but when the sound plays till the end, no error message will be displayed. </a:t>
            </a:r>
          </a:p>
        </p:txBody>
      </p:sp>
    </p:spTree>
    <p:extLst>
      <p:ext uri="{BB962C8B-B14F-4D97-AF65-F5344CB8AC3E}">
        <p14:creationId xmlns:p14="http://schemas.microsoft.com/office/powerpoint/2010/main" val="42552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BDA91-4F31-E78F-6CC7-BB74C47F401C}"/>
              </a:ext>
            </a:extLst>
          </p:cNvPr>
          <p:cNvSpPr>
            <a:spLocks noGrp="1"/>
          </p:cNvSpPr>
          <p:nvPr>
            <p:ph type="title"/>
          </p:nvPr>
        </p:nvSpPr>
        <p:spPr>
          <a:xfrm>
            <a:off x="557158" y="1365448"/>
            <a:ext cx="3201366" cy="3387497"/>
          </a:xfrm>
        </p:spPr>
        <p:txBody>
          <a:bodyPr anchor="b">
            <a:normAutofit/>
          </a:bodyPr>
          <a:lstStyle/>
          <a:p>
            <a:r>
              <a:rPr lang="en-ZA" sz="4000" dirty="0">
                <a:highlight>
                  <a:srgbClr val="008080"/>
                </a:highlight>
                <a:latin typeface="Amasis MT Pro Black" panose="02040A04050005020304" pitchFamily="18" charset="0"/>
              </a:rPr>
              <a:t>CLASS 4: RESPONSE HANDLER CLASS</a:t>
            </a:r>
          </a:p>
        </p:txBody>
      </p:sp>
      <p:sp>
        <p:nvSpPr>
          <p:cNvPr id="3" name="Content Placeholder 2">
            <a:extLst>
              <a:ext uri="{FF2B5EF4-FFF2-40B4-BE49-F238E27FC236}">
                <a16:creationId xmlns:a16="http://schemas.microsoft.com/office/drawing/2014/main" id="{8F013907-6C8F-7F31-11FE-86349400EEFB}"/>
              </a:ext>
            </a:extLst>
          </p:cNvPr>
          <p:cNvSpPr>
            <a:spLocks noGrp="1"/>
          </p:cNvSpPr>
          <p:nvPr>
            <p:ph idx="1"/>
          </p:nvPr>
        </p:nvSpPr>
        <p:spPr>
          <a:xfrm>
            <a:off x="4458131" y="368968"/>
            <a:ext cx="7330746" cy="6272464"/>
          </a:xfrm>
        </p:spPr>
        <p:txBody>
          <a:bodyPr anchor="ctr">
            <a:normAutofit fontScale="92500" lnSpcReduction="10000"/>
          </a:bodyPr>
          <a:lstStyle/>
          <a:p>
            <a:pPr marL="0" indent="0">
              <a:buNone/>
            </a:pPr>
            <a:r>
              <a:rPr lang="en-US" sz="2000" dirty="0">
                <a:latin typeface="Amasis MT Pro" panose="02040504050005020304" pitchFamily="18" charset="0"/>
              </a:rPr>
              <a:t>The Response Handler class handles the responses by firstly loading the responses on a text file I named Predefined_Responses.txt, and from this text file it finds the best response for the user to allow for an excellent user experience. Inside this class, a global variable called response handler was created and declared to store the predefined responses from the file. A constructor was thereafter created to assign the created variable to a method that will load these predefined responses. </a:t>
            </a:r>
          </a:p>
          <a:p>
            <a:pPr marL="0" indent="0">
              <a:buNone/>
            </a:pPr>
            <a:endParaRPr lang="en-US" sz="2000" dirty="0">
              <a:latin typeface="Amasis MT Pro" panose="02040504050005020304" pitchFamily="18" charset="0"/>
            </a:endParaRPr>
          </a:p>
          <a:p>
            <a:pPr marL="0" indent="0">
              <a:buNone/>
            </a:pPr>
            <a:r>
              <a:rPr lang="en-US" sz="2000" dirty="0">
                <a:latin typeface="Amasis MT Pro" panose="02040504050005020304" pitchFamily="18" charset="0"/>
              </a:rPr>
              <a:t>After the constructor, I created a private method called </a:t>
            </a:r>
            <a:r>
              <a:rPr lang="en-US" sz="2000" dirty="0" err="1">
                <a:latin typeface="Amasis MT Pro" panose="02040504050005020304" pitchFamily="18" charset="0"/>
              </a:rPr>
              <a:t>LoadPredefinedResponses</a:t>
            </a:r>
            <a:r>
              <a:rPr lang="en-US" sz="2000" dirty="0">
                <a:latin typeface="Amasis MT Pro" panose="02040504050005020304" pitchFamily="18" charset="0"/>
              </a:rPr>
              <a:t> that will load the predefined responses from the text file, and inside this method, I first created an ArrayList to store these responses and proceeded to use a foreach loop to load all the responses to an array. </a:t>
            </a:r>
          </a:p>
          <a:p>
            <a:pPr marL="0" indent="0">
              <a:buNone/>
            </a:pPr>
            <a:endParaRPr lang="en-US" sz="2000" dirty="0">
              <a:latin typeface="Amasis MT Pro" panose="02040504050005020304" pitchFamily="18" charset="0"/>
            </a:endParaRPr>
          </a:p>
          <a:p>
            <a:pPr marL="0" indent="0">
              <a:buNone/>
            </a:pPr>
            <a:r>
              <a:rPr lang="en-US" sz="2000" dirty="0">
                <a:latin typeface="Amasis MT Pro" panose="02040504050005020304" pitchFamily="18" charset="0"/>
              </a:rPr>
              <a:t>At the end of this method, I created a public method this time to allow it to be used in other classes (in this instance, the </a:t>
            </a:r>
            <a:r>
              <a:rPr lang="en-US" sz="2000" dirty="0" err="1">
                <a:latin typeface="Amasis MT Pro" panose="02040504050005020304" pitchFamily="18" charset="0"/>
              </a:rPr>
              <a:t>ChatBotInteraction</a:t>
            </a:r>
            <a:r>
              <a:rPr lang="en-US" sz="2000" dirty="0">
                <a:latin typeface="Amasis MT Pro" panose="02040504050005020304" pitchFamily="18" charset="0"/>
              </a:rPr>
              <a:t> Class). This method compares user input and gets the best response from the text file. I used a foreach loop for the program to look through the ArrayList for user input and give the corresponding response. If a response is not found for what the user has entered, an error message will be displayed, and it will proceed to ask the user if they would like to rephrase what they had said. </a:t>
            </a:r>
            <a:endParaRPr lang="en-ZA" sz="2000" dirty="0">
              <a:latin typeface="Amasis MT Pro" panose="02040504050005020304" pitchFamily="18" charset="0"/>
            </a:endParaRPr>
          </a:p>
        </p:txBody>
      </p:sp>
    </p:spTree>
    <p:extLst>
      <p:ext uri="{BB962C8B-B14F-4D97-AF65-F5344CB8AC3E}">
        <p14:creationId xmlns:p14="http://schemas.microsoft.com/office/powerpoint/2010/main" val="2391996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559</TotalTime>
  <Words>1732</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Amasis MT Pro</vt:lpstr>
      <vt:lpstr>Amasis MT Pro Black</vt:lpstr>
      <vt:lpstr>Aptos</vt:lpstr>
      <vt:lpstr>Aptos Display</vt:lpstr>
      <vt:lpstr>Arial</vt:lpstr>
      <vt:lpstr>Office Theme</vt:lpstr>
      <vt:lpstr>PowerPoint Presentation</vt:lpstr>
      <vt:lpstr>INTRODUCTION OF THE PROJECT</vt:lpstr>
      <vt:lpstr>WHAT  IS CYBERSECURITY? </vt:lpstr>
      <vt:lpstr>PURPOSE OF THE CHATBOT PROJECT </vt:lpstr>
      <vt:lpstr>EXPLAINING THE CODE: </vt:lpstr>
      <vt:lpstr>CLASS 1: MAIN CLASS (PROGRAM CLASS)</vt:lpstr>
      <vt:lpstr>CLASS 2: DISPLAY LOGO CLASS </vt:lpstr>
      <vt:lpstr>CLASS 3: VOICE GREETING CLASS </vt:lpstr>
      <vt:lpstr>CLASS 4: RESPONSE HANDLER CLASS</vt:lpstr>
      <vt:lpstr>CLASS 5: CHATBOT INTERACTION CLASS</vt:lpstr>
      <vt:lpstr>EXAMPLE OF CHATBOT INTERACTION</vt:lpstr>
      <vt:lpstr>SCREENSHOTS OF CI WORKFLOW – SCREENSHOT 1 </vt:lpstr>
      <vt:lpstr>SCREENSHOTS OF CI WORKFLOW – SCREENSHOT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Nomcebo Bryna Buntu Zulu</dc:creator>
  <cp:lastModifiedBy>Nomcebo Bryna Buntu Zulu</cp:lastModifiedBy>
  <cp:revision>2</cp:revision>
  <dcterms:created xsi:type="dcterms:W3CDTF">2025-04-03T13:22:45Z</dcterms:created>
  <dcterms:modified xsi:type="dcterms:W3CDTF">2025-04-03T22:42:23Z</dcterms:modified>
</cp:coreProperties>
</file>