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64" r:id="rId2"/>
    <p:sldId id="357" r:id="rId3"/>
    <p:sldId id="272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366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96"/>
    <a:srgbClr val="59377C"/>
    <a:srgbClr val="B220EC"/>
    <a:srgbClr val="693F7B"/>
    <a:srgbClr val="CA1EA5"/>
    <a:srgbClr val="D620AF"/>
    <a:srgbClr val="6B116B"/>
    <a:srgbClr val="B8306F"/>
    <a:srgbClr val="E6E6E6"/>
    <a:srgbClr val="532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8" autoAdjust="0"/>
    <p:restoredTop sz="91293" autoAdjust="0"/>
  </p:normalViewPr>
  <p:slideViewPr>
    <p:cSldViewPr>
      <p:cViewPr varScale="1">
        <p:scale>
          <a:sx n="83" d="100"/>
          <a:sy n="83" d="100"/>
        </p:scale>
        <p:origin x="200" y="816"/>
      </p:cViewPr>
      <p:guideLst>
        <p:guide orient="horz" pos="290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104884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4D97-E667-405D-B634-E583E2108D71}" type="datetimeFigureOut">
              <a:rPr lang="zh-CN" altLang="en-US"/>
              <a:t>2022/6/8</a:t>
            </a:fld>
            <a:endParaRPr lang="zh-CN" altLang="en-US"/>
          </a:p>
        </p:txBody>
      </p:sp>
      <p:sp>
        <p:nvSpPr>
          <p:cNvPr id="104884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104884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884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4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37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2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06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79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64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104860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973D0F9-71BE-4F9A-B9AC-7D8698CD66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3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50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0"/>
            </a:lvl1pPr>
            <a:lvl2pPr marL="481965" indent="0" algn="ctr">
              <a:buNone/>
              <a:defRPr sz="2110"/>
            </a:lvl2pPr>
            <a:lvl3pPr marL="964565" indent="0" algn="ctr">
              <a:buNone/>
              <a:defRPr sz="1900"/>
            </a:lvl3pPr>
            <a:lvl4pPr marL="1446530" indent="0" algn="ctr">
              <a:buNone/>
              <a:defRPr sz="1685"/>
            </a:lvl4pPr>
            <a:lvl5pPr marL="1928495" indent="0" algn="ctr">
              <a:buNone/>
              <a:defRPr sz="1685"/>
            </a:lvl5pPr>
            <a:lvl6pPr marL="2411095" indent="0" algn="ctr">
              <a:buNone/>
              <a:defRPr sz="1685"/>
            </a:lvl6pPr>
            <a:lvl7pPr marL="2893060" indent="0" algn="ctr">
              <a:buNone/>
              <a:defRPr sz="1685"/>
            </a:lvl7pPr>
            <a:lvl8pPr marL="3375025" indent="0" algn="ctr">
              <a:buNone/>
              <a:defRPr sz="1685"/>
            </a:lvl8pPr>
            <a:lvl9pPr marL="3856990" indent="0" algn="ctr">
              <a:buNone/>
              <a:defRPr sz="168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487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FB0F4-4F8A-46DE-AE2E-B96E99DE50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4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DA63-A815-47FE-B143-5EC9AFF833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4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02D6-3974-4442-8085-771E7892E1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6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AAE7-0D26-4771-B1AE-C998CEAD93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72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0">
                <a:solidFill>
                  <a:schemeClr val="tx1">
                    <a:tint val="75000"/>
                  </a:schemeClr>
                </a:solidFill>
              </a:defRPr>
            </a:lvl1pPr>
            <a:lvl2pPr marL="481965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653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4pPr>
            <a:lvl5pPr marL="19284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5pPr>
            <a:lvl6pPr marL="241109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6pPr>
            <a:lvl7pPr marL="289306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7pPr>
            <a:lvl8pPr marL="3375025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8pPr>
            <a:lvl9pPr marL="3856990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F8A-A035-4703-9072-067966D91A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77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78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0E34-81B8-4230-974F-6C175165FB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32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33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3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6990" indent="0">
              <a:buNone/>
              <a:defRPr sz="168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35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D4CA-40A5-44FA-A36A-C523FE98351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23D2-D29F-49BB-8D9B-BDD3F7A2D9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86E3-F472-42B1-B59A-1F029ECAE2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55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756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197B-00FA-4E3B-ADD4-2638733EC7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761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rtlCol="0">
            <a:normAutofit/>
          </a:bodyPr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6990" indent="0">
              <a:buNone/>
              <a:defRPr sz="2110"/>
            </a:lvl9pPr>
          </a:lstStyle>
          <a:p>
            <a:pPr lvl="0"/>
            <a:endParaRPr lang="zh-CN" altLang="en-US" noProof="0"/>
          </a:p>
        </p:txBody>
      </p:sp>
      <p:sp>
        <p:nvSpPr>
          <p:cNvPr id="1048762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6990" indent="0">
              <a:buNone/>
              <a:defRPr sz="105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76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63BF-66E9-4704-8F0C-A17B81CB06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6537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4039" y="385072"/>
            <a:ext cx="11090672" cy="13979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92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84039" y="1925358"/>
            <a:ext cx="11090672" cy="4589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3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6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59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6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59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265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948DCF91-5AE7-4DD6-80D8-6C0C44CFB8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 advTm="6537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81965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64565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446530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928495" algn="l" rtl="0" fontAlgn="base">
        <a:lnSpc>
          <a:spcPct val="9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41300" indent="-241300" algn="l" rtl="0" eaLnBrk="0" fontAlgn="base" hangingPunct="0">
        <a:lnSpc>
          <a:spcPct val="90000"/>
        </a:lnSpc>
        <a:spcBef>
          <a:spcPts val="1055"/>
        </a:spcBef>
        <a:spcAft>
          <a:spcPct val="0"/>
        </a:spcAft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569DF3-F89C-4167-828C-ED644A3A9CDE}"/>
              </a:ext>
            </a:extLst>
          </p:cNvPr>
          <p:cNvSpPr/>
          <p:nvPr/>
        </p:nvSpPr>
        <p:spPr>
          <a:xfrm>
            <a:off x="0" y="0"/>
            <a:ext cx="12856950" cy="5020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28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2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神经网络（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PINN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79FFA5B-F343-AE42-9874-E225259E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15" y="21900"/>
            <a:ext cx="4203831" cy="39389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476217-5A76-D149-9D50-47F41BE9A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8" y="1456089"/>
            <a:ext cx="8559857" cy="57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C4BBF52D-6E24-4A71-8D55-75396F84D322}"/>
              </a:ext>
            </a:extLst>
          </p:cNvPr>
          <p:cNvSpPr>
            <a:spLocks/>
          </p:cNvSpPr>
          <p:nvPr/>
        </p:nvSpPr>
        <p:spPr bwMode="auto">
          <a:xfrm>
            <a:off x="0" y="6434739"/>
            <a:ext cx="12858749" cy="797911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163D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F146F1D-EB0E-40F2-980E-A2D4F3E11F6D}"/>
              </a:ext>
            </a:extLst>
          </p:cNvPr>
          <p:cNvSpPr>
            <a:spLocks/>
          </p:cNvSpPr>
          <p:nvPr/>
        </p:nvSpPr>
        <p:spPr bwMode="auto">
          <a:xfrm>
            <a:off x="0" y="6165085"/>
            <a:ext cx="12858749" cy="257898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163D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217BE-0019-4F91-9752-3A7BBB6D4040}"/>
              </a:ext>
            </a:extLst>
          </p:cNvPr>
          <p:cNvSpPr txBox="1"/>
          <p:nvPr/>
        </p:nvSpPr>
        <p:spPr>
          <a:xfrm>
            <a:off x="4629174" y="2046665"/>
            <a:ext cx="3600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600" b="1" cap="all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  谢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5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en-US" altLang="zh-CN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经验方法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数值方法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神经网络（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2" cy="803605"/>
            <a:chOff x="3978442" y="685959"/>
            <a:chExt cx="7226359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3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为何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Science</a:t>
              </a: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90ACC82-FA41-B048-8F00-DFBC7D58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5" y="1278870"/>
            <a:ext cx="11685959" cy="5903394"/>
          </a:xfrm>
          <a:prstGeom prst="rect">
            <a:avLst/>
          </a:prstGeom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FB426210-064A-5742-A7C6-387F9B23FCD6}"/>
              </a:ext>
            </a:extLst>
          </p:cNvPr>
          <p:cNvSpPr/>
          <p:nvPr/>
        </p:nvSpPr>
        <p:spPr>
          <a:xfrm>
            <a:off x="0" y="5317210"/>
            <a:ext cx="2828975" cy="16834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C00000"/>
                </a:solidFill>
              </a:rPr>
              <a:t>偏微分方程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2400" dirty="0">
                <a:solidFill>
                  <a:srgbClr val="C00000"/>
                </a:solidFill>
              </a:rPr>
              <a:t>难以获得解析解</a:t>
            </a:r>
          </a:p>
        </p:txBody>
      </p:sp>
    </p:spTree>
    <p:extLst>
      <p:ext uri="{BB962C8B-B14F-4D97-AF65-F5344CB8AC3E}">
        <p14:creationId xmlns:p14="http://schemas.microsoft.com/office/powerpoint/2010/main" val="157916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2" cy="803605"/>
            <a:chOff x="3978442" y="685959"/>
            <a:chExt cx="7226359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3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为何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Science</a:t>
              </a: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4BFC685-79BC-0847-8DD7-0BDC5859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1355166"/>
            <a:ext cx="9283700" cy="307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5D4CE8-79CD-BC47-BFCC-E54720B1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216" y="4303765"/>
            <a:ext cx="9299009" cy="28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经验方法</a:t>
            </a:r>
            <a:endParaRPr lang="en-US" altLang="zh-CN" sz="36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数值方法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神经网络（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经验方法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BF19ED6-8E61-104B-A0FB-03CC8364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35" y="1436111"/>
            <a:ext cx="8568952" cy="5587706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26F083D-AE56-2E48-B575-EFB2C832B8E1}"/>
              </a:ext>
            </a:extLst>
          </p:cNvPr>
          <p:cNvSpPr/>
          <p:nvPr/>
        </p:nvSpPr>
        <p:spPr>
          <a:xfrm>
            <a:off x="308695" y="3216106"/>
            <a:ext cx="2016224" cy="20277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rgbClr val="C00000"/>
                </a:solidFill>
              </a:rPr>
              <a:t>靠肉眼观察猜测结果</a:t>
            </a:r>
          </a:p>
        </p:txBody>
      </p:sp>
    </p:spTree>
    <p:extLst>
      <p:ext uri="{BB962C8B-B14F-4D97-AF65-F5344CB8AC3E}">
        <p14:creationId xmlns:p14="http://schemas.microsoft.com/office/powerpoint/2010/main" val="98849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经验方法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数值方法</a:t>
            </a:r>
            <a:endParaRPr lang="en-US" altLang="zh-CN" sz="36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神经网络（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7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9"/>
          <p:cNvGrpSpPr/>
          <p:nvPr/>
        </p:nvGrpSpPr>
        <p:grpSpPr>
          <a:xfrm>
            <a:off x="308695" y="231948"/>
            <a:ext cx="9080351" cy="803605"/>
            <a:chOff x="3978442" y="685959"/>
            <a:chExt cx="7226358" cy="582454"/>
          </a:xfrm>
        </p:grpSpPr>
        <p:sp>
          <p:nvSpPr>
            <p:cNvPr id="1048599" name="文本框 20"/>
            <p:cNvSpPr txBox="1"/>
            <p:nvPr/>
          </p:nvSpPr>
          <p:spPr>
            <a:xfrm>
              <a:off x="4895332" y="685959"/>
              <a:ext cx="6309468" cy="56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  <a:defRPr/>
              </a:pPr>
              <a:r>
                <a:rPr lang="zh-CN" altLang="en-US" sz="3600" kern="0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数值方法</a:t>
              </a:r>
              <a:endPara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21"/>
            <p:cNvGrpSpPr/>
            <p:nvPr/>
          </p:nvGrpSpPr>
          <p:grpSpPr>
            <a:xfrm>
              <a:off x="3978442" y="834189"/>
              <a:ext cx="859340" cy="434224"/>
              <a:chOff x="3064042" y="834189"/>
              <a:chExt cx="859340" cy="434224"/>
            </a:xfrm>
          </p:grpSpPr>
          <p:sp>
            <p:nvSpPr>
              <p:cNvPr id="1048600" name="燕尾形 1"/>
              <p:cNvSpPr/>
              <p:nvPr/>
            </p:nvSpPr>
            <p:spPr>
              <a:xfrm>
                <a:off x="3064042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8601" name="燕尾形 22"/>
              <p:cNvSpPr/>
              <p:nvPr/>
            </p:nvSpPr>
            <p:spPr>
              <a:xfrm>
                <a:off x="3489158" y="834189"/>
                <a:ext cx="434224" cy="434224"/>
              </a:xfrm>
              <a:prstGeom prst="chevron">
                <a:avLst>
                  <a:gd name="adj" fmla="val 47829"/>
                </a:avLst>
              </a:pr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cxnSp>
        <p:nvCxnSpPr>
          <p:cNvPr id="3145728" name="直接连接符 12"/>
          <p:cNvCxnSpPr>
            <a:cxnSpLocks/>
          </p:cNvCxnSpPr>
          <p:nvPr/>
        </p:nvCxnSpPr>
        <p:spPr>
          <a:xfrm>
            <a:off x="42163" y="1195359"/>
            <a:ext cx="75393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C01FF9EF-8DF8-5F49-BA4A-8DD6955B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26" y="0"/>
            <a:ext cx="7623906" cy="7232650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E9AB61B9-B241-FB4B-94C8-C38FE9F9182C}"/>
              </a:ext>
            </a:extLst>
          </p:cNvPr>
          <p:cNvSpPr/>
          <p:nvPr/>
        </p:nvSpPr>
        <p:spPr>
          <a:xfrm>
            <a:off x="308695" y="1374901"/>
            <a:ext cx="4464496" cy="54212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>
                <a:solidFill>
                  <a:srgbClr val="C00000"/>
                </a:solidFill>
              </a:rPr>
              <a:t>最为经典的有限差分法和变分法，其计算精度与过分依赖时间片步长，而且对于高维方程，其步长网格过于稠密，导致预测代价极为昂贵。</a:t>
            </a:r>
          </a:p>
        </p:txBody>
      </p:sp>
    </p:spTree>
    <p:extLst>
      <p:ext uri="{BB962C8B-B14F-4D97-AF65-F5344CB8AC3E}">
        <p14:creationId xmlns:p14="http://schemas.microsoft.com/office/powerpoint/2010/main" val="332294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37"/>
    </mc:Choice>
    <mc:Fallback>
      <p:transition advTm="65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D4C11B4-44EF-41E6-9F25-1731B80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43" y="591989"/>
            <a:ext cx="8641475" cy="43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080808"/>
                </a:solidFill>
                <a:latin typeface="+mn-lt"/>
                <a:ea typeface="+mn-ea"/>
                <a:cs typeface="微软雅黑" panose="020B0503020204020204" pitchFamily="34" charset="-122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§"/>
              <a:defRPr sz="28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•"/>
              <a:defRPr sz="24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–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微软雅黑" panose="020B0503020204020204" pitchFamily="34" charset="-122"/>
                <a:ea typeface="+mn-ea"/>
                <a:sym typeface="Verdana" panose="020B060403050404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»"/>
              <a:defRPr sz="2000" b="1">
                <a:solidFill>
                  <a:srgbClr val="080808"/>
                </a:solidFill>
                <a:latin typeface="Arial" panose="020B0604020202020204" pitchFamily="34" charset="0"/>
                <a:ea typeface="+mn-ea"/>
                <a:sym typeface="Verdan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</a:t>
            </a: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经验方法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数值方法</a:t>
            </a: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神经网络（</a:t>
            </a:r>
            <a:r>
              <a:rPr lang="en-US" altLang="zh-CN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PINN</a:t>
            </a:r>
            <a:r>
              <a:rPr lang="zh-CN" altLang="en-US" sz="36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  <a:p>
            <a:pPr>
              <a:lnSpc>
                <a:spcPct val="140000"/>
              </a:lnSpc>
              <a:defRPr/>
            </a:pPr>
            <a:endParaRPr lang="en-US" altLang="zh-CN" sz="3600" kern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37"/>
    </mc:Choice>
    <mc:Fallback xmlns="">
      <p:transition advTm="6537"/>
    </mc:Fallback>
  </mc:AlternateContent>
</p:sld>
</file>

<file path=ppt/theme/theme1.xml><?xml version="1.0" encoding="utf-8"?>
<a:theme xmlns:a="http://schemas.openxmlformats.org/drawingml/2006/main" name="李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自定义</PresentationFormat>
  <Paragraphs>43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Wingdings</vt:lpstr>
      <vt:lpstr>李杨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bt376</dc:title>
  <dc:creator/>
  <cp:lastModifiedBy/>
  <cp:revision>1</cp:revision>
  <dcterms:created xsi:type="dcterms:W3CDTF">2016-12-20T00:58:00Z</dcterms:created>
  <dcterms:modified xsi:type="dcterms:W3CDTF">2022-06-08T09:28:26Z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</Properties>
</file>