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2173" y="415115"/>
            <a:ext cx="7359653" cy="184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32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33A4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32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33A4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33A4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3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2" y="1550696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88" y="3592792"/>
                </a:moveTo>
                <a:lnTo>
                  <a:pt x="0" y="3592792"/>
                </a:lnTo>
                <a:lnTo>
                  <a:pt x="5561388" y="0"/>
                </a:lnTo>
                <a:lnTo>
                  <a:pt x="5561388" y="359279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494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79" y="2318995"/>
                </a:moveTo>
                <a:lnTo>
                  <a:pt x="0" y="2318995"/>
                </a:lnTo>
                <a:lnTo>
                  <a:pt x="0" y="0"/>
                </a:lnTo>
                <a:lnTo>
                  <a:pt x="7370379" y="2318995"/>
                </a:lnTo>
                <a:close/>
              </a:path>
            </a:pathLst>
          </a:custGeom>
          <a:solidFill>
            <a:srgbClr val="C3A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3224" y="206249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82" y="4730990"/>
                </a:moveTo>
                <a:lnTo>
                  <a:pt x="0" y="4730990"/>
                </a:lnTo>
                <a:lnTo>
                  <a:pt x="0" y="0"/>
                </a:lnTo>
                <a:lnTo>
                  <a:pt x="8737482" y="0"/>
                </a:lnTo>
                <a:lnTo>
                  <a:pt x="8737482" y="4730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3" y="415115"/>
            <a:ext cx="7359653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33A4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4867" y="2392929"/>
            <a:ext cx="7094264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32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ec2-instance-lifecycle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53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4135"/>
            <a:chOff x="0" y="0"/>
            <a:chExt cx="9144000" cy="5144135"/>
          </a:xfrm>
        </p:grpSpPr>
        <p:sp>
          <p:nvSpPr>
            <p:cNvPr id="4" name="object 4"/>
            <p:cNvSpPr/>
            <p:nvPr/>
          </p:nvSpPr>
          <p:spPr>
            <a:xfrm>
              <a:off x="30" y="2824494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79" y="2318995"/>
                  </a:moveTo>
                  <a:lnTo>
                    <a:pt x="0" y="2318995"/>
                  </a:lnTo>
                  <a:lnTo>
                    <a:pt x="0" y="0"/>
                  </a:lnTo>
                  <a:lnTo>
                    <a:pt x="7370379" y="2318995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2" y="1550696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88" y="3592792"/>
                  </a:moveTo>
                  <a:lnTo>
                    <a:pt x="0" y="3592792"/>
                  </a:lnTo>
                  <a:lnTo>
                    <a:pt x="5561388" y="0"/>
                  </a:lnTo>
                  <a:lnTo>
                    <a:pt x="5561388" y="3592792"/>
                  </a:lnTo>
                  <a:close/>
                </a:path>
              </a:pathLst>
            </a:custGeom>
            <a:solidFill>
              <a:srgbClr val="C3A1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889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091" y="2052595"/>
                  </a:moveTo>
                  <a:lnTo>
                    <a:pt x="0" y="0"/>
                  </a:lnTo>
                  <a:lnTo>
                    <a:pt x="4085091" y="0"/>
                  </a:lnTo>
                  <a:lnTo>
                    <a:pt x="4085091" y="2052595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486" y="205663"/>
                  </a:moveTo>
                  <a:lnTo>
                    <a:pt x="1987219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13" y="205663"/>
                  </a:lnTo>
                  <a:lnTo>
                    <a:pt x="1732788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81" y="205663"/>
                  </a:lnTo>
                  <a:lnTo>
                    <a:pt x="1478356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49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486" y="4936655"/>
                  </a:lnTo>
                  <a:lnTo>
                    <a:pt x="8737486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295"/>
                  </a:lnTo>
                  <a:lnTo>
                    <a:pt x="141706" y="1044295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295"/>
                  </a:lnTo>
                  <a:lnTo>
                    <a:pt x="396138" y="1044295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51" y="0"/>
                  </a:moveTo>
                  <a:lnTo>
                    <a:pt x="2108657" y="0"/>
                  </a:lnTo>
                  <a:lnTo>
                    <a:pt x="508863" y="1044295"/>
                  </a:lnTo>
                  <a:lnTo>
                    <a:pt x="650570" y="1044295"/>
                  </a:lnTo>
                  <a:lnTo>
                    <a:pt x="2250351" y="0"/>
                  </a:lnTo>
                  <a:close/>
                </a:path>
              </a:pathLst>
            </a:custGeom>
            <a:solidFill>
              <a:srgbClr val="153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7453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22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22" y="0"/>
                  </a:lnTo>
                  <a:close/>
                </a:path>
                <a:path w="1851659" h="752475">
                  <a:moveTo>
                    <a:pt x="1550250" y="0"/>
                  </a:moveTo>
                  <a:lnTo>
                    <a:pt x="1489519" y="0"/>
                  </a:lnTo>
                  <a:lnTo>
                    <a:pt x="301028" y="752106"/>
                  </a:lnTo>
                  <a:lnTo>
                    <a:pt x="361746" y="752106"/>
                  </a:lnTo>
                  <a:lnTo>
                    <a:pt x="1550250" y="0"/>
                  </a:lnTo>
                  <a:close/>
                </a:path>
                <a:path w="1851659" h="752475">
                  <a:moveTo>
                    <a:pt x="1851266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74" y="752106"/>
                  </a:lnTo>
                  <a:lnTo>
                    <a:pt x="1851266" y="0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010" y="4217847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41"/>
                  </a:lnTo>
                  <a:lnTo>
                    <a:pt x="149250" y="925741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592" y="0"/>
                  </a:moveTo>
                  <a:lnTo>
                    <a:pt x="1851342" y="0"/>
                  </a:lnTo>
                  <a:lnTo>
                    <a:pt x="388467" y="925741"/>
                  </a:lnTo>
                  <a:lnTo>
                    <a:pt x="537718" y="925741"/>
                  </a:lnTo>
                  <a:lnTo>
                    <a:pt x="2000592" y="0"/>
                  </a:lnTo>
                  <a:close/>
                </a:path>
                <a:path w="2389504" h="925829">
                  <a:moveTo>
                    <a:pt x="2389060" y="0"/>
                  </a:moveTo>
                  <a:lnTo>
                    <a:pt x="2239822" y="0"/>
                  </a:lnTo>
                  <a:lnTo>
                    <a:pt x="776922" y="925741"/>
                  </a:lnTo>
                  <a:lnTo>
                    <a:pt x="926172" y="925741"/>
                  </a:lnTo>
                  <a:lnTo>
                    <a:pt x="2389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136" y="4055643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43" y="0"/>
                  </a:moveTo>
                  <a:lnTo>
                    <a:pt x="1711883" y="0"/>
                  </a:lnTo>
                  <a:lnTo>
                    <a:pt x="0" y="1083297"/>
                  </a:lnTo>
                  <a:lnTo>
                    <a:pt x="174459" y="1083297"/>
                  </a:lnTo>
                  <a:lnTo>
                    <a:pt x="1886343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29" y="0"/>
                  </a:lnTo>
                  <a:lnTo>
                    <a:pt x="454545" y="1083297"/>
                  </a:lnTo>
                  <a:lnTo>
                    <a:pt x="628992" y="1083297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22" y="0"/>
                  </a:moveTo>
                  <a:lnTo>
                    <a:pt x="2620949" y="0"/>
                  </a:lnTo>
                  <a:lnTo>
                    <a:pt x="909078" y="1083297"/>
                  </a:lnTo>
                  <a:lnTo>
                    <a:pt x="1083525" y="1083297"/>
                  </a:lnTo>
                  <a:lnTo>
                    <a:pt x="2795422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71154" y="1409662"/>
            <a:ext cx="4736465" cy="2069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325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20 </a:t>
            </a:r>
            <a:r>
              <a:rPr sz="4000" spc="-530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MUST</a:t>
            </a:r>
            <a:r>
              <a:rPr sz="4000" spc="-475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 </a:t>
            </a:r>
            <a:r>
              <a:rPr sz="4000" spc="-325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KNOW</a:t>
            </a:r>
          </a:p>
          <a:p>
            <a:pPr marL="584200" marR="576580" indent="-635" algn="ctr">
              <a:lnSpc>
                <a:spcPts val="5780"/>
              </a:lnSpc>
              <a:spcBef>
                <a:spcPts val="190"/>
              </a:spcBef>
            </a:pPr>
            <a:r>
              <a:rPr sz="4000" spc="-495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things </a:t>
            </a:r>
            <a:r>
              <a:rPr sz="4000" spc="-525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about  </a:t>
            </a:r>
            <a:r>
              <a:rPr sz="4000" spc="-480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Amazon</a:t>
            </a:r>
            <a:r>
              <a:rPr sz="4000" spc="-459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 </a:t>
            </a:r>
            <a:r>
              <a:rPr sz="4000" spc="-495" dirty="0">
                <a:solidFill>
                  <a:srgbClr val="AE7B50"/>
                </a:solidFill>
                <a:latin typeface="Century Gothic" panose="020B0502020202020204" pitchFamily="34" charset="0"/>
                <a:cs typeface="Arial Black"/>
              </a:rPr>
              <a:t>EC2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797" y="578184"/>
            <a:ext cx="7157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008754" algn="l"/>
              </a:tabLst>
            </a:pPr>
            <a:r>
              <a:rPr sz="3000" spc="-395" dirty="0">
                <a:solidFill>
                  <a:srgbClr val="AE7B50"/>
                </a:solidFill>
                <a:latin typeface="Arial Black"/>
                <a:cs typeface="Arial Black"/>
              </a:rPr>
              <a:t>You choose </a:t>
            </a:r>
            <a:r>
              <a:rPr sz="3000" spc="-345" dirty="0">
                <a:solidFill>
                  <a:srgbClr val="AE7B50"/>
                </a:solidFill>
                <a:latin typeface="Arial Black"/>
                <a:cs typeface="Arial Black"/>
              </a:rPr>
              <a:t>the</a:t>
            </a:r>
            <a:r>
              <a:rPr sz="3000" spc="114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AE7B50"/>
                </a:solidFill>
                <a:latin typeface="Arial Black"/>
                <a:cs typeface="Arial Black"/>
              </a:rPr>
              <a:t>size</a:t>
            </a:r>
            <a:r>
              <a:rPr sz="3000" spc="-22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AE7B50"/>
                </a:solidFill>
                <a:latin typeface="Arial Black"/>
                <a:cs typeface="Arial Black"/>
              </a:rPr>
              <a:t>of	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 </a:t>
            </a:r>
            <a:r>
              <a:rPr sz="3000" spc="-275" dirty="0">
                <a:solidFill>
                  <a:srgbClr val="AE7B50"/>
                </a:solidFill>
                <a:latin typeface="Arial Black"/>
                <a:cs typeface="Arial Black"/>
              </a:rPr>
              <a:t>by </a:t>
            </a:r>
            <a:r>
              <a:rPr sz="3000" spc="-365" dirty="0">
                <a:solidFill>
                  <a:srgbClr val="AE7B50"/>
                </a:solidFill>
                <a:latin typeface="Arial Black"/>
                <a:cs typeface="Arial Black"/>
              </a:rPr>
              <a:t>selecting </a:t>
            </a:r>
            <a:r>
              <a:rPr sz="3000" spc="-415" dirty="0">
                <a:solidFill>
                  <a:srgbClr val="AE7B50"/>
                </a:solidFill>
                <a:latin typeface="Arial Black"/>
                <a:cs typeface="Arial Black"/>
              </a:rPr>
              <a:t>a  </a:t>
            </a:r>
            <a:r>
              <a:rPr sz="3000" spc="-320" dirty="0">
                <a:solidFill>
                  <a:srgbClr val="AE7B50"/>
                </a:solidFill>
                <a:latin typeface="Arial Black"/>
                <a:cs typeface="Arial Black"/>
              </a:rPr>
              <a:t>type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873" y="1736540"/>
            <a:ext cx="28225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There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are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different types of EC2</a:t>
            </a:r>
            <a:r>
              <a:rPr sz="1300" spc="-8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instances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0247" y="2095370"/>
            <a:ext cx="7018835" cy="263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3" y="3771638"/>
            <a:ext cx="4137027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u="heavy" spc="-5" dirty="0">
                <a:solidFill>
                  <a:srgbClr val="3D4493"/>
                </a:solidFill>
                <a:uFill>
                  <a:solidFill>
                    <a:srgbClr val="3D4493"/>
                  </a:solidFill>
                </a:uFill>
                <a:latin typeface="Carlito"/>
                <a:cs typeface="Carlito"/>
                <a:hlinkClick r:id="rId2"/>
              </a:rPr>
              <a:t>https://aws.amazon.com/ec2/instance-types/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173" y="845598"/>
            <a:ext cx="7147085" cy="2896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4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96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395" dirty="0">
                <a:solidFill>
                  <a:srgbClr val="AE7B50"/>
                </a:solidFill>
                <a:latin typeface="Arial Black"/>
                <a:cs typeface="Arial Black"/>
              </a:rPr>
              <a:t>You </a:t>
            </a:r>
            <a:r>
              <a:rPr sz="3000" spc="-350" dirty="0">
                <a:solidFill>
                  <a:srgbClr val="AE7B50"/>
                </a:solidFill>
                <a:latin typeface="Arial Black"/>
                <a:cs typeface="Arial Black"/>
              </a:rPr>
              <a:t>need </a:t>
            </a:r>
            <a:r>
              <a:rPr sz="3000" spc="-370" dirty="0">
                <a:solidFill>
                  <a:srgbClr val="AE7B50"/>
                </a:solidFill>
                <a:latin typeface="Arial Black"/>
                <a:cs typeface="Arial Black"/>
              </a:rPr>
              <a:t>certain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things/components to  </a:t>
            </a:r>
            <a:r>
              <a:rPr sz="3000" spc="-375" dirty="0">
                <a:solidFill>
                  <a:srgbClr val="AE7B50"/>
                </a:solidFill>
                <a:latin typeface="Arial Black"/>
                <a:cs typeface="Arial Black"/>
              </a:rPr>
              <a:t>successfully </a:t>
            </a:r>
            <a:r>
              <a:rPr sz="3000" spc="-365" dirty="0">
                <a:solidFill>
                  <a:srgbClr val="AE7B50"/>
                </a:solidFill>
                <a:latin typeface="Arial Black"/>
                <a:cs typeface="Arial Black"/>
              </a:rPr>
              <a:t>launch </a:t>
            </a:r>
            <a:r>
              <a:rPr sz="3000" spc="-355" dirty="0">
                <a:solidFill>
                  <a:srgbClr val="AE7B50"/>
                </a:solidFill>
                <a:latin typeface="Arial Black"/>
                <a:cs typeface="Arial Black"/>
              </a:rPr>
              <a:t>an 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and </a:t>
            </a:r>
            <a:r>
              <a:rPr sz="3000" spc="-295" dirty="0">
                <a:solidFill>
                  <a:srgbClr val="AE7B50"/>
                </a:solidFill>
                <a:latin typeface="Arial Black"/>
                <a:cs typeface="Arial Black"/>
              </a:rPr>
              <a:t>log </a:t>
            </a:r>
            <a:r>
              <a:rPr sz="3000" spc="-315" dirty="0">
                <a:solidFill>
                  <a:srgbClr val="AE7B50"/>
                </a:solidFill>
                <a:latin typeface="Arial Black"/>
                <a:cs typeface="Arial Black"/>
              </a:rPr>
              <a:t>into</a:t>
            </a:r>
            <a:r>
              <a:rPr sz="3000" spc="-27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it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241" y="2026661"/>
            <a:ext cx="303149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VPC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,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Subnet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(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there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are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default</a:t>
            </a:r>
            <a:r>
              <a:rPr sz="1300" spc="-9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subnets)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Security</a:t>
            </a:r>
            <a:r>
              <a:rPr sz="1300" spc="-1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Group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Key</a:t>
            </a:r>
            <a:r>
              <a:rPr sz="1300" spc="-1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Pair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Storage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(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usually</a:t>
            </a:r>
            <a:r>
              <a:rPr sz="1300" spc="-2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EBS)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AMI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Instance</a:t>
            </a:r>
            <a:r>
              <a:rPr sz="1300" spc="-1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Type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5000" dirty="0">
                <a:solidFill>
                  <a:srgbClr val="233A44"/>
                </a:solidFill>
                <a:latin typeface="Carlito"/>
                <a:cs typeface="Carlito"/>
              </a:rPr>
              <a:t>5</a:t>
            </a:r>
            <a:endParaRPr sz="25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2301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</a:t>
            </a:r>
            <a:r>
              <a:rPr sz="3000" spc="-28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85" dirty="0">
                <a:solidFill>
                  <a:srgbClr val="AE7B50"/>
                </a:solidFill>
                <a:latin typeface="Arial Black"/>
                <a:cs typeface="Arial Black"/>
              </a:rPr>
              <a:t>Lifecycle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9617" y="1573296"/>
            <a:ext cx="5264514" cy="2917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424" y="2057185"/>
            <a:ext cx="302641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You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can:</a:t>
            </a:r>
            <a:endParaRPr sz="1400">
              <a:latin typeface="Arial"/>
              <a:cs typeface="Arial"/>
            </a:endParaRPr>
          </a:p>
          <a:p>
            <a:pPr marL="469900" indent="-386715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Launch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  <a:p>
            <a:pPr marL="469900" indent="-386715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Reboot/restart</a:t>
            </a:r>
            <a:endParaRPr sz="1400">
              <a:latin typeface="Arial"/>
              <a:cs typeface="Arial"/>
            </a:endParaRPr>
          </a:p>
          <a:p>
            <a:pPr marL="469900" indent="-386715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Stop EC2( like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shutdown)</a:t>
            </a:r>
            <a:endParaRPr sz="1400">
              <a:latin typeface="Arial"/>
              <a:cs typeface="Arial"/>
            </a:endParaRPr>
          </a:p>
          <a:p>
            <a:pPr marL="469900" indent="-386715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Hibernate EC2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  <a:p>
            <a:pPr marL="469900" indent="-386715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Terminate EC2( </a:t>
            </a:r>
            <a:r>
              <a:rPr sz="1400" dirty="0">
                <a:latin typeface="Arial"/>
                <a:cs typeface="Arial"/>
              </a:rPr>
              <a:t>release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forever)</a:t>
            </a:r>
            <a:endParaRPr sz="1400">
              <a:latin typeface="Arial"/>
              <a:cs typeface="Arial"/>
            </a:endParaRPr>
          </a:p>
          <a:p>
            <a:pPr marL="469900" indent="-386715">
              <a:lnSpc>
                <a:spcPts val="1664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Start EC2( 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Stopped)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1089565"/>
            <a:ext cx="49739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CC6600"/>
                </a:solidFill>
                <a:latin typeface="Arial"/>
                <a:cs typeface="Arial"/>
              </a:rPr>
              <a:t>Differences Between Reboot, Stop, Hibernate, and</a:t>
            </a:r>
            <a:r>
              <a:rPr sz="1350" b="1" spc="-7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CC6600"/>
                </a:solidFill>
                <a:latin typeface="Arial"/>
                <a:cs typeface="Arial"/>
              </a:rPr>
              <a:t>Terminate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57142"/>
            <a:ext cx="57569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https://docs.aws.amazon.com/AWSEC2/latest/UserGuide/ec2-instance-lifecycle.html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5000" dirty="0">
                <a:solidFill>
                  <a:srgbClr val="233A44"/>
                </a:solidFill>
                <a:latin typeface="Carlito"/>
                <a:cs typeface="Carlito"/>
              </a:rPr>
              <a:t>6</a:t>
            </a:r>
            <a:endParaRPr sz="25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5642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60" dirty="0">
                <a:solidFill>
                  <a:srgbClr val="AE7B50"/>
                </a:solidFill>
                <a:latin typeface="Arial Black"/>
                <a:cs typeface="Arial Black"/>
              </a:rPr>
              <a:t>There </a:t>
            </a:r>
            <a:r>
              <a:rPr sz="3000" spc="-370" dirty="0">
                <a:solidFill>
                  <a:srgbClr val="AE7B50"/>
                </a:solidFill>
                <a:latin typeface="Arial Black"/>
                <a:cs typeface="Arial Black"/>
              </a:rPr>
              <a:t>are </a:t>
            </a:r>
            <a:r>
              <a:rPr sz="3000" spc="-204" dirty="0">
                <a:solidFill>
                  <a:srgbClr val="AE7B50"/>
                </a:solidFill>
                <a:latin typeface="Arial Black"/>
                <a:cs typeface="Arial Black"/>
              </a:rPr>
              <a:t>2 </a:t>
            </a:r>
            <a:r>
              <a:rPr sz="3000" spc="-350" dirty="0">
                <a:solidFill>
                  <a:srgbClr val="AE7B50"/>
                </a:solidFill>
                <a:latin typeface="Arial Black"/>
                <a:cs typeface="Arial Black"/>
              </a:rPr>
              <a:t>kinds </a:t>
            </a:r>
            <a:r>
              <a:rPr sz="3000" spc="-260" dirty="0">
                <a:solidFill>
                  <a:srgbClr val="AE7B50"/>
                </a:solidFill>
                <a:latin typeface="Arial Black"/>
                <a:cs typeface="Arial Black"/>
              </a:rPr>
              <a:t>of 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</a:t>
            </a:r>
            <a:r>
              <a:rPr sz="3000" spc="100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Storage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72" y="1645558"/>
            <a:ext cx="722122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340"/>
              </a:spcBef>
              <a:buFont typeface="Carlito"/>
              <a:buAutoNum type="arabicParenR"/>
              <a:tabLst>
                <a:tab pos="374650" algn="l"/>
                <a:tab pos="375285" algn="l"/>
              </a:tabLst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Instance Store: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Hard disk is in the host machine. You lose data if EC2 instance is shut</a:t>
            </a:r>
            <a:r>
              <a:rPr sz="1300" spc="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down.</a:t>
            </a:r>
            <a:endParaRPr sz="1300">
              <a:latin typeface="Carlito"/>
              <a:cs typeface="Carlito"/>
            </a:endParaRPr>
          </a:p>
          <a:p>
            <a:pPr marL="374650" marR="5080" indent="-362585">
              <a:lnSpc>
                <a:spcPct val="115399"/>
              </a:lnSpc>
              <a:buFont typeface="Carlito"/>
              <a:buAutoNum type="arabicParenR"/>
              <a:tabLst>
                <a:tab pos="374650" algn="l"/>
                <a:tab pos="375285" algn="l"/>
              </a:tabLst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EBS Storage: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EBS stands for Elastic Block Storage. EBS one of the two types of storage on AWS. EBS is  basically independent of EC2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is like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networked drive. You can terminate( release forever)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EC2 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still save EBS volumes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use it</a:t>
            </a:r>
            <a:r>
              <a:rPr sz="1300" spc="-2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later.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6743" y="2632269"/>
            <a:ext cx="2980568" cy="209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7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1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6430"/>
            <a:ext cx="2694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3282D"/>
                </a:solidFill>
                <a:latin typeface="Arial"/>
                <a:cs typeface="Arial"/>
              </a:rPr>
              <a:t>EC2 Pricing</a:t>
            </a:r>
            <a:r>
              <a:rPr sz="2400" b="1" spc="-10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3282D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597" y="1660781"/>
            <a:ext cx="5932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-5" dirty="0">
                <a:solidFill>
                  <a:srgbClr val="23282D"/>
                </a:solidFill>
                <a:latin typeface="Arial"/>
                <a:cs typeface="Arial"/>
              </a:rPr>
              <a:t>1) On Demand Instances </a:t>
            </a:r>
            <a:r>
              <a:rPr sz="1200" b="1" dirty="0">
                <a:solidFill>
                  <a:srgbClr val="23282D"/>
                </a:solidFill>
                <a:latin typeface="Arial"/>
                <a:cs typeface="Arial"/>
              </a:rPr>
              <a:t>: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Rent it for few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seconds/hours/days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etc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.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Pay as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go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630" y="1582042"/>
            <a:ext cx="436880" cy="304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spc="-5" dirty="0">
                <a:solidFill>
                  <a:srgbClr val="00FF00"/>
                </a:solidFill>
                <a:latin typeface="Arial"/>
                <a:cs typeface="Arial"/>
              </a:rPr>
              <a:t>$$$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597" y="2670430"/>
            <a:ext cx="5593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-5" dirty="0">
                <a:solidFill>
                  <a:srgbClr val="23282D"/>
                </a:solidFill>
                <a:latin typeface="Arial"/>
                <a:cs typeface="Arial"/>
              </a:rPr>
              <a:t>2) Reserved Instances </a:t>
            </a:r>
            <a:r>
              <a:rPr sz="1200" b="1" dirty="0">
                <a:solidFill>
                  <a:srgbClr val="23282D"/>
                </a:solidFill>
                <a:latin typeface="Arial"/>
                <a:cs typeface="Arial"/>
              </a:rPr>
              <a:t>: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Pay upfront for 1-3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years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save a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lot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( </a:t>
            </a:r>
            <a:r>
              <a:rPr sz="1100" spc="-5" dirty="0">
                <a:solidFill>
                  <a:srgbClr val="545454"/>
                </a:solidFill>
                <a:latin typeface="RobotoRegular"/>
                <a:cs typeface="RobotoRegular"/>
              </a:rPr>
              <a:t>up to</a:t>
            </a:r>
            <a:r>
              <a:rPr sz="1100" spc="-15" dirty="0">
                <a:solidFill>
                  <a:srgbClr val="545454"/>
                </a:solidFill>
                <a:latin typeface="RobotoRegular"/>
                <a:cs typeface="RobotoRegular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RobotoRegular"/>
                <a:cs typeface="RobotoRegular"/>
              </a:rPr>
              <a:t>75%)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9222" y="2591690"/>
            <a:ext cx="320040" cy="304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320"/>
              </a:lnSpc>
            </a:pPr>
            <a:r>
              <a:rPr sz="2000" spc="-5" dirty="0">
                <a:solidFill>
                  <a:srgbClr val="00FF00"/>
                </a:solidFill>
                <a:latin typeface="RobotoRegular"/>
                <a:cs typeface="RobotoRegular"/>
              </a:rPr>
              <a:t>$$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597" y="3582542"/>
            <a:ext cx="6645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-5" dirty="0">
                <a:latin typeface="Roboto"/>
                <a:cs typeface="Roboto"/>
              </a:rPr>
              <a:t>3) Spot Instance: </a:t>
            </a:r>
            <a:r>
              <a:rPr sz="1200" spc="-5" dirty="0">
                <a:latin typeface="RobotoRegular"/>
                <a:cs typeface="RobotoRegular"/>
              </a:rPr>
              <a:t>You bid on them IF available. May terminate with </a:t>
            </a:r>
            <a:r>
              <a:rPr sz="1200" dirty="0">
                <a:latin typeface="RobotoRegular"/>
                <a:cs typeface="RobotoRegular"/>
              </a:rPr>
              <a:t>2 </a:t>
            </a:r>
            <a:r>
              <a:rPr sz="1200" spc="-5" dirty="0">
                <a:latin typeface="RobotoRegular"/>
                <a:cs typeface="RobotoRegular"/>
              </a:rPr>
              <a:t>minute notice </a:t>
            </a:r>
            <a:r>
              <a:rPr sz="1200" dirty="0">
                <a:latin typeface="RobotoRegular"/>
                <a:cs typeface="RobotoRegular"/>
              </a:rPr>
              <a:t>. </a:t>
            </a:r>
            <a:r>
              <a:rPr sz="1200" spc="-5" dirty="0">
                <a:latin typeface="RobotoRegular"/>
                <a:cs typeface="RobotoRegular"/>
              </a:rPr>
              <a:t>uptp</a:t>
            </a:r>
            <a:r>
              <a:rPr sz="1200" spc="-15" dirty="0">
                <a:latin typeface="RobotoRegular"/>
                <a:cs typeface="RobotoRegular"/>
              </a:rPr>
              <a:t> </a:t>
            </a:r>
            <a:r>
              <a:rPr sz="1200" spc="-5" dirty="0">
                <a:latin typeface="RobotoRegular"/>
                <a:cs typeface="RobotoRegular"/>
              </a:rPr>
              <a:t>90%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2669" y="3810887"/>
            <a:ext cx="142875" cy="304800"/>
          </a:xfrm>
          <a:custGeom>
            <a:avLst/>
            <a:gdLst/>
            <a:ahLst/>
            <a:cxnLst/>
            <a:rect l="l" t="t" r="r" b="b"/>
            <a:pathLst>
              <a:path w="142875" h="304800">
                <a:moveTo>
                  <a:pt x="14256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42569" y="0"/>
                </a:lnTo>
                <a:lnTo>
                  <a:pt x="142569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6247" y="3889627"/>
            <a:ext cx="2432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Regular"/>
                <a:cs typeface="RobotoRegular"/>
              </a:rPr>
              <a:t>cheaper than On Demand</a:t>
            </a:r>
            <a:r>
              <a:rPr sz="1200" spc="-75" dirty="0">
                <a:latin typeface="RobotoRegular"/>
                <a:cs typeface="RobotoRegular"/>
              </a:rPr>
              <a:t> </a:t>
            </a:r>
            <a:r>
              <a:rPr sz="1200" spc="-5" dirty="0">
                <a:latin typeface="RobotoRegular"/>
                <a:cs typeface="RobotoRegular"/>
              </a:rPr>
              <a:t>Instances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9969" y="3788027"/>
            <a:ext cx="168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FF00"/>
                </a:solidFill>
                <a:latin typeface="RobotoRegular"/>
                <a:cs typeface="RobotoRegular"/>
              </a:rPr>
              <a:t>$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8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67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b="1" spc="-5" dirty="0">
                <a:solidFill>
                  <a:srgbClr val="23282D"/>
                </a:solidFill>
                <a:latin typeface="Arial"/>
                <a:cs typeface="Arial"/>
              </a:rPr>
              <a:t>EC2 Tenancy </a:t>
            </a:r>
            <a:r>
              <a:rPr sz="2400" dirty="0">
                <a:solidFill>
                  <a:srgbClr val="23282D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23282D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23282D"/>
                </a:solidFill>
                <a:latin typeface="Arial"/>
                <a:cs typeface="Arial"/>
              </a:rPr>
              <a:t>virtual machines </a:t>
            </a:r>
            <a:r>
              <a:rPr sz="2400" spc="-5" dirty="0">
                <a:solidFill>
                  <a:srgbClr val="23282D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23282D"/>
                </a:solidFill>
                <a:latin typeface="Arial"/>
                <a:cs typeface="Arial"/>
              </a:rPr>
              <a:t>a shared</a:t>
            </a:r>
            <a:r>
              <a:rPr sz="2400" spc="-75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282D"/>
                </a:solidFill>
                <a:latin typeface="Arial"/>
                <a:cs typeface="Arial"/>
              </a:rPr>
              <a:t>host  or</a:t>
            </a:r>
            <a:r>
              <a:rPr sz="24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282D"/>
                </a:solidFill>
                <a:latin typeface="Arial"/>
                <a:cs typeface="Arial"/>
              </a:rPr>
              <a:t>not?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6550" indent="-320675">
              <a:lnSpc>
                <a:spcPct val="100000"/>
              </a:lnSpc>
              <a:spcBef>
                <a:spcPts val="309"/>
              </a:spcBef>
              <a:buFont typeface="Arial"/>
              <a:buChar char="●"/>
              <a:tabLst>
                <a:tab pos="336550" algn="l"/>
                <a:tab pos="337185" algn="l"/>
              </a:tabLst>
            </a:pPr>
            <a:r>
              <a:rPr b="1" spc="-5" dirty="0">
                <a:latin typeface="Arial"/>
                <a:cs typeface="Arial"/>
              </a:rPr>
              <a:t>Dedicated </a:t>
            </a:r>
            <a:r>
              <a:rPr b="1" dirty="0">
                <a:latin typeface="Arial"/>
                <a:cs typeface="Arial"/>
              </a:rPr>
              <a:t>( </a:t>
            </a:r>
            <a:r>
              <a:rPr spc="-5" dirty="0"/>
              <a:t>Needed for </a:t>
            </a:r>
            <a:r>
              <a:rPr dirty="0"/>
              <a:t>compliance </a:t>
            </a:r>
            <a:r>
              <a:rPr spc="-5" dirty="0"/>
              <a:t>and </a:t>
            </a:r>
            <a:r>
              <a:rPr dirty="0"/>
              <a:t>security sensitive</a:t>
            </a:r>
            <a:r>
              <a:rPr spc="-25" dirty="0"/>
              <a:t> </a:t>
            </a:r>
            <a:r>
              <a:rPr spc="-5" dirty="0"/>
              <a:t>needs)</a:t>
            </a:r>
          </a:p>
          <a:p>
            <a:pPr marL="793750" marR="5080" lvl="1" indent="-320675">
              <a:lnSpc>
                <a:spcPct val="114599"/>
              </a:lnSpc>
              <a:buFont typeface="Arial"/>
              <a:buChar char="○"/>
              <a:tabLst>
                <a:tab pos="793750" algn="l"/>
                <a:tab pos="794385" algn="l"/>
              </a:tabLst>
            </a:pPr>
            <a:r>
              <a:rPr sz="1200" b="1" spc="-5" dirty="0">
                <a:solidFill>
                  <a:srgbClr val="23282D"/>
                </a:solidFill>
                <a:latin typeface="Arial"/>
                <a:cs typeface="Arial"/>
              </a:rPr>
              <a:t>Dedicated Instance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(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Your EC2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stays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host that only is used by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you.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Host hardware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may  change)</a:t>
            </a:r>
            <a:endParaRPr sz="1200">
              <a:latin typeface="Arial"/>
              <a:cs typeface="Arial"/>
            </a:endParaRPr>
          </a:p>
          <a:p>
            <a:pPr marL="793750" lvl="1" indent="-321310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93750" algn="l"/>
                <a:tab pos="794385" algn="l"/>
              </a:tabLst>
            </a:pPr>
            <a:r>
              <a:rPr sz="1200" b="1" spc="-5" dirty="0">
                <a:solidFill>
                  <a:srgbClr val="23282D"/>
                </a:solidFill>
                <a:latin typeface="Arial"/>
                <a:cs typeface="Arial"/>
              </a:rPr>
              <a:t>Dedicated Host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(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you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literally get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physical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machine</a:t>
            </a:r>
            <a:r>
              <a:rPr sz="1200" spc="-25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reserved)</a:t>
            </a:r>
            <a:endParaRPr sz="1200">
              <a:latin typeface="Arial"/>
              <a:cs typeface="Arial"/>
            </a:endParaRPr>
          </a:p>
          <a:p>
            <a:pPr marL="33655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6550" algn="l"/>
                <a:tab pos="337185" algn="l"/>
              </a:tabLst>
            </a:pPr>
            <a:r>
              <a:rPr b="1" dirty="0">
                <a:latin typeface="Arial"/>
                <a:cs typeface="Arial"/>
              </a:rPr>
              <a:t>Multi-tenant </a:t>
            </a:r>
            <a:r>
              <a:rPr b="1" spc="-5" dirty="0">
                <a:latin typeface="Arial"/>
                <a:cs typeface="Arial"/>
              </a:rPr>
              <a:t>Type </a:t>
            </a:r>
            <a:r>
              <a:rPr dirty="0"/>
              <a:t>( </a:t>
            </a:r>
            <a:r>
              <a:rPr spc="-5" dirty="0"/>
              <a:t>Cheap and usually</a:t>
            </a:r>
            <a:r>
              <a:rPr spc="-20" dirty="0"/>
              <a:t> </a:t>
            </a:r>
            <a:r>
              <a:rPr dirty="0"/>
              <a:t>secure)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9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3" y="903383"/>
            <a:ext cx="5786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AE7B50"/>
                </a:solidFill>
                <a:latin typeface="Arial Black"/>
                <a:cs typeface="Arial Black"/>
              </a:rPr>
              <a:t>When </a:t>
            </a:r>
            <a:r>
              <a:rPr sz="3000" spc="-355" dirty="0">
                <a:solidFill>
                  <a:srgbClr val="AE7B50"/>
                </a:solidFill>
                <a:latin typeface="Arial Black"/>
                <a:cs typeface="Arial Black"/>
              </a:rPr>
              <a:t>an 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 </a:t>
            </a:r>
            <a:r>
              <a:rPr sz="3000" spc="-375" dirty="0">
                <a:solidFill>
                  <a:srgbClr val="AE7B50"/>
                </a:solidFill>
                <a:latin typeface="Arial Black"/>
                <a:cs typeface="Arial Black"/>
              </a:rPr>
              <a:t>instance </a:t>
            </a:r>
            <a:r>
              <a:rPr sz="3000" spc="-400" dirty="0">
                <a:solidFill>
                  <a:srgbClr val="AE7B50"/>
                </a:solidFill>
                <a:latin typeface="Arial Black"/>
                <a:cs typeface="Arial Black"/>
              </a:rPr>
              <a:t>Is</a:t>
            </a:r>
            <a:r>
              <a:rPr sz="3000" spc="1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AE7B50"/>
                </a:solidFill>
                <a:latin typeface="Arial Black"/>
                <a:cs typeface="Arial Black"/>
              </a:rPr>
              <a:t>stopped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57142"/>
            <a:ext cx="3916679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Private IP remains with the EC2</a:t>
            </a:r>
            <a:r>
              <a:rPr sz="1300" spc="-2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instance</a:t>
            </a:r>
            <a:endParaRPr sz="1300">
              <a:latin typeface="Carlito"/>
              <a:cs typeface="Carlito"/>
            </a:endParaRPr>
          </a:p>
          <a:p>
            <a:pPr marL="12700" marR="5080">
              <a:lnSpc>
                <a:spcPct val="216299"/>
              </a:lnSpc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Public IP may change when you restart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stopped instance  The underlying host (physical machine) may</a:t>
            </a:r>
            <a:r>
              <a:rPr sz="1300" spc="-3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change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1089565"/>
            <a:ext cx="49739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CC6600"/>
                </a:solidFill>
                <a:latin typeface="Arial"/>
                <a:cs typeface="Arial"/>
              </a:rPr>
              <a:t>Differences Between Reboot, Stop, Hibernate, and</a:t>
            </a:r>
            <a:r>
              <a:rPr sz="1350" b="1" spc="-7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CC6600"/>
                </a:solidFill>
                <a:latin typeface="Arial"/>
                <a:cs typeface="Arial"/>
              </a:rPr>
              <a:t>Terminate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57142"/>
            <a:ext cx="57569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u="heavy" spc="-5" dirty="0">
                <a:solidFill>
                  <a:srgbClr val="3D4493"/>
                </a:solidFill>
                <a:uFill>
                  <a:solidFill>
                    <a:srgbClr val="3D4493"/>
                  </a:solidFill>
                </a:uFill>
                <a:latin typeface="Carlito"/>
                <a:cs typeface="Carlito"/>
                <a:hlinkClick r:id="rId2"/>
              </a:rPr>
              <a:t>https://docs.aws.amazon.com/AWSEC2/latest/UserGuide/ec2-instance-lifecycle.html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300" spc="-25" dirty="0" smtClean="0">
                <a:solidFill>
                  <a:srgbClr val="233A44"/>
                </a:solidFill>
                <a:latin typeface="Carlito"/>
                <a:cs typeface="Carlito"/>
              </a:rPr>
              <a:t>10</a:t>
            </a:r>
            <a:endParaRPr sz="17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6132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Public </a:t>
            </a:r>
            <a:r>
              <a:rPr sz="3000" spc="-320" dirty="0">
                <a:solidFill>
                  <a:srgbClr val="AE7B50"/>
                </a:solidFill>
                <a:latin typeface="Arial Black"/>
                <a:cs typeface="Arial Black"/>
              </a:rPr>
              <a:t>IP </a:t>
            </a:r>
            <a:r>
              <a:rPr sz="3000" spc="-345" dirty="0">
                <a:solidFill>
                  <a:srgbClr val="AE7B50"/>
                </a:solidFill>
                <a:latin typeface="Arial Black"/>
                <a:cs typeface="Arial Black"/>
              </a:rPr>
              <a:t>address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and </a:t>
            </a:r>
            <a:r>
              <a:rPr sz="3000" spc="-390" dirty="0">
                <a:solidFill>
                  <a:srgbClr val="AE7B50"/>
                </a:solidFill>
                <a:latin typeface="Arial Black"/>
                <a:cs typeface="Arial Black"/>
              </a:rPr>
              <a:t>Elastic</a:t>
            </a:r>
            <a:r>
              <a:rPr sz="3000" spc="-380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AE7B50"/>
                </a:solidFill>
                <a:latin typeface="Arial Black"/>
                <a:cs typeface="Arial Black"/>
              </a:rPr>
              <a:t>IP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26661"/>
            <a:ext cx="728916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Elastic IP (EIP)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are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Static(persistent) IP’s that you can create on demand. They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are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different than the Public IP  you get when you launch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EC2 instance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(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if public IP is enabled)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.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can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attach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EIP to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EC2</a:t>
            </a:r>
            <a:r>
              <a:rPr sz="1300" spc="-4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instance.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rlito"/>
              <a:cs typeface="Carlito"/>
            </a:endParaRPr>
          </a:p>
          <a:p>
            <a:pPr marL="12700" marR="79375">
              <a:lnSpc>
                <a:spcPct val="115399"/>
              </a:lnSpc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Elastic IP’s stay with the instance even when the instance is stopped. This is in contrast to the default Public  IP given to instance, which is released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after an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instance is</a:t>
            </a:r>
            <a:r>
              <a:rPr sz="1300" spc="-2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stopped.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rlito"/>
              <a:cs typeface="Carlito"/>
            </a:endParaRPr>
          </a:p>
          <a:p>
            <a:pPr marL="12700" marR="148590">
              <a:lnSpc>
                <a:spcPct val="115399"/>
              </a:lnSpc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always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pay for EIP if it’s not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attached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to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running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EC2. So if EC2 is stopped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has Elastic IP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,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pay  for the</a:t>
            </a:r>
            <a:r>
              <a:rPr sz="1300" spc="-1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EIP.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11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AE7B50"/>
                </a:solidFill>
                <a:latin typeface="Arial Black"/>
                <a:cs typeface="Arial Black"/>
              </a:rPr>
              <a:t>Termination </a:t>
            </a:r>
            <a:r>
              <a:rPr sz="3000" spc="-340" dirty="0">
                <a:solidFill>
                  <a:srgbClr val="AE7B50"/>
                </a:solidFill>
                <a:latin typeface="Arial Black"/>
                <a:cs typeface="Arial Black"/>
              </a:rPr>
              <a:t>Protection: </a:t>
            </a:r>
            <a:r>
              <a:rPr sz="3000" spc="-380" dirty="0">
                <a:solidFill>
                  <a:srgbClr val="AE7B50"/>
                </a:solidFill>
                <a:latin typeface="Arial Black"/>
                <a:cs typeface="Arial Black"/>
              </a:rPr>
              <a:t>Easy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to </a:t>
            </a:r>
            <a:r>
              <a:rPr sz="3000" spc="-365" dirty="0">
                <a:solidFill>
                  <a:srgbClr val="AE7B50"/>
                </a:solidFill>
                <a:latin typeface="Arial Black"/>
                <a:cs typeface="Arial Black"/>
              </a:rPr>
              <a:t>launch </a:t>
            </a:r>
            <a:r>
              <a:rPr sz="3000" spc="-315" dirty="0">
                <a:solidFill>
                  <a:srgbClr val="AE7B50"/>
                </a:solidFill>
                <a:latin typeface="Arial Black"/>
                <a:cs typeface="Arial Black"/>
              </a:rPr>
              <a:t>,  </a:t>
            </a:r>
            <a:r>
              <a:rPr sz="3000" spc="-380" dirty="0">
                <a:solidFill>
                  <a:srgbClr val="AE7B50"/>
                </a:solidFill>
                <a:latin typeface="Arial Black"/>
                <a:cs typeface="Arial Black"/>
              </a:rPr>
              <a:t>easy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to</a:t>
            </a:r>
            <a:r>
              <a:rPr sz="3000" spc="-8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destroy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710" y="1794150"/>
            <a:ext cx="69253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6700"/>
              </a:lnSpc>
              <a:spcBef>
                <a:spcPts val="1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23282D"/>
                </a:solidFill>
                <a:latin typeface="Arial"/>
                <a:cs typeface="Arial"/>
              </a:rPr>
              <a:t>In order to protect accidental deletion, we </a:t>
            </a:r>
            <a:r>
              <a:rPr sz="1500" dirty="0">
                <a:solidFill>
                  <a:srgbClr val="23282D"/>
                </a:solidFill>
                <a:latin typeface="Arial"/>
                <a:cs typeface="Arial"/>
              </a:rPr>
              <a:t>can set </a:t>
            </a:r>
            <a:r>
              <a:rPr sz="1500" spc="-5" dirty="0">
                <a:solidFill>
                  <a:srgbClr val="23282D"/>
                </a:solidFill>
                <a:latin typeface="Arial"/>
                <a:cs typeface="Arial"/>
              </a:rPr>
              <a:t>termination protection on an  EC2 Instance. This is an added layer of protection for </a:t>
            </a:r>
            <a:r>
              <a:rPr sz="1500" dirty="0">
                <a:solidFill>
                  <a:srgbClr val="23282D"/>
                </a:solidFill>
                <a:latin typeface="Arial"/>
                <a:cs typeface="Arial"/>
              </a:rPr>
              <a:t>critical </a:t>
            </a:r>
            <a:r>
              <a:rPr sz="1500" spc="-5" dirty="0">
                <a:solidFill>
                  <a:srgbClr val="23282D"/>
                </a:solidFill>
                <a:latin typeface="Arial"/>
                <a:cs typeface="Arial"/>
              </a:rPr>
              <a:t>EC2</a:t>
            </a:r>
            <a:r>
              <a:rPr sz="1500" spc="-45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3282D"/>
                </a:solidFill>
                <a:latin typeface="Arial"/>
                <a:cs typeface="Arial"/>
              </a:rPr>
              <a:t>instance.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895" y="2506770"/>
            <a:ext cx="5638113" cy="222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25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solidFill>
                  <a:srgbClr val="23282D"/>
                </a:solidFill>
                <a:latin typeface="Arial"/>
                <a:cs typeface="Arial"/>
              </a:rPr>
              <a:t>EC2 Service lets you create virtual machines on  AWS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036" y="1984114"/>
            <a:ext cx="7092315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549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8935" algn="l"/>
                <a:tab pos="36957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Each machine is called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EC2</a:t>
            </a:r>
            <a:r>
              <a:rPr sz="1300" b="1" spc="2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Instance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AutoNum type="arabicPeriod"/>
            </a:pPr>
            <a:endParaRPr sz="1300">
              <a:latin typeface="Carlito"/>
              <a:cs typeface="Carlito"/>
            </a:endParaRPr>
          </a:p>
          <a:p>
            <a:pPr marL="368935" indent="-356870">
              <a:lnSpc>
                <a:spcPct val="100000"/>
              </a:lnSpc>
              <a:buAutoNum type="arabicPeriod"/>
              <a:tabLst>
                <a:tab pos="368935" algn="l"/>
                <a:tab pos="369570" algn="l"/>
              </a:tabLst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EC2 </a:t>
            </a:r>
            <a:r>
              <a:rPr sz="1300" b="1" dirty="0">
                <a:solidFill>
                  <a:srgbClr val="233A44"/>
                </a:solidFill>
                <a:latin typeface="Carlito"/>
                <a:cs typeface="Carlito"/>
              </a:rPr>
              <a:t>= E C C (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Elastic Compute</a:t>
            </a:r>
            <a:r>
              <a:rPr sz="1300" b="1" spc="-4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Cloud)</a:t>
            </a:r>
            <a:endParaRPr sz="1300">
              <a:latin typeface="Carlito"/>
              <a:cs typeface="Carlito"/>
            </a:endParaRPr>
          </a:p>
          <a:p>
            <a:pPr marL="368935" marR="5080" indent="-354330">
              <a:lnSpc>
                <a:spcPts val="3050"/>
              </a:lnSpc>
              <a:spcBef>
                <a:spcPts val="450"/>
              </a:spcBef>
              <a:buClr>
                <a:srgbClr val="233A44"/>
              </a:buClr>
              <a:buSzPct val="108333"/>
              <a:buFont typeface="Carlito"/>
              <a:buAutoNum type="arabicPeriod"/>
              <a:tabLst>
                <a:tab pos="368935" algn="l"/>
                <a:tab pos="369570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EC2 instances are elastic,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meaning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they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can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instantly grow or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shrink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match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requirements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a  specific</a:t>
            </a:r>
            <a:r>
              <a:rPr sz="1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application.</a:t>
            </a:r>
            <a:endParaRPr sz="1200">
              <a:latin typeface="Arial"/>
              <a:cs typeface="Arial"/>
            </a:endParaRPr>
          </a:p>
          <a:p>
            <a:pPr marL="368935" indent="-35496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68935" algn="l"/>
                <a:tab pos="36957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can pay-as-you-go for ec2 instances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per</a:t>
            </a:r>
            <a:r>
              <a:rPr sz="1300" spc="-2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second.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12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48" y="346684"/>
            <a:ext cx="4131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View </a:t>
            </a:r>
            <a:r>
              <a:rPr sz="3000" spc="-390" dirty="0">
                <a:solidFill>
                  <a:srgbClr val="AE7B50"/>
                </a:solidFill>
                <a:latin typeface="Arial Black"/>
                <a:cs typeface="Arial Black"/>
              </a:rPr>
              <a:t>Instance</a:t>
            </a:r>
            <a:r>
              <a:rPr sz="3000" spc="-19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55" dirty="0">
                <a:solidFill>
                  <a:srgbClr val="AE7B50"/>
                </a:solidFill>
                <a:latin typeface="Arial Black"/>
                <a:cs typeface="Arial Black"/>
              </a:rPr>
              <a:t>Metadata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48" y="967919"/>
            <a:ext cx="51028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can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access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your EC2 instance metadata by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accessing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the following</a:t>
            </a:r>
            <a:r>
              <a:rPr sz="1300" spc="-6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URL: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247" y="1243497"/>
            <a:ext cx="5627588" cy="3481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13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558504"/>
            <a:ext cx="533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47911"/>
                </a:solidFill>
                <a:latin typeface="Arial"/>
                <a:cs typeface="Arial"/>
              </a:rPr>
              <a:t>Run Commands on Your EC2 Instance at</a:t>
            </a:r>
            <a:r>
              <a:rPr sz="1800" b="1" spc="-80" dirty="0">
                <a:solidFill>
                  <a:srgbClr val="E4791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47911"/>
                </a:solidFill>
                <a:latin typeface="Arial"/>
                <a:cs typeface="Arial"/>
              </a:rPr>
              <a:t>Launch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473" y="1117436"/>
            <a:ext cx="677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can do this using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Userdata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section. Just pass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script in the userdata box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Tab </a:t>
            </a:r>
            <a:r>
              <a:rPr sz="1300" b="1" dirty="0">
                <a:solidFill>
                  <a:srgbClr val="233A44"/>
                </a:solidFill>
                <a:latin typeface="Carlito"/>
                <a:cs typeface="Carlito"/>
              </a:rPr>
              <a:t>3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during the launch  process.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623" y="1621071"/>
            <a:ext cx="7159210" cy="3245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523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14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712808"/>
            <a:ext cx="267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</a:t>
            </a:r>
            <a:r>
              <a:rPr sz="3000" spc="-280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AE7B50"/>
                </a:solidFill>
                <a:latin typeface="Arial Black"/>
                <a:cs typeface="Arial Black"/>
              </a:rPr>
              <a:t>Monitoring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1676038"/>
            <a:ext cx="726440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Cloudwatch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Services provides basic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monitoring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for various EC2 instance metrics</a:t>
            </a:r>
            <a:r>
              <a:rPr sz="1300" spc="1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like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CPU Utilization, Network In/ Out Packets In/Out Disk</a:t>
            </a:r>
            <a:r>
              <a:rPr sz="1300" spc="-1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Read/Writes.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rlito"/>
              <a:cs typeface="Carlito"/>
            </a:endParaRPr>
          </a:p>
          <a:p>
            <a:pPr marL="12700" marR="5080">
              <a:lnSpc>
                <a:spcPct val="115399"/>
              </a:lnSpc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But does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does not provide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metrics like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Memory(RAM) Utilization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. You can create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custom metrics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for things  like Memory Utilization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disk usage</a:t>
            </a:r>
            <a:r>
              <a:rPr sz="1300" spc="-1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monitoring.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2592" y="1550696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88" y="3592792"/>
                  </a:moveTo>
                  <a:lnTo>
                    <a:pt x="0" y="3592792"/>
                  </a:lnTo>
                  <a:lnTo>
                    <a:pt x="5561388" y="0"/>
                  </a:lnTo>
                  <a:lnTo>
                    <a:pt x="5561388" y="359279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" y="2824494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79" y="2318995"/>
                  </a:moveTo>
                  <a:lnTo>
                    <a:pt x="0" y="2318995"/>
                  </a:lnTo>
                  <a:lnTo>
                    <a:pt x="0" y="0"/>
                  </a:lnTo>
                  <a:lnTo>
                    <a:pt x="7370379" y="2318995"/>
                  </a:lnTo>
                  <a:close/>
                </a:path>
              </a:pathLst>
            </a:custGeom>
            <a:solidFill>
              <a:srgbClr val="C3A1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224" y="206249"/>
              <a:ext cx="8737600" cy="4731385"/>
            </a:xfrm>
            <a:custGeom>
              <a:avLst/>
              <a:gdLst/>
              <a:ahLst/>
              <a:cxnLst/>
              <a:rect l="l" t="t" r="r" b="b"/>
              <a:pathLst>
                <a:path w="8737600" h="4731385">
                  <a:moveTo>
                    <a:pt x="8737482" y="4730990"/>
                  </a:moveTo>
                  <a:lnTo>
                    <a:pt x="0" y="4730990"/>
                  </a:lnTo>
                  <a:lnTo>
                    <a:pt x="0" y="0"/>
                  </a:lnTo>
                  <a:lnTo>
                    <a:pt x="8737482" y="0"/>
                  </a:lnTo>
                  <a:lnTo>
                    <a:pt x="8737482" y="47309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29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395" dirty="0">
                <a:solidFill>
                  <a:srgbClr val="AE7B50"/>
                </a:solidFill>
                <a:latin typeface="Arial Black"/>
                <a:cs typeface="Arial Black"/>
              </a:rPr>
              <a:t>Click </a:t>
            </a:r>
            <a:r>
              <a:rPr sz="3000" spc="-245" dirty="0">
                <a:solidFill>
                  <a:srgbClr val="AE7B50"/>
                </a:solidFill>
                <a:latin typeface="Arial Black"/>
                <a:cs typeface="Arial Black"/>
              </a:rPr>
              <a:t>3rd </a:t>
            </a:r>
            <a:r>
              <a:rPr sz="3000" spc="-350" dirty="0">
                <a:solidFill>
                  <a:srgbClr val="AE7B50"/>
                </a:solidFill>
                <a:latin typeface="Arial Black"/>
                <a:cs typeface="Arial Black"/>
              </a:rPr>
              <a:t>Tab </a:t>
            </a:r>
            <a:r>
              <a:rPr sz="3000" spc="-229" dirty="0">
                <a:solidFill>
                  <a:srgbClr val="AE7B50"/>
                </a:solidFill>
                <a:latin typeface="Arial Black"/>
                <a:cs typeface="Arial Black"/>
              </a:rPr>
              <a:t>( </a:t>
            </a:r>
            <a:r>
              <a:rPr sz="3000" spc="-315" dirty="0">
                <a:solidFill>
                  <a:srgbClr val="AE7B50"/>
                </a:solidFill>
                <a:latin typeface="Arial Black"/>
                <a:cs typeface="Arial Black"/>
              </a:rPr>
              <a:t>default </a:t>
            </a:r>
            <a:r>
              <a:rPr sz="3000" spc="-350" dirty="0">
                <a:solidFill>
                  <a:srgbClr val="AE7B50"/>
                </a:solidFill>
                <a:latin typeface="Arial Black"/>
                <a:cs typeface="Arial Black"/>
              </a:rPr>
              <a:t>is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description)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to 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view </a:t>
            </a:r>
            <a:r>
              <a:rPr sz="3000" spc="-370" dirty="0">
                <a:solidFill>
                  <a:srgbClr val="AE7B50"/>
                </a:solidFill>
                <a:latin typeface="Arial Black"/>
                <a:cs typeface="Arial Black"/>
              </a:rPr>
              <a:t>cloudwatch</a:t>
            </a:r>
            <a:r>
              <a:rPr sz="3000" spc="-13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AE7B50"/>
                </a:solidFill>
                <a:latin typeface="Arial Black"/>
                <a:cs typeface="Arial Black"/>
              </a:rPr>
              <a:t>metrics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1171" y="1676046"/>
            <a:ext cx="5004989" cy="2702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15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525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0" dirty="0">
                <a:solidFill>
                  <a:srgbClr val="AE7B50"/>
                </a:solidFill>
                <a:latin typeface="Arial Black"/>
                <a:cs typeface="Arial Black"/>
              </a:rPr>
              <a:t>Roles: </a:t>
            </a:r>
            <a:r>
              <a:rPr sz="3000" spc="-225" dirty="0">
                <a:solidFill>
                  <a:srgbClr val="AE7B50"/>
                </a:solidFill>
                <a:latin typeface="Arial Black"/>
                <a:cs typeface="Arial Black"/>
              </a:rPr>
              <a:t>Add </a:t>
            </a:r>
            <a:r>
              <a:rPr sz="3000" spc="-350" dirty="0">
                <a:solidFill>
                  <a:srgbClr val="AE7B50"/>
                </a:solidFill>
                <a:latin typeface="Arial Black"/>
                <a:cs typeface="Arial Black"/>
              </a:rPr>
              <a:t>permissions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to</a:t>
            </a:r>
            <a:r>
              <a:rPr sz="3000" spc="-40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48" y="1524619"/>
            <a:ext cx="7343140" cy="133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can’t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access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other AWS resources from your EC2 instance by default. You need to</a:t>
            </a:r>
            <a:r>
              <a:rPr sz="1300" spc="-2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either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rlito"/>
              <a:cs typeface="Carlito"/>
            </a:endParaRPr>
          </a:p>
          <a:p>
            <a:pPr marL="469900" indent="-362585">
              <a:lnSpc>
                <a:spcPct val="100000"/>
              </a:lnSpc>
              <a:buFont typeface="Carlito"/>
              <a:buAutoNum type="arabicParenR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hard code credentials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(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access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key id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secret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access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key) somewhere in the code or in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file which</a:t>
            </a:r>
            <a:r>
              <a:rPr sz="1300" spc="-3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is</a:t>
            </a:r>
            <a:endParaRPr sz="13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not</a:t>
            </a:r>
            <a:r>
              <a:rPr sz="1300" b="1" spc="-1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recommended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.</a:t>
            </a:r>
            <a:endParaRPr sz="1300">
              <a:latin typeface="Carlito"/>
              <a:cs typeface="Carlito"/>
            </a:endParaRPr>
          </a:p>
          <a:p>
            <a:pPr marL="469265" marR="5080" indent="-362585">
              <a:lnSpc>
                <a:spcPct val="115399"/>
              </a:lnSpc>
              <a:buAutoNum type="arabicParenR" startAt="2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Attach Roles with proper permissions to EC2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.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This way you can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access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services like S3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,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dynamoDB etc  from EC2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.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This is safer because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Roles use temporary</a:t>
            </a:r>
            <a:r>
              <a:rPr sz="1300" b="1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credentials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.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949" y="452624"/>
            <a:ext cx="8306533" cy="398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673" y="413034"/>
            <a:ext cx="4264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60" dirty="0">
                <a:solidFill>
                  <a:srgbClr val="AE7B50"/>
                </a:solidFill>
                <a:latin typeface="Arial Black"/>
                <a:cs typeface="Arial Black"/>
              </a:rPr>
              <a:t>Features </a:t>
            </a:r>
            <a:r>
              <a:rPr sz="3000" spc="-260" dirty="0">
                <a:solidFill>
                  <a:srgbClr val="AE7B50"/>
                </a:solidFill>
                <a:latin typeface="Arial Black"/>
                <a:cs typeface="Arial Black"/>
              </a:rPr>
              <a:t>of </a:t>
            </a:r>
            <a:r>
              <a:rPr sz="3000" spc="-300" dirty="0">
                <a:solidFill>
                  <a:srgbClr val="AE7B50"/>
                </a:solidFill>
                <a:latin typeface="Arial Black"/>
                <a:cs typeface="Arial Black"/>
              </a:rPr>
              <a:t>Amazon</a:t>
            </a:r>
            <a:r>
              <a:rPr sz="3000" spc="-15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772" y="1206602"/>
            <a:ext cx="707390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78790" indent="-320675">
              <a:lnSpc>
                <a:spcPct val="151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Persistent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storage volumes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your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data using Amazon </a:t>
            </a:r>
            <a:r>
              <a:rPr sz="1200" b="1" spc="-5" dirty="0">
                <a:solidFill>
                  <a:srgbClr val="444444"/>
                </a:solidFill>
                <a:latin typeface="Arial"/>
                <a:cs typeface="Arial"/>
              </a:rPr>
              <a:t>Elastic Block Store </a:t>
            </a:r>
            <a:r>
              <a:rPr sz="1200" b="1" dirty="0">
                <a:solidFill>
                  <a:srgbClr val="444444"/>
                </a:solidFill>
                <a:latin typeface="Arial"/>
                <a:cs typeface="Arial"/>
              </a:rPr>
              <a:t>(Amazon </a:t>
            </a:r>
            <a:r>
              <a:rPr sz="1200" b="1" spc="-5" dirty="0">
                <a:solidFill>
                  <a:srgbClr val="444444"/>
                </a:solidFill>
                <a:latin typeface="Arial"/>
                <a:cs typeface="Arial"/>
              </a:rPr>
              <a:t>EBS)  volumes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which are elastic in nature and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multiple volumes can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be added to an</a:t>
            </a:r>
            <a:r>
              <a:rPr sz="1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instance.</a:t>
            </a:r>
            <a:endParaRPr sz="1200">
              <a:latin typeface="Arial"/>
              <a:cs typeface="Arial"/>
            </a:endParaRPr>
          </a:p>
          <a:p>
            <a:pPr marL="332740" marR="30480" indent="-320675">
              <a:lnSpc>
                <a:spcPct val="151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Multiple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physical locations for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your resources, such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as instances and Amazon EBS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volumes, known 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1200" b="1" i="1" spc="-5" dirty="0">
                <a:solidFill>
                  <a:srgbClr val="444444"/>
                </a:solidFill>
                <a:latin typeface="Arial"/>
                <a:cs typeface="Arial"/>
              </a:rPr>
              <a:t>regions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1200" b="1" i="1" spc="-5" dirty="0">
                <a:solidFill>
                  <a:srgbClr val="444444"/>
                </a:solidFill>
                <a:latin typeface="Arial"/>
                <a:cs typeface="Arial"/>
              </a:rPr>
              <a:t>Availability</a:t>
            </a:r>
            <a:r>
              <a:rPr sz="1200" b="1" i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444444"/>
                </a:solidFill>
                <a:latin typeface="Arial"/>
                <a:cs typeface="Arial"/>
              </a:rPr>
              <a:t>Zones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1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1200" b="1" dirty="0">
                <a:solidFill>
                  <a:srgbClr val="E69138"/>
                </a:solidFill>
                <a:latin typeface="Arial"/>
                <a:cs typeface="Arial"/>
              </a:rPr>
              <a:t>firewall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that enables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you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specify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the protocols, ports, and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source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IP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ranges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that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can reach your 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instances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Also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called </a:t>
            </a:r>
            <a:r>
              <a:rPr sz="1200" b="1" i="1" spc="-5" dirty="0">
                <a:solidFill>
                  <a:srgbClr val="FF9900"/>
                </a:solidFill>
                <a:latin typeface="Arial"/>
                <a:cs typeface="Arial"/>
              </a:rPr>
              <a:t>security</a:t>
            </a:r>
            <a:r>
              <a:rPr sz="1200" b="1" i="1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FF9900"/>
                </a:solidFill>
                <a:latin typeface="Arial"/>
                <a:cs typeface="Arial"/>
              </a:rPr>
              <a:t>groups</a:t>
            </a:r>
            <a:endParaRPr sz="1200">
              <a:latin typeface="Arial"/>
              <a:cs typeface="Arial"/>
            </a:endParaRPr>
          </a:p>
          <a:p>
            <a:pPr marL="332740" marR="542925" indent="-320675">
              <a:lnSpc>
                <a:spcPct val="151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Option of having </a:t>
            </a:r>
            <a:r>
              <a:rPr sz="1200" b="1" spc="-5" dirty="0">
                <a:solidFill>
                  <a:srgbClr val="444444"/>
                </a:solidFill>
                <a:latin typeface="Arial"/>
                <a:cs typeface="Arial"/>
              </a:rPr>
              <a:t>Static IPv4 addresses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for dynamic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cloud computing, known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1200" b="1" i="1" spc="-5" dirty="0">
                <a:solidFill>
                  <a:srgbClr val="444444"/>
                </a:solidFill>
                <a:latin typeface="Arial"/>
                <a:cs typeface="Arial"/>
              </a:rPr>
              <a:t>Elastic IP  addresses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35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dirty="0">
                <a:solidFill>
                  <a:srgbClr val="444444"/>
                </a:solidFill>
                <a:latin typeface="Arial"/>
                <a:cs typeface="Arial"/>
              </a:rPr>
              <a:t>Metadata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, known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1200" b="1" i="1" dirty="0">
                <a:solidFill>
                  <a:srgbClr val="444444"/>
                </a:solidFill>
                <a:latin typeface="Arial"/>
                <a:cs typeface="Arial"/>
              </a:rPr>
              <a:t>tags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that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you can create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 assign to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your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Amazon EC2</a:t>
            </a:r>
            <a:r>
              <a:rPr sz="1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resources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Various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sizes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capacity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servers.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16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0096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35" dirty="0">
                <a:solidFill>
                  <a:srgbClr val="AE7B50"/>
                </a:solidFill>
                <a:latin typeface="Arial Black"/>
                <a:cs typeface="Arial Black"/>
              </a:rPr>
              <a:t>Snapshots: </a:t>
            </a:r>
            <a:r>
              <a:rPr spc="-395" dirty="0">
                <a:solidFill>
                  <a:srgbClr val="AE7B50"/>
                </a:solidFill>
                <a:latin typeface="Arial Black"/>
                <a:cs typeface="Arial Black"/>
              </a:rPr>
              <a:t>Backup </a:t>
            </a:r>
            <a:r>
              <a:rPr spc="-315" dirty="0">
                <a:solidFill>
                  <a:srgbClr val="AE7B50"/>
                </a:solidFill>
                <a:latin typeface="Arial Black"/>
                <a:cs typeface="Arial Black"/>
              </a:rPr>
              <a:t>Data </a:t>
            </a:r>
            <a:r>
              <a:rPr spc="-335" dirty="0">
                <a:solidFill>
                  <a:srgbClr val="AE7B50"/>
                </a:solidFill>
                <a:latin typeface="Arial Black"/>
                <a:cs typeface="Arial Black"/>
              </a:rPr>
              <a:t>that </a:t>
            </a:r>
            <a:r>
              <a:rPr spc="-345" dirty="0">
                <a:solidFill>
                  <a:srgbClr val="AE7B50"/>
                </a:solidFill>
                <a:latin typeface="Arial Black"/>
                <a:cs typeface="Arial Black"/>
              </a:rPr>
              <a:t>lives </a:t>
            </a:r>
            <a:r>
              <a:rPr spc="-320" dirty="0">
                <a:solidFill>
                  <a:srgbClr val="AE7B50"/>
                </a:solidFill>
                <a:latin typeface="Arial Black"/>
                <a:cs typeface="Arial Black"/>
              </a:rPr>
              <a:t>on </a:t>
            </a:r>
            <a:r>
              <a:rPr spc="-350" dirty="0">
                <a:solidFill>
                  <a:srgbClr val="AE7B50"/>
                </a:solidFill>
                <a:latin typeface="Arial Black"/>
                <a:cs typeface="Arial Black"/>
              </a:rPr>
              <a:t>EBS  </a:t>
            </a:r>
            <a:r>
              <a:rPr spc="-355" dirty="0">
                <a:solidFill>
                  <a:srgbClr val="AE7B50"/>
                </a:solidFill>
                <a:latin typeface="Arial Black"/>
                <a:cs typeface="Arial Black"/>
              </a:rPr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41" y="2485766"/>
            <a:ext cx="35426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-	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can then create EBS volumes with</a:t>
            </a:r>
            <a:r>
              <a:rPr sz="1300" spc="-6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snapshot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173" y="3312534"/>
            <a:ext cx="7310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Snapshots of encrypted volumes are encrypted </a:t>
            </a:r>
            <a:r>
              <a:rPr sz="1300" b="1" dirty="0">
                <a:solidFill>
                  <a:srgbClr val="233A44"/>
                </a:solidFill>
                <a:latin typeface="Carlito"/>
                <a:cs typeface="Carlito"/>
              </a:rPr>
              <a:t>,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while volumes created from encrypted snapshots are also  encrypted.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5665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AE7B50"/>
                </a:solidFill>
                <a:latin typeface="Arial Black"/>
                <a:cs typeface="Arial Black"/>
              </a:rPr>
              <a:t>Read </a:t>
            </a:r>
            <a:r>
              <a:rPr sz="3000" spc="-370" dirty="0">
                <a:solidFill>
                  <a:srgbClr val="AE7B50"/>
                </a:solidFill>
                <a:latin typeface="Arial Black"/>
                <a:cs typeface="Arial Black"/>
              </a:rPr>
              <a:t>more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about </a:t>
            </a:r>
            <a:r>
              <a:rPr sz="3000" spc="-350" dirty="0">
                <a:solidFill>
                  <a:srgbClr val="AE7B50"/>
                </a:solidFill>
                <a:latin typeface="Arial Black"/>
                <a:cs typeface="Arial Black"/>
              </a:rPr>
              <a:t>EBS</a:t>
            </a:r>
            <a:r>
              <a:rPr sz="3000" spc="7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AE7B50"/>
                </a:solidFill>
                <a:latin typeface="Arial Black"/>
                <a:cs typeface="Arial Black"/>
              </a:rPr>
              <a:t>encryption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57142"/>
            <a:ext cx="52851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https://docs.aws.amazon.com/AWSEC2/latest/UserGuide/EBSEncryption.html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17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6469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355" dirty="0">
                <a:solidFill>
                  <a:srgbClr val="AE7B50"/>
                </a:solidFill>
                <a:latin typeface="Arial Black"/>
                <a:cs typeface="Arial Black"/>
              </a:rPr>
              <a:t>Custom </a:t>
            </a:r>
            <a:r>
              <a:rPr sz="3000" spc="-295" dirty="0">
                <a:solidFill>
                  <a:srgbClr val="AE7B50"/>
                </a:solidFill>
                <a:latin typeface="Arial Black"/>
                <a:cs typeface="Arial Black"/>
              </a:rPr>
              <a:t>AMI: </a:t>
            </a:r>
            <a:r>
              <a:rPr sz="3000" spc="-395" dirty="0">
                <a:solidFill>
                  <a:srgbClr val="AE7B50"/>
                </a:solidFill>
                <a:latin typeface="Arial Black"/>
                <a:cs typeface="Arial Black"/>
              </a:rPr>
              <a:t>You </a:t>
            </a:r>
            <a:r>
              <a:rPr sz="3000" spc="-425" dirty="0">
                <a:solidFill>
                  <a:srgbClr val="AE7B50"/>
                </a:solidFill>
                <a:latin typeface="Arial Black"/>
                <a:cs typeface="Arial Black"/>
              </a:rPr>
              <a:t>can </a:t>
            </a:r>
            <a:r>
              <a:rPr sz="3000" spc="-400" dirty="0">
                <a:solidFill>
                  <a:srgbClr val="AE7B50"/>
                </a:solidFill>
                <a:latin typeface="Arial Black"/>
                <a:cs typeface="Arial Black"/>
              </a:rPr>
              <a:t>create </a:t>
            </a:r>
            <a:r>
              <a:rPr sz="3000" spc="-415" dirty="0">
                <a:solidFill>
                  <a:srgbClr val="AE7B50"/>
                </a:solidFill>
                <a:latin typeface="Arial Black"/>
                <a:cs typeface="Arial Black"/>
              </a:rPr>
              <a:t>a </a:t>
            </a:r>
            <a:r>
              <a:rPr sz="3000" spc="-395" dirty="0">
                <a:solidFill>
                  <a:srgbClr val="AE7B50"/>
                </a:solidFill>
                <a:latin typeface="Arial Black"/>
                <a:cs typeface="Arial Black"/>
              </a:rPr>
              <a:t>custom  </a:t>
            </a:r>
            <a:r>
              <a:rPr sz="3000" spc="-275" dirty="0">
                <a:solidFill>
                  <a:srgbClr val="AE7B50"/>
                </a:solidFill>
                <a:latin typeface="Arial Black"/>
                <a:cs typeface="Arial Black"/>
              </a:rPr>
              <a:t>AMI(</a:t>
            </a:r>
            <a:r>
              <a:rPr sz="3000" spc="-23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AE7B50"/>
                </a:solidFill>
                <a:latin typeface="Arial Black"/>
                <a:cs typeface="Arial Black"/>
              </a:rPr>
              <a:t>pre-baked)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241" y="2026661"/>
            <a:ext cx="417195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Install the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apps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want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and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launch it </a:t>
            </a:r>
            <a:r>
              <a:rPr sz="1300" dirty="0">
                <a:solidFill>
                  <a:srgbClr val="233A44"/>
                </a:solidFill>
                <a:latin typeface="Carlito"/>
                <a:cs typeface="Carlito"/>
              </a:rPr>
              <a:t>anytime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</a:t>
            </a:r>
            <a:r>
              <a:rPr sz="1300" spc="-8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want.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291465" algn="l"/>
                <a:tab pos="292100" algn="l"/>
              </a:tabLst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Makes the configuration Process</a:t>
            </a:r>
            <a:r>
              <a:rPr sz="1300" spc="-1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Quicker</a:t>
            </a:r>
            <a:endParaRPr sz="130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lr>
                <a:srgbClr val="233A44"/>
              </a:buClr>
              <a:buSzPct val="113043"/>
              <a:buFont typeface="Carlito"/>
              <a:buChar char="-"/>
              <a:tabLst>
                <a:tab pos="291465" algn="l"/>
                <a:tab pos="292100" algn="l"/>
              </a:tabLst>
            </a:pP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A snapshot </a:t>
            </a: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is </a:t>
            </a: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created </a:t>
            </a: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when </a:t>
            </a: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you create </a:t>
            </a: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an</a:t>
            </a:r>
            <a:r>
              <a:rPr sz="1150" spc="-55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AMI</a:t>
            </a:r>
            <a:endParaRPr sz="115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spcBef>
                <a:spcPts val="240"/>
              </a:spcBef>
              <a:buClr>
                <a:srgbClr val="233A44"/>
              </a:buClr>
              <a:buSzPct val="113043"/>
              <a:buFont typeface="Carlito"/>
              <a:buChar char="-"/>
              <a:tabLst>
                <a:tab pos="291465" algn="l"/>
                <a:tab pos="292100" algn="l"/>
              </a:tabLst>
            </a:pP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An AMI </a:t>
            </a: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can </a:t>
            </a: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be </a:t>
            </a: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created </a:t>
            </a:r>
            <a:r>
              <a:rPr sz="1150" spc="-5" dirty="0">
                <a:solidFill>
                  <a:srgbClr val="232628"/>
                </a:solidFill>
                <a:latin typeface="Arial"/>
                <a:cs typeface="Arial"/>
              </a:rPr>
              <a:t>using </a:t>
            </a: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a</a:t>
            </a:r>
            <a:r>
              <a:rPr sz="1150" spc="-30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232628"/>
                </a:solidFill>
                <a:latin typeface="Arial"/>
                <a:cs typeface="Arial"/>
              </a:rPr>
              <a:t>snapshot.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18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1093882"/>
            <a:ext cx="3025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3282D"/>
                </a:solidFill>
                <a:latin typeface="Arial"/>
                <a:cs typeface="Arial"/>
              </a:rPr>
              <a:t>Interfaces </a:t>
            </a:r>
            <a:r>
              <a:rPr sz="3000" b="1" dirty="0">
                <a:solidFill>
                  <a:srgbClr val="23282D"/>
                </a:solidFill>
                <a:latin typeface="Arial"/>
                <a:cs typeface="Arial"/>
              </a:rPr>
              <a:t>to</a:t>
            </a:r>
            <a:r>
              <a:rPr sz="3000" b="1" spc="-10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23282D"/>
                </a:solidFill>
                <a:latin typeface="Arial"/>
                <a:cs typeface="Arial"/>
              </a:rPr>
              <a:t>ec2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921" y="2095749"/>
            <a:ext cx="5257800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3282D"/>
                </a:solidFill>
                <a:latin typeface="Arial"/>
                <a:cs typeface="Arial"/>
              </a:rPr>
              <a:t>You can interface with EC2 resources using </a:t>
            </a:r>
            <a:r>
              <a:rPr sz="1200" b="1" dirty="0">
                <a:solidFill>
                  <a:srgbClr val="23282D"/>
                </a:solidFill>
                <a:latin typeface="Arial"/>
                <a:cs typeface="Arial"/>
              </a:rPr>
              <a:t>the following</a:t>
            </a:r>
            <a:r>
              <a:rPr sz="1200" b="1" spc="-7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3282D"/>
                </a:solidFill>
                <a:latin typeface="Arial"/>
                <a:cs typeface="Arial"/>
              </a:rPr>
              <a:t>mediums: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har char="○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AWS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Management</a:t>
            </a:r>
            <a:r>
              <a:rPr sz="12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282D"/>
                </a:solidFill>
                <a:latin typeface="Arial"/>
                <a:cs typeface="Arial"/>
              </a:rPr>
              <a:t>console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Char char="○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AWS</a:t>
            </a:r>
            <a:r>
              <a:rPr sz="12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CLI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Char char="○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AWS</a:t>
            </a:r>
            <a:r>
              <a:rPr sz="12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Cloudformation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Char char="○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AWS SDK(boto,node.js, java</a:t>
            </a:r>
            <a:r>
              <a:rPr sz="12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etc)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Char char="○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AWS REST</a:t>
            </a:r>
            <a:r>
              <a:rPr sz="12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API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19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509905"/>
            <a:ext cx="7359653" cy="2366645"/>
          </a:xfrm>
          <a:prstGeom prst="rect">
            <a:avLst/>
          </a:prstGeom>
        </p:spPr>
        <p:txBody>
          <a:bodyPr vert="horz" wrap="square" lIns="0" tIns="50096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 </a:t>
            </a:r>
            <a:r>
              <a:rPr sz="3000" spc="-330" dirty="0">
                <a:solidFill>
                  <a:srgbClr val="AE7B50"/>
                </a:solidFill>
                <a:latin typeface="Arial Black"/>
                <a:cs typeface="Arial Black"/>
              </a:rPr>
              <a:t>Autoscaling: </a:t>
            </a:r>
            <a:r>
              <a:rPr sz="3000" spc="-385" dirty="0">
                <a:solidFill>
                  <a:srgbClr val="AE7B50"/>
                </a:solidFill>
                <a:latin typeface="Arial Black"/>
                <a:cs typeface="Arial Black"/>
              </a:rPr>
              <a:t>Increased </a:t>
            </a:r>
            <a:r>
              <a:rPr sz="3000" spc="-355" dirty="0">
                <a:solidFill>
                  <a:srgbClr val="AE7B50"/>
                </a:solidFill>
                <a:latin typeface="Arial Black"/>
                <a:cs typeface="Arial Black"/>
              </a:rPr>
              <a:t>Performance  </a:t>
            </a:r>
            <a:r>
              <a:rPr sz="3000" spc="-325" dirty="0">
                <a:solidFill>
                  <a:srgbClr val="AE7B50"/>
                </a:solidFill>
                <a:latin typeface="Arial Black"/>
                <a:cs typeface="Arial Black"/>
              </a:rPr>
              <a:t>and</a:t>
            </a:r>
            <a:r>
              <a:rPr sz="3000" spc="-23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AE7B50"/>
                </a:solidFill>
                <a:latin typeface="Arial Black"/>
                <a:cs typeface="Arial Black"/>
              </a:rPr>
              <a:t>Availability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30979"/>
            <a:ext cx="72212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5" dirty="0">
                <a:solidFill>
                  <a:srgbClr val="232F3D"/>
                </a:solidFill>
                <a:latin typeface="Arial"/>
                <a:cs typeface="Arial"/>
              </a:rPr>
              <a:t>You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can </a:t>
            </a:r>
            <a:r>
              <a:rPr sz="1200" spc="-5" dirty="0">
                <a:solidFill>
                  <a:srgbClr val="232F3D"/>
                </a:solidFill>
                <a:latin typeface="Arial"/>
                <a:cs typeface="Arial"/>
              </a:rPr>
              <a:t>also use Amazon EC2 Auto Scaling for dynamic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scaling </a:t>
            </a:r>
            <a:r>
              <a:rPr sz="1200" spc="-5" dirty="0">
                <a:solidFill>
                  <a:srgbClr val="232F3D"/>
                </a:solidFill>
                <a:latin typeface="Arial"/>
                <a:cs typeface="Arial"/>
              </a:rPr>
              <a:t>of EC2 instances in order to automatically  increase the number of Amazon EC2 instances during demand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spikes </a:t>
            </a:r>
            <a:r>
              <a:rPr sz="1200" spc="-5" dirty="0">
                <a:solidFill>
                  <a:srgbClr val="232F3D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maintain </a:t>
            </a:r>
            <a:r>
              <a:rPr sz="1200" spc="-5" dirty="0">
                <a:solidFill>
                  <a:srgbClr val="232F3D"/>
                </a:solidFill>
                <a:latin typeface="Arial"/>
                <a:cs typeface="Arial"/>
              </a:rPr>
              <a:t>performance and  decrease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capacity </a:t>
            </a:r>
            <a:r>
              <a:rPr sz="1200" spc="-5" dirty="0">
                <a:solidFill>
                  <a:srgbClr val="232F3D"/>
                </a:solidFill>
                <a:latin typeface="Arial"/>
                <a:cs typeface="Arial"/>
              </a:rPr>
              <a:t>during lulls to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reduce</a:t>
            </a:r>
            <a:r>
              <a:rPr sz="1200" spc="-15" dirty="0">
                <a:solidFill>
                  <a:srgbClr val="232F3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2F3D"/>
                </a:solidFill>
                <a:latin typeface="Arial"/>
                <a:cs typeface="Arial"/>
              </a:rPr>
              <a:t>costs.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4851" y="615777"/>
            <a:ext cx="32385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800" spc="-25" dirty="0">
                <a:solidFill>
                  <a:srgbClr val="233A44"/>
                </a:solidFill>
                <a:latin typeface="Carlito"/>
                <a:cs typeface="Carlito"/>
              </a:rPr>
              <a:t>20</a:t>
            </a:r>
            <a:endParaRPr sz="20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2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4554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0" dirty="0">
                <a:solidFill>
                  <a:srgbClr val="AE7B50"/>
                </a:solidFill>
                <a:latin typeface="Arial Black"/>
                <a:cs typeface="Arial Black"/>
              </a:rPr>
              <a:t>EC2 </a:t>
            </a:r>
            <a:r>
              <a:rPr sz="3000" spc="-365" dirty="0">
                <a:solidFill>
                  <a:srgbClr val="AE7B50"/>
                </a:solidFill>
                <a:latin typeface="Arial Black"/>
                <a:cs typeface="Arial Black"/>
              </a:rPr>
              <a:t>Free </a:t>
            </a:r>
            <a:r>
              <a:rPr sz="3000" spc="-340" dirty="0">
                <a:solidFill>
                  <a:srgbClr val="AE7B50"/>
                </a:solidFill>
                <a:latin typeface="Arial Black"/>
                <a:cs typeface="Arial Black"/>
              </a:rPr>
              <a:t>Tier. </a:t>
            </a:r>
            <a:r>
              <a:rPr sz="3000" spc="-335" dirty="0">
                <a:solidFill>
                  <a:srgbClr val="AE7B50"/>
                </a:solidFill>
                <a:latin typeface="Arial Black"/>
                <a:cs typeface="Arial Black"/>
              </a:rPr>
              <a:t>Go</a:t>
            </a:r>
            <a:r>
              <a:rPr sz="3000" spc="75" dirty="0">
                <a:solidFill>
                  <a:srgbClr val="AE7B50"/>
                </a:solidFill>
                <a:latin typeface="Arial Black"/>
                <a:cs typeface="Arial Black"/>
              </a:rPr>
              <a:t> </a:t>
            </a:r>
            <a:r>
              <a:rPr sz="3000" spc="-380" dirty="0">
                <a:solidFill>
                  <a:srgbClr val="AE7B50"/>
                </a:solidFill>
                <a:latin typeface="Arial Black"/>
                <a:cs typeface="Arial Black"/>
              </a:rPr>
              <a:t>Practice!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57142"/>
            <a:ext cx="12547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You get 750</a:t>
            </a:r>
            <a:r>
              <a:rPr sz="1300" spc="-80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Hours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048" y="1708721"/>
            <a:ext cx="6887986" cy="256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3383"/>
            <a:ext cx="1931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0" dirty="0">
                <a:solidFill>
                  <a:srgbClr val="AE7B50"/>
                </a:solidFill>
                <a:latin typeface="Arial Black"/>
                <a:cs typeface="Arial Black"/>
              </a:rPr>
              <a:t>References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2057142"/>
            <a:ext cx="39630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https://docs.aws.amazon.com/AWSEC2/latest/UserGuide/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1428750"/>
            <a:ext cx="3837304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00" spc="-10" dirty="0">
                <a:solidFill>
                  <a:srgbClr val="233A44"/>
                </a:solidFill>
                <a:latin typeface="Carlito"/>
                <a:cs typeface="Carlito"/>
              </a:rPr>
              <a:t>LABS</a:t>
            </a:r>
            <a:endParaRPr sz="10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15115"/>
            <a:ext cx="7794626" cy="176945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marR="5080" indent="172085">
              <a:lnSpc>
                <a:spcPct val="116199"/>
              </a:lnSpc>
              <a:spcBef>
                <a:spcPts val="1270"/>
              </a:spcBef>
            </a:pPr>
            <a:r>
              <a:rPr sz="6000" spc="-5" dirty="0">
                <a:latin typeface="Century Gothic" panose="020B0502020202020204" pitchFamily="34" charset="0"/>
              </a:rPr>
              <a:t>LAB 1: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Creating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a </a:t>
            </a:r>
            <a:r>
              <a:rPr sz="3000" spc="-1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Basic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Linux </a:t>
            </a:r>
            <a:r>
              <a:rPr sz="3000" spc="-1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EC2 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(on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demand- with option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size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hard disk</a:t>
            </a:r>
            <a:r>
              <a:rPr sz="3000" spc="-9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sg)</a:t>
            </a:r>
            <a:endParaRPr sz="3000" dirty="0">
              <a:latin typeface="Century Gothic" panose="020B0502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642226" cy="176945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marR="5080" indent="172085">
              <a:lnSpc>
                <a:spcPct val="116199"/>
              </a:lnSpc>
              <a:spcBef>
                <a:spcPts val="1270"/>
              </a:spcBef>
            </a:pPr>
            <a:r>
              <a:rPr lang="en-IN" sz="6000" spc="-5" dirty="0">
                <a:latin typeface="Century Gothic" panose="020B0502020202020204" pitchFamily="34" charset="0"/>
              </a:rPr>
              <a:t>L</a:t>
            </a:r>
            <a:r>
              <a:rPr sz="6000" spc="-5" dirty="0" smtClean="0">
                <a:latin typeface="Century Gothic" panose="020B0502020202020204" pitchFamily="34" charset="0"/>
              </a:rPr>
              <a:t>AB </a:t>
            </a:r>
            <a:r>
              <a:rPr sz="6000" spc="-5" dirty="0">
                <a:latin typeface="Century Gothic" panose="020B0502020202020204" pitchFamily="34" charset="0"/>
              </a:rPr>
              <a:t>2: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Creating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a </a:t>
            </a:r>
            <a:r>
              <a:rPr sz="3000" spc="-1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Windows EC2  </a:t>
            </a:r>
            <a:r>
              <a:rPr lang="en-IN" sz="3000" spc="-10" dirty="0" smtClean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3000" spc="-5" dirty="0" smtClean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instance</a:t>
            </a:r>
            <a:endParaRPr sz="3000" dirty="0">
              <a:latin typeface="Century Gothic" panose="020B0502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415115"/>
            <a:ext cx="7794627" cy="2179186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 marR="5080" indent="172085">
              <a:lnSpc>
                <a:spcPct val="115399"/>
              </a:lnSpc>
              <a:spcBef>
                <a:spcPts val="1330"/>
              </a:spcBef>
            </a:pPr>
            <a:r>
              <a:rPr sz="6000" spc="-5" dirty="0">
                <a:latin typeface="Century Gothic" panose="020B0502020202020204" pitchFamily="34" charset="0"/>
              </a:rPr>
              <a:t>LAB 3: 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Install and </a:t>
            </a:r>
            <a:r>
              <a:rPr sz="28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configure </a:t>
            </a:r>
            <a:r>
              <a:rPr sz="2800" spc="-1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Web  </a:t>
            </a:r>
            <a:r>
              <a:rPr sz="28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server 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and Create an Golden </a:t>
            </a:r>
            <a:r>
              <a:rPr sz="2800" spc="-5" dirty="0" smtClean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Image</a:t>
            </a:r>
            <a:r>
              <a:rPr lang="en-IN" sz="2800" spc="-5" dirty="0" smtClean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       </a:t>
            </a:r>
            <a:r>
              <a:rPr sz="2800" spc="-5" dirty="0" smtClean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(</a:t>
            </a:r>
            <a:r>
              <a:rPr sz="2800" spc="-5" dirty="0" err="1" smtClean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ami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),  launch instance from golden</a:t>
            </a:r>
            <a:r>
              <a:rPr sz="2800" spc="-3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image</a:t>
            </a:r>
            <a:endParaRPr sz="2800" dirty="0">
              <a:latin typeface="Century Gothic" panose="020B0502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2173" y="415115"/>
            <a:ext cx="7359653" cy="2256452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marR="5080" indent="172085">
              <a:lnSpc>
                <a:spcPct val="116199"/>
              </a:lnSpc>
              <a:spcBef>
                <a:spcPts val="1270"/>
              </a:spcBef>
            </a:pPr>
            <a:r>
              <a:rPr sz="6000" spc="-5" dirty="0">
                <a:solidFill>
                  <a:srgbClr val="233A44"/>
                </a:solidFill>
                <a:latin typeface="Century Gothic" panose="020B0502020202020204" pitchFamily="34" charset="0"/>
                <a:cs typeface="Carlito"/>
              </a:rPr>
              <a:t>LAB 4:</a:t>
            </a:r>
            <a:r>
              <a:rPr spc="-5" dirty="0">
                <a:latin typeface="Century Gothic" panose="020B0502020202020204" pitchFamily="34" charset="0"/>
              </a:rPr>
              <a:t>Demonstration of</a:t>
            </a:r>
            <a:r>
              <a:rPr spc="-70" dirty="0">
                <a:latin typeface="Century Gothic" panose="020B0502020202020204" pitchFamily="34" charset="0"/>
              </a:rPr>
              <a:t> </a:t>
            </a:r>
            <a:r>
              <a:rPr dirty="0">
                <a:latin typeface="Century Gothic" panose="020B0502020202020204" pitchFamily="34" charset="0"/>
              </a:rPr>
              <a:t>command  </a:t>
            </a:r>
            <a:r>
              <a:rPr spc="-5" dirty="0">
                <a:latin typeface="Century Gothic" panose="020B0502020202020204" pitchFamily="34" charset="0"/>
              </a:rPr>
              <a:t>line interface to work with</a:t>
            </a:r>
            <a:r>
              <a:rPr spc="-30" dirty="0">
                <a:latin typeface="Century Gothic" panose="020B0502020202020204" pitchFamily="34" charset="0"/>
              </a:rPr>
              <a:t> </a:t>
            </a:r>
            <a:r>
              <a:rPr spc="-5" dirty="0">
                <a:latin typeface="Century Gothic" panose="020B0502020202020204" pitchFamily="34" charset="0"/>
              </a:rPr>
              <a:t>ec2</a:t>
            </a:r>
            <a:endParaRPr sz="6000" dirty="0">
              <a:latin typeface="Century Gothic" panose="020B0502020202020204" pitchFamily="34" charset="0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3247208"/>
            <a:ext cx="2688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3282D"/>
                </a:solidFill>
                <a:latin typeface="Arial"/>
                <a:cs typeface="Arial"/>
              </a:rPr>
              <a:t>*Use Amazon linux</a:t>
            </a:r>
            <a:r>
              <a:rPr sz="2000" spc="-9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282D"/>
                </a:solidFill>
                <a:latin typeface="Arial"/>
                <a:cs typeface="Arial"/>
              </a:rPr>
              <a:t>AMI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415115"/>
            <a:ext cx="7359653" cy="1890855"/>
          </a:xfrm>
          <a:prstGeom prst="rect">
            <a:avLst/>
          </a:prstGeom>
        </p:spPr>
        <p:txBody>
          <a:bodyPr vert="horz" wrap="square" lIns="0" tIns="50096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28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LAB </a:t>
            </a:r>
            <a:r>
              <a:rPr sz="6000" spc="-260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4</a:t>
            </a:r>
            <a:r>
              <a:rPr sz="3000" spc="-260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: </a:t>
            </a:r>
            <a:r>
              <a:rPr lang="en-IN" sz="3000" spc="-26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 </a:t>
            </a:r>
            <a:r>
              <a:rPr sz="3000" spc="-31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EC2 </a:t>
            </a:r>
            <a:r>
              <a:rPr sz="3000" spc="-34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Permissions </a:t>
            </a:r>
            <a:r>
              <a:rPr sz="3000" spc="-30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with </a:t>
            </a:r>
            <a:r>
              <a:rPr sz="3000" spc="-41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Access </a:t>
            </a:r>
            <a:r>
              <a:rPr sz="3000" spc="-40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keys  </a:t>
            </a:r>
            <a:r>
              <a:rPr sz="3000" spc="-32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and </a:t>
            </a:r>
            <a:r>
              <a:rPr sz="3000" spc="-305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with</a:t>
            </a:r>
            <a:r>
              <a:rPr sz="3000" spc="-140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 </a:t>
            </a:r>
            <a:r>
              <a:rPr sz="3000" spc="-350" dirty="0">
                <a:solidFill>
                  <a:schemeClr val="tx1"/>
                </a:solidFill>
                <a:latin typeface="Century Gothic" panose="020B0502020202020204" pitchFamily="34" charset="0"/>
                <a:cs typeface="Arial Black"/>
              </a:rPr>
              <a:t>Roles</a:t>
            </a:r>
            <a:endParaRPr sz="3000" dirty="0">
              <a:solidFill>
                <a:schemeClr val="tx1"/>
              </a:solidFill>
              <a:latin typeface="Century Gothic" panose="020B050202020202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19809"/>
            <a:ext cx="190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Century Gothic" panose="020B0502020202020204" pitchFamily="34" charset="0"/>
              </a:rPr>
              <a:t>LAB</a:t>
            </a:r>
            <a:r>
              <a:rPr lang="en-IN" spc="-95" dirty="0">
                <a:latin typeface="Century Gothic" panose="020B0502020202020204" pitchFamily="34" charset="0"/>
              </a:rPr>
              <a:t> </a:t>
            </a:r>
            <a:r>
              <a:rPr lang="en-IN" spc="5" dirty="0">
                <a:latin typeface="Century Gothic" panose="020B0502020202020204" pitchFamily="34" charset="0"/>
              </a:rPr>
              <a:t>5: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0" y="1204475"/>
            <a:ext cx="5060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AWS EC2 Command Line Interface</a:t>
            </a:r>
            <a:r>
              <a:rPr sz="1800" spc="-8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18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commands</a:t>
            </a:r>
            <a:endParaRPr sz="1800" dirty="0">
              <a:latin typeface="Century Gothic" panose="020B0502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415115"/>
            <a:ext cx="7359653" cy="176945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marR="5080" indent="172085">
              <a:lnSpc>
                <a:spcPct val="116199"/>
              </a:lnSpc>
              <a:spcBef>
                <a:spcPts val="1270"/>
              </a:spcBef>
            </a:pPr>
            <a:r>
              <a:rPr sz="6000" spc="-5" dirty="0" smtClean="0">
                <a:latin typeface="Century Gothic" panose="020B0502020202020204" pitchFamily="34" charset="0"/>
              </a:rPr>
              <a:t>LAB6</a:t>
            </a:r>
            <a:r>
              <a:rPr sz="6000" spc="-5" dirty="0">
                <a:latin typeface="Century Gothic" panose="020B0502020202020204" pitchFamily="34" charset="0"/>
              </a:rPr>
              <a:t>: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Creating an ec2 with instance 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store </a:t>
            </a:r>
            <a:r>
              <a:rPr sz="3000" spc="-5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as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root</a:t>
            </a:r>
            <a:r>
              <a:rPr sz="3000" spc="-2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sz="3000" dirty="0">
                <a:solidFill>
                  <a:srgbClr val="23282D"/>
                </a:solidFill>
                <a:latin typeface="Century Gothic" panose="020B0502020202020204" pitchFamily="34" charset="0"/>
                <a:cs typeface="Arial"/>
              </a:rPr>
              <a:t>volume</a:t>
            </a:r>
            <a:endParaRPr sz="3000" dirty="0">
              <a:latin typeface="Century Gothic" panose="020B0502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47579"/>
            <a:ext cx="640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82D"/>
                </a:solidFill>
                <a:latin typeface="Arial"/>
                <a:cs typeface="Arial"/>
              </a:rPr>
              <a:t>In order </a:t>
            </a:r>
            <a:r>
              <a:rPr sz="1800" b="1" dirty="0">
                <a:solidFill>
                  <a:srgbClr val="23282D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23282D"/>
                </a:solidFill>
                <a:latin typeface="Arial"/>
                <a:cs typeface="Arial"/>
              </a:rPr>
              <a:t>create an ec2 instance </a:t>
            </a:r>
            <a:r>
              <a:rPr sz="1800" b="1" dirty="0">
                <a:solidFill>
                  <a:srgbClr val="23282D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23282D"/>
                </a:solidFill>
                <a:latin typeface="Arial"/>
                <a:cs typeface="Arial"/>
              </a:rPr>
              <a:t>we have </a:t>
            </a:r>
            <a:r>
              <a:rPr sz="1800" b="1" dirty="0">
                <a:solidFill>
                  <a:srgbClr val="23282D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23282D"/>
                </a:solidFill>
                <a:latin typeface="Arial"/>
                <a:cs typeface="Arial"/>
              </a:rPr>
              <a:t>have an</a:t>
            </a:r>
            <a:r>
              <a:rPr sz="1800" b="1" spc="-7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3282D"/>
                </a:solidFill>
                <a:latin typeface="Arial"/>
                <a:cs typeface="Arial"/>
              </a:rPr>
              <a:t>AMI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748" y="1512218"/>
            <a:ext cx="605726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AMI </a:t>
            </a:r>
            <a:r>
              <a:rPr sz="1300" spc="-5" dirty="0">
                <a:solidFill>
                  <a:srgbClr val="233A44"/>
                </a:solidFill>
                <a:latin typeface="Carlito"/>
                <a:cs typeface="Carlito"/>
              </a:rPr>
              <a:t>Stands for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Amazon Machine</a:t>
            </a:r>
            <a:r>
              <a:rPr sz="1300" b="1" spc="5" dirty="0">
                <a:solidFill>
                  <a:srgbClr val="233A44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233A44"/>
                </a:solidFill>
                <a:latin typeface="Carlito"/>
                <a:cs typeface="Carlito"/>
              </a:rPr>
              <a:t>Image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282D"/>
                </a:solidFill>
                <a:latin typeface="Arial"/>
                <a:cs typeface="Arial"/>
              </a:rPr>
              <a:t>AMI is basically an OS image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 Amazon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Machine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Image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(AMI)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provides the information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required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to launch an</a:t>
            </a:r>
            <a:r>
              <a:rPr sz="1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748" y="2989097"/>
            <a:ext cx="747903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44444"/>
                </a:solidFill>
                <a:latin typeface="Arial"/>
                <a:cs typeface="Arial"/>
              </a:rPr>
              <a:t>An AMI includes </a:t>
            </a:r>
            <a:r>
              <a:rPr sz="1200" b="1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44444"/>
                </a:solidFill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69265" marR="5080" indent="-320675">
              <a:lnSpc>
                <a:spcPct val="151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template for the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root volume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for the instance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(for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example, an operating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system,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 application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server, 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applications)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Launch permissions that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control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which AWS accounts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can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use the AMI to launch</a:t>
            </a:r>
            <a:r>
              <a:rPr sz="12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instances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block device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mapping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that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specifies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volumes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to attach to the instance when it's</a:t>
            </a:r>
            <a:r>
              <a:rPr sz="1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launched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469724"/>
            <a:ext cx="6750684" cy="14244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indent="172085">
              <a:lnSpc>
                <a:spcPct val="115900"/>
              </a:lnSpc>
              <a:spcBef>
                <a:spcPts val="865"/>
              </a:spcBef>
              <a:tabLst>
                <a:tab pos="1141730" algn="l"/>
                <a:tab pos="3164205" algn="l"/>
              </a:tabLst>
            </a:pPr>
            <a:r>
              <a:rPr spc="-5" dirty="0" smtClean="0">
                <a:latin typeface="Century Gothic" panose="020B0502020202020204" pitchFamily="34" charset="0"/>
              </a:rPr>
              <a:t>LAB7</a:t>
            </a:r>
            <a:r>
              <a:rPr spc="-5" dirty="0">
                <a:latin typeface="Century Gothic" panose="020B0502020202020204" pitchFamily="34" charset="0"/>
              </a:rPr>
              <a:t>:</a:t>
            </a:r>
            <a:r>
              <a:rPr spc="30" dirty="0">
                <a:latin typeface="Century Gothic" panose="020B0502020202020204" pitchFamily="34" charset="0"/>
              </a:rPr>
              <a:t> </a:t>
            </a:r>
            <a:r>
              <a:rPr sz="2800" spc="-5" dirty="0" smtClean="0">
                <a:latin typeface="Century Gothic" panose="020B0502020202020204" pitchFamily="34" charset="0"/>
              </a:rPr>
              <a:t>EC2</a:t>
            </a:r>
            <a:r>
              <a:rPr lang="en-IN" sz="2800" spc="-5" dirty="0" smtClean="0">
                <a:latin typeface="Century Gothic" panose="020B0502020202020204" pitchFamily="34" charset="0"/>
              </a:rPr>
              <a:t> </a:t>
            </a:r>
            <a:r>
              <a:rPr sz="2800" spc="-10" dirty="0" err="1" smtClean="0">
                <a:solidFill>
                  <a:srgbClr val="23282D"/>
                </a:solidFill>
                <a:latin typeface="Century Gothic" panose="020B0502020202020204" pitchFamily="34" charset="0"/>
              </a:rPr>
              <a:t>Userdata</a:t>
            </a:r>
            <a:r>
              <a:rPr sz="2800" spc="-10" dirty="0" smtClean="0">
                <a:solidFill>
                  <a:srgbClr val="23282D"/>
                </a:solidFill>
                <a:latin typeface="Century Gothic" panose="020B0502020202020204" pitchFamily="34" charset="0"/>
              </a:rPr>
              <a:t> 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</a:rPr>
              <a:t>and SSH </a:t>
            </a:r>
            <a:r>
              <a:rPr sz="2800" spc="-10" dirty="0" err="1" smtClean="0">
                <a:solidFill>
                  <a:srgbClr val="23282D"/>
                </a:solidFill>
                <a:latin typeface="Century Gothic" panose="020B0502020202020204" pitchFamily="34" charset="0"/>
              </a:rPr>
              <a:t>Auth</a:t>
            </a:r>
            <a:r>
              <a:rPr lang="en-IN" sz="2800" spc="-10" dirty="0" smtClean="0">
                <a:solidFill>
                  <a:srgbClr val="23282D"/>
                </a:solidFill>
                <a:latin typeface="Century Gothic" panose="020B0502020202020204" pitchFamily="34" charset="0"/>
              </a:rPr>
              <a:t> </a:t>
            </a:r>
            <a:r>
              <a:rPr sz="2800" spc="-5" dirty="0" smtClean="0">
                <a:solidFill>
                  <a:srgbClr val="23282D"/>
                </a:solidFill>
                <a:latin typeface="Century Gothic" panose="020B0502020202020204" pitchFamily="34" charset="0"/>
              </a:rPr>
              <a:t>with 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</a:rPr>
              <a:t>username and</a:t>
            </a:r>
            <a:r>
              <a:rPr sz="2800" spc="-90" dirty="0">
                <a:solidFill>
                  <a:srgbClr val="23282D"/>
                </a:solidFill>
                <a:latin typeface="Century Gothic" panose="020B0502020202020204" pitchFamily="34" charset="0"/>
              </a:rPr>
              <a:t> </a:t>
            </a:r>
            <a:r>
              <a:rPr sz="2800" spc="-5" dirty="0">
                <a:solidFill>
                  <a:srgbClr val="23282D"/>
                </a:solidFill>
                <a:latin typeface="Century Gothic" panose="020B0502020202020204" pitchFamily="34" charset="0"/>
              </a:rPr>
              <a:t>password</a:t>
            </a:r>
            <a:endParaRPr sz="2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15115"/>
            <a:ext cx="7566026" cy="1942134"/>
          </a:xfrm>
          <a:prstGeom prst="rect">
            <a:avLst/>
          </a:prstGeom>
        </p:spPr>
        <p:txBody>
          <a:bodyPr vert="horz" wrap="square" lIns="0" tIns="292353" rIns="0" bIns="0" rtlCol="0">
            <a:spAutoFit/>
          </a:bodyPr>
          <a:lstStyle/>
          <a:p>
            <a:pPr marL="12700" marR="5080" indent="172085">
              <a:lnSpc>
                <a:spcPct val="123200"/>
              </a:lnSpc>
              <a:spcBef>
                <a:spcPts val="100"/>
              </a:spcBef>
            </a:pPr>
            <a:r>
              <a:rPr sz="6000" spc="-5" dirty="0">
                <a:latin typeface="Century Gothic" panose="020B0502020202020204" pitchFamily="34" charset="0"/>
              </a:rPr>
              <a:t>LAB 8: </a:t>
            </a:r>
            <a:r>
              <a:rPr sz="3000" spc="-10" dirty="0">
                <a:latin typeface="Century Gothic" panose="020B0502020202020204" pitchFamily="34" charset="0"/>
              </a:rPr>
              <a:t>Install </a:t>
            </a:r>
            <a:r>
              <a:rPr sz="3000" spc="-5" dirty="0">
                <a:latin typeface="Century Gothic" panose="020B0502020202020204" pitchFamily="34" charset="0"/>
              </a:rPr>
              <a:t>Cloudwatch  </a:t>
            </a:r>
            <a:r>
              <a:rPr sz="3000" spc="-10" dirty="0">
                <a:latin typeface="Century Gothic" panose="020B0502020202020204" pitchFamily="34" charset="0"/>
              </a:rPr>
              <a:t>Unified</a:t>
            </a:r>
            <a:r>
              <a:rPr sz="3000" spc="-15" dirty="0">
                <a:latin typeface="Century Gothic" panose="020B0502020202020204" pitchFamily="34" charset="0"/>
              </a:rPr>
              <a:t> </a:t>
            </a:r>
            <a:r>
              <a:rPr sz="3000" spc="-10" dirty="0">
                <a:latin typeface="Century Gothic" panose="020B0502020202020204" pitchFamily="34" charset="0"/>
              </a:rPr>
              <a:t>Agent</a:t>
            </a:r>
            <a:endParaRPr sz="3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373" y="542165"/>
            <a:ext cx="7204709" cy="159152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172085">
              <a:lnSpc>
                <a:spcPct val="114999"/>
              </a:lnSpc>
              <a:spcBef>
                <a:spcPts val="359"/>
              </a:spcBef>
            </a:pPr>
            <a:r>
              <a:rPr sz="6000" spc="-5" dirty="0">
                <a:latin typeface="Century Gothic" panose="020B0502020202020204" pitchFamily="34" charset="0"/>
              </a:rPr>
              <a:t>LAB 9</a:t>
            </a:r>
            <a:r>
              <a:rPr sz="2800" spc="-5" dirty="0">
                <a:latin typeface="Century Gothic" panose="020B0502020202020204" pitchFamily="34" charset="0"/>
              </a:rPr>
              <a:t>: </a:t>
            </a:r>
            <a:r>
              <a:rPr sz="3000" spc="-5" dirty="0">
                <a:latin typeface="Century Gothic" panose="020B0502020202020204" pitchFamily="34" charset="0"/>
              </a:rPr>
              <a:t>Collect A</a:t>
            </a:r>
            <a:r>
              <a:rPr sz="3000" spc="-5" dirty="0">
                <a:solidFill>
                  <a:srgbClr val="000000"/>
                </a:solidFill>
                <a:latin typeface="Century Gothic" panose="020B0502020202020204" pitchFamily="34" charset="0"/>
              </a:rPr>
              <a:t>pache logs  in </a:t>
            </a:r>
            <a:r>
              <a:rPr sz="3000" spc="-5" dirty="0">
                <a:latin typeface="Century Gothic" panose="020B0502020202020204" pitchFamily="34" charset="0"/>
              </a:rPr>
              <a:t>Cloudwatch using  </a:t>
            </a:r>
            <a:r>
              <a:rPr sz="3000" spc="-10" dirty="0">
                <a:latin typeface="Century Gothic" panose="020B0502020202020204" pitchFamily="34" charset="0"/>
              </a:rPr>
              <a:t>cloudwatch</a:t>
            </a:r>
            <a:r>
              <a:rPr sz="3000" spc="-15" dirty="0">
                <a:latin typeface="Century Gothic" panose="020B0502020202020204" pitchFamily="34" charset="0"/>
              </a:rPr>
              <a:t> </a:t>
            </a:r>
            <a:r>
              <a:rPr sz="3000" dirty="0">
                <a:latin typeface="Century Gothic" panose="020B0502020202020204" pitchFamily="34" charset="0"/>
              </a:rPr>
              <a:t>agent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578944"/>
            <a:ext cx="6843395" cy="14355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2085">
              <a:lnSpc>
                <a:spcPct val="114599"/>
              </a:lnSpc>
              <a:spcBef>
                <a:spcPts val="95"/>
              </a:spcBef>
            </a:pPr>
            <a:r>
              <a:rPr sz="4400" spc="-5" dirty="0">
                <a:latin typeface="Century Gothic" panose="020B0502020202020204" pitchFamily="34" charset="0"/>
              </a:rPr>
              <a:t>LAB </a:t>
            </a:r>
            <a:r>
              <a:rPr sz="4400" spc="-10" dirty="0">
                <a:latin typeface="Century Gothic" panose="020B0502020202020204" pitchFamily="34" charset="0"/>
              </a:rPr>
              <a:t>10</a:t>
            </a:r>
            <a:r>
              <a:rPr sz="4000" spc="-10" dirty="0">
                <a:latin typeface="Century Gothic" panose="020B0502020202020204" pitchFamily="34" charset="0"/>
              </a:rPr>
              <a:t>: </a:t>
            </a:r>
            <a:r>
              <a:rPr sz="4000" spc="-15" dirty="0">
                <a:latin typeface="Century Gothic" panose="020B0502020202020204" pitchFamily="34" charset="0"/>
              </a:rPr>
              <a:t>Install  </a:t>
            </a:r>
            <a:r>
              <a:rPr sz="4000" spc="-10" dirty="0">
                <a:latin typeface="Century Gothic" panose="020B0502020202020204" pitchFamily="34" charset="0"/>
              </a:rPr>
              <a:t>Wordpress </a:t>
            </a:r>
            <a:r>
              <a:rPr sz="4000" spc="-5" dirty="0">
                <a:latin typeface="Century Gothic" panose="020B0502020202020204" pitchFamily="34" charset="0"/>
              </a:rPr>
              <a:t>using</a:t>
            </a:r>
            <a:r>
              <a:rPr sz="4000" spc="-95" dirty="0">
                <a:latin typeface="Century Gothic" panose="020B0502020202020204" pitchFamily="34" charset="0"/>
              </a:rPr>
              <a:t> </a:t>
            </a:r>
            <a:r>
              <a:rPr sz="4000" spc="-10" dirty="0">
                <a:latin typeface="Century Gothic" panose="020B0502020202020204" pitchFamily="34" charset="0"/>
              </a:rPr>
              <a:t>AWS  Marketplace</a:t>
            </a:r>
            <a:endParaRPr sz="4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906430"/>
            <a:ext cx="201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Types of</a:t>
            </a:r>
            <a:r>
              <a:rPr sz="240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AMI: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149" y="2153794"/>
            <a:ext cx="429069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AWS Provided AMI’s</a:t>
            </a:r>
            <a:r>
              <a:rPr sz="18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(free)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Community AMI’s</a:t>
            </a:r>
            <a:r>
              <a:rPr sz="1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(free)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AWS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Marketplace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AMI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(free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8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paid)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custom</a:t>
            </a:r>
            <a:r>
              <a:rPr sz="1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AMI’s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3" y="839190"/>
            <a:ext cx="33362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CC6600"/>
                </a:solidFill>
                <a:latin typeface="Arial"/>
                <a:cs typeface="Arial"/>
              </a:rPr>
              <a:t>Amazon Linux AMI </a:t>
            </a:r>
            <a:r>
              <a:rPr sz="1350" b="1" dirty="0">
                <a:solidFill>
                  <a:srgbClr val="CC6600"/>
                </a:solidFill>
                <a:latin typeface="Arial"/>
                <a:cs typeface="Arial"/>
              </a:rPr>
              <a:t>(great for</a:t>
            </a:r>
            <a:r>
              <a:rPr sz="1350" b="1" spc="-9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CC6600"/>
                </a:solidFill>
                <a:latin typeface="Arial"/>
                <a:cs typeface="Arial"/>
              </a:rPr>
              <a:t>beginners!)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1408932"/>
            <a:ext cx="7216140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51000"/>
              </a:lnSpc>
              <a:spcBef>
                <a:spcPts val="100"/>
              </a:spcBef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Amazon Linux AMI are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supported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maintained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Linux images provided by AWS. Some of the features of  Amazon AMI’s</a:t>
            </a:r>
            <a:r>
              <a:rPr sz="1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69265" marR="69215" indent="-320675">
              <a:lnSpc>
                <a:spcPct val="151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A stable, secure,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 high-performance execution environment for applications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running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on Amazon  EC2.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Provided at no additional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charge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to Amazon EC2</a:t>
            </a:r>
            <a:r>
              <a:rPr sz="1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 marL="469265" marR="175895" indent="-320675">
              <a:lnSpc>
                <a:spcPct val="151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Repository access to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multiple versions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MySQL,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PostgreSQL, Python, Ruby, Tomcat, and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many  more common</a:t>
            </a:r>
            <a:r>
              <a:rPr sz="1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packages.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Regular updates of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components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and packages like</a:t>
            </a:r>
            <a:r>
              <a:rPr sz="1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yum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51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Includes packages that enable easy integration with AWS 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services, such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as the </a:t>
            </a:r>
            <a:r>
              <a:rPr sz="1200" b="1" spc="-5" dirty="0">
                <a:solidFill>
                  <a:srgbClr val="444444"/>
                </a:solidFill>
                <a:latin typeface="Arial"/>
                <a:cs typeface="Arial"/>
              </a:rPr>
              <a:t>AWS CLI, </a:t>
            </a:r>
            <a:r>
              <a:rPr sz="1200" b="1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1200" b="1" spc="-5" dirty="0">
                <a:solidFill>
                  <a:srgbClr val="444444"/>
                </a:solidFill>
                <a:latin typeface="Arial"/>
                <a:cs typeface="Arial"/>
              </a:rPr>
              <a:t>Boto  library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for Python</a:t>
            </a:r>
            <a:r>
              <a:rPr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195" y="615777"/>
            <a:ext cx="163512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0" dirty="0">
                <a:solidFill>
                  <a:srgbClr val="233A44"/>
                </a:solidFill>
                <a:latin typeface="Carlito"/>
                <a:cs typeface="Carlito"/>
              </a:rPr>
              <a:t>3</a:t>
            </a:r>
            <a:endParaRPr sz="2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1446</Words>
  <Application>Microsoft Office PowerPoint</Application>
  <PresentationFormat>On-screen Show (16:9)</PresentationFormat>
  <Paragraphs>163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Arial Black</vt:lpstr>
      <vt:lpstr>Calibri</vt:lpstr>
      <vt:lpstr>Carlito</vt:lpstr>
      <vt:lpstr>Century Gothic</vt:lpstr>
      <vt:lpstr>Roboto</vt:lpstr>
      <vt:lpstr>RobotoRegular</vt:lpstr>
      <vt:lpstr>Office Theme</vt:lpstr>
      <vt:lpstr>20 MUST KNOW things about  Amazon EC2</vt:lpstr>
      <vt:lpstr>PowerPoint Presentation</vt:lpstr>
      <vt:lpstr>EC2 Service lets you create virtual machines on  AWS</vt:lpstr>
      <vt:lpstr>Features of Amazon EC2</vt:lpstr>
      <vt:lpstr>PowerPoint Presentation</vt:lpstr>
      <vt:lpstr>In order to create an ec2 instance , we have to have an AMI</vt:lpstr>
      <vt:lpstr>Types of AMI:</vt:lpstr>
      <vt:lpstr>Amazon Linux AMI (great for beginners!)</vt:lpstr>
      <vt:lpstr>PowerPoint Presentation</vt:lpstr>
      <vt:lpstr>You choose the size of EC2 by selecting a  type</vt:lpstr>
      <vt:lpstr>PowerPoint Presentation</vt:lpstr>
      <vt:lpstr>PowerPoint Presentation</vt:lpstr>
      <vt:lpstr>You need certain things/components to  successfully launch an EC2 and log into it</vt:lpstr>
      <vt:lpstr>PowerPoint Presentation</vt:lpstr>
      <vt:lpstr>EC2 Lifecycle</vt:lpstr>
      <vt:lpstr>Differences Between Reboot, Stop, Hibernate, and Terminate</vt:lpstr>
      <vt:lpstr>PowerPoint Presentation</vt:lpstr>
      <vt:lpstr>There are 2 kinds of EC2 Storage</vt:lpstr>
      <vt:lpstr>PowerPoint Presentation</vt:lpstr>
      <vt:lpstr>EC2 Pricing Model</vt:lpstr>
      <vt:lpstr>PowerPoint Presentation</vt:lpstr>
      <vt:lpstr>EC2 Tenancy : Are virtual machines on a shared host  or not?</vt:lpstr>
      <vt:lpstr>PowerPoint Presentation</vt:lpstr>
      <vt:lpstr>PowerPoint Presentation</vt:lpstr>
      <vt:lpstr>Differences Between Reboot, Stop, Hibernate, and Terminate</vt:lpstr>
      <vt:lpstr>PowerPoint Presentation</vt:lpstr>
      <vt:lpstr>EC2 Public IP address and Elastic IP</vt:lpstr>
      <vt:lpstr>PowerPoint Presentation</vt:lpstr>
      <vt:lpstr>Termination Protection: Easy to launch ,  easy to destroy</vt:lpstr>
      <vt:lpstr>PowerPoint Presentation</vt:lpstr>
      <vt:lpstr>View Instance Metadata</vt:lpstr>
      <vt:lpstr>PowerPoint Presentation</vt:lpstr>
      <vt:lpstr>Run Commands on Your EC2 Instance at Launch</vt:lpstr>
      <vt:lpstr>PowerPoint Presentation</vt:lpstr>
      <vt:lpstr>EC2 Monitoring</vt:lpstr>
      <vt:lpstr>Click 3rd Tab ( default is description) to  view cloudwatch metrics</vt:lpstr>
      <vt:lpstr>PowerPoint Presentation</vt:lpstr>
      <vt:lpstr>Roles: Add permissions to EC2</vt:lpstr>
      <vt:lpstr>PowerPoint Presentation</vt:lpstr>
      <vt:lpstr>PowerPoint Presentation</vt:lpstr>
      <vt:lpstr>Snapshots: Backup Data that lives on EBS  Volumes</vt:lpstr>
      <vt:lpstr>Read more about EBS encryption</vt:lpstr>
      <vt:lpstr>PowerPoint Presentation</vt:lpstr>
      <vt:lpstr>Custom AMI: You can create a custom  AMI( pre-baked)</vt:lpstr>
      <vt:lpstr>PowerPoint Presentation</vt:lpstr>
      <vt:lpstr>Interfaces to ec2</vt:lpstr>
      <vt:lpstr>PowerPoint Presentation</vt:lpstr>
      <vt:lpstr>EC2 Autoscaling: Increased Performance  and Availability</vt:lpstr>
      <vt:lpstr>PowerPoint Presentation</vt:lpstr>
      <vt:lpstr>EC2 Free Tier. Go Practice!</vt:lpstr>
      <vt:lpstr>References</vt:lpstr>
      <vt:lpstr>PowerPoint Presentation</vt:lpstr>
      <vt:lpstr>LAB 1: Creating a Basic Linux EC2  (on demand- with option size hard disk sg)</vt:lpstr>
      <vt:lpstr>LAB 2: Creating a Windows EC2   instance</vt:lpstr>
      <vt:lpstr>LAB 3: Install and configure Web  server and Create an Golden Image       (ami),  launch instance from golden image</vt:lpstr>
      <vt:lpstr>LAB 4:Demonstration of command  line interface to work with ec2</vt:lpstr>
      <vt:lpstr>LAB 4:  EC2 Permissions with Access keys  and with Roles</vt:lpstr>
      <vt:lpstr>LAB 5:</vt:lpstr>
      <vt:lpstr>LAB6: Creating an ec2 with instance  store as root volume</vt:lpstr>
      <vt:lpstr>LAB7: EC2 Userdata and SSH Auth with username and password</vt:lpstr>
      <vt:lpstr>LAB 8: Install Cloudwatch  Unified Agent</vt:lpstr>
      <vt:lpstr>LAB 9: Collect Apache logs  in Cloudwatch using  cloudwatch agent</vt:lpstr>
      <vt:lpstr>LAB 10: Install  Wordpress using AWS  Marketplace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MUST KNOW things about  Amazon EC2</dc:title>
  <dc:creator>MohanKrishna</dc:creator>
  <cp:lastModifiedBy>MohanKrishna</cp:lastModifiedBy>
  <cp:revision>5</cp:revision>
  <dcterms:created xsi:type="dcterms:W3CDTF">2020-08-19T10:04:52Z</dcterms:created>
  <dcterms:modified xsi:type="dcterms:W3CDTF">2020-08-19T11:06:04Z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2020-08-19T00:00:00Z</vt:filetime>
  </property>
</Properties>
</file>