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  <p:sldMasterId id="2147483670" r:id="rId6"/>
    <p:sldMasterId id="2147483671" r:id="rId7"/>
  </p:sldMasterIdLst>
  <p:notesMasterIdLst>
    <p:notesMasterId r:id="rId8"/>
  </p:notesMasterIdLst>
  <p:sldIdLst>
    <p:sldId id="256" r:id="rId9"/>
  </p:sldIdLst>
  <p:sldSz cy="20104100" cx="15278100"/>
  <p:notesSz cx="15278100" cy="201041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46850" y="1507800"/>
            <a:ext cx="10185900" cy="753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527800" y="9549425"/>
            <a:ext cx="12222475" cy="9046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1527800" y="9549425"/>
            <a:ext cx="12222475" cy="9046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2546850" y="1507800"/>
            <a:ext cx="10185900" cy="753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145857" y="6232271"/>
            <a:ext cx="12986385" cy="4221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2291715" y="11258296"/>
            <a:ext cx="1069467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63905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7868221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1145857" y="6232271"/>
            <a:ext cx="12986385" cy="4221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291715" y="11258296"/>
            <a:ext cx="1069467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763905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7868221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145857" y="6232271"/>
            <a:ext cx="12986385" cy="4221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291715" y="11258296"/>
            <a:ext cx="1069467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63905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7868221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1145857" y="6232271"/>
            <a:ext cx="12986385" cy="4221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2291715" y="11258296"/>
            <a:ext cx="1069467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63905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7868221" y="4623943"/>
            <a:ext cx="6645973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944509"/>
            <a:ext cx="15274925" cy="18157190"/>
          </a:xfrm>
          <a:custGeom>
            <a:rect b="b" l="l" r="r" t="t"/>
            <a:pathLst>
              <a:path extrusionOk="0" h="18157190" w="15274925">
                <a:moveTo>
                  <a:pt x="0" y="18156932"/>
                </a:moveTo>
                <a:lnTo>
                  <a:pt x="15274861" y="18156932"/>
                </a:lnTo>
                <a:lnTo>
                  <a:pt x="15274861" y="0"/>
                </a:lnTo>
                <a:lnTo>
                  <a:pt x="0" y="0"/>
                </a:lnTo>
                <a:lnTo>
                  <a:pt x="0" y="18156932"/>
                </a:lnTo>
                <a:close/>
              </a:path>
            </a:pathLst>
          </a:custGeom>
          <a:solidFill>
            <a:srgbClr val="EFB210">
              <a:alpha val="7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1354881"/>
            <a:ext cx="15274925" cy="589915"/>
          </a:xfrm>
          <a:custGeom>
            <a:rect b="b" l="l" r="r" t="t"/>
            <a:pathLst>
              <a:path extrusionOk="0" h="589914" w="15274925">
                <a:moveTo>
                  <a:pt x="0" y="589628"/>
                </a:moveTo>
                <a:lnTo>
                  <a:pt x="15274861" y="589628"/>
                </a:lnTo>
                <a:lnTo>
                  <a:pt x="15274861" y="0"/>
                </a:lnTo>
                <a:lnTo>
                  <a:pt x="0" y="0"/>
                </a:lnTo>
                <a:lnTo>
                  <a:pt x="0" y="589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1280741"/>
            <a:ext cx="15269844" cy="663575"/>
          </a:xfrm>
          <a:custGeom>
            <a:rect b="b" l="l" r="r" t="t"/>
            <a:pathLst>
              <a:path extrusionOk="0" h="663575" w="15269844">
                <a:moveTo>
                  <a:pt x="0" y="0"/>
                </a:moveTo>
                <a:lnTo>
                  <a:pt x="15269729" y="0"/>
                </a:lnTo>
                <a:lnTo>
                  <a:pt x="15269729" y="663429"/>
                </a:lnTo>
                <a:lnTo>
                  <a:pt x="0" y="66342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15274925" cy="1355090"/>
          </a:xfrm>
          <a:custGeom>
            <a:rect b="b" l="l" r="r" t="t"/>
            <a:pathLst>
              <a:path extrusionOk="0" h="1355090" w="15274925">
                <a:moveTo>
                  <a:pt x="0" y="0"/>
                </a:moveTo>
                <a:lnTo>
                  <a:pt x="15274861" y="0"/>
                </a:lnTo>
                <a:lnTo>
                  <a:pt x="15274861" y="1354881"/>
                </a:lnTo>
                <a:lnTo>
                  <a:pt x="0" y="13548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8CD5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1944509"/>
            <a:ext cx="15274925" cy="18157190"/>
          </a:xfrm>
          <a:custGeom>
            <a:rect b="b" l="l" r="r" t="t"/>
            <a:pathLst>
              <a:path extrusionOk="0" h="18157190" w="15274925">
                <a:moveTo>
                  <a:pt x="0" y="18156932"/>
                </a:moveTo>
                <a:lnTo>
                  <a:pt x="15274861" y="18156932"/>
                </a:lnTo>
                <a:lnTo>
                  <a:pt x="15274861" y="0"/>
                </a:lnTo>
                <a:lnTo>
                  <a:pt x="0" y="0"/>
                </a:lnTo>
                <a:lnTo>
                  <a:pt x="0" y="18156932"/>
                </a:lnTo>
                <a:close/>
              </a:path>
            </a:pathLst>
          </a:custGeom>
          <a:solidFill>
            <a:srgbClr val="8CB3E3">
              <a:alpha val="7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8CD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0" y="1944509"/>
            <a:ext cx="15274925" cy="18157190"/>
          </a:xfrm>
          <a:custGeom>
            <a:rect b="b" l="l" r="r" t="t"/>
            <a:pathLst>
              <a:path extrusionOk="0" h="18157190" w="15274925">
                <a:moveTo>
                  <a:pt x="0" y="18156932"/>
                </a:moveTo>
                <a:lnTo>
                  <a:pt x="15274861" y="18156932"/>
                </a:lnTo>
                <a:lnTo>
                  <a:pt x="15274861" y="0"/>
                </a:lnTo>
                <a:lnTo>
                  <a:pt x="0" y="0"/>
                </a:lnTo>
                <a:lnTo>
                  <a:pt x="0" y="18156932"/>
                </a:lnTo>
                <a:close/>
              </a:path>
            </a:pathLst>
          </a:custGeom>
          <a:solidFill>
            <a:srgbClr val="8CB3E3">
              <a:alpha val="7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8CD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0" y="1944509"/>
            <a:ext cx="15274925" cy="18157190"/>
          </a:xfrm>
          <a:custGeom>
            <a:rect b="b" l="l" r="r" t="t"/>
            <a:pathLst>
              <a:path extrusionOk="0" h="18157190" w="15274925">
                <a:moveTo>
                  <a:pt x="0" y="18156932"/>
                </a:moveTo>
                <a:lnTo>
                  <a:pt x="15274861" y="18156932"/>
                </a:lnTo>
                <a:lnTo>
                  <a:pt x="15274861" y="0"/>
                </a:lnTo>
                <a:lnTo>
                  <a:pt x="0" y="0"/>
                </a:lnTo>
                <a:lnTo>
                  <a:pt x="0" y="18156932"/>
                </a:lnTo>
                <a:close/>
              </a:path>
            </a:pathLst>
          </a:custGeom>
          <a:solidFill>
            <a:srgbClr val="C5D8F1">
              <a:alpha val="7215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310263" y="160497"/>
            <a:ext cx="14657573" cy="93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63905" y="4623943"/>
            <a:ext cx="13750289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5194554" y="18696814"/>
            <a:ext cx="488899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763905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11000232" y="18696814"/>
            <a:ext cx="3513963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10325" y="329175"/>
            <a:ext cx="11781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Earthquake Hazard Evaluation &amp; Visualization</a:t>
            </a:r>
            <a:endParaRPr sz="4800"/>
          </a:p>
        </p:txBody>
      </p:sp>
      <p:sp>
        <p:nvSpPr>
          <p:cNvPr id="153" name="Google Shape;153;p25"/>
          <p:cNvSpPr txBox="1"/>
          <p:nvPr/>
        </p:nvSpPr>
        <p:spPr>
          <a:xfrm>
            <a:off x="753515" y="1319949"/>
            <a:ext cx="2444750" cy="527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Cheng Zhang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8099875" y="1311800"/>
            <a:ext cx="227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Qiwei Mao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1696774" y="1311801"/>
            <a:ext cx="2271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Tianhui Zhao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2567270" y="448234"/>
            <a:ext cx="2604300" cy="5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357650" y="2614300"/>
            <a:ext cx="9692700" cy="5213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439411" y="2066134"/>
            <a:ext cx="9521190" cy="466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noAutofit/>
          </a:bodyPr>
          <a:lstStyle/>
          <a:p>
            <a:pPr indent="0" lvl="0" marL="1574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MODEL SELECTION &amp; EVALUATION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219833" y="2628543"/>
            <a:ext cx="4890697" cy="16121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20867" y="5367298"/>
            <a:ext cx="47172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900">
            <a:noAutofit/>
          </a:bodyPr>
          <a:lstStyle/>
          <a:p>
            <a:pPr indent="0" lvl="0" marL="12700" marR="5080" rtl="0" algn="just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 scope  of  this  project  is  to  build a model that would predict the seismic damage level of a certain building.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250494" y="4438525"/>
            <a:ext cx="283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PROBLEM DESCRIPTION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25775" y="8531100"/>
            <a:ext cx="4880610" cy="8592021"/>
          </a:xfrm>
          <a:custGeom>
            <a:rect b="b" l="l" r="r" t="t"/>
            <a:pathLst>
              <a:path extrusionOk="0" h="8402955" w="4880610">
                <a:moveTo>
                  <a:pt x="0" y="0"/>
                </a:moveTo>
                <a:lnTo>
                  <a:pt x="4880034" y="0"/>
                </a:lnTo>
                <a:lnTo>
                  <a:pt x="4880034" y="8402464"/>
                </a:lnTo>
                <a:lnTo>
                  <a:pt x="0" y="84024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394783" y="8053097"/>
            <a:ext cx="2368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METHOD and IDEAS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25775" y="17713875"/>
            <a:ext cx="14824500" cy="220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0950">
            <a:noAutofit/>
          </a:bodyPr>
          <a:lstStyle/>
          <a:p>
            <a:pPr indent="0" lvl="0" marL="101600" marR="11239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564303" y="17312525"/>
            <a:ext cx="2149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FUTURE USAGE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5349875" y="8531100"/>
            <a:ext cx="9700260" cy="8583835"/>
          </a:xfrm>
          <a:custGeom>
            <a:rect b="b" l="l" r="r" t="t"/>
            <a:pathLst>
              <a:path extrusionOk="0" h="3781425" w="9700260">
                <a:moveTo>
                  <a:pt x="0" y="0"/>
                </a:moveTo>
                <a:lnTo>
                  <a:pt x="9699686" y="0"/>
                </a:lnTo>
                <a:lnTo>
                  <a:pt x="9699686" y="3780819"/>
                </a:lnTo>
                <a:lnTo>
                  <a:pt x="0" y="37808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330184" y="1311804"/>
            <a:ext cx="244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Longchao Jia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2013912" y="2165884"/>
            <a:ext cx="2830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5349869" y="7926976"/>
            <a:ext cx="9521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50">
            <a:noAutofit/>
          </a:bodyPr>
          <a:lstStyle/>
          <a:p>
            <a:pPr indent="0" lvl="0" marL="1574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40525" y="4926675"/>
            <a:ext cx="4878000" cy="290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5080" rtl="0" algn="just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20917" y="2532936"/>
            <a:ext cx="47172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900">
            <a:noAutofit/>
          </a:bodyPr>
          <a:lstStyle/>
          <a:p>
            <a:pPr indent="0" lvl="0" marL="12700" marR="5080" rtl="0" algn="just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 scope of  this  project  is  to  build a model that would predict the seismic damage level of a certain building.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05975" y="4939213"/>
            <a:ext cx="47184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he disaster caused by earthquake has left unforgettable memories to us. 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ecent breakthrough in machine learning algorithms and earthquake prediction models allow us to locate it and predict damage level of it.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20325" y="8623900"/>
            <a:ext cx="4718400" cy="6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ive steps we took: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Database construction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Figure 1. A typical ground motion plot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Model Features Selection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Determining period using Lasso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Prediction Model Construction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Machine learning Regression Algorithms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Prediction Model Evaluation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K-fold cross-validation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Damage Level Prediction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Relate the predicted CAV value to the damage of a building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longitude, latitude, predicted earthquake intensity, confidence, recommended maximum layer of building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333625" y="17876425"/>
            <a:ext cx="14537400" cy="191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highlight>
                  <a:srgbClr val="FFFFFF"/>
                </a:highlight>
              </a:rPr>
              <a:t>O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ur project can be used by earthquake associations as the reference of revising seismic design code in order to ensure the earthquake resistant behavior of newly constructed buildings in a more economical way.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Moreover, the program can predict the damage of current buildings to make the disaster rescue scheme wisely. </a:t>
            </a:r>
            <a:endParaRPr sz="2000" strike="sng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825" y="9695784"/>
            <a:ext cx="4718400" cy="175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6276425" y="6882413"/>
            <a:ext cx="306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Figure 2. k-folds cross validation comparison with k = 10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9708025" y="3306126"/>
            <a:ext cx="5163000" cy="30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Model Input &amp; Data Preprocess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Ada-Boosting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 Nearest Neighbors (KNNs)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PC Regression &amp;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Partial Least Square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0213900" y="4426400"/>
            <a:ext cx="1865100" cy="292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5549575" y="8708925"/>
            <a:ext cx="9268800" cy="7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Geographical Location Information or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 Map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9577" y="3306114"/>
            <a:ext cx="4520924" cy="344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4988" y="9800250"/>
            <a:ext cx="9017975" cy="11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5737325" y="15998575"/>
            <a:ext cx="87462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Figure 3. Earthquake predicted information for GatechTech clough building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Output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L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ongitude, Latitude, Predicted Earthquake Intensity, Confidence, Recommend Maximum Layer of Building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75000" y="11113775"/>
            <a:ext cx="8808526" cy="4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5675000" y="11143138"/>
            <a:ext cx="4717200" cy="46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tbe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vapo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vaposte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dvapo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