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3" r:id="rId6"/>
    <p:sldId id="267" r:id="rId7"/>
    <p:sldId id="268" r:id="rId8"/>
    <p:sldId id="264" r:id="rId9"/>
    <p:sldId id="265" r:id="rId10"/>
    <p:sldId id="266" r:id="rId1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781" autoAdjust="0"/>
  </p:normalViewPr>
  <p:slideViewPr>
    <p:cSldViewPr snapToGrid="0">
      <p:cViewPr varScale="1">
        <p:scale>
          <a:sx n="44" d="100"/>
          <a:sy n="44" d="100"/>
        </p:scale>
        <p:origin x="17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5B013-5607-4CD3-9B28-A587784A7004}"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3C9AD-B107-4BCC-AC58-42E9178DCAEF}" type="slidenum">
              <a:rPr lang="en-US" smtClean="0"/>
              <a:t>‹#›</a:t>
            </a:fld>
            <a:endParaRPr lang="en-US"/>
          </a:p>
        </p:txBody>
      </p:sp>
    </p:spTree>
    <p:extLst>
      <p:ext uri="{BB962C8B-B14F-4D97-AF65-F5344CB8AC3E}">
        <p14:creationId xmlns:p14="http://schemas.microsoft.com/office/powerpoint/2010/main" val="402671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Bag-of-Words (</a:t>
            </a:r>
            <a:r>
              <a:rPr lang="en-US" dirty="0" err="1"/>
              <a:t>BoW</a:t>
            </a:r>
            <a:r>
              <a:rPr lang="en-US" dirty="0"/>
              <a:t>):</a:t>
            </a:r>
            <a:r>
              <a:rPr lang="en-US" dirty="0" err="1"/>
              <a:t>BoW</a:t>
            </a:r>
            <a:r>
              <a:rPr lang="en-US" dirty="0"/>
              <a:t> represents documents as vectors where each dimension corresponds to a unique word in the vocabulary. The value of each dimension represents the frequency or presence of the word in the document. These vectors are then fed into machine learning algorithms for classification</a:t>
            </a:r>
          </a:p>
          <a:p>
            <a:r>
              <a:rPr lang="en-US" dirty="0"/>
              <a:t>Naive </a:t>
            </a:r>
            <a:r>
              <a:rPr lang="en-US" dirty="0" err="1"/>
              <a:t>Bayes:Naive</a:t>
            </a:r>
            <a:r>
              <a:rPr lang="en-US" dirty="0"/>
              <a:t> Bayes is a probabilistic classifier based on Bayes' theorem. Despite its simplicity, it often performs well in document classification tasks, especially when the independence assumption between features holds reasonably </a:t>
            </a:r>
            <a:r>
              <a:rPr lang="en-US" dirty="0" err="1"/>
              <a:t>well.Decision</a:t>
            </a:r>
            <a:r>
              <a:rPr lang="en-US" dirty="0"/>
              <a:t> Trees and Random </a:t>
            </a:r>
            <a:r>
              <a:rPr lang="en-US" dirty="0" err="1"/>
              <a:t>Forests:Decision</a:t>
            </a:r>
            <a:r>
              <a:rPr lang="en-US" dirty="0"/>
              <a:t> trees and random forests are tree-based models that can be used for document classification. They partition the feature space into regions based on the values of the features and make predictions based on majority voting in the case of random forests.</a:t>
            </a:r>
          </a:p>
        </p:txBody>
      </p:sp>
      <p:sp>
        <p:nvSpPr>
          <p:cNvPr id="4" name="Slide Number Placeholder 3"/>
          <p:cNvSpPr>
            <a:spLocks noGrp="1"/>
          </p:cNvSpPr>
          <p:nvPr>
            <p:ph type="sldNum" sz="quarter" idx="5"/>
          </p:nvPr>
        </p:nvSpPr>
        <p:spPr/>
        <p:txBody>
          <a:bodyPr/>
          <a:lstStyle/>
          <a:p>
            <a:fld id="{6D63C9AD-B107-4BCC-AC58-42E9178DCAEF}" type="slidenum">
              <a:rPr lang="en-US" smtClean="0"/>
              <a:t>2</a:t>
            </a:fld>
            <a:endParaRPr lang="en-US"/>
          </a:p>
        </p:txBody>
      </p:sp>
    </p:spTree>
    <p:extLst>
      <p:ext uri="{BB962C8B-B14F-4D97-AF65-F5344CB8AC3E}">
        <p14:creationId xmlns:p14="http://schemas.microsoft.com/office/powerpoint/2010/main" val="82340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b="1" dirty="0"/>
              <a:t>Graph Construction:  </a:t>
            </a:r>
            <a:r>
              <a:rPr lang="en-US" sz="1200" dirty="0"/>
              <a:t>Represent words as nodes and define edges based on relationships (e.g., co-occurrence, syntactic dependency).  Construct the graph using network or similar libraries.</a:t>
            </a:r>
          </a:p>
          <a:p>
            <a:pPr marL="342900" indent="-342900">
              <a:buAutoNum type="arabicPeriod"/>
            </a:pPr>
            <a:r>
              <a:rPr lang="en-US" sz="1200" b="1" dirty="0"/>
              <a:t> Feature Extraction: </a:t>
            </a:r>
            <a:r>
              <a:rPr lang="en-US" sz="1200" dirty="0"/>
              <a:t> Calculate node-level features (e.g., centrality measures) and graph-level features (e.g., average shortest path length).  These features capture structural and semantic information within the document graph.</a:t>
            </a:r>
          </a:p>
          <a:p>
            <a:pPr marL="342900" indent="-342900">
              <a:buAutoNum type="arabicPeriod"/>
            </a:pPr>
            <a:r>
              <a:rPr lang="en-US" sz="1200" b="1" dirty="0"/>
              <a:t>Classification: </a:t>
            </a:r>
            <a:r>
              <a:rPr lang="en-US" sz="1200" dirty="0"/>
              <a:t>   Convert graph-based features into feature vectors for each document.   Train a machine learning classifier (e.g., SVM, Random Forest) on these feature vectors for document classification.</a:t>
            </a:r>
          </a:p>
          <a:p>
            <a:endParaRPr lang="en-US" dirty="0"/>
          </a:p>
        </p:txBody>
      </p:sp>
      <p:sp>
        <p:nvSpPr>
          <p:cNvPr id="4" name="Slide Number Placeholder 3"/>
          <p:cNvSpPr>
            <a:spLocks noGrp="1"/>
          </p:cNvSpPr>
          <p:nvPr>
            <p:ph type="sldNum" sz="quarter" idx="5"/>
          </p:nvPr>
        </p:nvSpPr>
        <p:spPr/>
        <p:txBody>
          <a:bodyPr/>
          <a:lstStyle/>
          <a:p>
            <a:fld id="{6D63C9AD-B107-4BCC-AC58-42E9178DCAEF}" type="slidenum">
              <a:rPr lang="en-US" smtClean="0"/>
              <a:t>3</a:t>
            </a:fld>
            <a:endParaRPr lang="en-US"/>
          </a:p>
        </p:txBody>
      </p:sp>
    </p:spTree>
    <p:extLst>
      <p:ext uri="{BB962C8B-B14F-4D97-AF65-F5344CB8AC3E}">
        <p14:creationId xmlns:p14="http://schemas.microsoft.com/office/powerpoint/2010/main" val="159582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Method Used:</a:t>
            </a:r>
            <a:r>
              <a:rPr lang="en-US" sz="1200" dirty="0"/>
              <a:t> Additionally, the maximal common subgraph size between pairs of documents is computed to measure the similarity between documents.- These graph-based features, along with the calculated distances, are used as input features for a K-Nearest Neighbors (KNN) classifier.- The KNN classifier is trained on the training data consisting of labeled documents to learn patterns and relationships between features and labels.- Once trained, the classifier is used to predict the labels (topics) of new, unseen documents based on their features.- Finally, the performance of the classifier is evaluated using metrics such as confusion matrix and accuracy to assess its effectiveness in classifying documents into the correct topics.</a:t>
            </a:r>
            <a:endParaRPr lang="en-US" dirty="0"/>
          </a:p>
        </p:txBody>
      </p:sp>
      <p:sp>
        <p:nvSpPr>
          <p:cNvPr id="4" name="Slide Number Placeholder 3"/>
          <p:cNvSpPr>
            <a:spLocks noGrp="1"/>
          </p:cNvSpPr>
          <p:nvPr>
            <p:ph type="sldNum" sz="quarter" idx="5"/>
          </p:nvPr>
        </p:nvSpPr>
        <p:spPr/>
        <p:txBody>
          <a:bodyPr/>
          <a:lstStyle/>
          <a:p>
            <a:fld id="{6D63C9AD-B107-4BCC-AC58-42E9178DCAEF}" type="slidenum">
              <a:rPr lang="en-US" smtClean="0"/>
              <a:t>4</a:t>
            </a:fld>
            <a:endParaRPr lang="en-US"/>
          </a:p>
        </p:txBody>
      </p:sp>
    </p:spTree>
    <p:extLst>
      <p:ext uri="{BB962C8B-B14F-4D97-AF65-F5344CB8AC3E}">
        <p14:creationId xmlns:p14="http://schemas.microsoft.com/office/powerpoint/2010/main" val="285629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63C9AD-B107-4BCC-AC58-42E9178DCAEF}" type="slidenum">
              <a:rPr lang="en-US" smtClean="0"/>
              <a:t>5</a:t>
            </a:fld>
            <a:endParaRPr lang="en-US"/>
          </a:p>
        </p:txBody>
      </p:sp>
    </p:spTree>
    <p:extLst>
      <p:ext uri="{BB962C8B-B14F-4D97-AF65-F5344CB8AC3E}">
        <p14:creationId xmlns:p14="http://schemas.microsoft.com/office/powerpoint/2010/main" val="682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confusion matrix summarizes the performance of a classification model. Here's how to interpret the given matrix:</a:t>
            </a:r>
          </a:p>
          <a:p>
            <a:endParaRPr lang="en-US" dirty="0"/>
          </a:p>
          <a:p>
            <a:r>
              <a:rPr lang="en-US" dirty="0"/>
              <a:t>- The rows represent the true classes or labels of the documents, while the columns represent the predicted classes.</a:t>
            </a:r>
          </a:p>
          <a:p>
            <a:r>
              <a:rPr lang="en-US" dirty="0"/>
              <a:t>- Each cell in the matrix indicates the count of documents that belong to a specific combination of true and predicted classes.</a:t>
            </a:r>
          </a:p>
          <a:p>
            <a:r>
              <a:rPr lang="en-US" dirty="0"/>
              <a:t>- For example:</a:t>
            </a:r>
          </a:p>
          <a:p>
            <a:r>
              <a:rPr lang="en-US" dirty="0"/>
              <a:t>  - The cell at (1,1) indicates that one document from class 1 (true label) was correctly classified as class 1 (predicted label).</a:t>
            </a:r>
          </a:p>
          <a:p>
            <a:r>
              <a:rPr lang="en-US" dirty="0"/>
              <a:t>  - The cell at (2,2) indicates that two documents from class 2 were correctly classified as class 2.</a:t>
            </a:r>
          </a:p>
          <a:p>
            <a:r>
              <a:rPr lang="en-US" dirty="0"/>
              <a:t>  - The cell at (3,3) indicates that three documents from class 3 were correctly classified as class 3.</a:t>
            </a:r>
          </a:p>
          <a:p>
            <a:r>
              <a:rPr lang="en-US" dirty="0"/>
              <a:t>- Off-diagonal cells represent misclassifications:</a:t>
            </a:r>
          </a:p>
          <a:p>
            <a:r>
              <a:rPr lang="en-US" dirty="0"/>
              <a:t>  - For instance, the cell at (1,3) indicates that two documents from class 3 were misclassified as class 1.</a:t>
            </a:r>
          </a:p>
          <a:p>
            <a:r>
              <a:rPr lang="en-US" dirty="0"/>
              <a:t>- Overall, the confusion matrix provides insights into the model's performance, highlighting areas of correct and incorrect classification.</a:t>
            </a:r>
          </a:p>
        </p:txBody>
      </p:sp>
      <p:sp>
        <p:nvSpPr>
          <p:cNvPr id="4" name="Slide Number Placeholder 3"/>
          <p:cNvSpPr>
            <a:spLocks noGrp="1"/>
          </p:cNvSpPr>
          <p:nvPr>
            <p:ph type="sldNum" sz="quarter" idx="10"/>
          </p:nvPr>
        </p:nvSpPr>
        <p:spPr/>
        <p:txBody>
          <a:bodyPr/>
          <a:lstStyle/>
          <a:p>
            <a:fld id="{6D63C9AD-B107-4BCC-AC58-42E9178DCAEF}" type="slidenum">
              <a:rPr lang="en-US" smtClean="0"/>
              <a:t>8</a:t>
            </a:fld>
            <a:endParaRPr lang="en-US"/>
          </a:p>
        </p:txBody>
      </p:sp>
    </p:spTree>
    <p:extLst>
      <p:ext uri="{BB962C8B-B14F-4D97-AF65-F5344CB8AC3E}">
        <p14:creationId xmlns:p14="http://schemas.microsoft.com/office/powerpoint/2010/main" val="2779892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Certainly! Here are some suggestions and new ideas for document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**Feature Engineering**: Instead of relying solely on graph-based features, consider incorporating other features such as word embeddings, TF-IDF vectors, or document embeddings obtained from pre-trained language models like BERT or GPT.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**Ensemble Methods**: Combine predictions from multiple classifiers, such as KNN, Naive Bayes, Decision Trees, etc., using ensemble methods like majority voting or stacking to improve overall classification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**Deep Learning Models**: Explore the use of deep learning architectures like Convolutional Neural Networks (CNNs), Recurrent Neural Networks (RNNs), or Transformer-based models for document classification tasks, which may capture complex patterns and dependencies in the data more effectively.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**Active Learning**: Incorporate active learning strategies to intelligently select informative samples for annotation, thereby reducing the annotation effort required for training while maintaining high classification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**Semi-supervised Learning**: Utilize a combination of labeled and unlabeled data for training, leveraging techniques like self-training or co-training to make use of unlabeled data and improve classification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**Domain-Specific Features**: If available, incorporate domain-specific features or metadata associated with the documents (e.g., author information, publication date, source) to enhance the classification model's accuracy and interpretability.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**Error Analysis and Iterative Refinement**: Perform thorough error analysis on misclassified documents to identify recurring patterns or challenges. Use this feedback to iteratively refine the classification model and preprocessing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**Multi-label Classification**: If documents can belong to multiple categories simultaneously, explore multi-label classification techniques to assign multiple relevant labels to each document accurately.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D63C9AD-B107-4BCC-AC58-42E9178DCAEF}" type="slidenum">
              <a:rPr lang="en-US" smtClean="0"/>
              <a:t>9</a:t>
            </a:fld>
            <a:endParaRPr lang="en-US"/>
          </a:p>
        </p:txBody>
      </p:sp>
    </p:spTree>
    <p:extLst>
      <p:ext uri="{BB962C8B-B14F-4D97-AF65-F5344CB8AC3E}">
        <p14:creationId xmlns:p14="http://schemas.microsoft.com/office/powerpoint/2010/main" val="256352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EBC2-1413-9088-1BB7-690393F96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D07D81-3F97-45AA-CE45-C94674B6E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972556-09CF-A5F8-1028-CD0203F5F421}"/>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5" name="Footer Placeholder 4">
            <a:extLst>
              <a:ext uri="{FF2B5EF4-FFF2-40B4-BE49-F238E27FC236}">
                <a16:creationId xmlns:a16="http://schemas.microsoft.com/office/drawing/2014/main" id="{B03D5137-3BBF-0D49-BE55-BA7CFDDE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28D5F-64F7-08E5-CB36-6DD2BA96FF95}"/>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05344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2782-1188-79B1-5CF1-B8224C3378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53A6EB-BD7B-1450-4038-E0C4821E2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3DDA9-E2EF-918B-9615-BD432E4575A1}"/>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5" name="Footer Placeholder 4">
            <a:extLst>
              <a:ext uri="{FF2B5EF4-FFF2-40B4-BE49-F238E27FC236}">
                <a16:creationId xmlns:a16="http://schemas.microsoft.com/office/drawing/2014/main" id="{7D2A785D-9CC5-1B3E-91B6-50D8CD2E6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A1050-4D6A-AC22-4184-C1D8378F98AA}"/>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225328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C789D-D403-BB0F-5AB6-21F81C2D7F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09A2E6-DE07-54A9-F87D-A872EDB09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DFECE-6345-6540-903D-5DD9D4FE7A95}"/>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5" name="Footer Placeholder 4">
            <a:extLst>
              <a:ext uri="{FF2B5EF4-FFF2-40B4-BE49-F238E27FC236}">
                <a16:creationId xmlns:a16="http://schemas.microsoft.com/office/drawing/2014/main" id="{425C60F6-B182-7EAF-B8C1-FDA78B196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BB958-E112-07CC-A52F-1B7A0BCDBA0D}"/>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26275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4A80-0C7A-31ED-5848-33549163C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C77AE-6D1A-BED2-52CF-7C42345DE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64E41-5ABA-2FEB-BF98-C8948B9E838D}"/>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5" name="Footer Placeholder 4">
            <a:extLst>
              <a:ext uri="{FF2B5EF4-FFF2-40B4-BE49-F238E27FC236}">
                <a16:creationId xmlns:a16="http://schemas.microsoft.com/office/drawing/2014/main" id="{7FF44E94-F6B1-13CF-E5D9-E1DABB1A4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976B1-D296-A588-3BE1-D719B4209100}"/>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325094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B0CA-C0F9-8F10-A2DD-BF60C42C6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5FFCE5-BF30-59A3-4A13-D57474B790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92551-AD71-876F-70F8-20EB3B564EC4}"/>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5" name="Footer Placeholder 4">
            <a:extLst>
              <a:ext uri="{FF2B5EF4-FFF2-40B4-BE49-F238E27FC236}">
                <a16:creationId xmlns:a16="http://schemas.microsoft.com/office/drawing/2014/main" id="{D13B800E-286B-D88B-333D-0371F1DE2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D1408-7BAC-E536-A4DE-311913E312D9}"/>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3472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A9AE-E819-690F-27D3-2C9ED4296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8B4F1-B91C-E331-DEED-C7277DF9DD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DC04A-A652-5541-7C69-48DAB1287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A1991-AF69-224C-EFA3-BC974D8291C9}"/>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6" name="Footer Placeholder 5">
            <a:extLst>
              <a:ext uri="{FF2B5EF4-FFF2-40B4-BE49-F238E27FC236}">
                <a16:creationId xmlns:a16="http://schemas.microsoft.com/office/drawing/2014/main" id="{785885D5-AFDA-2FF7-D5F7-14C09531C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AD09D-6A3B-45B1-5CF3-A0B9953E3516}"/>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7720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5823-F524-1905-C61C-BCAB09047D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C95153-6AFC-56E6-26B3-A10DFDA9B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D1FE0-8DBD-3DAB-429C-59A14CD2C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7A3258-3C0B-893C-1D23-C16B3D0D9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A5DE4-7CA6-445A-1681-0E6F05EB1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260BE-C27A-EDED-D528-9DC8512A4C1B}"/>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8" name="Footer Placeholder 7">
            <a:extLst>
              <a:ext uri="{FF2B5EF4-FFF2-40B4-BE49-F238E27FC236}">
                <a16:creationId xmlns:a16="http://schemas.microsoft.com/office/drawing/2014/main" id="{759BC034-D7BF-8557-E7E3-4362EB2A4D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20E623-AC71-AADF-3878-3ED084A0E393}"/>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293374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A9D0-2344-4ED3-E1A8-AB4ED6735F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96AED9-71D8-A22A-40CD-9E22CE87E5A7}"/>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4" name="Footer Placeholder 3">
            <a:extLst>
              <a:ext uri="{FF2B5EF4-FFF2-40B4-BE49-F238E27FC236}">
                <a16:creationId xmlns:a16="http://schemas.microsoft.com/office/drawing/2014/main" id="{CFE21B6A-3455-A6D8-7403-31C57EA0C9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88EE2-AA9A-1DC7-F565-4C24723E802C}"/>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08272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FA4A8C-C3E4-DB7E-ABE9-D43C0E8912B0}"/>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3" name="Footer Placeholder 2">
            <a:extLst>
              <a:ext uri="{FF2B5EF4-FFF2-40B4-BE49-F238E27FC236}">
                <a16:creationId xmlns:a16="http://schemas.microsoft.com/office/drawing/2014/main" id="{DD71ECA7-68DC-BC0F-3716-3580BC7F5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A2DD78-49A2-EEDF-AE5F-875313D26EF3}"/>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53295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B0CF-A0DF-F02E-9731-13339B764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0F31E1-6C4E-185F-6EA1-44DC37992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87241B-C7F9-9673-610A-864A09366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20C72-409B-9452-08CD-729B0A9EB708}"/>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6" name="Footer Placeholder 5">
            <a:extLst>
              <a:ext uri="{FF2B5EF4-FFF2-40B4-BE49-F238E27FC236}">
                <a16:creationId xmlns:a16="http://schemas.microsoft.com/office/drawing/2014/main" id="{3EED56FD-8B7E-1C43-D9F4-B4C9D173B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BAA0C-4438-24C2-6C91-5920FCD9111C}"/>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334705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38D-28CE-F196-B28F-B73C4B2B3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77BCB-E21E-1FF9-BC61-58636D0AA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8852E2-5772-726C-791E-DEE2D2C2B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A2969-6948-3C6D-A956-D39AB3246AE3}"/>
              </a:ext>
            </a:extLst>
          </p:cNvPr>
          <p:cNvSpPr>
            <a:spLocks noGrp="1"/>
          </p:cNvSpPr>
          <p:nvPr>
            <p:ph type="dt" sz="half" idx="10"/>
          </p:nvPr>
        </p:nvSpPr>
        <p:spPr/>
        <p:txBody>
          <a:bodyPr/>
          <a:lstStyle/>
          <a:p>
            <a:fld id="{5153319F-6488-4A8A-A67F-BCCACA1D11B0}" type="datetimeFigureOut">
              <a:rPr lang="en-US" smtClean="0"/>
              <a:t>6/6/2024</a:t>
            </a:fld>
            <a:endParaRPr lang="en-US"/>
          </a:p>
        </p:txBody>
      </p:sp>
      <p:sp>
        <p:nvSpPr>
          <p:cNvPr id="6" name="Footer Placeholder 5">
            <a:extLst>
              <a:ext uri="{FF2B5EF4-FFF2-40B4-BE49-F238E27FC236}">
                <a16:creationId xmlns:a16="http://schemas.microsoft.com/office/drawing/2014/main" id="{DAF4BB23-A396-7061-D74B-E1317624A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7BACE-FA1C-2AC8-2FF0-FF70DC053DBF}"/>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374373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4BAE1-169A-7C4F-3FFE-E3C5F36D7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BE07E3-8C1D-DD96-EC7F-50F02FEF2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7EFA-5155-1152-86A2-D90794728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53319F-6488-4A8A-A67F-BCCACA1D11B0}" type="datetimeFigureOut">
              <a:rPr lang="en-US" smtClean="0"/>
              <a:t>6/6/2024</a:t>
            </a:fld>
            <a:endParaRPr lang="en-US"/>
          </a:p>
        </p:txBody>
      </p:sp>
      <p:sp>
        <p:nvSpPr>
          <p:cNvPr id="5" name="Footer Placeholder 4">
            <a:extLst>
              <a:ext uri="{FF2B5EF4-FFF2-40B4-BE49-F238E27FC236}">
                <a16:creationId xmlns:a16="http://schemas.microsoft.com/office/drawing/2014/main" id="{6C25AD3B-ABCD-7460-5A1D-472623A84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7F9341-3A37-856F-0444-8F7A750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09D0D9-C8A9-4BCF-BACA-24D762A3593B}" type="slidenum">
              <a:rPr lang="en-US" smtClean="0"/>
              <a:t>‹#›</a:t>
            </a:fld>
            <a:endParaRPr lang="en-US"/>
          </a:p>
        </p:txBody>
      </p:sp>
    </p:spTree>
    <p:extLst>
      <p:ext uri="{BB962C8B-B14F-4D97-AF65-F5344CB8AC3E}">
        <p14:creationId xmlns:p14="http://schemas.microsoft.com/office/powerpoint/2010/main" val="251620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655B-E621-9714-B806-C64A6C6DE4EA}"/>
              </a:ext>
            </a:extLst>
          </p:cNvPr>
          <p:cNvSpPr>
            <a:spLocks noGrp="1"/>
          </p:cNvSpPr>
          <p:nvPr>
            <p:ph type="ctrTitle"/>
          </p:nvPr>
        </p:nvSpPr>
        <p:spPr/>
        <p:txBody>
          <a:bodyPr/>
          <a:lstStyle/>
          <a:p>
            <a:r>
              <a:rPr lang="en-US" dirty="0"/>
              <a:t>Semester Project </a:t>
            </a:r>
            <a:br>
              <a:rPr lang="en-US" dirty="0"/>
            </a:br>
            <a:r>
              <a:rPr lang="en-US" dirty="0"/>
              <a:t>(Graph Theory)</a:t>
            </a:r>
          </a:p>
        </p:txBody>
      </p:sp>
      <p:sp>
        <p:nvSpPr>
          <p:cNvPr id="3" name="Subtitle 2">
            <a:extLst>
              <a:ext uri="{FF2B5EF4-FFF2-40B4-BE49-F238E27FC236}">
                <a16:creationId xmlns:a16="http://schemas.microsoft.com/office/drawing/2014/main" id="{70BA8961-938D-6B86-7AE1-7B5C1B826E6B}"/>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62859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2566219"/>
            <a:ext cx="12192000" cy="1325563"/>
          </a:xfrm>
        </p:spPr>
        <p:txBody>
          <a:bodyPr>
            <a:noAutofit/>
          </a:bodyPr>
          <a:lstStyle/>
          <a:p>
            <a:pPr algn="ctr"/>
            <a:r>
              <a:rPr lang="en-US" sz="9600" dirty="0"/>
              <a:t>Q &amp; A</a:t>
            </a:r>
          </a:p>
        </p:txBody>
      </p:sp>
    </p:spTree>
    <p:extLst>
      <p:ext uri="{BB962C8B-B14F-4D97-AF65-F5344CB8AC3E}">
        <p14:creationId xmlns:p14="http://schemas.microsoft.com/office/powerpoint/2010/main" val="408999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 Introduction</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0"/>
            <a:ext cx="12191999" cy="5604669"/>
          </a:xfrm>
        </p:spPr>
        <p:txBody>
          <a:bodyPr>
            <a:noAutofit/>
          </a:bodyPr>
          <a:lstStyle/>
          <a:p>
            <a:pPr marL="457200" lvl="1" indent="0">
              <a:buNone/>
            </a:pPr>
            <a:r>
              <a:rPr lang="en-US" sz="2800" b="1" dirty="0"/>
              <a:t>Document classification:</a:t>
            </a:r>
          </a:p>
          <a:p>
            <a:pPr marL="457200" lvl="1" indent="0">
              <a:buNone/>
            </a:pPr>
            <a:endParaRPr lang="en-US" sz="2800" b="1" dirty="0"/>
          </a:p>
          <a:p>
            <a:pPr marL="457200" lvl="1" indent="0">
              <a:buNone/>
            </a:pPr>
            <a:r>
              <a:rPr lang="en-US" dirty="0"/>
              <a:t>Document classification is the automated process of categorizing documents into predefined classes or categories based on their content. In our code context, document classification involves assigning each document to one of the predefined topics: Food, Lifestyle &amp; Hobbies, or Marketing &amp; Sales. This process enables efficient organization, retrieval, and analysis of large volumes of documents, facilitating tasks such as information retrieval, content filtering, and document management. </a:t>
            </a:r>
          </a:p>
          <a:p>
            <a:pPr lvl="1"/>
            <a:endParaRPr lang="en-US" sz="2800" b="1" dirty="0"/>
          </a:p>
          <a:p>
            <a:pPr marL="457200" lvl="1" indent="0">
              <a:buNone/>
            </a:pPr>
            <a:r>
              <a:rPr lang="en-US" sz="2800" b="1" dirty="0"/>
              <a:t>Classical / NLP based methods for document classification:</a:t>
            </a:r>
          </a:p>
          <a:p>
            <a:pPr marL="457200" lvl="1" indent="0">
              <a:buNone/>
            </a:pPr>
            <a:endParaRPr lang="en-US" sz="2800" b="1" dirty="0"/>
          </a:p>
          <a:p>
            <a:pPr lvl="1"/>
            <a:r>
              <a:rPr lang="en-US" dirty="0"/>
              <a:t>   Bag-of-Words (</a:t>
            </a:r>
            <a:r>
              <a:rPr lang="en-US" dirty="0" err="1"/>
              <a:t>BoW</a:t>
            </a:r>
            <a:r>
              <a:rPr lang="en-US" dirty="0"/>
              <a:t>)</a:t>
            </a:r>
          </a:p>
          <a:p>
            <a:pPr lvl="1"/>
            <a:r>
              <a:rPr lang="en-US" dirty="0"/>
              <a:t>   Naive Bayes</a:t>
            </a:r>
          </a:p>
          <a:p>
            <a:pPr lvl="1"/>
            <a:r>
              <a:rPr lang="en-US" dirty="0"/>
              <a:t>   Decision Trees and Random Forests</a:t>
            </a:r>
          </a:p>
        </p:txBody>
      </p:sp>
    </p:spTree>
    <p:extLst>
      <p:ext uri="{BB962C8B-B14F-4D97-AF65-F5344CB8AC3E}">
        <p14:creationId xmlns:p14="http://schemas.microsoft.com/office/powerpoint/2010/main" val="245685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 Use of Graphs</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0"/>
            <a:ext cx="12191999" cy="5604669"/>
          </a:xfrm>
        </p:spPr>
        <p:txBody>
          <a:bodyPr>
            <a:normAutofit/>
          </a:bodyPr>
          <a:lstStyle/>
          <a:p>
            <a:pPr marL="457200" lvl="1" indent="0">
              <a:buNone/>
            </a:pPr>
            <a:r>
              <a:rPr lang="en-US" sz="2800" dirty="0"/>
              <a:t> Here are the steps for graph-based document classification:</a:t>
            </a:r>
          </a:p>
          <a:p>
            <a:pPr marL="457200" lvl="1" indent="0">
              <a:buNone/>
            </a:pPr>
            <a:endParaRPr lang="en-US" sz="2800" dirty="0"/>
          </a:p>
          <a:p>
            <a:pPr marL="914400" lvl="1" indent="-457200">
              <a:buAutoNum type="arabicPeriod"/>
            </a:pPr>
            <a:r>
              <a:rPr lang="en-US" b="1" dirty="0"/>
              <a:t>Representation:</a:t>
            </a:r>
            <a:r>
              <a:rPr lang="en-US" sz="2800" dirty="0"/>
              <a:t> </a:t>
            </a:r>
            <a:r>
              <a:rPr lang="en-US" dirty="0"/>
              <a:t>Convert documents into graphs, where nodes represent elements like words or phrases, and edges represent relationships such as co-occurrence or proximity.</a:t>
            </a:r>
          </a:p>
          <a:p>
            <a:pPr marL="914400" lvl="1" indent="-457200">
              <a:buAutoNum type="arabicPeriod"/>
            </a:pPr>
            <a:endParaRPr lang="en-US" b="1" dirty="0"/>
          </a:p>
          <a:p>
            <a:pPr marL="457200" lvl="1" indent="0">
              <a:buNone/>
            </a:pPr>
            <a:r>
              <a:rPr lang="en-US" b="1" dirty="0"/>
              <a:t>2.   Feature Extraction:</a:t>
            </a:r>
            <a:r>
              <a:rPr lang="en-US" sz="2800" dirty="0"/>
              <a:t> </a:t>
            </a:r>
            <a:r>
              <a:rPr lang="en-US" dirty="0"/>
              <a:t>Extract features from the document graphs, such as graph metrics, node centrality, or subgraph patterns.</a:t>
            </a:r>
          </a:p>
          <a:p>
            <a:pPr marL="457200" lvl="1" indent="0">
              <a:buNone/>
            </a:pPr>
            <a:endParaRPr lang="en-US" dirty="0"/>
          </a:p>
          <a:p>
            <a:pPr marL="457200" lvl="1" indent="0">
              <a:buNone/>
            </a:pPr>
            <a:r>
              <a:rPr lang="en-US" b="1" dirty="0"/>
              <a:t>3.   Modeling:</a:t>
            </a:r>
            <a:r>
              <a:rPr lang="en-US" sz="2800" dirty="0"/>
              <a:t> </a:t>
            </a:r>
            <a:r>
              <a:rPr lang="en-US" dirty="0"/>
              <a:t>Use machine learning algorithms to train a classifier on the extracted graph features to predict document categories or labels.</a:t>
            </a:r>
          </a:p>
        </p:txBody>
      </p:sp>
    </p:spTree>
    <p:extLst>
      <p:ext uri="{BB962C8B-B14F-4D97-AF65-F5344CB8AC3E}">
        <p14:creationId xmlns:p14="http://schemas.microsoft.com/office/powerpoint/2010/main" val="37058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 Problem Statement</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0" y="1112653"/>
            <a:ext cx="12191999" cy="5745347"/>
          </a:xfrm>
        </p:spPr>
        <p:txBody>
          <a:bodyPr>
            <a:noAutofit/>
          </a:bodyPr>
          <a:lstStyle/>
          <a:p>
            <a:pPr marL="457200" lvl="1" indent="0">
              <a:buNone/>
            </a:pPr>
            <a:r>
              <a:rPr lang="en-US" sz="2800" b="1" dirty="0"/>
              <a:t>Project Description:-</a:t>
            </a:r>
          </a:p>
          <a:p>
            <a:pPr marL="457200" lvl="1" indent="0">
              <a:buNone/>
            </a:pPr>
            <a:r>
              <a:rPr lang="en-US" dirty="0"/>
              <a:t>The project involves classifying documents into predefined topics. Each document contains text content</a:t>
            </a:r>
            <a:r>
              <a:rPr lang="en-US" sz="2800" dirty="0"/>
              <a:t> </a:t>
            </a:r>
            <a:r>
              <a:rPr lang="en-US" dirty="0"/>
              <a:t>related to one of these topics. The goal is to automatically classify new documents into these categories based on their content.</a:t>
            </a:r>
          </a:p>
          <a:p>
            <a:pPr marL="457200" lvl="1" indent="0">
              <a:buNone/>
            </a:pPr>
            <a:endParaRPr lang="en-US" dirty="0"/>
          </a:p>
          <a:p>
            <a:pPr marL="457200" lvl="1" indent="0">
              <a:buNone/>
            </a:pPr>
            <a:r>
              <a:rPr lang="en-US" sz="2800" b="1" dirty="0"/>
              <a:t>Method Used</a:t>
            </a:r>
            <a:r>
              <a:rPr lang="en-US" b="1" dirty="0"/>
              <a:t>:</a:t>
            </a:r>
          </a:p>
          <a:p>
            <a:pPr marL="457200" lvl="1" indent="0">
              <a:buNone/>
            </a:pPr>
            <a:endParaRPr lang="en-US" b="1" dirty="0"/>
          </a:p>
          <a:p>
            <a:pPr lvl="1"/>
            <a:r>
              <a:rPr lang="en-US" b="1" dirty="0"/>
              <a:t>Graphs from Text:</a:t>
            </a:r>
            <a:r>
              <a:rPr lang="en-US" i="1" dirty="0"/>
              <a:t> </a:t>
            </a:r>
            <a:r>
              <a:rPr lang="en-US" dirty="0"/>
              <a:t>Documents converted to graphs; words as nodes, relationships as edges.</a:t>
            </a:r>
          </a:p>
          <a:p>
            <a:pPr lvl="1"/>
            <a:endParaRPr lang="en-US" b="1" dirty="0"/>
          </a:p>
          <a:p>
            <a:pPr lvl="1"/>
            <a:r>
              <a:rPr lang="en-US" b="1" dirty="0"/>
              <a:t>Distance Computation:</a:t>
            </a:r>
            <a:r>
              <a:rPr lang="en-US" i="1" dirty="0"/>
              <a:t> </a:t>
            </a:r>
            <a:r>
              <a:rPr lang="en-US" dirty="0"/>
              <a:t>Calculates node distances for structural insights.</a:t>
            </a:r>
          </a:p>
          <a:p>
            <a:pPr lvl="1"/>
            <a:endParaRPr lang="en-US" dirty="0"/>
          </a:p>
          <a:p>
            <a:pPr lvl="1"/>
            <a:r>
              <a:rPr lang="en-US" b="1" dirty="0"/>
              <a:t>KNN Classification:</a:t>
            </a:r>
            <a:r>
              <a:rPr lang="en-US" i="1" dirty="0"/>
              <a:t> </a:t>
            </a:r>
            <a:r>
              <a:rPr lang="en-US" dirty="0"/>
              <a:t>Uses features for document similarity classification</a:t>
            </a:r>
          </a:p>
          <a:p>
            <a:pPr marL="457200" lvl="1" indent="0">
              <a:buNone/>
            </a:pPr>
            <a:r>
              <a:rPr lang="en-US" dirty="0"/>
              <a:t>.</a:t>
            </a:r>
          </a:p>
          <a:p>
            <a:pPr lvl="1"/>
            <a:r>
              <a:rPr lang="en-US" b="1" dirty="0"/>
              <a:t>Performance Metrics:</a:t>
            </a:r>
            <a:r>
              <a:rPr lang="en-US" i="1" dirty="0"/>
              <a:t> </a:t>
            </a:r>
            <a:r>
              <a:rPr lang="en-US" dirty="0"/>
              <a:t>Confusion matrices, accuracy assess model efficacy.</a:t>
            </a:r>
          </a:p>
          <a:p>
            <a:pPr marL="914400" lvl="2" indent="0">
              <a:buNone/>
            </a:pPr>
            <a:endParaRPr lang="en-US" sz="2800" b="1" dirty="0"/>
          </a:p>
        </p:txBody>
      </p:sp>
    </p:spTree>
    <p:extLst>
      <p:ext uri="{BB962C8B-B14F-4D97-AF65-F5344CB8AC3E}">
        <p14:creationId xmlns:p14="http://schemas.microsoft.com/office/powerpoint/2010/main" val="226082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            Methodology</a:t>
            </a:r>
          </a:p>
        </p:txBody>
      </p:sp>
      <p:sp>
        <p:nvSpPr>
          <p:cNvPr id="8" name="Rounded Rectangle 7"/>
          <p:cNvSpPr/>
          <p:nvPr/>
        </p:nvSpPr>
        <p:spPr>
          <a:xfrm>
            <a:off x="5137401" y="1331511"/>
            <a:ext cx="1951892" cy="9604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Source     (e.g., Websites)</a:t>
            </a:r>
          </a:p>
        </p:txBody>
      </p:sp>
      <p:sp>
        <p:nvSpPr>
          <p:cNvPr id="9" name="Rounded Rectangle 8"/>
          <p:cNvSpPr/>
          <p:nvPr/>
        </p:nvSpPr>
        <p:spPr>
          <a:xfrm>
            <a:off x="5137401" y="3258336"/>
            <a:ext cx="1934308" cy="82268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Raw Text Data</a:t>
            </a:r>
          </a:p>
        </p:txBody>
      </p:sp>
      <p:sp>
        <p:nvSpPr>
          <p:cNvPr id="11" name="Rounded Rectangle 10"/>
          <p:cNvSpPr/>
          <p:nvPr/>
        </p:nvSpPr>
        <p:spPr>
          <a:xfrm>
            <a:off x="1669429" y="3175359"/>
            <a:ext cx="1951892" cy="9604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Cleaned Text Data</a:t>
            </a:r>
          </a:p>
        </p:txBody>
      </p:sp>
      <p:sp>
        <p:nvSpPr>
          <p:cNvPr id="12" name="Rounded Rectangle 11"/>
          <p:cNvSpPr/>
          <p:nvPr/>
        </p:nvSpPr>
        <p:spPr>
          <a:xfrm>
            <a:off x="5137400" y="5117420"/>
            <a:ext cx="1934545" cy="9604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 </a:t>
            </a:r>
            <a:r>
              <a:rPr lang="en-US" sz="1600" dirty="0"/>
              <a:t>Features for  Classifying</a:t>
            </a:r>
          </a:p>
        </p:txBody>
      </p:sp>
      <p:sp>
        <p:nvSpPr>
          <p:cNvPr id="13" name="Rounded Rectangle 12"/>
          <p:cNvSpPr/>
          <p:nvPr/>
        </p:nvSpPr>
        <p:spPr>
          <a:xfrm>
            <a:off x="1669429" y="5152161"/>
            <a:ext cx="1951892" cy="9604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Graph </a:t>
            </a:r>
          </a:p>
        </p:txBody>
      </p:sp>
      <p:cxnSp>
        <p:nvCxnSpPr>
          <p:cNvPr id="15" name="Straight Arrow Connector 14"/>
          <p:cNvCxnSpPr/>
          <p:nvPr/>
        </p:nvCxnSpPr>
        <p:spPr>
          <a:xfrm>
            <a:off x="6072593" y="2422239"/>
            <a:ext cx="23369" cy="6747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3872774" y="3595037"/>
            <a:ext cx="10990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2638050" y="4207373"/>
            <a:ext cx="0" cy="8222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3978278" y="5597639"/>
            <a:ext cx="99353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Rounded Rectangle 27"/>
          <p:cNvSpPr/>
          <p:nvPr/>
        </p:nvSpPr>
        <p:spPr>
          <a:xfrm>
            <a:off x="8298198" y="5131315"/>
            <a:ext cx="1951892" cy="9604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Trained Model(36 Files)</a:t>
            </a:r>
          </a:p>
        </p:txBody>
      </p:sp>
      <p:sp>
        <p:nvSpPr>
          <p:cNvPr id="29" name="Rounded Rectangle 28"/>
          <p:cNvSpPr/>
          <p:nvPr/>
        </p:nvSpPr>
        <p:spPr>
          <a:xfrm>
            <a:off x="8298198" y="3114818"/>
            <a:ext cx="1951892" cy="96043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Confusion Matrix</a:t>
            </a:r>
          </a:p>
        </p:txBody>
      </p:sp>
      <p:cxnSp>
        <p:nvCxnSpPr>
          <p:cNvPr id="30" name="Straight Arrow Connector 29"/>
          <p:cNvCxnSpPr/>
          <p:nvPr/>
        </p:nvCxnSpPr>
        <p:spPr>
          <a:xfrm>
            <a:off x="7331318" y="5597639"/>
            <a:ext cx="805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H="1" flipV="1">
            <a:off x="9271213" y="4277971"/>
            <a:ext cx="2931" cy="7099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6405289" y="2488875"/>
            <a:ext cx="2252540" cy="369332"/>
          </a:xfrm>
          <a:prstGeom prst="rect">
            <a:avLst/>
          </a:prstGeom>
        </p:spPr>
        <p:txBody>
          <a:bodyPr wrap="none">
            <a:spAutoFit/>
          </a:bodyPr>
          <a:lstStyle/>
          <a:p>
            <a:r>
              <a:rPr lang="en-US" i="1" dirty="0"/>
              <a:t>1. Web Scraping</a:t>
            </a:r>
          </a:p>
        </p:txBody>
      </p:sp>
      <p:sp>
        <p:nvSpPr>
          <p:cNvPr id="42" name="Rectangle 41"/>
          <p:cNvSpPr/>
          <p:nvPr/>
        </p:nvSpPr>
        <p:spPr>
          <a:xfrm>
            <a:off x="2875640" y="2745114"/>
            <a:ext cx="2390398" cy="369332"/>
          </a:xfrm>
          <a:prstGeom prst="rect">
            <a:avLst/>
          </a:prstGeom>
        </p:spPr>
        <p:txBody>
          <a:bodyPr wrap="none">
            <a:spAutoFit/>
          </a:bodyPr>
          <a:lstStyle/>
          <a:p>
            <a:r>
              <a:rPr lang="en-US" i="1" dirty="0"/>
              <a:t>2. Data Cleaning</a:t>
            </a:r>
          </a:p>
        </p:txBody>
      </p:sp>
      <p:sp>
        <p:nvSpPr>
          <p:cNvPr id="43" name="Rectangle 42"/>
          <p:cNvSpPr/>
          <p:nvPr/>
        </p:nvSpPr>
        <p:spPr>
          <a:xfrm>
            <a:off x="217194" y="4448264"/>
            <a:ext cx="2420856" cy="369332"/>
          </a:xfrm>
          <a:prstGeom prst="rect">
            <a:avLst/>
          </a:prstGeom>
        </p:spPr>
        <p:txBody>
          <a:bodyPr wrap="none">
            <a:spAutoFit/>
          </a:bodyPr>
          <a:lstStyle/>
          <a:p>
            <a:r>
              <a:rPr lang="en-US" i="1" dirty="0"/>
              <a:t> </a:t>
            </a:r>
            <a:r>
              <a:rPr lang="en-US" sz="1600" i="1" dirty="0"/>
              <a:t>3. Graph Creation</a:t>
            </a:r>
          </a:p>
        </p:txBody>
      </p:sp>
      <p:sp>
        <p:nvSpPr>
          <p:cNvPr id="44" name="Rectangle 43"/>
          <p:cNvSpPr/>
          <p:nvPr/>
        </p:nvSpPr>
        <p:spPr>
          <a:xfrm>
            <a:off x="3047440" y="4741895"/>
            <a:ext cx="3147015" cy="338554"/>
          </a:xfrm>
          <a:prstGeom prst="rect">
            <a:avLst/>
          </a:prstGeom>
        </p:spPr>
        <p:txBody>
          <a:bodyPr wrap="none">
            <a:spAutoFit/>
          </a:bodyPr>
          <a:lstStyle/>
          <a:p>
            <a:r>
              <a:rPr lang="en-US" sz="1600" i="1" dirty="0"/>
              <a:t>4. Method Implementation</a:t>
            </a:r>
          </a:p>
        </p:txBody>
      </p:sp>
      <p:sp>
        <p:nvSpPr>
          <p:cNvPr id="45" name="Rectangle 44"/>
          <p:cNvSpPr/>
          <p:nvPr/>
        </p:nvSpPr>
        <p:spPr>
          <a:xfrm>
            <a:off x="6194455" y="6235178"/>
            <a:ext cx="3079689" cy="369332"/>
          </a:xfrm>
          <a:prstGeom prst="rect">
            <a:avLst/>
          </a:prstGeom>
        </p:spPr>
        <p:txBody>
          <a:bodyPr wrap="none">
            <a:spAutoFit/>
          </a:bodyPr>
          <a:lstStyle/>
          <a:p>
            <a:r>
              <a:rPr lang="en-US" i="1" dirty="0"/>
              <a:t>5. Training KNN Model</a:t>
            </a:r>
          </a:p>
        </p:txBody>
      </p:sp>
      <p:sp>
        <p:nvSpPr>
          <p:cNvPr id="46" name="Rectangle 45"/>
          <p:cNvSpPr/>
          <p:nvPr/>
        </p:nvSpPr>
        <p:spPr>
          <a:xfrm>
            <a:off x="9468466" y="4492019"/>
            <a:ext cx="1563248" cy="369332"/>
          </a:xfrm>
          <a:prstGeom prst="rect">
            <a:avLst/>
          </a:prstGeom>
        </p:spPr>
        <p:txBody>
          <a:bodyPr wrap="none">
            <a:spAutoFit/>
          </a:bodyPr>
          <a:lstStyle/>
          <a:p>
            <a:r>
              <a:rPr lang="en-US" i="1" dirty="0"/>
              <a:t>6. Testing</a:t>
            </a:r>
          </a:p>
        </p:txBody>
      </p:sp>
    </p:spTree>
    <p:extLst>
      <p:ext uri="{BB962C8B-B14F-4D97-AF65-F5344CB8AC3E}">
        <p14:creationId xmlns:p14="http://schemas.microsoft.com/office/powerpoint/2010/main" val="13136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EE98-9F32-4D9E-84BA-3D88F249E4C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772DDFF-24CB-45C2-B5F8-B4E6CC4BA718}"/>
              </a:ext>
            </a:extLst>
          </p:cNvPr>
          <p:cNvSpPr>
            <a:spLocks noGrp="1"/>
          </p:cNvSpPr>
          <p:nvPr>
            <p:ph idx="1"/>
          </p:nvPr>
        </p:nvSpPr>
        <p:spPr>
          <a:xfrm>
            <a:off x="838200" y="1825624"/>
            <a:ext cx="10515600" cy="4023633"/>
          </a:xfrm>
        </p:spPr>
        <p:txBody>
          <a:bodyPr>
            <a:normAutofit/>
          </a:bodyPr>
          <a:lstStyle/>
          <a:p>
            <a:pPr marL="457200" indent="-457200">
              <a:buAutoNum type="arabicPeriod"/>
            </a:pPr>
            <a:r>
              <a:rPr lang="en-US" sz="2400" b="1" dirty="0"/>
              <a:t>Web Scraping:</a:t>
            </a:r>
            <a:r>
              <a:rPr lang="en-US" sz="2400" dirty="0"/>
              <a:t> Gathered data from online sources using tools like </a:t>
            </a:r>
            <a:r>
              <a:rPr lang="en-US" sz="2400" dirty="0" err="1"/>
              <a:t>BeautifulSoup</a:t>
            </a:r>
            <a:r>
              <a:rPr lang="en-US" sz="2400" dirty="0"/>
              <a:t> or Scrapy.</a:t>
            </a:r>
          </a:p>
          <a:p>
            <a:pPr marL="0" indent="0">
              <a:buNone/>
            </a:pPr>
            <a:endParaRPr lang="en-US" sz="2400" dirty="0"/>
          </a:p>
          <a:p>
            <a:pPr marL="0" indent="0">
              <a:buNone/>
            </a:pPr>
            <a:r>
              <a:rPr lang="en-US" sz="2400" b="1" dirty="0"/>
              <a:t>2.   Data Cleaning:</a:t>
            </a:r>
            <a:r>
              <a:rPr lang="en-US" sz="2400" dirty="0"/>
              <a:t> Removed noise, performed tokenization, and applied techniques like stemming or lemmatization to prepare the text data.</a:t>
            </a:r>
          </a:p>
          <a:p>
            <a:pPr marL="0" indent="0">
              <a:buNone/>
            </a:pPr>
            <a:endParaRPr lang="en-US" sz="2400" dirty="0"/>
          </a:p>
          <a:p>
            <a:pPr marL="0" indent="0">
              <a:buNone/>
            </a:pPr>
            <a:r>
              <a:rPr lang="en-US" sz="2400" b="1" dirty="0"/>
              <a:t>3.   Graph Creation:</a:t>
            </a:r>
            <a:r>
              <a:rPr lang="en-US" sz="2400" dirty="0"/>
              <a:t> Constructed graphs where nodes represent words and edges represent relationships (e.g., co-occurrence).</a:t>
            </a:r>
          </a:p>
          <a:p>
            <a:pPr marL="0" indent="0">
              <a:buNone/>
            </a:pPr>
            <a:endParaRPr lang="en-US" sz="2400" dirty="0"/>
          </a:p>
        </p:txBody>
      </p:sp>
    </p:spTree>
    <p:extLst>
      <p:ext uri="{BB962C8B-B14F-4D97-AF65-F5344CB8AC3E}">
        <p14:creationId xmlns:p14="http://schemas.microsoft.com/office/powerpoint/2010/main" val="107199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2AC3-729C-4ED9-A20F-5EF821F6255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E7AD47-2B9F-4D2E-9EFD-4112B30263B2}"/>
              </a:ext>
            </a:extLst>
          </p:cNvPr>
          <p:cNvSpPr>
            <a:spLocks noGrp="1"/>
          </p:cNvSpPr>
          <p:nvPr>
            <p:ph idx="1"/>
          </p:nvPr>
        </p:nvSpPr>
        <p:spPr/>
        <p:txBody>
          <a:bodyPr>
            <a:normAutofit/>
          </a:bodyPr>
          <a:lstStyle/>
          <a:p>
            <a:pPr marL="0" indent="0">
              <a:buNone/>
            </a:pPr>
            <a:r>
              <a:rPr lang="en-US" sz="2400" b="1" dirty="0"/>
              <a:t>4.  Method Implementation:</a:t>
            </a:r>
            <a:r>
              <a:rPr lang="en-US" sz="2400" dirty="0"/>
              <a:t> Utilized graph-based algorithms or traditional NLP methods for document classification, leveraging features derived from the constructed graphs.</a:t>
            </a:r>
          </a:p>
          <a:p>
            <a:pPr marL="0" indent="0">
              <a:buNone/>
            </a:pPr>
            <a:endParaRPr lang="en-US" sz="2400" dirty="0"/>
          </a:p>
          <a:p>
            <a:pPr marL="0" indent="0">
              <a:buNone/>
            </a:pPr>
            <a:r>
              <a:rPr lang="en-US" sz="2400" b="1" dirty="0"/>
              <a:t>5.  Training KNN Models :</a:t>
            </a:r>
            <a:r>
              <a:rPr lang="en-US" sz="2400" dirty="0"/>
              <a:t> Used the training data to train multiple KNN models with different parameters, such as the number of neighbors (K).</a:t>
            </a:r>
          </a:p>
          <a:p>
            <a:pPr marL="0" indent="0">
              <a:buNone/>
            </a:pPr>
            <a:endParaRPr lang="en-US" sz="2400" dirty="0"/>
          </a:p>
          <a:p>
            <a:pPr marL="0" indent="0">
              <a:buNone/>
            </a:pPr>
            <a:r>
              <a:rPr lang="en-US" sz="2400" b="1" dirty="0"/>
              <a:t>6.  Testing :</a:t>
            </a:r>
            <a:r>
              <a:rPr lang="en-US" sz="2400" dirty="0"/>
              <a:t> Evaluated the trained KNN models using separate testing data to assess their performance in classifying documents into predefined categories.</a:t>
            </a:r>
          </a:p>
        </p:txBody>
      </p:sp>
    </p:spTree>
    <p:extLst>
      <p:ext uri="{BB962C8B-B14F-4D97-AF65-F5344CB8AC3E}">
        <p14:creationId xmlns:p14="http://schemas.microsoft.com/office/powerpoint/2010/main" val="279143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48986"/>
            <a:ext cx="12192000" cy="1325563"/>
          </a:xfrm>
        </p:spPr>
        <p:txBody>
          <a:bodyPr/>
          <a:lstStyle/>
          <a:p>
            <a:r>
              <a:rPr lang="en-US" dirty="0"/>
              <a:t>Results </a:t>
            </a:r>
          </a:p>
        </p:txBody>
      </p:sp>
      <p:sp>
        <p:nvSpPr>
          <p:cNvPr id="6" name="TextBox 5"/>
          <p:cNvSpPr txBox="1"/>
          <p:nvPr/>
        </p:nvSpPr>
        <p:spPr>
          <a:xfrm>
            <a:off x="363415" y="5978769"/>
            <a:ext cx="1537665" cy="369332"/>
          </a:xfrm>
          <a:prstGeom prst="rect">
            <a:avLst/>
          </a:prstGeom>
          <a:noFill/>
        </p:spPr>
        <p:txBody>
          <a:bodyPr wrap="none" rtlCol="0">
            <a:spAutoFit/>
          </a:bodyPr>
          <a:lstStyle/>
          <a:p>
            <a:r>
              <a:rPr lang="en-US" dirty="0"/>
              <a:t>Accuracy: 56%</a:t>
            </a:r>
          </a:p>
        </p:txBody>
      </p:sp>
      <p:pic>
        <p:nvPicPr>
          <p:cNvPr id="4" name="Picture 3">
            <a:extLst>
              <a:ext uri="{FF2B5EF4-FFF2-40B4-BE49-F238E27FC236}">
                <a16:creationId xmlns:a16="http://schemas.microsoft.com/office/drawing/2014/main" id="{E4D73C6A-DF08-4921-8A4C-F2953A9F0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13420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Future Work</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0"/>
            <a:ext cx="12191999" cy="5604669"/>
          </a:xfrm>
        </p:spPr>
        <p:txBody>
          <a:bodyPr>
            <a:noAutofit/>
          </a:bodyPr>
          <a:lstStyle/>
          <a:p>
            <a:pPr marL="0" indent="0">
              <a:buNone/>
            </a:pPr>
            <a:r>
              <a:rPr lang="en-US" sz="2400" dirty="0"/>
              <a:t>Some potential modifications and new ideas for document classification:</a:t>
            </a:r>
          </a:p>
          <a:p>
            <a:pPr marL="0" indent="0">
              <a:buNone/>
            </a:pPr>
            <a:r>
              <a:rPr lang="en-US" sz="2400" dirty="0"/>
              <a:t>1. Feature Engineering</a:t>
            </a:r>
          </a:p>
          <a:p>
            <a:pPr marL="0" indent="0">
              <a:buNone/>
            </a:pPr>
            <a:r>
              <a:rPr lang="en-US" sz="2400" dirty="0"/>
              <a:t>2. Ensemble Methods</a:t>
            </a:r>
          </a:p>
          <a:p>
            <a:pPr marL="0" indent="0">
              <a:buNone/>
            </a:pPr>
            <a:r>
              <a:rPr lang="en-US" sz="2400" dirty="0"/>
              <a:t>3. Deep Learning Models</a:t>
            </a:r>
          </a:p>
          <a:p>
            <a:pPr marL="0" indent="0">
              <a:buNone/>
            </a:pPr>
            <a:r>
              <a:rPr lang="en-US" sz="2400" dirty="0"/>
              <a:t>4. Active Learning</a:t>
            </a:r>
          </a:p>
          <a:p>
            <a:pPr marL="0" indent="0">
              <a:buNone/>
            </a:pPr>
            <a:r>
              <a:rPr lang="en-US" sz="2400" dirty="0"/>
              <a:t>5. Semi-supervised Learning</a:t>
            </a:r>
          </a:p>
          <a:p>
            <a:pPr marL="0" indent="0">
              <a:buNone/>
            </a:pPr>
            <a:r>
              <a:rPr lang="en-US" sz="2400" dirty="0"/>
              <a:t>6. Domain-Specific Features</a:t>
            </a:r>
          </a:p>
          <a:p>
            <a:pPr marL="0" indent="0">
              <a:buNone/>
            </a:pPr>
            <a:r>
              <a:rPr lang="en-US" sz="2400" dirty="0"/>
              <a:t>7. Error Analysis and Iterative Refinement</a:t>
            </a:r>
          </a:p>
          <a:p>
            <a:pPr marL="0" indent="0">
              <a:buNone/>
            </a:pPr>
            <a:r>
              <a:rPr lang="en-US" sz="2400" dirty="0"/>
              <a:t>8. Multi-label Classification</a:t>
            </a:r>
          </a:p>
        </p:txBody>
      </p:sp>
    </p:spTree>
    <p:extLst>
      <p:ext uri="{BB962C8B-B14F-4D97-AF65-F5344CB8AC3E}">
        <p14:creationId xmlns:p14="http://schemas.microsoft.com/office/powerpoint/2010/main" val="192896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1421</Words>
  <Application>Microsoft Office PowerPoint</Application>
  <PresentationFormat>Widescreen</PresentationFormat>
  <Paragraphs>111</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Semester Project  (Graph Theory)</vt:lpstr>
      <vt:lpstr> Introduction</vt:lpstr>
      <vt:lpstr> Use of Graphs</vt:lpstr>
      <vt:lpstr> Problem Statement</vt:lpstr>
      <vt:lpstr>            Methodology</vt:lpstr>
      <vt:lpstr>Methodology</vt:lpstr>
      <vt:lpstr>Methodology</vt:lpstr>
      <vt:lpstr>Results </vt:lpstr>
      <vt:lpstr>Future Work</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  (Graph Theory)</dc:title>
  <dc:creator>Dr Yousuf Irfan</dc:creator>
  <cp:lastModifiedBy>Muhammad Numan</cp:lastModifiedBy>
  <cp:revision>24</cp:revision>
  <dcterms:created xsi:type="dcterms:W3CDTF">2024-04-15T08:31:41Z</dcterms:created>
  <dcterms:modified xsi:type="dcterms:W3CDTF">2024-06-06T08:26:58Z</dcterms:modified>
</cp:coreProperties>
</file>