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0" r:id="rId6"/>
    <p:sldId id="259" r:id="rId7"/>
    <p:sldId id="261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687"/>
  </p:normalViewPr>
  <p:slideViewPr>
    <p:cSldViewPr snapToGrid="0" snapToObjects="1" showGuides="1">
      <p:cViewPr>
        <p:scale>
          <a:sx n="215" d="100"/>
          <a:sy n="215" d="100"/>
        </p:scale>
        <p:origin x="92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DE3BA-408A-CC41-9F0B-AA45C1662977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E7FAA-A8B0-7C4C-81A1-8B5F1544A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602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E7FAA-A8B0-7C4C-81A1-8B5F1544A081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654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E7FAA-A8B0-7C4C-81A1-8B5F1544A081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296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E7FAA-A8B0-7C4C-81A1-8B5F1544A081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1455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E7FAA-A8B0-7C4C-81A1-8B5F1544A081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6803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E7FAA-A8B0-7C4C-81A1-8B5F1544A081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564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E7FAA-A8B0-7C4C-81A1-8B5F1544A081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14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E7FAA-A8B0-7C4C-81A1-8B5F1544A081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136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1351-4435-A268-61B2-B0EEA1647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1DAED-E755-8EFD-74E6-DF36B6AEE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078B9-7933-64A7-ECF9-2762124D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E19DB-862A-350A-F919-85B07FC6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1468-A272-1DFC-8E2E-876C8D9C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096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68F1-5BF1-B11D-C3F7-58EE6209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A78BB-33BE-C0AE-A6EF-0D4DB4C2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FB5B-2EF1-773B-91AD-94BDFE0E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2B951-4CCC-57D5-30EA-AA04ADC8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8373E-4EE3-47EB-6F5B-95C0D57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353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A1320-FB40-78D5-F8EA-71DB6C5C3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EE01E-134D-C402-0601-262036BE4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C53D3-C74C-6A12-41A0-2456463F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37A05-D02A-CF50-5696-D312F4E6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3FA2A-AA4E-C13F-EF47-A85563B0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156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5E24-CAF2-78DB-1356-43F313B2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DAED-F4C0-4A73-F94A-AB3CB4A3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3E96-591A-CD2A-FA95-FBAC6790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3FDFC-B116-1A77-03D1-95E5CD28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BDC82-9548-C396-E1EA-698F36E9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503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C4D9-69AF-3D56-B8F1-CB1D9796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82B8C-948D-5E92-86BE-617BDC2BD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8E68E-665B-48B2-76E4-9857AFCC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A151-685D-1CDA-7B71-DE61F582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45EBF-C288-7D04-1E82-4B560EE5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438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30FC-52D2-1764-92AF-7A0715BB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4C22-6697-907E-AC7A-4D067F725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A0B75-BD69-41F1-333F-22E685798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41B27-F1E0-643A-CD3F-8D080BDB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69E11-342C-6AEB-B9FE-40E4950F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CD998-CB93-0547-1AAB-EBC2FEA0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749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AEBC-26E3-5D03-1E29-3D8E726A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A09CB-BED7-4BF8-7BCB-C3860077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4662B-AB03-62D0-CFE4-D1041F6B6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C1141-909E-5664-4F16-155173E4C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692D7-2BC3-57D5-699B-E84FCDFA4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AD329-2CA6-CB7E-E170-BF5EF64C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FA60F-1CE6-BF0A-13DD-50408885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A8A7E-04EA-6C93-9E39-0CE09F11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765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1B56-C70E-76E0-1FE6-EC77208B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A125F2-24E4-235D-F289-7A9C87A7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5E130-C921-DB59-960F-062B3993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2FCEF-587D-C098-A331-08D03798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814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56771-78C0-F8FD-41EA-A4EA99E1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D9B96-88A2-AAD4-77DB-344BA44B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E43D4-5725-3942-0774-1F033BD2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507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2156-9F12-455B-BF26-D4B12701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C7CE-DA7B-7D09-BC54-A9CB463B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17193-E1F7-0E06-B7A1-3B07DB27D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1578D-41F5-B27F-10AC-C0B13D50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74C20-FB7D-5D66-2B42-5B2222CC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84850-4C7A-286E-59D8-8314BEE5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162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71F4-1BA2-2130-9FF1-F5889339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5935E-A6FC-2623-4216-69CF52413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10CB9-06EC-EEEC-511B-7D3932946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C328E-B810-DB55-8E07-51684AB7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F3A04-E8C4-F17D-29F1-41774B6F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17E7-E64D-9659-D6CF-7A9B2A36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375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CAFAF-DC9A-9FD1-C06C-0AC3A068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56A53-8635-F4B2-F4FD-D9A55A34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88E36-2FC0-3683-E6AC-A42402A9C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22DB5-CED2-2945-9986-E695A3EC7810}" type="datetimeFigureOut">
              <a:rPr lang="en-DE" smtClean="0"/>
              <a:t>27.05.22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92EE9-6A53-0405-DCB9-56CC1BC33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D247-27FD-F413-4499-E777AF46F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FE8E2-EC61-8643-BF1D-06AC144F0D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43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896C-7137-3016-F6EF-9B6EA43E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Welcome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1198-04DD-1E34-C13E-8E6916965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DE" dirty="0"/>
              <a:t>Welcome to this gridsearch game. </a:t>
            </a:r>
          </a:p>
          <a:p>
            <a:pPr marL="0" indent="0" algn="ctr">
              <a:buNone/>
            </a:pPr>
            <a:r>
              <a:rPr lang="en-DE" dirty="0"/>
              <a:t>On the following pages I will explain the game to you.</a:t>
            </a:r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r>
              <a:rPr lang="en-DE" dirty="0"/>
              <a:t>Please read the instructions carefully and ask any questions that you have about the game if anything is unclear.</a:t>
            </a:r>
          </a:p>
        </p:txBody>
      </p:sp>
    </p:spTree>
    <p:extLst>
      <p:ext uri="{BB962C8B-B14F-4D97-AF65-F5344CB8AC3E}">
        <p14:creationId xmlns:p14="http://schemas.microsoft.com/office/powerpoint/2010/main" val="24185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C46F-7D89-CC6A-B00D-89435E718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643"/>
            <a:ext cx="10515600" cy="124830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DE" dirty="0"/>
              <a:t>We also show you the decisions of someone who previously explored the same grid.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marker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tile</a:t>
            </a:r>
            <a:r>
              <a:rPr lang="de-DE" dirty="0"/>
              <a:t> </a:t>
            </a:r>
            <a:r>
              <a:rPr lang="de-DE" dirty="0" err="1"/>
              <a:t>chosen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player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round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do not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bonus</a:t>
            </a:r>
            <a:r>
              <a:rPr lang="de-DE" dirty="0"/>
              <a:t>.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72F73-068D-F75C-B5A3-CCBDD4B5A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76" y="2181483"/>
            <a:ext cx="3923993" cy="3952123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2864FBB6-BF02-EA70-6949-C0B2DAAAFFE0}"/>
              </a:ext>
            </a:extLst>
          </p:cNvPr>
          <p:cNvSpPr/>
          <p:nvPr/>
        </p:nvSpPr>
        <p:spPr>
          <a:xfrm>
            <a:off x="4411683" y="2238498"/>
            <a:ext cx="118753" cy="106877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94F8A2-D638-B286-C2D1-CA661DCB09E5}"/>
              </a:ext>
            </a:extLst>
          </p:cNvPr>
          <p:cNvCxnSpPr>
            <a:cxnSpLocks/>
          </p:cNvCxnSpPr>
          <p:nvPr/>
        </p:nvCxnSpPr>
        <p:spPr>
          <a:xfrm>
            <a:off x="2297876" y="2416629"/>
            <a:ext cx="19356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9FB96D-3558-CA4A-A206-27B5DADC2139}"/>
              </a:ext>
            </a:extLst>
          </p:cNvPr>
          <p:cNvSpPr txBox="1"/>
          <p:nvPr/>
        </p:nvSpPr>
        <p:spPr>
          <a:xfrm>
            <a:off x="653143" y="2177906"/>
            <a:ext cx="1845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This tile was chosen by </a:t>
            </a:r>
          </a:p>
          <a:p>
            <a:r>
              <a:rPr lang="en-GB" dirty="0"/>
              <a:t>A</a:t>
            </a:r>
            <a:r>
              <a:rPr lang="en-DE" dirty="0"/>
              <a:t> previous player.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C204134-8F11-3507-CC46-260AA68C58DA}"/>
              </a:ext>
            </a:extLst>
          </p:cNvPr>
          <p:cNvSpPr txBox="1">
            <a:spLocks/>
          </p:cNvSpPr>
          <p:nvPr/>
        </p:nvSpPr>
        <p:spPr>
          <a:xfrm>
            <a:off x="6899564" y="2552925"/>
            <a:ext cx="4934197" cy="420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/>
              <a:t>On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round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turned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exactly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many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tiles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you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have</a:t>
            </a:r>
            <a:r>
              <a:rPr lang="de-DE" dirty="0">
                <a:solidFill>
                  <a:srgbClr val="FF0000"/>
                </a:solidFill>
              </a:rPr>
              <a:t>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DE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DE" dirty="0">
                <a:solidFill>
                  <a:srgbClr val="FF0000"/>
                </a:solidFill>
              </a:rPr>
              <a:t>It is up to you if you want to follow that player or not.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332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342A-EA91-4CF1-0A42-78C2B9D6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1C7EA-37A3-0F33-7D56-E3A49376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DE" dirty="0"/>
              <a:t>If you have no questions left, then youre good to go. Good luck and have fun!</a:t>
            </a:r>
          </a:p>
        </p:txBody>
      </p:sp>
    </p:spTree>
    <p:extLst>
      <p:ext uri="{BB962C8B-B14F-4D97-AF65-F5344CB8AC3E}">
        <p14:creationId xmlns:p14="http://schemas.microsoft.com/office/powerpoint/2010/main" val="424072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88FD-2B8E-16D8-8DB1-C69A0E991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483"/>
            <a:ext cx="10621488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DE" dirty="0"/>
              <a:t>In the game, you need to collect </a:t>
            </a:r>
            <a:r>
              <a:rPr lang="en-DE" dirty="0">
                <a:solidFill>
                  <a:srgbClr val="FF0000"/>
                </a:solidFill>
              </a:rPr>
              <a:t>as many Bonus points as you can.</a:t>
            </a:r>
          </a:p>
          <a:p>
            <a:pPr marL="0" indent="0" algn="ctr">
              <a:buNone/>
            </a:pPr>
            <a:r>
              <a:rPr lang="en-DE" dirty="0"/>
              <a:t>For this, </a:t>
            </a:r>
            <a:r>
              <a:rPr lang="en-GB" dirty="0"/>
              <a:t>I am</a:t>
            </a:r>
            <a:r>
              <a:rPr lang="en-DE" dirty="0"/>
              <a:t> going to show you 12 grids like this, one after another.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0B9B3-7D91-93E9-3337-E6841F213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721" y="1591394"/>
            <a:ext cx="3148558" cy="40612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89CA26-DC02-4D95-71CE-59EEDF3094DE}"/>
              </a:ext>
            </a:extLst>
          </p:cNvPr>
          <p:cNvSpPr txBox="1">
            <a:spLocks/>
          </p:cNvSpPr>
          <p:nvPr/>
        </p:nvSpPr>
        <p:spPr>
          <a:xfrm>
            <a:off x="1206335" y="5646718"/>
            <a:ext cx="10515600" cy="1018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dirty="0"/>
              <a:t>Do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5€ extra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player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earned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game!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3682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0E997-7B15-B9A9-23BB-BBA57394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19" y="16204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DE" dirty="0"/>
              <a:t>The grid consists of 64 tiles. </a:t>
            </a:r>
            <a:r>
              <a:rPr lang="en-DE" dirty="0">
                <a:solidFill>
                  <a:srgbClr val="FF0000"/>
                </a:solidFill>
              </a:rPr>
              <a:t>By clicking on a tile, you can gain or loose bonus points.</a:t>
            </a:r>
            <a:r>
              <a:rPr lang="en-DE" dirty="0"/>
              <a:t> If you gain points, the color of the tile will turn orange or red, if you loose points it will turn blue.</a:t>
            </a:r>
          </a:p>
          <a:p>
            <a:pPr marL="0" indent="0" algn="ctr">
              <a:buNone/>
            </a:pPr>
            <a:r>
              <a:rPr lang="en-DE" dirty="0"/>
              <a:t>The more points you gain or loose, the more intense will be the colour of the tile after you clicked on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76CBF-894F-D252-69A4-DDD2C9AAB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990" y="3763154"/>
            <a:ext cx="2896904" cy="2886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D9EF3-DE2D-AD06-8383-B95B73AF63A2}"/>
              </a:ext>
            </a:extLst>
          </p:cNvPr>
          <p:cNvSpPr txBox="1"/>
          <p:nvPr/>
        </p:nvSpPr>
        <p:spPr>
          <a:xfrm>
            <a:off x="3211682" y="2616264"/>
            <a:ext cx="2255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In this example, someone clicked on a tile, and </a:t>
            </a:r>
            <a:r>
              <a:rPr lang="en-D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gained 36 points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136839-D6C4-FC75-37B1-B5FCF56D2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107" y="3763154"/>
            <a:ext cx="2876286" cy="2886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B73E9A-8A8D-D4FA-BB19-1B0E1DBAA25D}"/>
              </a:ext>
            </a:extLst>
          </p:cNvPr>
          <p:cNvSpPr txBox="1"/>
          <p:nvPr/>
        </p:nvSpPr>
        <p:spPr>
          <a:xfrm>
            <a:off x="6714490" y="2893263"/>
            <a:ext cx="225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In this example, someone clicked on a tile, and </a:t>
            </a:r>
            <a:r>
              <a:rPr lang="en-DE" dirty="0">
                <a:solidFill>
                  <a:schemeClr val="accent1"/>
                </a:solidFill>
              </a:rPr>
              <a:t>lost 75 points </a:t>
            </a:r>
          </a:p>
        </p:txBody>
      </p:sp>
    </p:spTree>
    <p:extLst>
      <p:ext uri="{BB962C8B-B14F-4D97-AF65-F5344CB8AC3E}">
        <p14:creationId xmlns:p14="http://schemas.microsoft.com/office/powerpoint/2010/main" val="296645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8112E-D124-2937-E243-A98297ABC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DE" dirty="0"/>
              <a:t>If you have learned something about one particular tile, this does not tell you anything about the other tiles! </a:t>
            </a:r>
          </a:p>
          <a:p>
            <a:pPr marL="0" indent="0" algn="ctr">
              <a:buNone/>
            </a:pPr>
            <a:r>
              <a:rPr lang="en-DE" dirty="0">
                <a:solidFill>
                  <a:srgbClr val="FF0000"/>
                </a:solidFill>
              </a:rPr>
              <a:t>Good and bad tiles are distributed completely randomly across the grid.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B99E00D-BCED-CE0F-63F1-025494BF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DE" dirty="0"/>
              <a:t>Important! </a:t>
            </a:r>
          </a:p>
        </p:txBody>
      </p:sp>
    </p:spTree>
    <p:extLst>
      <p:ext uri="{BB962C8B-B14F-4D97-AF65-F5344CB8AC3E}">
        <p14:creationId xmlns:p14="http://schemas.microsoft.com/office/powerpoint/2010/main" val="324886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B16A-8590-9529-E961-998200477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71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DE" dirty="0"/>
              <a:t>On the side, I am showing you how many of </a:t>
            </a:r>
            <a:r>
              <a:rPr lang="en-GB" dirty="0" err="1"/>
              <a:t>th</a:t>
            </a:r>
            <a:r>
              <a:rPr lang="en-DE" dirty="0"/>
              <a:t>e 12 grids you already saw, how many klicks you already made and how many bonus points you already collected. </a:t>
            </a:r>
          </a:p>
          <a:p>
            <a:pPr marL="0" indent="0" algn="ctr">
              <a:buNone/>
            </a:pPr>
            <a:r>
              <a:rPr lang="en-DE" dirty="0">
                <a:solidFill>
                  <a:srgbClr val="FF0000"/>
                </a:solidFill>
              </a:rPr>
              <a:t>On each grid you can make 25 klicks!</a:t>
            </a:r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C2624-B043-4155-63F4-6714BDFA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448" y="2641600"/>
            <a:ext cx="7010400" cy="3708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2237D1-D6CF-A197-678B-7F576A5FEF84}"/>
              </a:ext>
            </a:extLst>
          </p:cNvPr>
          <p:cNvCxnSpPr>
            <a:cxnSpLocks/>
          </p:cNvCxnSpPr>
          <p:nvPr/>
        </p:nvCxnSpPr>
        <p:spPr>
          <a:xfrm>
            <a:off x="7321296" y="2438400"/>
            <a:ext cx="981456" cy="8168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1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0E997-7B15-B9A9-23BB-BBA57394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61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DE" dirty="0">
                <a:solidFill>
                  <a:srgbClr val="FF0000"/>
                </a:solidFill>
              </a:rPr>
              <a:t>Before every klick you have to choose</a:t>
            </a:r>
            <a:r>
              <a:rPr lang="en-DE" dirty="0"/>
              <a:t>: Do you want to klick on the same tile again or do you want to keep exploring and try to find another tile that is better?</a:t>
            </a:r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r>
              <a:rPr lang="en-DE" dirty="0"/>
              <a:t>This is not an easy decision. If you klick on a new tile you can not know how many points you will get from that tile and you might even loose points. </a:t>
            </a:r>
          </a:p>
          <a:p>
            <a:pPr marL="0" indent="0" algn="ctr">
              <a:buNone/>
            </a:pPr>
            <a:endParaRPr lang="en-DE" dirty="0"/>
          </a:p>
          <a:p>
            <a:pPr marL="0" indent="0" algn="ctr">
              <a:buNone/>
            </a:pPr>
            <a:r>
              <a:rPr lang="en-DE" dirty="0"/>
              <a:t>If you klick on a tile that you already klicked on, you can have an idea.  But it is still not easy because </a:t>
            </a:r>
            <a:r>
              <a:rPr lang="en-DE" dirty="0">
                <a:solidFill>
                  <a:srgbClr val="FF0000"/>
                </a:solidFill>
              </a:rPr>
              <a:t>some tiles that have been very good in one round can be very bad</a:t>
            </a:r>
            <a:r>
              <a:rPr lang="en-DE" dirty="0"/>
              <a:t> in the next. </a:t>
            </a:r>
          </a:p>
          <a:p>
            <a:pPr marL="0" indent="0" algn="ctr">
              <a:buNone/>
            </a:pPr>
            <a:r>
              <a:rPr lang="en-DE" dirty="0"/>
              <a:t>Other tiles are more consistent. </a:t>
            </a:r>
          </a:p>
        </p:txBody>
      </p:sp>
    </p:spTree>
    <p:extLst>
      <p:ext uri="{BB962C8B-B14F-4D97-AF65-F5344CB8AC3E}">
        <p14:creationId xmlns:p14="http://schemas.microsoft.com/office/powerpoint/2010/main" val="28870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D14D-6293-F530-BFAA-62A01855E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7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DE" dirty="0"/>
              <a:t>Here you can see the bonus obtained from repeatetly klicking on an </a:t>
            </a:r>
            <a:r>
              <a:rPr lang="en-DE" dirty="0">
                <a:solidFill>
                  <a:srgbClr val="FF0000"/>
                </a:solidFill>
              </a:rPr>
              <a:t>inconsistent</a:t>
            </a:r>
            <a:r>
              <a:rPr lang="en-DE" dirty="0"/>
              <a:t> tile.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6BAF9-9419-903D-022D-548B005994B9}"/>
              </a:ext>
            </a:extLst>
          </p:cNvPr>
          <p:cNvSpPr txBox="1"/>
          <p:nvPr/>
        </p:nvSpPr>
        <p:spPr>
          <a:xfrm>
            <a:off x="1592382" y="270052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kl</a:t>
            </a:r>
            <a:r>
              <a:rPr lang="en-DE" dirty="0"/>
              <a:t>ick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8144C-436E-5952-8A92-27C23B0BF641}"/>
              </a:ext>
            </a:extLst>
          </p:cNvPr>
          <p:cNvSpPr txBox="1"/>
          <p:nvPr/>
        </p:nvSpPr>
        <p:spPr>
          <a:xfrm>
            <a:off x="4288008" y="264346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kl</a:t>
            </a:r>
            <a:r>
              <a:rPr lang="en-DE" dirty="0"/>
              <a:t>ick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8A253-1782-4A06-268B-3C1B3F93BD34}"/>
              </a:ext>
            </a:extLst>
          </p:cNvPr>
          <p:cNvSpPr txBox="1"/>
          <p:nvPr/>
        </p:nvSpPr>
        <p:spPr>
          <a:xfrm>
            <a:off x="7027702" y="264346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kl</a:t>
            </a:r>
            <a:r>
              <a:rPr lang="en-DE" dirty="0"/>
              <a:t>ick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26271-BBDE-AF18-EB75-3BA9CDBC36E3}"/>
              </a:ext>
            </a:extLst>
          </p:cNvPr>
          <p:cNvSpPr txBox="1"/>
          <p:nvPr/>
        </p:nvSpPr>
        <p:spPr>
          <a:xfrm>
            <a:off x="9608591" y="270052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kl</a:t>
            </a:r>
            <a:r>
              <a:rPr lang="en-DE" dirty="0"/>
              <a:t>ick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049FB4-84C5-F87E-5D87-3A462AFA7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77" y="3357483"/>
            <a:ext cx="2152230" cy="21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C52226-A3DF-ABD9-CAE4-167BBF716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137" y="3429000"/>
            <a:ext cx="2198298" cy="21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3B3158-92EE-BF08-0F9D-354044F21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551" y="3429000"/>
            <a:ext cx="2136857" cy="21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A2B28D-50E1-67F9-A4F2-4C8E74469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3440" y="3429000"/>
            <a:ext cx="2136857" cy="21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546627-D08D-46EE-4734-483533395F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8971" y="2795768"/>
            <a:ext cx="428267" cy="5481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45E63E-4FFD-7089-968E-F04532956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0796" y="2738706"/>
            <a:ext cx="428267" cy="5481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24A5DE-E080-48A2-FEC0-C6AA321CD6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89" y="2795768"/>
            <a:ext cx="428267" cy="5481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0A1643-701C-9301-1185-EA88A8E0D4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6206" y="2795768"/>
            <a:ext cx="428267" cy="54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3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D14D-6293-F530-BFAA-62A01855E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7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DE" dirty="0"/>
              <a:t>Here you can see the bonus obtained from repeatetly klicking on a </a:t>
            </a:r>
            <a:r>
              <a:rPr lang="en-DE" dirty="0">
                <a:solidFill>
                  <a:srgbClr val="FF0000"/>
                </a:solidFill>
              </a:rPr>
              <a:t>consistent</a:t>
            </a:r>
            <a:r>
              <a:rPr lang="en-DE" dirty="0"/>
              <a:t> tile.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6BAF9-9419-903D-022D-548B005994B9}"/>
              </a:ext>
            </a:extLst>
          </p:cNvPr>
          <p:cNvSpPr txBox="1"/>
          <p:nvPr/>
        </p:nvSpPr>
        <p:spPr>
          <a:xfrm>
            <a:off x="1592382" y="270052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kl</a:t>
            </a:r>
            <a:r>
              <a:rPr lang="en-DE" dirty="0"/>
              <a:t>ick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8144C-436E-5952-8A92-27C23B0BF641}"/>
              </a:ext>
            </a:extLst>
          </p:cNvPr>
          <p:cNvSpPr txBox="1"/>
          <p:nvPr/>
        </p:nvSpPr>
        <p:spPr>
          <a:xfrm>
            <a:off x="4288008" y="264346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kl</a:t>
            </a:r>
            <a:r>
              <a:rPr lang="en-DE" dirty="0"/>
              <a:t>ick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8A253-1782-4A06-268B-3C1B3F93BD34}"/>
              </a:ext>
            </a:extLst>
          </p:cNvPr>
          <p:cNvSpPr txBox="1"/>
          <p:nvPr/>
        </p:nvSpPr>
        <p:spPr>
          <a:xfrm>
            <a:off x="7027702" y="2643465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kl</a:t>
            </a:r>
            <a:r>
              <a:rPr lang="en-DE" dirty="0"/>
              <a:t>ick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26271-BBDE-AF18-EB75-3BA9CDBC36E3}"/>
              </a:ext>
            </a:extLst>
          </p:cNvPr>
          <p:cNvSpPr txBox="1"/>
          <p:nvPr/>
        </p:nvSpPr>
        <p:spPr>
          <a:xfrm>
            <a:off x="9608591" y="270052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kl</a:t>
            </a:r>
            <a:r>
              <a:rPr lang="en-DE" dirty="0"/>
              <a:t>ick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049FB4-84C5-F87E-5D87-3A462AFA76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3163" y="3357483"/>
            <a:ext cx="2136857" cy="21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C52226-A3DF-ABD9-CAE4-167BBF7169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617720" y="3429000"/>
            <a:ext cx="2107132" cy="21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3B3158-92EE-BF08-0F9D-354044F219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42551" y="3429083"/>
            <a:ext cx="2136857" cy="21598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A2B28D-50E1-67F9-A4F2-4C8E7446939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923440" y="3436714"/>
            <a:ext cx="2136857" cy="21445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546627-D08D-46EE-4734-483533395F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8971" y="2795768"/>
            <a:ext cx="428267" cy="5481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45E63E-4FFD-7089-968E-F04532956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0796" y="2738706"/>
            <a:ext cx="428267" cy="5481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24A5DE-E080-48A2-FEC0-C6AA321CD6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89" y="2795768"/>
            <a:ext cx="428267" cy="5481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0A1643-701C-9301-1185-EA88A8E0D4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6206" y="2795768"/>
            <a:ext cx="428267" cy="54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4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EC46F-7D89-CC6A-B00D-89435E718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90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DE" sz="2600" dirty="0"/>
              <a:t>Now </a:t>
            </a:r>
            <a:r>
              <a:rPr lang="en-GB" sz="2600" dirty="0"/>
              <a:t>I</a:t>
            </a:r>
            <a:r>
              <a:rPr lang="en-DE" sz="2600" dirty="0"/>
              <a:t> am giving you a tip. I have been hiding a gem in some of the grids, but not in all of them. I am not telling you in which grids exaclty, but a gem it is worth looking for!</a:t>
            </a:r>
          </a:p>
          <a:p>
            <a:pPr marL="0" indent="0" algn="ctr">
              <a:buNone/>
            </a:pPr>
            <a:r>
              <a:rPr lang="en-DE" sz="2600" dirty="0"/>
              <a:t>A gem is a tile, that is very consistent and offers many more bonus points than any other tile on the grid.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72F73-068D-F75C-B5A3-CCBDD4B5A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798" y="2279894"/>
            <a:ext cx="3030403" cy="30521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9E6651-0374-267E-75D7-BDFDE5E1AD8F}"/>
              </a:ext>
            </a:extLst>
          </p:cNvPr>
          <p:cNvCxnSpPr>
            <a:cxnSpLocks/>
          </p:cNvCxnSpPr>
          <p:nvPr/>
        </p:nvCxnSpPr>
        <p:spPr>
          <a:xfrm flipV="1">
            <a:off x="3708244" y="2886901"/>
            <a:ext cx="1371600" cy="42751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6D9358A-E608-DDA3-1685-C69FC87205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54" t="-45" r="43990" b="44649"/>
          <a:stretch/>
        </p:blipFill>
        <p:spPr>
          <a:xfrm>
            <a:off x="2942026" y="3467593"/>
            <a:ext cx="592117" cy="7035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70C418-B36F-E3DA-7145-201D12761216}"/>
              </a:ext>
            </a:extLst>
          </p:cNvPr>
          <p:cNvSpPr txBox="1"/>
          <p:nvPr/>
        </p:nvSpPr>
        <p:spPr>
          <a:xfrm>
            <a:off x="2865324" y="2989945"/>
            <a:ext cx="83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</a:t>
            </a:r>
          </a:p>
          <a:p>
            <a:r>
              <a:rPr lang="en-GB" dirty="0"/>
              <a:t>a</a:t>
            </a:r>
            <a:r>
              <a:rPr lang="en-DE" dirty="0"/>
              <a:t> gem!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2A39C44-7A97-63D0-F9CE-7FD957F1F12B}"/>
              </a:ext>
            </a:extLst>
          </p:cNvPr>
          <p:cNvSpPr txBox="1">
            <a:spLocks/>
          </p:cNvSpPr>
          <p:nvPr/>
        </p:nvSpPr>
        <p:spPr>
          <a:xfrm>
            <a:off x="100941" y="5619628"/>
            <a:ext cx="12005954" cy="94148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600" dirty="0" err="1">
                <a:solidFill>
                  <a:srgbClr val="FF0000"/>
                </a:solidFill>
              </a:rPr>
              <a:t>You</a:t>
            </a:r>
            <a:r>
              <a:rPr lang="de-DE" sz="2600" dirty="0">
                <a:solidFill>
                  <a:srgbClr val="FF0000"/>
                </a:solidFill>
              </a:rPr>
              <a:t> do not </a:t>
            </a:r>
            <a:r>
              <a:rPr lang="de-DE" sz="2600" dirty="0" err="1">
                <a:solidFill>
                  <a:srgbClr val="FF0000"/>
                </a:solidFill>
              </a:rPr>
              <a:t>get</a:t>
            </a:r>
            <a:r>
              <a:rPr lang="de-DE" sz="2600" dirty="0">
                <a:solidFill>
                  <a:srgbClr val="FF0000"/>
                </a:solidFill>
              </a:rPr>
              <a:t> </a:t>
            </a:r>
            <a:r>
              <a:rPr lang="de-DE" sz="2600" dirty="0" err="1">
                <a:solidFill>
                  <a:srgbClr val="FF0000"/>
                </a:solidFill>
              </a:rPr>
              <a:t>to</a:t>
            </a:r>
            <a:r>
              <a:rPr lang="de-DE" sz="2600" dirty="0">
                <a:solidFill>
                  <a:srgbClr val="FF0000"/>
                </a:solidFill>
              </a:rPr>
              <a:t> </a:t>
            </a:r>
            <a:r>
              <a:rPr lang="de-DE" sz="2600" dirty="0" err="1">
                <a:solidFill>
                  <a:srgbClr val="FF0000"/>
                </a:solidFill>
              </a:rPr>
              <a:t>search</a:t>
            </a:r>
            <a:r>
              <a:rPr lang="de-DE" sz="2600" dirty="0">
                <a:solidFill>
                  <a:srgbClr val="FF0000"/>
                </a:solidFill>
              </a:rPr>
              <a:t> </a:t>
            </a:r>
            <a:r>
              <a:rPr lang="de-DE" sz="2600" dirty="0" err="1">
                <a:solidFill>
                  <a:srgbClr val="FF0000"/>
                </a:solidFill>
              </a:rPr>
              <a:t>the</a:t>
            </a:r>
            <a:r>
              <a:rPr lang="de-DE" sz="2600" dirty="0">
                <a:solidFill>
                  <a:srgbClr val="FF0000"/>
                </a:solidFill>
              </a:rPr>
              <a:t> </a:t>
            </a:r>
            <a:r>
              <a:rPr lang="de-DE" sz="2600" dirty="0" err="1">
                <a:solidFill>
                  <a:srgbClr val="FF0000"/>
                </a:solidFill>
              </a:rPr>
              <a:t>whole</a:t>
            </a:r>
            <a:r>
              <a:rPr lang="de-DE" sz="2600" dirty="0">
                <a:solidFill>
                  <a:srgbClr val="FF0000"/>
                </a:solidFill>
              </a:rPr>
              <a:t> </a:t>
            </a:r>
            <a:r>
              <a:rPr lang="de-DE" sz="2600" dirty="0" err="1">
                <a:solidFill>
                  <a:srgbClr val="FF0000"/>
                </a:solidFill>
              </a:rPr>
              <a:t>grid</a:t>
            </a:r>
            <a:r>
              <a:rPr lang="de-DE" sz="2600" dirty="0">
                <a:solidFill>
                  <a:srgbClr val="FF0000"/>
                </a:solidFill>
              </a:rPr>
              <a:t> </a:t>
            </a:r>
            <a:r>
              <a:rPr lang="de-DE" sz="2600" dirty="0" err="1">
                <a:solidFill>
                  <a:srgbClr val="FF0000"/>
                </a:solidFill>
              </a:rPr>
              <a:t>for</a:t>
            </a:r>
            <a:r>
              <a:rPr lang="de-DE" sz="2600" dirty="0">
                <a:solidFill>
                  <a:srgbClr val="FF0000"/>
                </a:solidFill>
              </a:rPr>
              <a:t> </a:t>
            </a:r>
            <a:r>
              <a:rPr lang="de-DE" sz="2600" dirty="0" err="1">
                <a:solidFill>
                  <a:srgbClr val="FF0000"/>
                </a:solidFill>
              </a:rPr>
              <a:t>the</a:t>
            </a:r>
            <a:r>
              <a:rPr lang="de-DE" sz="2600" dirty="0">
                <a:solidFill>
                  <a:srgbClr val="FF0000"/>
                </a:solidFill>
              </a:rPr>
              <a:t> gem. </a:t>
            </a:r>
            <a:r>
              <a:rPr lang="de-DE" sz="2600" dirty="0" err="1">
                <a:solidFill>
                  <a:srgbClr val="FF0000"/>
                </a:solidFill>
              </a:rPr>
              <a:t>Remember</a:t>
            </a:r>
            <a:r>
              <a:rPr lang="de-DE" sz="2600" dirty="0">
                <a:solidFill>
                  <a:srgbClr val="FF0000"/>
                </a:solidFill>
              </a:rPr>
              <a:t>, </a:t>
            </a:r>
            <a:r>
              <a:rPr lang="de-DE" sz="2600" dirty="0" err="1">
                <a:solidFill>
                  <a:srgbClr val="FF0000"/>
                </a:solidFill>
              </a:rPr>
              <a:t>you</a:t>
            </a:r>
            <a:r>
              <a:rPr lang="de-DE" sz="2600" dirty="0">
                <a:solidFill>
                  <a:srgbClr val="FF0000"/>
                </a:solidFill>
              </a:rPr>
              <a:t> </a:t>
            </a:r>
            <a:r>
              <a:rPr lang="de-DE" sz="2600" dirty="0" err="1">
                <a:solidFill>
                  <a:srgbClr val="FF0000"/>
                </a:solidFill>
              </a:rPr>
              <a:t>only</a:t>
            </a:r>
            <a:r>
              <a:rPr lang="de-DE" sz="2600" dirty="0">
                <a:solidFill>
                  <a:srgbClr val="FF0000"/>
                </a:solidFill>
              </a:rPr>
              <a:t> </a:t>
            </a:r>
            <a:r>
              <a:rPr lang="de-DE" sz="2600" dirty="0" err="1">
                <a:solidFill>
                  <a:srgbClr val="FF0000"/>
                </a:solidFill>
              </a:rPr>
              <a:t>have</a:t>
            </a:r>
            <a:r>
              <a:rPr lang="de-DE" sz="2600" dirty="0">
                <a:solidFill>
                  <a:srgbClr val="FF0000"/>
                </a:solidFill>
              </a:rPr>
              <a:t> 25 </a:t>
            </a:r>
            <a:r>
              <a:rPr lang="de-DE" sz="2600" dirty="0" err="1">
                <a:solidFill>
                  <a:srgbClr val="FF0000"/>
                </a:solidFill>
              </a:rPr>
              <a:t>klicks</a:t>
            </a:r>
            <a:r>
              <a:rPr lang="de-DE" sz="2600" dirty="0">
                <a:solidFill>
                  <a:srgbClr val="FF0000"/>
                </a:solidFill>
              </a:rPr>
              <a:t>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600" dirty="0" err="1">
                <a:solidFill>
                  <a:srgbClr val="FF0000"/>
                </a:solidFill>
              </a:rPr>
              <a:t>it</a:t>
            </a:r>
            <a:r>
              <a:rPr lang="de-DE" sz="2600" dirty="0">
                <a:solidFill>
                  <a:srgbClr val="FF0000"/>
                </a:solidFill>
              </a:rPr>
              <a:t> </a:t>
            </a:r>
            <a:r>
              <a:rPr lang="de-DE" sz="2600" dirty="0" err="1">
                <a:solidFill>
                  <a:srgbClr val="FF0000"/>
                </a:solidFill>
              </a:rPr>
              <a:t>might</a:t>
            </a:r>
            <a:r>
              <a:rPr lang="de-DE" sz="2600" dirty="0">
                <a:solidFill>
                  <a:srgbClr val="FF0000"/>
                </a:solidFill>
              </a:rPr>
              <a:t> </a:t>
            </a:r>
            <a:r>
              <a:rPr lang="de-DE" sz="2600" dirty="0" err="1">
                <a:solidFill>
                  <a:srgbClr val="FF0000"/>
                </a:solidFill>
              </a:rPr>
              <a:t>be</a:t>
            </a:r>
            <a:r>
              <a:rPr lang="de-DE" sz="2600" dirty="0">
                <a:solidFill>
                  <a:srgbClr val="FF0000"/>
                </a:solidFill>
              </a:rPr>
              <a:t> </a:t>
            </a:r>
            <a:r>
              <a:rPr lang="de-DE" sz="2600" dirty="0" err="1">
                <a:solidFill>
                  <a:srgbClr val="FF0000"/>
                </a:solidFill>
              </a:rPr>
              <a:t>you</a:t>
            </a:r>
            <a:r>
              <a:rPr lang="de-DE" sz="2600" dirty="0">
                <a:solidFill>
                  <a:srgbClr val="FF0000"/>
                </a:solidFill>
              </a:rPr>
              <a:t> </a:t>
            </a:r>
            <a:r>
              <a:rPr lang="de-DE" sz="2600" dirty="0" err="1">
                <a:solidFill>
                  <a:srgbClr val="FF0000"/>
                </a:solidFill>
              </a:rPr>
              <a:t>never</a:t>
            </a:r>
            <a:r>
              <a:rPr lang="de-DE" sz="2600" dirty="0">
                <a:solidFill>
                  <a:srgbClr val="FF0000"/>
                </a:solidFill>
              </a:rPr>
              <a:t> find </a:t>
            </a:r>
            <a:r>
              <a:rPr lang="de-DE" sz="2600" dirty="0" err="1">
                <a:solidFill>
                  <a:srgbClr val="FF0000"/>
                </a:solidFill>
              </a:rPr>
              <a:t>the</a:t>
            </a:r>
            <a:r>
              <a:rPr lang="de-DE" sz="2600" dirty="0">
                <a:solidFill>
                  <a:srgbClr val="FF0000"/>
                </a:solidFill>
              </a:rPr>
              <a:t> </a:t>
            </a:r>
            <a:r>
              <a:rPr lang="de-DE" sz="2600" dirty="0" err="1">
                <a:solidFill>
                  <a:srgbClr val="FF0000"/>
                </a:solidFill>
              </a:rPr>
              <a:t>gem</a:t>
            </a:r>
            <a:r>
              <a:rPr lang="de-DE" sz="2600" dirty="0">
                <a:solidFill>
                  <a:srgbClr val="FF0000"/>
                </a:solidFill>
              </a:rPr>
              <a:t>, </a:t>
            </a:r>
            <a:r>
              <a:rPr lang="de-DE" sz="2600" dirty="0" err="1">
                <a:solidFill>
                  <a:srgbClr val="FF0000"/>
                </a:solidFill>
              </a:rPr>
              <a:t>eventhough</a:t>
            </a:r>
            <a:r>
              <a:rPr lang="de-DE" sz="2600" dirty="0">
                <a:solidFill>
                  <a:srgbClr val="FF0000"/>
                </a:solidFill>
              </a:rPr>
              <a:t> </a:t>
            </a:r>
            <a:r>
              <a:rPr lang="de-DE" sz="2600" dirty="0" err="1">
                <a:solidFill>
                  <a:srgbClr val="FF0000"/>
                </a:solidFill>
              </a:rPr>
              <a:t>it</a:t>
            </a:r>
            <a:r>
              <a:rPr lang="de-DE" sz="2600" dirty="0">
                <a:solidFill>
                  <a:srgbClr val="FF0000"/>
                </a:solidFill>
              </a:rPr>
              <a:t> </a:t>
            </a:r>
            <a:r>
              <a:rPr lang="de-DE" sz="2600" dirty="0" err="1">
                <a:solidFill>
                  <a:srgbClr val="FF0000"/>
                </a:solidFill>
              </a:rPr>
              <a:t>is</a:t>
            </a:r>
            <a:r>
              <a:rPr lang="de-DE" sz="2600" dirty="0">
                <a:solidFill>
                  <a:srgbClr val="FF0000"/>
                </a:solidFill>
              </a:rPr>
              <a:t> </a:t>
            </a:r>
            <a:r>
              <a:rPr lang="de-DE" sz="2600" dirty="0" err="1">
                <a:solidFill>
                  <a:srgbClr val="FF0000"/>
                </a:solidFill>
              </a:rPr>
              <a:t>hidden</a:t>
            </a:r>
            <a:r>
              <a:rPr lang="de-DE" sz="2600" dirty="0">
                <a:solidFill>
                  <a:srgbClr val="FF0000"/>
                </a:solidFill>
              </a:rPr>
              <a:t> </a:t>
            </a:r>
            <a:r>
              <a:rPr lang="de-DE" sz="2600" dirty="0" err="1">
                <a:solidFill>
                  <a:srgbClr val="FF0000"/>
                </a:solidFill>
              </a:rPr>
              <a:t>somewhere</a:t>
            </a:r>
            <a:r>
              <a:rPr lang="de-DE" sz="2600" dirty="0">
                <a:solidFill>
                  <a:srgbClr val="FF0000"/>
                </a:solidFill>
              </a:rPr>
              <a:t>.</a:t>
            </a:r>
            <a:endParaRPr lang="en-DE" sz="2600" dirty="0">
              <a:solidFill>
                <a:srgbClr val="FF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94FB71-3DD0-8452-1E26-AFF980B46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2051" y="6032665"/>
            <a:ext cx="531245" cy="4663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F018BF-0C68-3FAF-5441-0A4859AC6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04" y="6032665"/>
            <a:ext cx="531245" cy="46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661</Words>
  <Application>Microsoft Macintosh PowerPoint</Application>
  <PresentationFormat>Widescreen</PresentationFormat>
  <Paragraphs>54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Welcome </vt:lpstr>
      <vt:lpstr>PowerPoint Presentation</vt:lpstr>
      <vt:lpstr>PowerPoint Presentation</vt:lpstr>
      <vt:lpstr>Important!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Ciranka</dc:creator>
  <cp:lastModifiedBy>Simon Ciranka</cp:lastModifiedBy>
  <cp:revision>6</cp:revision>
  <dcterms:created xsi:type="dcterms:W3CDTF">2022-05-27T15:43:45Z</dcterms:created>
  <dcterms:modified xsi:type="dcterms:W3CDTF">2022-05-27T18:47:05Z</dcterms:modified>
</cp:coreProperties>
</file>