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4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DD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6"/>
    <p:restoredTop sz="94699"/>
  </p:normalViewPr>
  <p:slideViewPr>
    <p:cSldViewPr snapToGrid="0" showGuides="1">
      <p:cViewPr>
        <p:scale>
          <a:sx n="35" d="100"/>
          <a:sy n="35" d="100"/>
        </p:scale>
        <p:origin x="2728" y="1792"/>
      </p:cViewPr>
      <p:guideLst>
        <p:guide orient="horz" pos="2228"/>
        <p:guide pos="4974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71582-9B2D-9248-BDE4-01C91EACD5A8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67DC4-3E36-434F-B811-1BDB119F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2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67DC4-3E36-434F-B811-1BDB119F1F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8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38F2-2992-A966-9E74-C782FF92C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22B21-605B-E014-1C21-C0455D574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D9F0E-157D-E18C-424D-C3034B29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CA006-31C1-6BC9-1992-82F1E6E9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1E353-A415-BF39-C89A-000084C3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3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1477-5E0E-8E48-E84F-F44D4D0B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4F798-69A4-6CBD-9698-377869147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373C-4FD5-AF11-EADB-30334E08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CF29E-FA31-78E5-0C8C-B61CBA09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BDCD-6EC7-D973-ABE8-635C107A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3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0719F-B694-53F6-EC3C-5AA26C566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47D46-002C-6EB8-EE7D-3772E7C0E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FB892-2D35-BA4C-40F3-8DA5FD27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A8A95-AFDA-16C8-A51D-0E41D89D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538CA-A7E0-653E-C3D0-51F312D1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2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3A60-A737-AA05-AD74-6FBAD4FA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2EF07-5C80-0E56-1E46-A20768DC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BA600-A672-2802-CB82-23B33C80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BD1EF-D500-4D4B-35FE-43E1D047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A682D-5A5C-C217-7E2D-9EF734FC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9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6995-7DA7-6FE7-D8D6-F72133F8B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B7109-2D07-F6B2-E743-C0A42F9C4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479D-FDFA-9128-A028-E19EB8C7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42D76-058B-A801-2DC2-9B1B780E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1AF3B-F9A5-2D21-FBDF-89A0CDAB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4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3527-3BFD-1998-63B8-0EF8C1C1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3357-0715-5879-8D13-7749A9D76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47C66-563B-7132-EBAC-CA62446A8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8083C-6A3B-18CE-2BE9-9BC0672F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8DF8F-8321-0112-5DE2-EC43BADA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651E6-EE55-2DC3-2AAF-1F48AA75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7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E4F0-7022-83AB-66C0-05F51BFA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8A2C3-945E-035C-E3C7-295907291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43849-B56C-564A-F65C-DBB11567C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F46D5-0704-9676-10FC-5EB5BF44D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85FEA-57D6-523F-6E4A-72B8471FC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5F961-4335-04A5-444D-26F09927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1/6/25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385D5-B87D-16E2-E696-82D027C4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CE455-D92D-21B1-B8CE-59DE488F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0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3564-7266-B18B-B640-A6EF11FC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BE3FF-C58E-B1F5-A80B-F993B468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BF136-D4FA-6F56-75C1-FCD4D572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6A1BE-4E28-B18C-9E93-5BBF0C09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2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260D8-6C97-20EB-F01F-8C00B7F2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1/6/25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B3E5E-57B7-C7EC-D624-9C7628DC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0EF90-905F-91E4-FDCB-630E6591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D797-F144-B490-4D6C-6AFC44B6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3893-3167-A543-5EB5-8FD967F1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58DA9-FC62-5F60-8043-9B0AA16FA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2A98B-13FE-EA87-1FF8-9CF5F941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C3D18-0288-F2EE-B779-4DC15FEF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33035-0954-B25C-2198-800D8D6D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8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CA08-1D1A-CCE7-5C24-0FF6B2D7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99CF1-C476-66BF-B84A-F82ED8559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5FE07-A059-18DE-FD6D-BBD5760C8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7ED43-8A9D-DF59-2E46-500E8020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CA57B-77AB-D633-1E7E-61970448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156E3-8C3D-F18C-7B51-8F1794EB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0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0981A-396F-DEB0-8862-DA5B0EE4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3233-63E4-84C3-5972-0BC99544C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9F2C-6507-120B-7757-5AB4C6C4F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FDBA4-B411-3947-A1AF-34EDADE44438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7D5A5-C109-B967-FB59-3E183B60E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E493-B1F1-507E-00C1-594BDAA5A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4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931041F-6AA8-74DD-2773-A12B5FFE0ACE}"/>
              </a:ext>
            </a:extLst>
          </p:cNvPr>
          <p:cNvGrpSpPr/>
          <p:nvPr/>
        </p:nvGrpSpPr>
        <p:grpSpPr>
          <a:xfrm>
            <a:off x="-1427041" y="-2631543"/>
            <a:ext cx="17170601" cy="11213739"/>
            <a:chOff x="-1427041" y="-2631543"/>
            <a:chExt cx="17170601" cy="1121373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4697340-6CE7-51D4-943D-EF80D95FFDCF}"/>
                </a:ext>
              </a:extLst>
            </p:cNvPr>
            <p:cNvGrpSpPr/>
            <p:nvPr/>
          </p:nvGrpSpPr>
          <p:grpSpPr>
            <a:xfrm>
              <a:off x="11628760" y="4467396"/>
              <a:ext cx="4114800" cy="4114800"/>
              <a:chOff x="4038600" y="-146447"/>
              <a:chExt cx="4114800" cy="41148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025F2796-C4E2-4FB4-FAB8-AF5B050F5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8600" y="-146447"/>
                <a:ext cx="4114800" cy="4114800"/>
              </a:xfrm>
              <a:prstGeom prst="rect">
                <a:avLst/>
              </a:prstGeom>
            </p:spPr>
          </p:pic>
          <p:pic>
            <p:nvPicPr>
              <p:cNvPr id="30" name="Graphic 29" descr="Grinning face outline with solid fill">
                <a:extLst>
                  <a:ext uri="{FF2B5EF4-FFF2-40B4-BE49-F238E27FC236}">
                    <a16:creationId xmlns:a16="http://schemas.microsoft.com/office/drawing/2014/main" id="{E8984A48-6FF6-3F46-6DC9-2D745F56A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234763" y="1044898"/>
                <a:ext cx="301256" cy="301256"/>
              </a:xfrm>
              <a:prstGeom prst="rect">
                <a:avLst/>
              </a:prstGeom>
            </p:spPr>
          </p:pic>
        </p:grp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760B009D-8E7E-A0E6-ED60-C46696E5F1C3}"/>
                </a:ext>
              </a:extLst>
            </p:cNvPr>
            <p:cNvSpPr/>
            <p:nvPr/>
          </p:nvSpPr>
          <p:spPr>
            <a:xfrm>
              <a:off x="13297127" y="5411239"/>
              <a:ext cx="1941286" cy="907599"/>
            </a:xfrm>
            <a:prstGeom prst="roundRect">
              <a:avLst/>
            </a:prstGeom>
            <a:solidFill>
              <a:schemeClr val="dk1">
                <a:alpha val="49554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Social info does not increase probability</a:t>
              </a:r>
            </a:p>
          </p:txBody>
        </p:sp>
        <p:sp>
          <p:nvSpPr>
            <p:cNvPr id="142" name="Right Arrow 141">
              <a:extLst>
                <a:ext uri="{FF2B5EF4-FFF2-40B4-BE49-F238E27FC236}">
                  <a16:creationId xmlns:a16="http://schemas.microsoft.com/office/drawing/2014/main" id="{D970C2CF-3312-AB90-1186-9F40D72DD563}"/>
                </a:ext>
              </a:extLst>
            </p:cNvPr>
            <p:cNvSpPr/>
            <p:nvPr/>
          </p:nvSpPr>
          <p:spPr>
            <a:xfrm>
              <a:off x="11261654" y="6401354"/>
              <a:ext cx="670120" cy="24688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580606A-4578-502C-31D9-81CCC8EEE2DC}"/>
                </a:ext>
              </a:extLst>
            </p:cNvPr>
            <p:cNvGrpSpPr/>
            <p:nvPr/>
          </p:nvGrpSpPr>
          <p:grpSpPr>
            <a:xfrm>
              <a:off x="7603815" y="3766721"/>
              <a:ext cx="3754321" cy="3758861"/>
              <a:chOff x="7603815" y="3639396"/>
              <a:chExt cx="3754321" cy="3758861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73389CA-9A7D-1677-7F6A-F25AF3A40588}"/>
                  </a:ext>
                </a:extLst>
              </p:cNvPr>
              <p:cNvSpPr/>
              <p:nvPr/>
            </p:nvSpPr>
            <p:spPr>
              <a:xfrm>
                <a:off x="7603815" y="3639396"/>
                <a:ext cx="3754321" cy="37588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1EBF3281-3722-7C40-F0EB-BF346F0A6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0918" y="3863624"/>
                <a:ext cx="1092312" cy="9368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E74E2B8-5D85-502B-1063-B06709C3C4BD}"/>
                  </a:ext>
                </a:extLst>
              </p:cNvPr>
              <p:cNvSpPr txBox="1"/>
              <p:nvPr/>
            </p:nvSpPr>
            <p:spPr>
              <a:xfrm>
                <a:off x="10295855" y="4059330"/>
                <a:ext cx="442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t-2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D6C7D4E-0680-A94B-859B-7D24E30FFD10}"/>
                  </a:ext>
                </a:extLst>
              </p:cNvPr>
              <p:cNvSpPr txBox="1"/>
              <p:nvPr/>
            </p:nvSpPr>
            <p:spPr>
              <a:xfrm>
                <a:off x="9896675" y="3700009"/>
                <a:ext cx="442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t-3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CA511B2-14A2-4497-D611-2831980393E0}"/>
                  </a:ext>
                </a:extLst>
              </p:cNvPr>
              <p:cNvSpPr txBox="1"/>
              <p:nvPr/>
            </p:nvSpPr>
            <p:spPr>
              <a:xfrm>
                <a:off x="10772022" y="4392272"/>
                <a:ext cx="442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t-1</a:t>
                </a:r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09814315-3A1A-DB93-D9EB-BF6B6F119257}"/>
                  </a:ext>
                </a:extLst>
              </p:cNvPr>
              <p:cNvGrpSpPr/>
              <p:nvPr/>
            </p:nvGrpSpPr>
            <p:grpSpPr>
              <a:xfrm>
                <a:off x="7899451" y="3701462"/>
                <a:ext cx="1688123" cy="1501833"/>
                <a:chOff x="-4845956" y="5509455"/>
                <a:chExt cx="1688123" cy="1501833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C08A6082-F19A-C8C6-DBFC-D9889F283C47}"/>
                    </a:ext>
                  </a:extLst>
                </p:cNvPr>
                <p:cNvSpPr/>
                <p:nvPr/>
              </p:nvSpPr>
              <p:spPr>
                <a:xfrm>
                  <a:off x="-4845956" y="5509455"/>
                  <a:ext cx="1688123" cy="150183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9" name="Graphic 108" descr="Grinning face outline with solid fill">
                  <a:extLst>
                    <a:ext uri="{FF2B5EF4-FFF2-40B4-BE49-F238E27FC236}">
                      <a16:creationId xmlns:a16="http://schemas.microsoft.com/office/drawing/2014/main" id="{DFFC9A85-15E4-4FD5-B94B-943444809D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alphaModFix amt="35000"/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4301790" y="5972861"/>
                  <a:ext cx="105426" cy="105426"/>
                </a:xfrm>
                <a:prstGeom prst="rect">
                  <a:avLst/>
                </a:prstGeom>
              </p:spPr>
            </p:pic>
          </p:grp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D7B11B3F-C5FA-EC9B-89CA-24E67DB2B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alphaModFix/>
              </a:blip>
              <a:srcRect l="15497" t="4046" r="49760" b="61607"/>
              <a:stretch/>
            </p:blipFill>
            <p:spPr>
              <a:xfrm>
                <a:off x="8145646" y="3867612"/>
                <a:ext cx="1199421" cy="118573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rgbClr val="C00000"/>
                </a:solidFill>
              </a:ln>
            </p:spPr>
          </p:pic>
          <p:pic>
            <p:nvPicPr>
              <p:cNvPr id="112" name="Graphic 111" descr="Grinning face outline with solid fill">
                <a:extLst>
                  <a:ext uri="{FF2B5EF4-FFF2-40B4-BE49-F238E27FC236}">
                    <a16:creationId xmlns:a16="http://schemas.microsoft.com/office/drawing/2014/main" id="{A375613F-E389-971F-6777-AE28581E04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182731" y="4701111"/>
                <a:ext cx="322636" cy="322636"/>
              </a:xfrm>
              <a:prstGeom prst="rect">
                <a:avLst/>
              </a:prstGeom>
            </p:spPr>
          </p:pic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C32EB555-A574-04F7-3FB1-41074569AC79}"/>
                  </a:ext>
                </a:extLst>
              </p:cNvPr>
              <p:cNvGrpSpPr/>
              <p:nvPr/>
            </p:nvGrpSpPr>
            <p:grpSpPr>
              <a:xfrm>
                <a:off x="8688206" y="4358781"/>
                <a:ext cx="1688123" cy="1501833"/>
                <a:chOff x="8681975" y="3131584"/>
                <a:chExt cx="1688123" cy="1501833"/>
              </a:xfrm>
            </p:grpSpPr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7FB0028A-EED3-E197-B602-F1ACE4070D8B}"/>
                    </a:ext>
                  </a:extLst>
                </p:cNvPr>
                <p:cNvSpPr/>
                <p:nvPr/>
              </p:nvSpPr>
              <p:spPr>
                <a:xfrm>
                  <a:off x="8681975" y="3131584"/>
                  <a:ext cx="1688123" cy="150183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1" name="Picture 120">
                  <a:extLst>
                    <a:ext uri="{FF2B5EF4-FFF2-40B4-BE49-F238E27FC236}">
                      <a16:creationId xmlns:a16="http://schemas.microsoft.com/office/drawing/2014/main" id="{CC31B400-FFE4-DC48-60A6-3309E8E79E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alphaModFix/>
                </a:blip>
                <a:srcRect l="15497" t="4046" r="49760" b="61607"/>
                <a:stretch/>
              </p:blipFill>
              <p:spPr>
                <a:xfrm>
                  <a:off x="8915737" y="3289635"/>
                  <a:ext cx="1199421" cy="118573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rgbClr val="C00000"/>
                  </a:solidFill>
                </a:ln>
              </p:spPr>
            </p:pic>
            <p:pic>
              <p:nvPicPr>
                <p:cNvPr id="122" name="Graphic 121" descr="Grinning face outline with solid fill">
                  <a:extLst>
                    <a:ext uri="{FF2B5EF4-FFF2-40B4-BE49-F238E27FC236}">
                      <a16:creationId xmlns:a16="http://schemas.microsoft.com/office/drawing/2014/main" id="{60581D43-0765-0206-00CF-200E283E6D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alphaModFix/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46763" y="3331541"/>
                  <a:ext cx="322636" cy="322636"/>
                </a:xfrm>
                <a:prstGeom prst="rect">
                  <a:avLst/>
                </a:prstGeom>
              </p:spPr>
            </p:pic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AF600EA-8E79-6BE9-7ECF-15E0E58E544D}"/>
                  </a:ext>
                </a:extLst>
              </p:cNvPr>
              <p:cNvGrpSpPr/>
              <p:nvPr/>
            </p:nvGrpSpPr>
            <p:grpSpPr>
              <a:xfrm>
                <a:off x="9458555" y="5069305"/>
                <a:ext cx="1688123" cy="1501833"/>
                <a:chOff x="-4845956" y="5509455"/>
                <a:chExt cx="1688123" cy="1501833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AC5F3DAE-5DD8-B31B-E1FF-F2AA90D3E656}"/>
                    </a:ext>
                  </a:extLst>
                </p:cNvPr>
                <p:cNvSpPr/>
                <p:nvPr/>
              </p:nvSpPr>
              <p:spPr>
                <a:xfrm>
                  <a:off x="-4845956" y="5509455"/>
                  <a:ext cx="1688123" cy="150183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136E45F8-982B-036C-45C7-384D6C0CDAF7}"/>
                    </a:ext>
                  </a:extLst>
                </p:cNvPr>
                <p:cNvGrpSpPr/>
                <p:nvPr/>
              </p:nvGrpSpPr>
              <p:grpSpPr>
                <a:xfrm>
                  <a:off x="-4595280" y="5653084"/>
                  <a:ext cx="1199421" cy="1185730"/>
                  <a:chOff x="219292" y="131137"/>
                  <a:chExt cx="3427345" cy="3388224"/>
                </a:xfrm>
                <a:grpFill/>
              </p:grpSpPr>
              <p:pic>
                <p:nvPicPr>
                  <p:cNvPr id="128" name="Picture 127">
                    <a:extLst>
                      <a:ext uri="{FF2B5EF4-FFF2-40B4-BE49-F238E27FC236}">
                        <a16:creationId xmlns:a16="http://schemas.microsoft.com/office/drawing/2014/main" id="{C6122984-1C36-022A-42EA-027A357070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alphaModFix/>
                  </a:blip>
                  <a:srcRect l="15497" t="4046" r="49760" b="61607"/>
                  <a:stretch/>
                </p:blipFill>
                <p:spPr>
                  <a:xfrm>
                    <a:off x="219292" y="131137"/>
                    <a:ext cx="3427345" cy="3388224"/>
                  </a:xfrm>
                  <a:prstGeom prst="rect">
                    <a:avLst/>
                  </a:prstGeom>
                  <a:grpFill/>
                  <a:ln w="38100">
                    <a:solidFill>
                      <a:srgbClr val="C00000"/>
                    </a:solidFill>
                  </a:ln>
                </p:spPr>
              </p:pic>
              <p:pic>
                <p:nvPicPr>
                  <p:cNvPr id="129" name="Graphic 128" descr="Grinning face outline with solid fill">
                    <a:extLst>
                      <a:ext uri="{FF2B5EF4-FFF2-40B4-BE49-F238E27FC236}">
                        <a16:creationId xmlns:a16="http://schemas.microsoft.com/office/drawing/2014/main" id="{09FB844D-01D4-D71E-360F-12FC7263D9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alphaModFix/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84482" y="2504005"/>
                    <a:ext cx="921932" cy="92193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36B14AF-FBBA-F39C-AEC5-D26F4E3DFCFD}"/>
                </a:ext>
              </a:extLst>
            </p:cNvPr>
            <p:cNvSpPr txBox="1"/>
            <p:nvPr/>
          </p:nvSpPr>
          <p:spPr>
            <a:xfrm>
              <a:off x="7603815" y="6597570"/>
              <a:ext cx="37543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Low quality </a:t>
              </a:r>
              <a:r>
                <a:rPr lang="en-US" sz="2000" dirty="0"/>
                <a:t>demonstrator chose a </a:t>
              </a:r>
              <a:r>
                <a:rPr lang="en-US" sz="2000" i="1" dirty="0"/>
                <a:t>different</a:t>
              </a:r>
              <a:r>
                <a:rPr lang="en-US" sz="2000" dirty="0"/>
                <a:t> option each time; </a:t>
              </a:r>
            </a:p>
            <a:p>
              <a:r>
                <a:rPr lang="en-US" sz="2000" dirty="0"/>
                <a:t>Q social not updated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320BCBA-E72D-A120-7557-8F2E6ACA67E2}"/>
                </a:ext>
              </a:extLst>
            </p:cNvPr>
            <p:cNvSpPr/>
            <p:nvPr/>
          </p:nvSpPr>
          <p:spPr>
            <a:xfrm>
              <a:off x="7603815" y="-385028"/>
              <a:ext cx="3754321" cy="3758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240753-3DA3-C821-AFA2-43FCFA376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427041" y="1487834"/>
              <a:ext cx="4114800" cy="41148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2C2343-A558-A860-3117-8F668F3CD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5483" y="1487834"/>
              <a:ext cx="4114800" cy="41148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1897CA-C6AA-B9F6-F4E3-551C2AF0A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45075" t="33109" r="46078" b="29355"/>
            <a:stretch/>
          </p:blipFill>
          <p:spPr>
            <a:xfrm>
              <a:off x="11580250" y="2638561"/>
              <a:ext cx="1716877" cy="1787676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DB3206C-0523-20BC-5A6A-8D4ED86246D8}"/>
                </a:ext>
              </a:extLst>
            </p:cNvPr>
            <p:cNvGrpSpPr/>
            <p:nvPr/>
          </p:nvGrpSpPr>
          <p:grpSpPr>
            <a:xfrm>
              <a:off x="11628444" y="-1748981"/>
              <a:ext cx="4114800" cy="4114800"/>
              <a:chOff x="12192000" y="-2354743"/>
              <a:chExt cx="4114800" cy="411480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0421D4B-BB2B-E149-0922-CBA69AACD8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92000" y="-2354743"/>
                <a:ext cx="4114800" cy="4114800"/>
              </a:xfrm>
              <a:prstGeom prst="rect">
                <a:avLst/>
              </a:prstGeom>
            </p:spPr>
          </p:pic>
          <p:pic>
            <p:nvPicPr>
              <p:cNvPr id="17" name="Graphic 16" descr="Grinning face outline with solid fill">
                <a:extLst>
                  <a:ext uri="{FF2B5EF4-FFF2-40B4-BE49-F238E27FC236}">
                    <a16:creationId xmlns:a16="http://schemas.microsoft.com/office/drawing/2014/main" id="{B971261C-81D5-6A07-5A98-9D29E58EDA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391117" y="-1149557"/>
                <a:ext cx="301256" cy="301256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9ED768-2FEE-8F85-A89E-E1651C3436D1}"/>
                </a:ext>
              </a:extLst>
            </p:cNvPr>
            <p:cNvSpPr txBox="1"/>
            <p:nvPr/>
          </p:nvSpPr>
          <p:spPr>
            <a:xfrm>
              <a:off x="-1092421" y="835691"/>
              <a:ext cx="34455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Solo values (Q solo)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0F6EE5-48E9-F89D-7FC3-9CE883E7E15F}"/>
                </a:ext>
              </a:extLst>
            </p:cNvPr>
            <p:cNvSpPr txBox="1"/>
            <p:nvPr/>
          </p:nvSpPr>
          <p:spPr>
            <a:xfrm>
              <a:off x="3440576" y="595432"/>
              <a:ext cx="398663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Solo choice probabilities (p solo)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784666-95C7-E43C-1E83-57DAC798FE95}"/>
                </a:ext>
              </a:extLst>
            </p:cNvPr>
            <p:cNvSpPr txBox="1"/>
            <p:nvPr/>
          </p:nvSpPr>
          <p:spPr>
            <a:xfrm>
              <a:off x="11762504" y="-2631543"/>
              <a:ext cx="384667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Social choice probabilities (p social)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92D6CA5-4353-9C03-5AD2-9CF920EE38C9}"/>
                </a:ext>
              </a:extLst>
            </p:cNvPr>
            <p:cNvSpPr txBox="1"/>
            <p:nvPr/>
          </p:nvSpPr>
          <p:spPr>
            <a:xfrm>
              <a:off x="7603815" y="-422488"/>
              <a:ext cx="37543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6"/>
                  </a:solidFill>
                </a:rPr>
                <a:t>High quality </a:t>
              </a:r>
              <a:r>
                <a:rPr lang="en-US" sz="2000" dirty="0"/>
                <a:t>demonstrator chose </a:t>
              </a:r>
              <a:r>
                <a:rPr lang="en-US" sz="2000" i="1" dirty="0"/>
                <a:t>the same </a:t>
              </a:r>
              <a:r>
                <a:rPr lang="en-US" sz="2000" dirty="0"/>
                <a:t>option each time; </a:t>
              </a:r>
            </a:p>
            <a:p>
              <a:r>
                <a:rPr lang="en-US" sz="2000" dirty="0"/>
                <a:t>Q social updated</a:t>
              </a:r>
            </a:p>
          </p:txBody>
        </p:sp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3775A3C4-AB3F-DFE8-BFC2-F128022C85DF}"/>
                </a:ext>
              </a:extLst>
            </p:cNvPr>
            <p:cNvSpPr/>
            <p:nvPr/>
          </p:nvSpPr>
          <p:spPr>
            <a:xfrm>
              <a:off x="2651715" y="3402062"/>
              <a:ext cx="670120" cy="24688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4A3904D-01D4-EE80-10AF-CBB22B1FE0C3}"/>
                </a:ext>
              </a:extLst>
            </p:cNvPr>
            <p:cNvSpPr txBox="1"/>
            <p:nvPr/>
          </p:nvSpPr>
          <p:spPr>
            <a:xfrm>
              <a:off x="2502722" y="3032730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softmax</a:t>
              </a:r>
              <a:endParaRPr lang="en-US" dirty="0">
                <a:latin typeface="Apple Chancery" panose="03020702040506060504" pitchFamily="66" charset="-79"/>
                <a:cs typeface="Apple Chancery" panose="03020702040506060504" pitchFamily="66" charset="-79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BF7221E-4E83-754F-AD3D-05707B99A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9163" y="2357733"/>
              <a:ext cx="1149883" cy="8222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306388D-7AC6-5D18-4395-DE5821B37B5D}"/>
                </a:ext>
              </a:extLst>
            </p:cNvPr>
            <p:cNvSpPr txBox="1"/>
            <p:nvPr/>
          </p:nvSpPr>
          <p:spPr>
            <a:xfrm>
              <a:off x="9924113" y="2974241"/>
              <a:ext cx="442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t-3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812B565-80B8-1452-BE66-E6234AA7A67B}"/>
                </a:ext>
              </a:extLst>
            </p:cNvPr>
            <p:cNvSpPr txBox="1"/>
            <p:nvPr/>
          </p:nvSpPr>
          <p:spPr>
            <a:xfrm>
              <a:off x="10790111" y="2323337"/>
              <a:ext cx="442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F673659-5864-8DB4-A5EE-989C069AAC88}"/>
                </a:ext>
              </a:extLst>
            </p:cNvPr>
            <p:cNvSpPr txBox="1"/>
            <p:nvPr/>
          </p:nvSpPr>
          <p:spPr>
            <a:xfrm>
              <a:off x="10405814" y="2666288"/>
              <a:ext cx="442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t-2</a:t>
              </a:r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99251D69-D56F-045B-0EB1-899BB5AD5BE4}"/>
                </a:ext>
              </a:extLst>
            </p:cNvPr>
            <p:cNvSpPr/>
            <p:nvPr/>
          </p:nvSpPr>
          <p:spPr>
            <a:xfrm>
              <a:off x="13297127" y="-827239"/>
              <a:ext cx="1941286" cy="915636"/>
            </a:xfrm>
            <a:prstGeom prst="roundRect">
              <a:avLst/>
            </a:prstGeom>
            <a:solidFill>
              <a:schemeClr val="accent6">
                <a:alpha val="48154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Social info does increase probability</a:t>
              </a:r>
            </a:p>
          </p:txBody>
        </p:sp>
        <p:sp>
          <p:nvSpPr>
            <p:cNvPr id="143" name="Right Arrow 142">
              <a:extLst>
                <a:ext uri="{FF2B5EF4-FFF2-40B4-BE49-F238E27FC236}">
                  <a16:creationId xmlns:a16="http://schemas.microsoft.com/office/drawing/2014/main" id="{6877F2F5-6CBF-C7EE-C1D6-70E27B7B09CD}"/>
                </a:ext>
              </a:extLst>
            </p:cNvPr>
            <p:cNvSpPr/>
            <p:nvPr/>
          </p:nvSpPr>
          <p:spPr>
            <a:xfrm>
              <a:off x="11245190" y="176628"/>
              <a:ext cx="670120" cy="24688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3E5EB5E-9F10-A34B-EF61-62071C05C7FD}"/>
                </a:ext>
              </a:extLst>
            </p:cNvPr>
            <p:cNvGrpSpPr/>
            <p:nvPr/>
          </p:nvGrpSpPr>
          <p:grpSpPr>
            <a:xfrm>
              <a:off x="7896239" y="1778599"/>
              <a:ext cx="1688123" cy="1501833"/>
              <a:chOff x="-4845956" y="5528505"/>
              <a:chExt cx="1688123" cy="1501833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BA110A0B-D969-4A3B-8DD5-704DE97B1BDD}"/>
                  </a:ext>
                </a:extLst>
              </p:cNvPr>
              <p:cNvSpPr/>
              <p:nvPr/>
            </p:nvSpPr>
            <p:spPr>
              <a:xfrm>
                <a:off x="-4845956" y="5528505"/>
                <a:ext cx="1688123" cy="1501833"/>
              </a:xfrm>
              <a:prstGeom prst="roundRect">
                <a:avLst/>
              </a:prstGeom>
              <a:grpFill/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5" name="Graphic 64" descr="Grinning face outline with solid fill">
                <a:extLst>
                  <a:ext uri="{FF2B5EF4-FFF2-40B4-BE49-F238E27FC236}">
                    <a16:creationId xmlns:a16="http://schemas.microsoft.com/office/drawing/2014/main" id="{29E00716-A4AC-CE8D-98B4-E98105CFAF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35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4301790" y="5972861"/>
                <a:ext cx="105426" cy="105426"/>
              </a:xfrm>
              <a:prstGeom prst="rect">
                <a:avLst/>
              </a:prstGeom>
            </p:spPr>
          </p:pic>
        </p:grp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A509A206-3251-42E3-8ACA-E27FE4E9D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</a:blip>
            <a:srcRect l="15497" t="4046" r="49760" b="61607"/>
            <a:stretch/>
          </p:blipFill>
          <p:spPr>
            <a:xfrm>
              <a:off x="8136084" y="1944749"/>
              <a:ext cx="1199421" cy="11857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</p:pic>
        <p:pic>
          <p:nvPicPr>
            <p:cNvPr id="100" name="Graphic 99" descr="Grinning face outline with solid fill">
              <a:extLst>
                <a:ext uri="{FF2B5EF4-FFF2-40B4-BE49-F238E27FC236}">
                  <a16:creationId xmlns:a16="http://schemas.microsoft.com/office/drawing/2014/main" id="{16C12E3D-9DA7-3E10-448F-81DC8A454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68245" y="2759198"/>
              <a:ext cx="322636" cy="322636"/>
            </a:xfrm>
            <a:prstGeom prst="rect">
              <a:avLst/>
            </a:prstGeom>
          </p:spPr>
        </p:pic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98323A10-B56F-6E4B-8C74-DB1DB87939CC}"/>
                </a:ext>
              </a:extLst>
            </p:cNvPr>
            <p:cNvSpPr/>
            <p:nvPr/>
          </p:nvSpPr>
          <p:spPr>
            <a:xfrm>
              <a:off x="8729563" y="1208721"/>
              <a:ext cx="1688123" cy="15018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5AFC4F8-229B-3428-005C-BA89326C1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</a:blip>
            <a:srcRect l="15497" t="4046" r="49760" b="61607"/>
            <a:stretch/>
          </p:blipFill>
          <p:spPr>
            <a:xfrm>
              <a:off x="8963325" y="1366772"/>
              <a:ext cx="1199421" cy="11857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</p:pic>
        <p:pic>
          <p:nvPicPr>
            <p:cNvPr id="3" name="Graphic 2" descr="Grinning face outline with solid fill">
              <a:extLst>
                <a:ext uri="{FF2B5EF4-FFF2-40B4-BE49-F238E27FC236}">
                  <a16:creationId xmlns:a16="http://schemas.microsoft.com/office/drawing/2014/main" id="{37B32594-1693-1D34-6AFF-37A7511A3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90165" y="2191374"/>
              <a:ext cx="322636" cy="322636"/>
            </a:xfrm>
            <a:prstGeom prst="rect">
              <a:avLst/>
            </a:prstGeom>
          </p:spPr>
        </p:pic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7D0F90C-B267-36A8-2B80-6766225E3C6F}"/>
                </a:ext>
              </a:extLst>
            </p:cNvPr>
            <p:cNvGrpSpPr/>
            <p:nvPr/>
          </p:nvGrpSpPr>
          <p:grpSpPr>
            <a:xfrm>
              <a:off x="9573531" y="700662"/>
              <a:ext cx="1688123" cy="1501833"/>
              <a:chOff x="-4845956" y="5528505"/>
              <a:chExt cx="1688123" cy="1501833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648879AC-7D97-3F82-0FD8-567E89CA5126}"/>
                  </a:ext>
                </a:extLst>
              </p:cNvPr>
              <p:cNvSpPr/>
              <p:nvPr/>
            </p:nvSpPr>
            <p:spPr>
              <a:xfrm>
                <a:off x="-4845956" y="5528505"/>
                <a:ext cx="1688123" cy="1501833"/>
              </a:xfrm>
              <a:prstGeom prst="roundRect">
                <a:avLst/>
              </a:prstGeom>
              <a:grpFill/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706ACA9-06F4-5706-21D8-29BD106EDE58}"/>
                  </a:ext>
                </a:extLst>
              </p:cNvPr>
              <p:cNvGrpSpPr/>
              <p:nvPr/>
            </p:nvGrpSpPr>
            <p:grpSpPr>
              <a:xfrm>
                <a:off x="-4595280" y="5672134"/>
                <a:ext cx="1199421" cy="1185730"/>
                <a:chOff x="219292" y="185572"/>
                <a:chExt cx="3427345" cy="3388224"/>
              </a:xfrm>
              <a:grpFill/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B7C5F5D2-5D0F-7E0D-5AAB-158DBF1B77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alphaModFix/>
                </a:blip>
                <a:srcRect l="15497" t="4046" r="49760" b="61607"/>
                <a:stretch/>
              </p:blipFill>
              <p:spPr>
                <a:xfrm>
                  <a:off x="219292" y="185572"/>
                  <a:ext cx="3427345" cy="3388224"/>
                </a:xfrm>
                <a:prstGeom prst="rect">
                  <a:avLst/>
                </a:prstGeom>
                <a:grpFill/>
                <a:ln w="38100">
                  <a:solidFill>
                    <a:srgbClr val="C00000"/>
                  </a:solidFill>
                </a:ln>
              </p:spPr>
            </p:pic>
            <p:pic>
              <p:nvPicPr>
                <p:cNvPr id="70" name="Graphic 69" descr="Grinning face outline with solid fill">
                  <a:extLst>
                    <a:ext uri="{FF2B5EF4-FFF2-40B4-BE49-F238E27FC236}">
                      <a16:creationId xmlns:a16="http://schemas.microsoft.com/office/drawing/2014/main" id="{63260D44-B36D-C375-39EA-24B0778585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alphaModFix/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38987" y="2541873"/>
                  <a:ext cx="921932" cy="921933"/>
                </a:xfrm>
                <a:prstGeom prst="rect">
                  <a:avLst/>
                </a:prstGeom>
              </p:spPr>
            </p:pic>
          </p:grp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63748C0-C254-E723-4E33-BCE617F0037E}"/>
                </a:ext>
              </a:extLst>
            </p:cNvPr>
            <p:cNvSpPr/>
            <p:nvPr/>
          </p:nvSpPr>
          <p:spPr>
            <a:xfrm>
              <a:off x="3905020" y="1632097"/>
              <a:ext cx="1444791" cy="145505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4" name="Graphic 153" descr="Magnifying glass with solid fill">
              <a:extLst>
                <a:ext uri="{FF2B5EF4-FFF2-40B4-BE49-F238E27FC236}">
                  <a16:creationId xmlns:a16="http://schemas.microsoft.com/office/drawing/2014/main" id="{C7214643-8E49-995E-DC68-33816BB8A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00016" y="1691640"/>
              <a:ext cx="649795" cy="649795"/>
            </a:xfrm>
            <a:prstGeom prst="rect">
              <a:avLst/>
            </a:prstGeom>
          </p:spPr>
        </p:pic>
        <p:pic>
          <p:nvPicPr>
            <p:cNvPr id="156" name="Graphic 155" descr="Magnifying glass with solid fill">
              <a:extLst>
                <a:ext uri="{FF2B5EF4-FFF2-40B4-BE49-F238E27FC236}">
                  <a16:creationId xmlns:a16="http://schemas.microsoft.com/office/drawing/2014/main" id="{A0EA0B4D-7AC9-45FC-887F-EAC8330BF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12192" y="1685544"/>
              <a:ext cx="649795" cy="649795"/>
            </a:xfrm>
            <a:prstGeom prst="rect">
              <a:avLst/>
            </a:prstGeom>
          </p:spPr>
        </p:pic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5C435E7-BCC8-6978-ED02-2E4DF3BD7186}"/>
                </a:ext>
              </a:extLst>
            </p:cNvPr>
            <p:cNvSpPr/>
            <p:nvPr/>
          </p:nvSpPr>
          <p:spPr>
            <a:xfrm>
              <a:off x="-801673" y="1635641"/>
              <a:ext cx="1444791" cy="145505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7938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66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Ciranka, Simon</dc:creator>
  <cp:lastModifiedBy>Ciranka, Simon</cp:lastModifiedBy>
  <cp:revision>4</cp:revision>
  <dcterms:created xsi:type="dcterms:W3CDTF">2024-12-18T15:49:48Z</dcterms:created>
  <dcterms:modified xsi:type="dcterms:W3CDTF">2025-01-06T11:43:39Z</dcterms:modified>
</cp:coreProperties>
</file>