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K Grotesk" charset="1" panose="00000500000000000000"/>
      <p:regular r:id="rId15"/>
    </p:embeddedFont>
    <p:embeddedFont>
      <p:font typeface="HK Grotesk Italics" charset="1" panose="000005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3404" y="6414887"/>
            <a:ext cx="7801192" cy="171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Auditing and Mitigating Bias for Equitable Hiring</a:t>
            </a:r>
          </a:p>
          <a:p>
            <a:pPr algn="ctr">
              <a:lnSpc>
                <a:spcPts val="457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716061" y="962025"/>
            <a:ext cx="485587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Masikhule Solutions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3339607"/>
            <a:ext cx="8984736" cy="256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b="true" sz="45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BIAS IN </a:t>
            </a:r>
            <a:r>
              <a:rPr lang="en-US" b="true" sz="45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AI EMPLOYMENT PREDICTION: A SOUTH AFRICAN LENS</a:t>
            </a:r>
          </a:p>
          <a:p>
            <a:pPr algn="ctr">
              <a:lnSpc>
                <a:spcPts val="508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16454" t="0" r="-16454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066800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5374" y="2980373"/>
            <a:ext cx="7899970" cy="6277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Synthetic dataset audit: Employment prediction (income &gt; R50,000/year).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Focus: </a:t>
            </a: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Gender (Female/Male) and race (Non-White/White) biases in SA.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Simulated IBM AI Fairness 360 for metrics and mitigations (McKinsey Global Institute, 2025).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SA Context: 33.2% unemployment (Statistics SA, 2025), Gini 0.63 (Coetzer &amp; van Zyl, 2024), BEE goals (Govender, 2024).</a:t>
            </a:r>
          </a:p>
          <a:p>
            <a:pPr algn="l">
              <a:lnSpc>
                <a:spcPts val="4147"/>
              </a:lnSpc>
            </a:pPr>
          </a:p>
          <a:p>
            <a:pPr algn="l">
              <a:lnSpc>
                <a:spcPts val="414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0466" y="4053892"/>
            <a:ext cx="8543534" cy="4325555"/>
          </a:xfrm>
          <a:custGeom>
            <a:avLst/>
            <a:gdLst/>
            <a:ahLst/>
            <a:cxnLst/>
            <a:rect r="r" b="b" t="t" l="l"/>
            <a:pathLst>
              <a:path h="4325555" w="8543534">
                <a:moveTo>
                  <a:pt x="0" y="0"/>
                </a:moveTo>
                <a:lnTo>
                  <a:pt x="8543534" y="0"/>
                </a:lnTo>
                <a:lnTo>
                  <a:pt x="8543534" y="4325555"/>
                </a:lnTo>
                <a:lnTo>
                  <a:pt x="0" y="4325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9" t="0" r="-62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36395" y="1057275"/>
            <a:ext cx="9802267" cy="72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66"/>
              </a:lnSpc>
            </a:pPr>
            <a:r>
              <a:rPr lang="en-US" b="true" sz="5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BIAS PATTE</a:t>
            </a:r>
            <a:r>
              <a:rPr lang="en-US" b="true" sz="5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RNS DISCOVERED</a:t>
            </a:r>
          </a:p>
          <a:p>
            <a:pPr algn="r">
              <a:lnSpc>
                <a:spcPts val="11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37529" y="4217006"/>
            <a:ext cx="7821771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Dataset: 2,000 samples (80% non-White, 51% female, Stats SA-based) (Coetzer &amp; van Zyl, 2024).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Gender: Females 16% lower employment rate (0.557 vs. 0.715) (Makhafola, 2024).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Race: Non-Whites 25% lower (0.594 vs. 0.845) (Makhafola, 2024).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Validated: Chi-squared (p&lt;3.69e-13 gender, p&lt;1.17e-19 race).</a:t>
            </a:r>
          </a:p>
          <a:p>
            <a:pPr algn="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</a:blip>
            <a:stretch>
              <a:fillRect l="-12999" t="0" r="-130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15049" y="1177265"/>
            <a:ext cx="6142093" cy="2473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6"/>
              </a:lnSpc>
            </a:pPr>
            <a:r>
              <a:rPr lang="en-US" sz="501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BASELINE FAIRNESS METRICS</a:t>
            </a:r>
          </a:p>
          <a:p>
            <a:pPr algn="l">
              <a:lnSpc>
                <a:spcPts val="80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57125" y="3699822"/>
            <a:ext cx="7402185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Accuracy: 67.75% (logistic regression) (McKinsey Global Institute, 2025).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Disparate Impact (DP, ideal=1): Gender 0.696, Race 0.788.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Equal Opportunity Difference (EO, ideal=0): Gender 0.185, Race 0.132.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Equalized Odds: TPR/FPR diffs show bias (Makhafola, 2024).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494466" y="2981325"/>
            <a:ext cx="6764834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Baseline Accuracy: 0.6775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Baseline Fairness Metrics: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              Metric               Gender  Race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0  Disparate Impact (DP)  0.696     0.788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1 EO Difference               0.185     0.132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2 EOdds TPR Diff            0.185     0.132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3 EOdds FPR Diff            0.416     0.319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6881270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8014" y="3083343"/>
            <a:ext cx="11878404" cy="5939202"/>
          </a:xfrm>
          <a:custGeom>
            <a:avLst/>
            <a:gdLst/>
            <a:ahLst/>
            <a:cxnLst/>
            <a:rect r="r" b="b" t="t" l="l"/>
            <a:pathLst>
              <a:path h="5939202" w="11878404">
                <a:moveTo>
                  <a:pt x="0" y="0"/>
                </a:moveTo>
                <a:lnTo>
                  <a:pt x="11878404" y="0"/>
                </a:lnTo>
                <a:lnTo>
                  <a:pt x="11878404" y="5939202"/>
                </a:lnTo>
                <a:lnTo>
                  <a:pt x="0" y="593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20496" y="1057275"/>
            <a:ext cx="11966713" cy="1758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MITIGATION STRATEGIES IMPLEMENTED</a:t>
            </a:r>
          </a:p>
          <a:p>
            <a:pPr algn="l">
              <a:lnSpc>
                <a:spcPts val="80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286418" y="4275897"/>
            <a:ext cx="6001582" cy="3506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Simulated IBM AI Fairness 360 (McKinsey Global Institute, 2025).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Preprocessing: Removed gender/race (DP: 1.020 Gender, 1.043 Race).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Reweighing: Adjusted race weights (DP: 0.784 Gender, 0.989 Race).</a:t>
            </a:r>
          </a:p>
          <a:p>
            <a:pPr algn="l" marL="474986" indent="-237493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Accuracy: 63.50-65.00%, fairness improved (Makhafola, 2024).</a:t>
            </a:r>
          </a:p>
          <a:p>
            <a:pPr algn="r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500" y="-450964"/>
            <a:ext cx="18114065" cy="10737964"/>
          </a:xfrm>
          <a:custGeom>
            <a:avLst/>
            <a:gdLst/>
            <a:ahLst/>
            <a:cxnLst/>
            <a:rect r="r" b="b" t="t" l="l"/>
            <a:pathLst>
              <a:path h="10737964" w="18114065">
                <a:moveTo>
                  <a:pt x="0" y="0"/>
                </a:moveTo>
                <a:lnTo>
                  <a:pt x="18114065" y="0"/>
                </a:lnTo>
                <a:lnTo>
                  <a:pt x="18114065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-3225" t="-140775" r="0" b="-491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24022" y="3187566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2" y="0"/>
                </a:lnTo>
                <a:lnTo>
                  <a:pt x="9200972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500" y="4023237"/>
            <a:ext cx="7137191" cy="435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Baseline: Accuracy 67.75%, DP (Race) 0.788.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Mitigation 1: Accuracy 63.50% (-4.25%), DP 1.043.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Mitigation 2: Accuracy 65.00% (-2.75%), DP 0.989.</a:t>
            </a:r>
          </a:p>
          <a:p>
            <a:pPr algn="l" marL="597746" indent="-298873" lvl="1">
              <a:lnSpc>
                <a:spcPts val="3876"/>
              </a:lnSpc>
              <a:buFont typeface="Arial"/>
              <a:buChar char="•"/>
            </a:pP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Fairness prioritized for SA equity (Govender, 2024).</a:t>
            </a:r>
          </a:p>
          <a:p>
            <a:pPr algn="l">
              <a:lnSpc>
                <a:spcPts val="38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65720" y="1475245"/>
            <a:ext cx="7878280" cy="295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0"/>
              </a:lnSpc>
            </a:pPr>
            <a:r>
              <a:rPr lang="en-US" b="true" sz="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ACCURACY VS. FAIRNESS TRADE-OFF</a:t>
            </a:r>
          </a:p>
          <a:p>
            <a:pPr algn="ctr">
              <a:lnSpc>
                <a:spcPts val="1172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5930376" y="-2927285"/>
            <a:ext cx="10734261" cy="16276271"/>
          </a:xfrm>
          <a:custGeom>
            <a:avLst/>
            <a:gdLst/>
            <a:ahLst/>
            <a:cxnLst/>
            <a:rect r="r" b="b" t="t" l="l"/>
            <a:pathLst>
              <a:path h="16276271" w="10734261">
                <a:moveTo>
                  <a:pt x="0" y="16276272"/>
                </a:moveTo>
                <a:lnTo>
                  <a:pt x="10734261" y="16276272"/>
                </a:lnTo>
                <a:lnTo>
                  <a:pt x="10734261" y="0"/>
                </a:lnTo>
                <a:lnTo>
                  <a:pt x="0" y="0"/>
                </a:lnTo>
                <a:lnTo>
                  <a:pt x="0" y="16276272"/>
                </a:lnTo>
                <a:close/>
              </a:path>
            </a:pathLst>
          </a:custGeom>
          <a:blipFill>
            <a:blip r:embed="rId2"/>
            <a:stretch>
              <a:fillRect l="-1650" t="0" r="-58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8478" y="4014262"/>
            <a:ext cx="5970671" cy="5970671"/>
          </a:xfrm>
          <a:custGeom>
            <a:avLst/>
            <a:gdLst/>
            <a:ahLst/>
            <a:cxnLst/>
            <a:rect r="r" b="b" t="t" l="l"/>
            <a:pathLst>
              <a:path h="5970671" w="5970671">
                <a:moveTo>
                  <a:pt x="0" y="0"/>
                </a:moveTo>
                <a:lnTo>
                  <a:pt x="5970671" y="0"/>
                </a:lnTo>
                <a:lnTo>
                  <a:pt x="5970671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8341" y="290981"/>
            <a:ext cx="5970671" cy="5970671"/>
          </a:xfrm>
          <a:custGeom>
            <a:avLst/>
            <a:gdLst/>
            <a:ahLst/>
            <a:cxnLst/>
            <a:rect r="r" b="b" t="t" l="l"/>
            <a:pathLst>
              <a:path h="5970671" w="5970671">
                <a:moveTo>
                  <a:pt x="0" y="0"/>
                </a:moveTo>
                <a:lnTo>
                  <a:pt x="5970671" y="0"/>
                </a:lnTo>
                <a:lnTo>
                  <a:pt x="5970671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3553" y="1057275"/>
            <a:ext cx="6655149" cy="247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0"/>
              </a:lnSpc>
            </a:pPr>
            <a:r>
              <a:rPr lang="en-US" b="true" sz="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REAL-WORLD IMPLICATIONS</a:t>
            </a:r>
          </a:p>
          <a:p>
            <a:pPr algn="just">
              <a:lnSpc>
                <a:spcPts val="80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219149" y="6563033"/>
            <a:ext cx="8394730" cy="356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2603" indent="-271301" lvl="1">
              <a:lnSpc>
                <a:spcPts val="3518"/>
              </a:lnSpc>
              <a:buFont typeface="Arial"/>
              <a:buChar char="•"/>
            </a:pPr>
            <a:r>
              <a:rPr lang="en-US" sz="251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Risks job denials, worsening 33.2% unemployment (Statistics SA, 2025).</a:t>
            </a:r>
          </a:p>
          <a:p>
            <a:pPr algn="just" marL="542603" indent="-271301" lvl="1">
              <a:lnSpc>
                <a:spcPts val="3518"/>
              </a:lnSpc>
              <a:buFont typeface="Arial"/>
              <a:buChar char="•"/>
            </a:pPr>
            <a:r>
              <a:rPr lang="en-US" sz="251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Violates Employment Equity Act, widens Gini (0.63) (Coetzer &amp; van Zyl, 2024).</a:t>
            </a:r>
          </a:p>
          <a:p>
            <a:pPr algn="just" marL="542603" indent="-271301" lvl="1">
              <a:lnSpc>
                <a:spcPts val="3518"/>
              </a:lnSpc>
              <a:buFont typeface="Arial"/>
              <a:buChar char="•"/>
            </a:pPr>
            <a:r>
              <a:rPr lang="en-US" sz="251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Undermines BEE, perpetuates apartheid inequities (PwC South Africa, 2023).</a:t>
            </a:r>
          </a:p>
          <a:p>
            <a:pPr algn="just" marL="542603" indent="-271301" lvl="1">
              <a:lnSpc>
                <a:spcPts val="3518"/>
              </a:lnSpc>
              <a:buFont typeface="Arial"/>
              <a:buChar char="•"/>
            </a:pPr>
            <a:r>
              <a:rPr lang="en-US" sz="251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Harms: Poverty, social unrest (Ndung’u &amp; Signé, 2024).</a:t>
            </a:r>
          </a:p>
          <a:p>
            <a:pPr algn="r">
              <a:lnSpc>
                <a:spcPts val="351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089045" y="-4089045"/>
            <a:ext cx="10287000" cy="18465090"/>
          </a:xfrm>
          <a:custGeom>
            <a:avLst/>
            <a:gdLst/>
            <a:ahLst/>
            <a:cxnLst/>
            <a:rect r="r" b="b" t="t" l="l"/>
            <a:pathLst>
              <a:path h="18465090" w="10287000">
                <a:moveTo>
                  <a:pt x="0" y="0"/>
                </a:moveTo>
                <a:lnTo>
                  <a:pt x="10287000" y="0"/>
                </a:lnTo>
                <a:lnTo>
                  <a:pt x="10287000" y="18465090"/>
                </a:lnTo>
                <a:lnTo>
                  <a:pt x="0" y="18465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10" t="0" r="-1361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61443" y="3016661"/>
            <a:ext cx="7315200" cy="1330036"/>
          </a:xfrm>
          <a:custGeom>
            <a:avLst/>
            <a:gdLst/>
            <a:ahLst/>
            <a:cxnLst/>
            <a:rect r="r" b="b" t="t" l="l"/>
            <a:pathLst>
              <a:path h="1330036" w="7315200">
                <a:moveTo>
                  <a:pt x="0" y="0"/>
                </a:moveTo>
                <a:lnTo>
                  <a:pt x="7315200" y="0"/>
                </a:lnTo>
                <a:lnTo>
                  <a:pt x="7315200" y="1330037"/>
                </a:lnTo>
                <a:lnTo>
                  <a:pt x="0" y="1330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35462"/>
            <a:ext cx="6706974" cy="2473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RECOMMENDATIONS &amp; ETHICS</a:t>
            </a:r>
          </a:p>
          <a:p>
            <a:pPr algn="l">
              <a:lnSpc>
                <a:spcPts val="80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80023"/>
            <a:ext cx="7899970" cy="470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Developers: Balance data, use skills-based features (McKinsey Global Institute, 2025).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Policymakers: Mandate audits, align with SA AI Policy (UNESCO, 2024).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Ethics: Accountability, inclusivity, fairness (see Ethics_Statement.docx) (Ndung’u &amp; Signé, 2024).</a:t>
            </a:r>
          </a:p>
          <a:p>
            <a:pPr algn="l" marL="639605" indent="-319803" lvl="1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Q&amp;A: How to ensure fair AI in SA?</a:t>
            </a:r>
          </a:p>
          <a:p>
            <a:pPr algn="l">
              <a:lnSpc>
                <a:spcPts val="414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561443" y="7889779"/>
            <a:ext cx="7315200" cy="1330036"/>
          </a:xfrm>
          <a:custGeom>
            <a:avLst/>
            <a:gdLst/>
            <a:ahLst/>
            <a:cxnLst/>
            <a:rect r="r" b="b" t="t" l="l"/>
            <a:pathLst>
              <a:path h="1330036" w="7315200">
                <a:moveTo>
                  <a:pt x="0" y="0"/>
                </a:moveTo>
                <a:lnTo>
                  <a:pt x="7315200" y="0"/>
                </a:lnTo>
                <a:lnTo>
                  <a:pt x="7315200" y="1330037"/>
                </a:lnTo>
                <a:lnTo>
                  <a:pt x="0" y="1330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61443" y="6264468"/>
            <a:ext cx="7315200" cy="1330036"/>
          </a:xfrm>
          <a:custGeom>
            <a:avLst/>
            <a:gdLst/>
            <a:ahLst/>
            <a:cxnLst/>
            <a:rect r="r" b="b" t="t" l="l"/>
            <a:pathLst>
              <a:path h="1330036" w="7315200">
                <a:moveTo>
                  <a:pt x="0" y="0"/>
                </a:moveTo>
                <a:lnTo>
                  <a:pt x="7315200" y="0"/>
                </a:lnTo>
                <a:lnTo>
                  <a:pt x="7315200" y="1330036"/>
                </a:lnTo>
                <a:lnTo>
                  <a:pt x="0" y="1330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61443" y="4639157"/>
            <a:ext cx="7315200" cy="1330036"/>
          </a:xfrm>
          <a:custGeom>
            <a:avLst/>
            <a:gdLst/>
            <a:ahLst/>
            <a:cxnLst/>
            <a:rect r="r" b="b" t="t" l="l"/>
            <a:pathLst>
              <a:path h="1330036" w="7315200">
                <a:moveTo>
                  <a:pt x="0" y="0"/>
                </a:moveTo>
                <a:lnTo>
                  <a:pt x="7315200" y="0"/>
                </a:lnTo>
                <a:lnTo>
                  <a:pt x="7315200" y="1330036"/>
                </a:lnTo>
                <a:lnTo>
                  <a:pt x="0" y="1330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98615" y="3358147"/>
            <a:ext cx="30408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Accountability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47927" y="4979228"/>
            <a:ext cx="214223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Inclusivity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63282" y="6599836"/>
            <a:ext cx="17115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Fairness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77829" y="8232679"/>
            <a:ext cx="228242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Monitoring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3404" y="2744280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1632" y="1095375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DAGxQukU3GM</dc:identifier>
  <dcterms:modified xsi:type="dcterms:W3CDTF">2011-08-01T06:04:30Z</dcterms:modified>
  <cp:revision>1</cp:revision>
  <dc:title>Bias in AI Employment Prediction: A South African Lens</dc:title>
</cp:coreProperties>
</file>