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sldIdLst>
    <p:sldId id="256" r:id="rId5"/>
    <p:sldId id="363" r:id="rId6"/>
    <p:sldId id="365" r:id="rId7"/>
    <p:sldId id="364" r:id="rId8"/>
    <p:sldId id="366" r:id="rId9"/>
    <p:sldId id="367" r:id="rId10"/>
    <p:sldId id="368" r:id="rId11"/>
    <p:sldId id="369" r:id="rId12"/>
    <p:sldId id="380" r:id="rId13"/>
    <p:sldId id="373" r:id="rId14"/>
    <p:sldId id="379" r:id="rId15"/>
    <p:sldId id="378" r:id="rId16"/>
    <p:sldId id="371" r:id="rId17"/>
    <p:sldId id="372" r:id="rId18"/>
    <p:sldId id="381" r:id="rId19"/>
    <p:sldId id="374" r:id="rId20"/>
    <p:sldId id="370" r:id="rId21"/>
    <p:sldId id="375" r:id="rId22"/>
    <p:sldId id="382" r:id="rId23"/>
    <p:sldId id="377" r:id="rId24"/>
    <p:sldId id="383" r:id="rId25"/>
    <p:sldId id="388" r:id="rId26"/>
    <p:sldId id="390" r:id="rId27"/>
    <p:sldId id="392" r:id="rId28"/>
    <p:sldId id="393" r:id="rId29"/>
    <p:sldId id="391" r:id="rId30"/>
    <p:sldId id="394" r:id="rId31"/>
    <p:sldId id="396" r:id="rId32"/>
    <p:sldId id="395" r:id="rId33"/>
    <p:sldId id="397" r:id="rId34"/>
    <p:sldId id="398" r:id="rId35"/>
    <p:sldId id="399" r:id="rId36"/>
    <p:sldId id="400" r:id="rId37"/>
    <p:sldId id="401" r:id="rId38"/>
    <p:sldId id="402" r:id="rId39"/>
    <p:sldId id="404" r:id="rId40"/>
    <p:sldId id="405" r:id="rId41"/>
    <p:sldId id="403" r:id="rId42"/>
    <p:sldId id="389" r:id="rId43"/>
    <p:sldId id="384" r:id="rId44"/>
    <p:sldId id="385" r:id="rId45"/>
    <p:sldId id="386" r:id="rId46"/>
    <p:sldId id="38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4E14-C8A6-C749-4F81-DD2C555CC470}" v="4" dt="2023-02-08T11:01:26.179"/>
    <p1510:client id="{015928CF-5399-5275-AA64-A0721C13F781}" v="2" dt="2023-07-21T11:12:15.610"/>
    <p1510:client id="{2329C88D-B498-1399-2C7C-B59E8A28EC06}" v="13" dt="2023-02-09T14:50:21.429"/>
    <p1510:client id="{32B96CA4-2DA6-9948-AE80-7982B0F2ED3F}" v="13" dt="2022-08-29T09:28:30.190"/>
    <p1510:client id="{40EC45A3-8FD8-D6D3-6A8D-BBFACA27371E}" v="209" dt="2023-07-23T08:38:55.261"/>
    <p1510:client id="{43AF9CE0-5C3E-428E-4D32-E561153C6FD7}" v="1689" dt="2023-07-21T14:53:28.612"/>
    <p1510:client id="{5964C27C-52CA-5509-2896-8E57A882354A}" v="15" dt="2023-07-05T09:54:38.295"/>
    <p1510:client id="{6CEA3B37-B95C-EA26-5106-C5051FE2105D}" v="6" dt="2023-02-24T14:30:16.943"/>
    <p1510:client id="{7A0ACD5D-D9EA-F75B-673A-199D7E80D2CC}" v="4" dt="2023-05-24T13:29:40.091"/>
    <p1510:client id="{8DD3A3E2-5DF7-D82C-320A-AF3ACABECB61}" v="243" dt="2023-07-23T09:01:22.872"/>
    <p1510:client id="{9E40F004-202E-E0E2-0112-480DE92DF9C7}" v="459" dt="2023-07-22T22:16:53.977"/>
    <p1510:client id="{AE11DF7C-3F5C-3D2F-990F-7E3B63077BEE}" v="2" dt="2023-01-11T08:13:18.299"/>
    <p1510:client id="{BCBAC82D-AF67-78A7-84EC-D824A5931DF7}" v="5" dt="2023-02-23T15:19:55.226"/>
    <p1510:client id="{C4C084D5-3EB7-CE9A-2769-7C40175DCE97}" v="9" dt="2023-07-18T07:47:28.155"/>
    <p1510:client id="{C7ACA990-B017-C5F9-710D-4E181BACCF5D}" v="157" dt="2023-03-15T14:07:04.104"/>
    <p1510:client id="{DF4424BD-21E2-D002-8773-9477157BC4B3}" v="651" dt="2023-07-23T14:16:30.398"/>
    <p1510:client id="{E802382B-F8A2-AEDD-E68A-1F86108690AB}" v="2381" dt="2023-07-22T21:21:16.462"/>
    <p1510:client id="{F089265B-28BA-1C6C-5C42-46B5BD78BE82}" v="1343" dt="2022-08-30T07:10:44.115"/>
    <p1510:client id="{F4B0DC90-58DB-A30E-2A9B-0E1475686020}" v="13" dt="2023-07-20T12:14:33.516"/>
    <p1510:client id="{F7BB6E62-9FBC-ABFD-09F0-F58B71FABB95}" v="963" dt="2023-07-23T18:49:43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7657-3D3B-4D1C-97B9-6DCE6934E002}" type="datetimeFigureOut"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844D-5C54-4E45-9046-7122601D4E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23335CA-BA10-4E8E-A1CA-9D7F19E976E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4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interne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watmore.com/post/2020/02/01/react-fetch-http-post-request-examples" TargetMode="External"/><Relationship Id="rId2" Type="http://schemas.openxmlformats.org/officeDocument/2006/relationships/hyperlink" Target="https://jasonwatmore.com/post/2020/01/27/react-fetch-http-get-request-ex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sonwatmore.com/post/2020/11/11/react-fetch-http-delete-request-examples" TargetMode="External"/><Relationship Id="rId4" Type="http://schemas.openxmlformats.org/officeDocument/2006/relationships/hyperlink" Target="https://jasonwatmore.com/post/2020/11/02/react-fetch-http-put-request-exampl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13">
            <a:extLst>
              <a:ext uri="{FF2B5EF4-FFF2-40B4-BE49-F238E27FC236}">
                <a16:creationId xmlns:a16="http://schemas.microsoft.com/office/drawing/2014/main" id="{076687B4-8B6F-D84C-30A1-65A31A9D3838}"/>
              </a:ext>
            </a:extLst>
          </p:cNvPr>
          <p:cNvSpPr txBox="1"/>
          <p:nvPr/>
        </p:nvSpPr>
        <p:spPr>
          <a:xfrm>
            <a:off x="5490158" y="2176794"/>
            <a:ext cx="6701482" cy="64617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>
                <a:solidFill>
                  <a:schemeClr val="bg1"/>
                </a:solidFill>
                <a:ea typeface="+mn-lt"/>
                <a:cs typeface="+mn-lt"/>
              </a:rPr>
              <a:t>REACT</a:t>
            </a:r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3099EC7B-0394-BA3E-FA72-F0CEC0D1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933" y="2800777"/>
            <a:ext cx="3524013" cy="24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A3944-42B7-90D0-21E0-B42319D3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A3AD6F7-38B6-224F-3346-18352D26CE5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Les states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91FF68DE-B2FC-9B34-2922-DD58F2B1EBBB}"/>
              </a:ext>
            </a:extLst>
          </p:cNvPr>
          <p:cNvSpPr txBox="1"/>
          <p:nvPr/>
        </p:nvSpPr>
        <p:spPr>
          <a:xfrm>
            <a:off x="729599" y="1567030"/>
            <a:ext cx="1066981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La logique dans </a:t>
            </a:r>
            <a:r>
              <a:rPr lang="fr-FR" sz="2000" err="1"/>
              <a:t>React</a:t>
            </a:r>
            <a:r>
              <a:rPr lang="fr-FR" sz="2000"/>
              <a:t> se base sur le state (état) d'une variable, les states permettent aux composants de garder en mémoire les variables à chaque rendu de la page. </a:t>
            </a:r>
            <a:endParaRPr lang="fr-FR"/>
          </a:p>
          <a:p>
            <a:r>
              <a:rPr lang="fr-FR" sz="2000" err="1"/>
              <a:t>React</a:t>
            </a:r>
            <a:r>
              <a:rPr lang="fr-FR" sz="2000"/>
              <a:t> avec le </a:t>
            </a:r>
            <a:r>
              <a:rPr lang="fr-FR" sz="2000" err="1"/>
              <a:t>VirtualDOM</a:t>
            </a:r>
            <a:r>
              <a:rPr lang="fr-FR" sz="2000"/>
              <a:t>, détecte les changements de state et ne modifie seulement ce doit changer.</a:t>
            </a:r>
            <a:endParaRPr lang="fr-FR">
              <a:cs typeface="Calibri"/>
            </a:endParaRPr>
          </a:p>
          <a:p>
            <a:r>
              <a:rPr lang="fr-FR" sz="2000"/>
              <a:t>Depuis la version 16.8, </a:t>
            </a:r>
            <a:r>
              <a:rPr lang="fr-FR" sz="2000" err="1"/>
              <a:t>useState</a:t>
            </a:r>
            <a:r>
              <a:rPr lang="fr-FR" sz="2000"/>
              <a:t> est le </a:t>
            </a:r>
            <a:r>
              <a:rPr lang="fr-FR" sz="2000" err="1"/>
              <a:t>hook</a:t>
            </a:r>
            <a:r>
              <a:rPr lang="fr-FR" sz="2000"/>
              <a:t> qui gère l'état d'une variable</a:t>
            </a:r>
            <a:endParaRPr lang="fr-FR">
              <a:cs typeface="Calibri"/>
            </a:endParaRP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27EDB9BE-CABC-94F2-EA22-4B8A5F2610C8}"/>
              </a:ext>
            </a:extLst>
          </p:cNvPr>
          <p:cNvSpPr txBox="1"/>
          <p:nvPr/>
        </p:nvSpPr>
        <p:spPr>
          <a:xfrm>
            <a:off x="672698" y="3829938"/>
            <a:ext cx="397911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Déclarer un </a:t>
            </a:r>
            <a:r>
              <a:rPr lang="fr-FR" sz="2000" err="1"/>
              <a:t>useState</a:t>
            </a:r>
            <a:r>
              <a:rPr lang="fr-FR" sz="2000"/>
              <a:t>( )  avec une valeur initiale pouvant être        ---&gt;</a:t>
            </a:r>
            <a:endParaRPr lang="en-US"/>
          </a:p>
          <a:p>
            <a:r>
              <a:rPr lang="fr-FR" sz="2000"/>
              <a:t> remplacé par [] si c'est vide   </a:t>
            </a:r>
            <a:endParaRPr lang="fr-FR"/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0B58BA0-2ABF-FD75-CE0E-EE40797C9BCB}"/>
              </a:ext>
            </a:extLst>
          </p:cNvPr>
          <p:cNvSpPr txBox="1"/>
          <p:nvPr/>
        </p:nvSpPr>
        <p:spPr>
          <a:xfrm>
            <a:off x="424469" y="4972939"/>
            <a:ext cx="409044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Cette fonction utilise </a:t>
            </a:r>
            <a:r>
              <a:rPr lang="fr-FR" sz="2000" err="1"/>
              <a:t>setVariable</a:t>
            </a:r>
            <a:r>
              <a:rPr lang="fr-FR" sz="2000"/>
              <a:t> pour changer de valeur de la variable   ---</a:t>
            </a:r>
            <a:r>
              <a:rPr lang="fr-FR" sz="2000">
                <a:cs typeface="Calibri"/>
              </a:rPr>
              <a:t>&gt;</a:t>
            </a:r>
            <a:endParaRPr lang="fr-FR" sz="20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EE44AAD-111E-206F-A3C4-463AF576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56" y="3117287"/>
            <a:ext cx="6979557" cy="2981999"/>
          </a:xfrm>
          <a:prstGeom prst="rect">
            <a:avLst/>
          </a:prstGeom>
        </p:spPr>
      </p:pic>
      <p:sp>
        <p:nvSpPr>
          <p:cNvPr id="7" name="ZoneTexte 9">
            <a:extLst>
              <a:ext uri="{FF2B5EF4-FFF2-40B4-BE49-F238E27FC236}">
                <a16:creationId xmlns:a16="http://schemas.microsoft.com/office/drawing/2014/main" id="{A35E7BBD-FF94-35FE-768A-4D2A4854850C}"/>
              </a:ext>
            </a:extLst>
          </p:cNvPr>
          <p:cNvSpPr txBox="1"/>
          <p:nvPr/>
        </p:nvSpPr>
        <p:spPr>
          <a:xfrm>
            <a:off x="1888268" y="3067937"/>
            <a:ext cx="265469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Importer </a:t>
            </a:r>
            <a:r>
              <a:rPr lang="fr-FR" sz="2000" err="1"/>
              <a:t>useState</a:t>
            </a:r>
            <a:r>
              <a:rPr lang="fr-FR" sz="2000"/>
              <a:t>    ---&gt;</a:t>
            </a:r>
          </a:p>
        </p:txBody>
      </p:sp>
    </p:spTree>
    <p:extLst>
      <p:ext uri="{BB962C8B-B14F-4D97-AF65-F5344CB8AC3E}">
        <p14:creationId xmlns:p14="http://schemas.microsoft.com/office/powerpoint/2010/main" val="357300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A3944-42B7-90D0-21E0-B42319D3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A3AD6F7-38B6-224F-3346-18352D26CE5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  <a:cs typeface="Calibri Light"/>
              </a:rPr>
              <a:t>Afficher du contenu avec des variables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91FF68DE-B2FC-9B34-2922-DD58F2B1EBBB}"/>
              </a:ext>
            </a:extLst>
          </p:cNvPr>
          <p:cNvSpPr txBox="1"/>
          <p:nvPr/>
        </p:nvSpPr>
        <p:spPr>
          <a:xfrm>
            <a:off x="729599" y="1567030"/>
            <a:ext cx="106698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>
              <a:cs typeface="Calibri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5A822D4-28E7-4274-2AB5-92A3A98C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49" y="2162351"/>
            <a:ext cx="6684902" cy="3370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38D37-A57E-40F5-819E-7754268FE50E}"/>
              </a:ext>
            </a:extLst>
          </p:cNvPr>
          <p:cNvSpPr txBox="1"/>
          <p:nvPr/>
        </p:nvSpPr>
        <p:spPr>
          <a:xfrm>
            <a:off x="5757333" y="4064000"/>
            <a:ext cx="2427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La "variable" </a:t>
            </a:r>
            <a:r>
              <a:rPr lang="en-US" err="1">
                <a:solidFill>
                  <a:schemeClr val="bg1"/>
                </a:solidFill>
                <a:cs typeface="Calibri"/>
              </a:rPr>
              <a:t>est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inséré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comme</a:t>
            </a:r>
            <a:r>
              <a:rPr lang="en-US">
                <a:solidFill>
                  <a:schemeClr val="bg1"/>
                </a:solidFill>
                <a:cs typeface="Calibri"/>
              </a:rPr>
              <a:t> ceci</a:t>
            </a:r>
          </a:p>
        </p:txBody>
      </p:sp>
    </p:spTree>
    <p:extLst>
      <p:ext uri="{BB962C8B-B14F-4D97-AF65-F5344CB8AC3E}">
        <p14:creationId xmlns:p14="http://schemas.microsoft.com/office/powerpoint/2010/main" val="425122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8BC00-8C38-0BC8-DA3E-6C88E34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F8F59-5310-C7C4-F3D7-D853C015A5AE}"/>
              </a:ext>
            </a:extLst>
          </p:cNvPr>
          <p:cNvSpPr>
            <a:spLocks noGrp="1"/>
          </p:cNvSpPr>
          <p:nvPr/>
        </p:nvSpPr>
        <p:spPr>
          <a:xfrm>
            <a:off x="406399" y="1567543"/>
            <a:ext cx="11321143" cy="884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Les </a:t>
            </a:r>
            <a:r>
              <a:rPr lang="fr-FR" err="1">
                <a:solidFill>
                  <a:schemeClr val="tx1">
                    <a:lumMod val="95000"/>
                    <a:lumOff val="5000"/>
                  </a:schemeClr>
                </a:solidFill>
              </a:rPr>
              <a:t>props</a:t>
            </a: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 permettent d'envoyer des variables d'un composant parent à un composant enfant :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DD11D44-3BE6-0452-C19C-477E41667BC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Passer des variables par les </a:t>
            </a:r>
            <a:r>
              <a:rPr lang="fr-FR" err="1">
                <a:solidFill>
                  <a:schemeClr val="accent1"/>
                </a:solidFill>
              </a:rPr>
              <a:t>props</a:t>
            </a:r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005561E-9B6E-2E6B-2A24-E03E694F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81" y="2405037"/>
            <a:ext cx="3608682" cy="318622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3DB24A8-E912-802A-6B24-801ECEE8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1" y="2403519"/>
            <a:ext cx="7625641" cy="294465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8B1DDDD-9E53-C7DF-8AD6-5D9B8D22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69" y="3570254"/>
            <a:ext cx="3307645" cy="3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505BA6-293A-D482-1BB9-CFCA8B56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73DA867B-EA5D-1CCC-B288-E0BD45447E5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DOM Events et appel d'une fonction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9C293EAE-2C20-C70A-1D4C-D5240B366F9C}"/>
              </a:ext>
            </a:extLst>
          </p:cNvPr>
          <p:cNvSpPr txBox="1"/>
          <p:nvPr/>
        </p:nvSpPr>
        <p:spPr>
          <a:xfrm>
            <a:off x="1148146" y="1666107"/>
            <a:ext cx="304800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Il est possible d'utiliser les évènements dans </a:t>
            </a:r>
            <a:r>
              <a:rPr lang="fr-FR" sz="2000" err="1"/>
              <a:t>React</a:t>
            </a:r>
            <a:r>
              <a:rPr lang="fr-FR" sz="2000"/>
              <a:t>, </a:t>
            </a:r>
            <a:endParaRPr lang="en-US"/>
          </a:p>
          <a:p>
            <a:r>
              <a:rPr lang="fr-FR" sz="2000"/>
              <a:t>parmi les plus courants : </a:t>
            </a:r>
            <a:endParaRPr lang="en-US">
              <a:cs typeface="Calibri"/>
            </a:endParaRPr>
          </a:p>
          <a:p>
            <a:r>
              <a:rPr lang="fr-FR" sz="2000" err="1"/>
              <a:t>onClick</a:t>
            </a:r>
            <a:r>
              <a:rPr lang="fr-FR" sz="2000"/>
              <a:t> , </a:t>
            </a:r>
            <a:r>
              <a:rPr lang="fr-FR" sz="2000" err="1"/>
              <a:t>onSubmit</a:t>
            </a:r>
            <a:r>
              <a:rPr lang="fr-FR" sz="2000"/>
              <a:t> et </a:t>
            </a:r>
            <a:r>
              <a:rPr lang="fr-FR" sz="2000" err="1"/>
              <a:t>onMouseOver</a:t>
            </a:r>
            <a:r>
              <a:rPr lang="fr-FR" sz="2000"/>
              <a:t>…</a:t>
            </a:r>
            <a:endParaRPr lang="fr-FR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665C58-5EB3-DAC6-D492-EFD10A17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07" y="1514536"/>
            <a:ext cx="5145739" cy="4841935"/>
          </a:xfrm>
          <a:prstGeom prst="rect">
            <a:avLst/>
          </a:prstGeom>
        </p:spPr>
      </p:pic>
      <p:sp>
        <p:nvSpPr>
          <p:cNvPr id="6" name="ZoneTexte 12">
            <a:extLst>
              <a:ext uri="{FF2B5EF4-FFF2-40B4-BE49-F238E27FC236}">
                <a16:creationId xmlns:a16="http://schemas.microsoft.com/office/drawing/2014/main" id="{9FB72AA7-9CA9-F30C-C8E3-F5FC916D5E1D}"/>
              </a:ext>
            </a:extLst>
          </p:cNvPr>
          <p:cNvSpPr txBox="1"/>
          <p:nvPr/>
        </p:nvSpPr>
        <p:spPr>
          <a:xfrm>
            <a:off x="10630702" y="4376013"/>
            <a:ext cx="14406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Appels des Fonctions</a:t>
            </a:r>
          </a:p>
        </p:txBody>
      </p:sp>
      <p:cxnSp>
        <p:nvCxnSpPr>
          <p:cNvPr id="7" name="Connecteur droit avec flèche 14">
            <a:extLst>
              <a:ext uri="{FF2B5EF4-FFF2-40B4-BE49-F238E27FC236}">
                <a16:creationId xmlns:a16="http://schemas.microsoft.com/office/drawing/2014/main" id="{14264F5D-A73B-45C1-BC51-FC54A2673AAF}"/>
              </a:ext>
            </a:extLst>
          </p:cNvPr>
          <p:cNvCxnSpPr>
            <a:cxnSpLocks/>
          </p:cNvCxnSpPr>
          <p:nvPr/>
        </p:nvCxnSpPr>
        <p:spPr>
          <a:xfrm flipH="1">
            <a:off x="8826917" y="4595485"/>
            <a:ext cx="1651385" cy="9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15">
            <a:extLst>
              <a:ext uri="{FF2B5EF4-FFF2-40B4-BE49-F238E27FC236}">
                <a16:creationId xmlns:a16="http://schemas.microsoft.com/office/drawing/2014/main" id="{9C8997E0-FB99-94A1-9715-2D04BF8D3B88}"/>
              </a:ext>
            </a:extLst>
          </p:cNvPr>
          <p:cNvCxnSpPr>
            <a:cxnSpLocks/>
          </p:cNvCxnSpPr>
          <p:nvPr/>
        </p:nvCxnSpPr>
        <p:spPr>
          <a:xfrm flipH="1">
            <a:off x="8581579" y="4838036"/>
            <a:ext cx="2084982" cy="9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8">
            <a:extLst>
              <a:ext uri="{FF2B5EF4-FFF2-40B4-BE49-F238E27FC236}">
                <a16:creationId xmlns:a16="http://schemas.microsoft.com/office/drawing/2014/main" id="{A2FB6C31-031E-AB4F-6C26-90BFB4240DFE}"/>
              </a:ext>
            </a:extLst>
          </p:cNvPr>
          <p:cNvCxnSpPr>
            <a:cxnSpLocks/>
          </p:cNvCxnSpPr>
          <p:nvPr/>
        </p:nvCxnSpPr>
        <p:spPr>
          <a:xfrm flipV="1">
            <a:off x="4537419" y="4779393"/>
            <a:ext cx="2386079" cy="374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19">
            <a:extLst>
              <a:ext uri="{FF2B5EF4-FFF2-40B4-BE49-F238E27FC236}">
                <a16:creationId xmlns:a16="http://schemas.microsoft.com/office/drawing/2014/main" id="{8317A8CE-7809-4AD6-100B-9015CF1BA304}"/>
              </a:ext>
            </a:extLst>
          </p:cNvPr>
          <p:cNvSpPr txBox="1"/>
          <p:nvPr/>
        </p:nvSpPr>
        <p:spPr>
          <a:xfrm>
            <a:off x="3129960" y="5000372"/>
            <a:ext cx="154617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err="1"/>
              <a:t>Evenements</a:t>
            </a:r>
            <a:endParaRPr lang="fr-FR" sz="2000"/>
          </a:p>
        </p:txBody>
      </p:sp>
      <p:cxnSp>
        <p:nvCxnSpPr>
          <p:cNvPr id="11" name="Connecteur droit avec flèche 16">
            <a:extLst>
              <a:ext uri="{FF2B5EF4-FFF2-40B4-BE49-F238E27FC236}">
                <a16:creationId xmlns:a16="http://schemas.microsoft.com/office/drawing/2014/main" id="{814C3206-6B8C-C390-5610-644842A1CF47}"/>
              </a:ext>
            </a:extLst>
          </p:cNvPr>
          <p:cNvCxnSpPr/>
          <p:nvPr/>
        </p:nvCxnSpPr>
        <p:spPr>
          <a:xfrm flipV="1">
            <a:off x="4589622" y="5006287"/>
            <a:ext cx="2640272" cy="297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5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3E3B2-F4C1-62CD-49F7-27D3F4DC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8D9EDF5-85EE-F2A4-824C-5166321959D9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Appel d'une fonction avec un paramètre</a:t>
            </a:r>
          </a:p>
        </p:txBody>
      </p:sp>
      <p:sp>
        <p:nvSpPr>
          <p:cNvPr id="5" name="ZoneTexte 10">
            <a:extLst>
              <a:ext uri="{FF2B5EF4-FFF2-40B4-BE49-F238E27FC236}">
                <a16:creationId xmlns:a16="http://schemas.microsoft.com/office/drawing/2014/main" id="{B9B7AAAC-EE79-1766-8F60-789844C77AA7}"/>
              </a:ext>
            </a:extLst>
          </p:cNvPr>
          <p:cNvSpPr txBox="1"/>
          <p:nvPr/>
        </p:nvSpPr>
        <p:spPr>
          <a:xfrm>
            <a:off x="7695452" y="1650653"/>
            <a:ext cx="292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Fonction avec un param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74380973-2784-2588-1997-9A3CF7BC41B1}"/>
              </a:ext>
            </a:extLst>
          </p:cNvPr>
          <p:cNvSpPr txBox="1"/>
          <p:nvPr/>
        </p:nvSpPr>
        <p:spPr>
          <a:xfrm>
            <a:off x="7041613" y="4976992"/>
            <a:ext cx="39112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On utilise une fonction anonyme pour appeler cette fonction</a:t>
            </a:r>
          </a:p>
        </p:txBody>
      </p:sp>
      <p:cxnSp>
        <p:nvCxnSpPr>
          <p:cNvPr id="9" name="Connecteur droit avec flèche 15">
            <a:extLst>
              <a:ext uri="{FF2B5EF4-FFF2-40B4-BE49-F238E27FC236}">
                <a16:creationId xmlns:a16="http://schemas.microsoft.com/office/drawing/2014/main" id="{C89980A3-F4E4-486A-4592-4D03EC383F28}"/>
              </a:ext>
            </a:extLst>
          </p:cNvPr>
          <p:cNvCxnSpPr>
            <a:cxnSpLocks/>
          </p:cNvCxnSpPr>
          <p:nvPr/>
        </p:nvCxnSpPr>
        <p:spPr>
          <a:xfrm>
            <a:off x="3405067" y="3373302"/>
            <a:ext cx="382" cy="1006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0">
            <a:extLst>
              <a:ext uri="{FF2B5EF4-FFF2-40B4-BE49-F238E27FC236}">
                <a16:creationId xmlns:a16="http://schemas.microsoft.com/office/drawing/2014/main" id="{B9B7AAAC-EE79-1766-8F60-789844C77AA7}"/>
              </a:ext>
            </a:extLst>
          </p:cNvPr>
          <p:cNvSpPr txBox="1"/>
          <p:nvPr/>
        </p:nvSpPr>
        <p:spPr>
          <a:xfrm>
            <a:off x="2256925" y="1645086"/>
            <a:ext cx="292946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Fonction sans param</a:t>
            </a:r>
          </a:p>
        </p:txBody>
      </p:sp>
      <p:sp>
        <p:nvSpPr>
          <p:cNvPr id="13" name="ZoneTexte 11">
            <a:extLst>
              <a:ext uri="{FF2B5EF4-FFF2-40B4-BE49-F238E27FC236}">
                <a16:creationId xmlns:a16="http://schemas.microsoft.com/office/drawing/2014/main" id="{74380973-2784-2588-1997-9A3CF7BC41B1}"/>
              </a:ext>
            </a:extLst>
          </p:cNvPr>
          <p:cNvSpPr txBox="1"/>
          <p:nvPr/>
        </p:nvSpPr>
        <p:spPr>
          <a:xfrm>
            <a:off x="1454644" y="4427138"/>
            <a:ext cx="39112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On utilise le nom de la fonction pour appeler cette fonction</a:t>
            </a:r>
          </a:p>
        </p:txBody>
      </p:sp>
      <p:cxnSp>
        <p:nvCxnSpPr>
          <p:cNvPr id="18" name="Connecteur droit avec flèche 15">
            <a:extLst>
              <a:ext uri="{FF2B5EF4-FFF2-40B4-BE49-F238E27FC236}">
                <a16:creationId xmlns:a16="http://schemas.microsoft.com/office/drawing/2014/main" id="{C7F0C82D-4A34-3660-9BA9-D98531DF3947}"/>
              </a:ext>
            </a:extLst>
          </p:cNvPr>
          <p:cNvCxnSpPr>
            <a:cxnSpLocks/>
          </p:cNvCxnSpPr>
          <p:nvPr/>
        </p:nvCxnSpPr>
        <p:spPr>
          <a:xfrm>
            <a:off x="8927092" y="3343614"/>
            <a:ext cx="49862" cy="1659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9">
            <a:extLst>
              <a:ext uri="{FF2B5EF4-FFF2-40B4-BE49-F238E27FC236}">
                <a16:creationId xmlns:a16="http://schemas.microsoft.com/office/drawing/2014/main" id="{4308114F-F3AF-1536-82DA-00F0AF2D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66" y="5746919"/>
            <a:ext cx="7236030" cy="440864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A682B0E-EC82-A6B3-BCA6-17E9325D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52" y="5173838"/>
            <a:ext cx="4712524" cy="439077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23FC8282-4691-A678-A074-0025BCE5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8" y="2124704"/>
            <a:ext cx="5157848" cy="111428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E4C07C84-FFA8-A679-D6B6-FE92AE8D7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985" y="2122570"/>
            <a:ext cx="4900550" cy="11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8BC00-8C38-0BC8-DA3E-6C88E34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F8F59-5310-C7C4-F3D7-D853C015A5AE}"/>
              </a:ext>
            </a:extLst>
          </p:cNvPr>
          <p:cNvSpPr>
            <a:spLocks noGrp="1"/>
          </p:cNvSpPr>
          <p:nvPr/>
        </p:nvSpPr>
        <p:spPr>
          <a:xfrm>
            <a:off x="406399" y="1567543"/>
            <a:ext cx="11321143" cy="884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Les </a:t>
            </a:r>
            <a:r>
              <a:rPr lang="fr-FR" err="1">
                <a:solidFill>
                  <a:schemeClr val="tx1">
                    <a:lumMod val="95000"/>
                    <a:lumOff val="5000"/>
                  </a:schemeClr>
                </a:solidFill>
              </a:rPr>
              <a:t>props</a:t>
            </a: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 permettent d'envoyer des fonctions d'un composant parent à un composant enfant :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DD11D44-3BE6-0452-C19C-477E41667BC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Passer des fonctions par les </a:t>
            </a:r>
            <a:r>
              <a:rPr lang="fr-FR" err="1">
                <a:solidFill>
                  <a:schemeClr val="accent1"/>
                </a:solidFill>
              </a:rPr>
              <a:t>props</a:t>
            </a:r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97D4A6-5B01-6FEC-E9A5-0C4F9FB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7" y="2452005"/>
            <a:ext cx="5358458" cy="3223991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9ED6503-6C2F-7B8F-A3B0-5309C733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04" y="2418416"/>
            <a:ext cx="6035792" cy="219050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3132AD3-EC72-CAA7-D028-3429A07A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22" y="3928057"/>
            <a:ext cx="2743200" cy="2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53A10-3D29-42AC-82D3-C03610B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17FF255B-B086-FCB4-3BD5-2AE361174667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Changer le state via un input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4E30458-F6FB-FE17-7305-FB1AA729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74" y="1687701"/>
            <a:ext cx="7926681" cy="4641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3AD6F-9410-F419-B0AA-97A6F83FBF3A}"/>
              </a:ext>
            </a:extLst>
          </p:cNvPr>
          <p:cNvSpPr txBox="1"/>
          <p:nvPr/>
        </p:nvSpPr>
        <p:spPr>
          <a:xfrm>
            <a:off x="369765" y="2434747"/>
            <a:ext cx="2243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Création</a:t>
            </a:r>
            <a:r>
              <a:rPr lang="en-US">
                <a:cs typeface="Calibri"/>
              </a:rPr>
              <a:t> du state Title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F644A-5C4F-9C5B-AC5E-FC01B29EBDB0}"/>
              </a:ext>
            </a:extLst>
          </p:cNvPr>
          <p:cNvSpPr txBox="1"/>
          <p:nvPr/>
        </p:nvSpPr>
        <p:spPr>
          <a:xfrm>
            <a:off x="365559" y="3078102"/>
            <a:ext cx="25023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Fonction</a:t>
            </a:r>
            <a:r>
              <a:rPr lang="en-US">
                <a:cs typeface="Calibri"/>
              </a:rPr>
              <a:t> qui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setTitle</a:t>
            </a:r>
            <a:r>
              <a:rPr lang="en-US">
                <a:cs typeface="Calibri"/>
              </a:rPr>
              <a:t> grâce à </a:t>
            </a:r>
            <a:r>
              <a:rPr lang="en-US" err="1">
                <a:cs typeface="Calibri"/>
              </a:rPr>
              <a:t>l'input</a:t>
            </a:r>
            <a:endParaRPr lang="en-US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C0034-9BF3-76D5-3890-13BC554A0153}"/>
              </a:ext>
            </a:extLst>
          </p:cNvPr>
          <p:cNvSpPr txBox="1"/>
          <p:nvPr/>
        </p:nvSpPr>
        <p:spPr>
          <a:xfrm>
            <a:off x="366887" y="4280368"/>
            <a:ext cx="2502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l'input</a:t>
            </a:r>
            <a:r>
              <a:rPr lang="en-US">
                <a:cs typeface="Calibri"/>
              </a:rPr>
              <a:t> avec event </a:t>
            </a:r>
            <a:r>
              <a:rPr lang="en-US" err="1">
                <a:cs typeface="Calibri"/>
              </a:rPr>
              <a:t>onChange</a:t>
            </a:r>
            <a:r>
              <a:rPr lang="en-US">
                <a:cs typeface="Calibri"/>
              </a:rPr>
              <a:t> qui </a:t>
            </a:r>
            <a:r>
              <a:rPr lang="en-US" err="1">
                <a:cs typeface="Calibri"/>
              </a:rPr>
              <a:t>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appeler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fonction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changeTitle</a:t>
            </a:r>
            <a:endParaRPr lang="en-US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E1B90A-39A3-2634-782E-8D11B3197F57}"/>
              </a:ext>
            </a:extLst>
          </p:cNvPr>
          <p:cNvSpPr/>
          <p:nvPr/>
        </p:nvSpPr>
        <p:spPr>
          <a:xfrm>
            <a:off x="2821558" y="4885101"/>
            <a:ext cx="2123411" cy="286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9D7782-E962-15E0-C6E8-A0B499261948}"/>
              </a:ext>
            </a:extLst>
          </p:cNvPr>
          <p:cNvSpPr/>
          <p:nvPr/>
        </p:nvSpPr>
        <p:spPr>
          <a:xfrm>
            <a:off x="2687087" y="3110090"/>
            <a:ext cx="1316588" cy="322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8D9C14-1514-52E0-4D4C-E59C055D20EE}"/>
              </a:ext>
            </a:extLst>
          </p:cNvPr>
          <p:cNvSpPr/>
          <p:nvPr/>
        </p:nvSpPr>
        <p:spPr>
          <a:xfrm>
            <a:off x="2615369" y="2455666"/>
            <a:ext cx="1316588" cy="322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D5CE5-9D65-3320-BAEB-9D8FC89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7985F1D-FD46-129A-92F5-6DC91E4B1080}"/>
              </a:ext>
            </a:extLst>
          </p:cNvPr>
          <p:cNvSpPr>
            <a:spLocks noGrp="1"/>
          </p:cNvSpPr>
          <p:nvPr/>
        </p:nvSpPr>
        <p:spPr>
          <a:xfrm>
            <a:off x="718660" y="1750572"/>
            <a:ext cx="1713406" cy="453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</a:rPr>
              <a:t>Exemple :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BA9D12B-74E0-91C8-1703-4FBA2245811D}"/>
              </a:ext>
            </a:extLst>
          </p:cNvPr>
          <p:cNvSpPr txBox="1">
            <a:spLocks/>
          </p:cNvSpPr>
          <p:nvPr/>
        </p:nvSpPr>
        <p:spPr>
          <a:xfrm>
            <a:off x="2473920" y="1780335"/>
            <a:ext cx="6221347" cy="49252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err="1">
                <a:solidFill>
                  <a:schemeClr val="tx1">
                    <a:lumMod val="95000"/>
                    <a:lumOff val="5000"/>
                  </a:schemeClr>
                </a:solidFill>
              </a:rPr>
              <a:t>App.jsx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solidFill>
                <a:srgbClr val="4472C4"/>
              </a:solidFill>
            </a:endParaRP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7F2C3640-8C37-BE19-3664-1C52080169D4}"/>
              </a:ext>
            </a:extLst>
          </p:cNvPr>
          <p:cNvSpPr txBox="1"/>
          <p:nvPr/>
        </p:nvSpPr>
        <p:spPr>
          <a:xfrm>
            <a:off x="3049411" y="2335748"/>
            <a:ext cx="5105400" cy="40934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>
                <a:solidFill>
                  <a:srgbClr val="FFFF00"/>
                </a:solidFill>
              </a:rPr>
              <a:t>Catalogue de voitures</a:t>
            </a:r>
          </a:p>
          <a:p>
            <a:pPr algn="ctr"/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endParaRPr lang="fr-FR" sz="2000">
              <a:solidFill>
                <a:srgbClr val="FFFF00"/>
              </a:solidFill>
            </a:endParaRPr>
          </a:p>
          <a:p>
            <a:r>
              <a:rPr lang="fr-FR" sz="2000">
                <a:solidFill>
                  <a:srgbClr val="FFFF00"/>
                </a:solidFill>
              </a:rPr>
              <a:t>   </a:t>
            </a:r>
          </a:p>
          <a:p>
            <a:endParaRPr lang="fr-FR" sz="2000">
              <a:solidFill>
                <a:srgbClr val="FFFF00"/>
              </a:solidFill>
            </a:endParaRPr>
          </a:p>
          <a:p>
            <a:r>
              <a:rPr lang="fr-FR" sz="2000">
                <a:solidFill>
                  <a:srgbClr val="FFFF00"/>
                </a:solidFill>
              </a:rPr>
              <a:t>    </a:t>
            </a:r>
          </a:p>
          <a:p>
            <a:r>
              <a:rPr lang="fr-FR" sz="20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2" name="Rectangle : coins arrondis 8">
            <a:extLst>
              <a:ext uri="{FF2B5EF4-FFF2-40B4-BE49-F238E27FC236}">
                <a16:creationId xmlns:a16="http://schemas.microsoft.com/office/drawing/2014/main" id="{CEE65625-1D0F-A6F7-09A9-0502807FCBCF}"/>
              </a:ext>
            </a:extLst>
          </p:cNvPr>
          <p:cNvSpPr/>
          <p:nvPr/>
        </p:nvSpPr>
        <p:spPr>
          <a:xfrm>
            <a:off x="3485550" y="2783408"/>
            <a:ext cx="4312356" cy="1107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Marque: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Couleur: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 err="1">
                <a:solidFill>
                  <a:schemeClr val="bg1"/>
                </a:solidFill>
                <a:cs typeface="Calibri"/>
              </a:rPr>
              <a:t>Annee</a:t>
            </a:r>
            <a:r>
              <a:rPr lang="fr-FR">
                <a:solidFill>
                  <a:schemeClr val="bg1"/>
                </a:solidFill>
                <a:cs typeface="Calibri"/>
              </a:rPr>
              <a:t>:</a:t>
            </a:r>
          </a:p>
          <a:p>
            <a:endParaRPr lang="fr-FR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5" name="ZoneTexte 27">
            <a:extLst>
              <a:ext uri="{FF2B5EF4-FFF2-40B4-BE49-F238E27FC236}">
                <a16:creationId xmlns:a16="http://schemas.microsoft.com/office/drawing/2014/main" id="{E2E48D88-29F9-4375-7737-4C7223117C4D}"/>
              </a:ext>
            </a:extLst>
          </p:cNvPr>
          <p:cNvSpPr txBox="1"/>
          <p:nvPr/>
        </p:nvSpPr>
        <p:spPr>
          <a:xfrm>
            <a:off x="9323633" y="2435602"/>
            <a:ext cx="18892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/>
              <a:t>Garage.jsx</a:t>
            </a:r>
            <a:endParaRPr lang="fr-FR" err="1">
              <a:cs typeface="Calibri"/>
            </a:endParaRPr>
          </a:p>
        </p:txBody>
      </p:sp>
      <p:cxnSp>
        <p:nvCxnSpPr>
          <p:cNvPr id="16" name="Connecteur droit avec flèche 29">
            <a:extLst>
              <a:ext uri="{FF2B5EF4-FFF2-40B4-BE49-F238E27FC236}">
                <a16:creationId xmlns:a16="http://schemas.microsoft.com/office/drawing/2014/main" id="{E993BBE0-BEEF-2247-8EB4-9DE1E5BCFC76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7337779" y="2607734"/>
            <a:ext cx="1985854" cy="1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35">
            <a:extLst>
              <a:ext uri="{FF2B5EF4-FFF2-40B4-BE49-F238E27FC236}">
                <a16:creationId xmlns:a16="http://schemas.microsoft.com/office/drawing/2014/main" id="{46924A22-F0EE-3E6E-28C5-35D83CE0BCA5}"/>
              </a:ext>
            </a:extLst>
          </p:cNvPr>
          <p:cNvSpPr txBox="1"/>
          <p:nvPr/>
        </p:nvSpPr>
        <p:spPr>
          <a:xfrm>
            <a:off x="9525969" y="4141370"/>
            <a:ext cx="14845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/>
              <a:t>Voiture.jsx</a:t>
            </a:r>
            <a:endParaRPr lang="fr-FR" err="1">
              <a:cs typeface="Calibri"/>
            </a:endParaRPr>
          </a:p>
        </p:txBody>
      </p:sp>
      <p:cxnSp>
        <p:nvCxnSpPr>
          <p:cNvPr id="20" name="Connecteur droit avec flèche 38">
            <a:extLst>
              <a:ext uri="{FF2B5EF4-FFF2-40B4-BE49-F238E27FC236}">
                <a16:creationId xmlns:a16="http://schemas.microsoft.com/office/drawing/2014/main" id="{28CA05B1-007F-7C00-6734-72E9697DB8DD}"/>
              </a:ext>
            </a:extLst>
          </p:cNvPr>
          <p:cNvCxnSpPr>
            <a:cxnSpLocks/>
          </p:cNvCxnSpPr>
          <p:nvPr/>
        </p:nvCxnSpPr>
        <p:spPr>
          <a:xfrm flipH="1" flipV="1">
            <a:off x="7336051" y="3429000"/>
            <a:ext cx="2019069" cy="76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010F128D-C058-08C4-8736-FE51A13A82F3}"/>
              </a:ext>
            </a:extLst>
          </p:cNvPr>
          <p:cNvSpPr/>
          <p:nvPr/>
        </p:nvSpPr>
        <p:spPr>
          <a:xfrm>
            <a:off x="3485550" y="5230773"/>
            <a:ext cx="4312356" cy="1107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Marque: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Couleur: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 err="1">
                <a:solidFill>
                  <a:schemeClr val="bg1"/>
                </a:solidFill>
                <a:cs typeface="Calibri"/>
              </a:rPr>
              <a:t>Annee</a:t>
            </a:r>
            <a:r>
              <a:rPr lang="fr-FR">
                <a:solidFill>
                  <a:schemeClr val="bg1"/>
                </a:solidFill>
                <a:cs typeface="Calibri"/>
              </a:rPr>
              <a:t>:</a:t>
            </a:r>
          </a:p>
          <a:p>
            <a:endParaRPr lang="fr-FR">
              <a:solidFill>
                <a:srgbClr val="000000"/>
              </a:solidFill>
              <a:cs typeface="Calibri" panose="020F0502020204030204"/>
            </a:endParaRPr>
          </a:p>
        </p:txBody>
      </p:sp>
      <p:cxnSp>
        <p:nvCxnSpPr>
          <p:cNvPr id="22" name="Connecteur droit avec flèche 42">
            <a:extLst>
              <a:ext uri="{FF2B5EF4-FFF2-40B4-BE49-F238E27FC236}">
                <a16:creationId xmlns:a16="http://schemas.microsoft.com/office/drawing/2014/main" id="{1B2D32A3-8554-B098-4E37-3E2ABCF28374}"/>
              </a:ext>
            </a:extLst>
          </p:cNvPr>
          <p:cNvCxnSpPr>
            <a:cxnSpLocks/>
          </p:cNvCxnSpPr>
          <p:nvPr/>
        </p:nvCxnSpPr>
        <p:spPr>
          <a:xfrm flipH="1">
            <a:off x="7432112" y="4510702"/>
            <a:ext cx="1923008" cy="110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 : coins arrondis 8">
            <a:extLst>
              <a:ext uri="{FF2B5EF4-FFF2-40B4-BE49-F238E27FC236}">
                <a16:creationId xmlns:a16="http://schemas.microsoft.com/office/drawing/2014/main" id="{6FE30944-76BE-9E98-EC12-C61EF1C27D5D}"/>
              </a:ext>
            </a:extLst>
          </p:cNvPr>
          <p:cNvSpPr/>
          <p:nvPr/>
        </p:nvSpPr>
        <p:spPr>
          <a:xfrm>
            <a:off x="3485550" y="3993643"/>
            <a:ext cx="4312356" cy="1107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Marque: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>
                <a:solidFill>
                  <a:schemeClr val="bg1"/>
                </a:solidFill>
              </a:rPr>
              <a:t>Couleur:</a:t>
            </a:r>
            <a:endParaRPr lang="fr-FR">
              <a:solidFill>
                <a:schemeClr val="bg1"/>
              </a:solidFill>
              <a:cs typeface="Calibri"/>
            </a:endParaRPr>
          </a:p>
          <a:p>
            <a:r>
              <a:rPr lang="fr-FR" err="1">
                <a:solidFill>
                  <a:schemeClr val="bg1"/>
                </a:solidFill>
                <a:cs typeface="Calibri"/>
              </a:rPr>
              <a:t>Annee</a:t>
            </a:r>
            <a:r>
              <a:rPr lang="fr-FR">
                <a:solidFill>
                  <a:schemeClr val="bg1"/>
                </a:solidFill>
                <a:cs typeface="Calibri"/>
              </a:rPr>
              <a:t>:</a:t>
            </a:r>
          </a:p>
          <a:p>
            <a:endParaRPr lang="fr-FR">
              <a:solidFill>
                <a:srgbClr val="000000"/>
              </a:solidFill>
              <a:cs typeface="Calibri" panose="020F0502020204030204"/>
            </a:endParaRPr>
          </a:p>
        </p:txBody>
      </p:sp>
      <p:cxnSp>
        <p:nvCxnSpPr>
          <p:cNvPr id="21" name="Connecteur droit avec flèche 40">
            <a:extLst>
              <a:ext uri="{FF2B5EF4-FFF2-40B4-BE49-F238E27FC236}">
                <a16:creationId xmlns:a16="http://schemas.microsoft.com/office/drawing/2014/main" id="{46AFB311-A622-5A9D-AA0F-C6F82F32E6C5}"/>
              </a:ext>
            </a:extLst>
          </p:cNvPr>
          <p:cNvCxnSpPr>
            <a:cxnSpLocks/>
          </p:cNvCxnSpPr>
          <p:nvPr/>
        </p:nvCxnSpPr>
        <p:spPr>
          <a:xfrm flipH="1">
            <a:off x="7258262" y="4350324"/>
            <a:ext cx="2096858" cy="15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8E732A88-99E0-C6C9-9E41-2A686F5E6D6A}"/>
              </a:ext>
            </a:extLst>
          </p:cNvPr>
          <p:cNvSpPr>
            <a:spLocks noGrp="1"/>
          </p:cNvSpPr>
          <p:nvPr/>
        </p:nvSpPr>
        <p:spPr>
          <a:xfrm>
            <a:off x="392877" y="335437"/>
            <a:ext cx="11416144" cy="134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Utiliser un </a:t>
            </a:r>
            <a:r>
              <a:rPr lang="fr-FR" err="1">
                <a:solidFill>
                  <a:schemeClr val="accent1"/>
                </a:solidFill>
              </a:rPr>
              <a:t>useState</a:t>
            </a:r>
            <a:r>
              <a:rPr lang="fr-FR">
                <a:solidFill>
                  <a:schemeClr val="accent1"/>
                </a:solidFill>
              </a:rPr>
              <a:t>() sous forme de tableau</a:t>
            </a:r>
          </a:p>
        </p:txBody>
      </p:sp>
    </p:spTree>
    <p:extLst>
      <p:ext uri="{BB962C8B-B14F-4D97-AF65-F5344CB8AC3E}">
        <p14:creationId xmlns:p14="http://schemas.microsoft.com/office/powerpoint/2010/main" val="386412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B6D7E-23D8-13E1-4454-39F7B9A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2DF1056-0635-2042-E990-5F8BDD53B412}"/>
              </a:ext>
            </a:extLst>
          </p:cNvPr>
          <p:cNvSpPr>
            <a:spLocks noGrp="1"/>
          </p:cNvSpPr>
          <p:nvPr/>
        </p:nvSpPr>
        <p:spPr>
          <a:xfrm>
            <a:off x="392877" y="335437"/>
            <a:ext cx="11416144" cy="134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Utiliser un </a:t>
            </a:r>
            <a:r>
              <a:rPr lang="fr-FR" err="1">
                <a:solidFill>
                  <a:schemeClr val="accent1"/>
                </a:solidFill>
              </a:rPr>
              <a:t>useState</a:t>
            </a:r>
            <a:r>
              <a:rPr lang="fr-FR">
                <a:solidFill>
                  <a:schemeClr val="accent1"/>
                </a:solidFill>
              </a:rPr>
              <a:t>() sous forme de tableau</a:t>
            </a:r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EB79C539-FE1D-8E83-FC77-DEF9D279CC7E}"/>
              </a:ext>
            </a:extLst>
          </p:cNvPr>
          <p:cNvSpPr txBox="1"/>
          <p:nvPr/>
        </p:nvSpPr>
        <p:spPr>
          <a:xfrm>
            <a:off x="1241219" y="6215853"/>
            <a:ext cx="780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Long à écrire ? Nous allons parcourir notre tableau avec la fonction </a:t>
            </a:r>
            <a:r>
              <a:rPr lang="fr-FR" sz="2000" err="1"/>
              <a:t>map</a:t>
            </a:r>
            <a:r>
              <a:rPr lang="fr-FR" sz="2000"/>
              <a:t>()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BF75F89-821C-B246-D4FF-D5AD1726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61" y="1449414"/>
            <a:ext cx="7431740" cy="4667383"/>
          </a:xfrm>
          <a:prstGeom prst="rect">
            <a:avLst/>
          </a:prstGeom>
        </p:spPr>
      </p:pic>
      <p:sp>
        <p:nvSpPr>
          <p:cNvPr id="6" name="ZoneTexte 16">
            <a:extLst>
              <a:ext uri="{FF2B5EF4-FFF2-40B4-BE49-F238E27FC236}">
                <a16:creationId xmlns:a16="http://schemas.microsoft.com/office/drawing/2014/main" id="{10602ACF-54D8-D87C-6004-800354A74B23}"/>
              </a:ext>
            </a:extLst>
          </p:cNvPr>
          <p:cNvSpPr txBox="1"/>
          <p:nvPr/>
        </p:nvSpPr>
        <p:spPr>
          <a:xfrm>
            <a:off x="4117955" y="3904113"/>
            <a:ext cx="39067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solidFill>
                  <a:schemeClr val="bg1"/>
                </a:solidFill>
              </a:rPr>
              <a:t>Les </a:t>
            </a:r>
            <a:r>
              <a:rPr lang="fr-FR" sz="2000" err="1">
                <a:solidFill>
                  <a:schemeClr val="bg1"/>
                </a:solidFill>
              </a:rPr>
              <a:t>props</a:t>
            </a:r>
            <a:r>
              <a:rPr lang="fr-FR" sz="2000">
                <a:solidFill>
                  <a:schemeClr val="bg1"/>
                </a:solidFill>
              </a:rPr>
              <a:t> couleur , </a:t>
            </a:r>
            <a:r>
              <a:rPr lang="fr-FR" sz="2000" err="1">
                <a:solidFill>
                  <a:schemeClr val="bg1"/>
                </a:solidFill>
              </a:rPr>
              <a:t>annee</a:t>
            </a:r>
            <a:r>
              <a:rPr lang="fr-FR" sz="2000">
                <a:solidFill>
                  <a:schemeClr val="bg1"/>
                </a:solidFill>
              </a:rPr>
              <a:t> , </a:t>
            </a:r>
            <a:r>
              <a:rPr lang="fr-FR" sz="2000" err="1">
                <a:solidFill>
                  <a:schemeClr val="bg1"/>
                </a:solidFill>
              </a:rPr>
              <a:t>children</a:t>
            </a:r>
            <a:endParaRPr lang="fr-F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8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B6D7E-23D8-13E1-4454-39F7B9A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2DF1056-0635-2042-E990-5F8BDD53B412}"/>
              </a:ext>
            </a:extLst>
          </p:cNvPr>
          <p:cNvSpPr>
            <a:spLocks noGrp="1"/>
          </p:cNvSpPr>
          <p:nvPr/>
        </p:nvSpPr>
        <p:spPr>
          <a:xfrm>
            <a:off x="392877" y="335437"/>
            <a:ext cx="11416144" cy="134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Utiliser un </a:t>
            </a:r>
            <a:r>
              <a:rPr lang="fr-FR" err="1">
                <a:solidFill>
                  <a:schemeClr val="accent1"/>
                </a:solidFill>
              </a:rPr>
              <a:t>useState</a:t>
            </a:r>
            <a:r>
              <a:rPr lang="fr-FR">
                <a:solidFill>
                  <a:schemeClr val="accent1"/>
                </a:solidFill>
              </a:rPr>
              <a:t>() sous forme de tableau</a:t>
            </a:r>
          </a:p>
        </p:txBody>
      </p:sp>
      <p:pic>
        <p:nvPicPr>
          <p:cNvPr id="9" name="Pictur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A9A4C1-3C07-B54E-2E21-D6BA32EC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76" y="2440906"/>
            <a:ext cx="4132729" cy="272922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73C581-46E5-C04E-98A0-A5EFD07B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8" y="1937367"/>
            <a:ext cx="6741457" cy="46327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C1F697-ECB4-8735-E786-AA772D2D27E0}"/>
              </a:ext>
            </a:extLst>
          </p:cNvPr>
          <p:cNvSpPr txBox="1"/>
          <p:nvPr/>
        </p:nvSpPr>
        <p:spPr>
          <a:xfrm>
            <a:off x="2713349" y="1519602"/>
            <a:ext cx="627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Nous allons parcourir notre tableau avec la fonction </a:t>
            </a:r>
            <a:r>
              <a:rPr lang="fr-FR" sz="2000" err="1"/>
              <a:t>map</a:t>
            </a:r>
            <a:r>
              <a:rPr lang="fr-FR" sz="200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32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F184D0-E5F7-7A4D-D60D-E02046372518}"/>
              </a:ext>
            </a:extLst>
          </p:cNvPr>
          <p:cNvSpPr txBox="1"/>
          <p:nvPr/>
        </p:nvSpPr>
        <p:spPr>
          <a:xfrm>
            <a:off x="3463471" y="270329"/>
            <a:ext cx="5265057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900">
                <a:solidFill>
                  <a:schemeClr val="accent1"/>
                </a:solidFill>
                <a:latin typeface="Corbel"/>
              </a:rPr>
              <a:t>REACT, c'est quoi ?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DFAB495-6FE7-923F-3134-8AACDA703302}"/>
              </a:ext>
            </a:extLst>
          </p:cNvPr>
          <p:cNvSpPr>
            <a:spLocks noGrp="1"/>
          </p:cNvSpPr>
          <p:nvPr/>
        </p:nvSpPr>
        <p:spPr>
          <a:xfrm>
            <a:off x="433144" y="1375550"/>
            <a:ext cx="11609266" cy="252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chemeClr val="tx1"/>
                </a:solidFill>
              </a:rPr>
              <a:t>Bibliothèque JavaScript (Libre –Open source) Pas un Framework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r>
              <a:rPr lang="fr-FR">
                <a:solidFill>
                  <a:schemeClr val="tx1"/>
                </a:solidFill>
              </a:rPr>
              <a:t>Développée et maintenu par Facebook devenue Meta depuis 2013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r>
              <a:rPr lang="fr-FR">
                <a:solidFill>
                  <a:schemeClr val="tx1"/>
                </a:solidFill>
              </a:rPr>
              <a:t>Utilisé pour créer des interfaces web monopage (single-page-applications)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r>
              <a:rPr lang="fr-FR">
                <a:solidFill>
                  <a:schemeClr val="tx1"/>
                </a:solidFill>
              </a:rPr>
              <a:t>Possibilité d'applications mobiles via "React Native"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r>
              <a:rPr lang="fr-FR">
                <a:solidFill>
                  <a:schemeClr val="tx1"/>
                </a:solidFill>
              </a:rPr>
              <a:t>Entreprises qui utilisent REACT : </a:t>
            </a:r>
            <a:endParaRPr lang="fr-FR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828BB74C-1653-3ED9-4285-E168B13D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511" y="211388"/>
            <a:ext cx="1369718" cy="96011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6FA19B-CEF6-23ED-AA5C-EA5B4731A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22" y="3988288"/>
            <a:ext cx="2743200" cy="1176833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68A409A-997D-7342-22A6-6BC3E038C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4919" y="4126714"/>
            <a:ext cx="2743200" cy="843534"/>
          </a:xfrm>
          <a:prstGeom prst="rect">
            <a:avLst/>
          </a:prstGeo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5BEA63CF-59CC-C778-2C73-C6B268A56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4400" y="5600230"/>
            <a:ext cx="4271198" cy="83161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C99B8F3-BA0D-CC0D-4A1E-7A6CCE220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955" y="3957695"/>
            <a:ext cx="1162757" cy="1181572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B8839F4B-CE11-2D64-795E-5131BFD896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8846" y="5316235"/>
            <a:ext cx="3862679" cy="127730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C1F6E9E-3F5F-D0CE-4CFC-3ED5487C07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1993" y="3956697"/>
            <a:ext cx="1211792" cy="12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B6D7E-23D8-13E1-4454-39F7B9A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4C0C750-A4BD-5B86-F627-63898D1B6C6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Ajouter une image</a:t>
            </a:r>
            <a:endParaRPr lang="en-US"/>
          </a:p>
        </p:txBody>
      </p:sp>
      <p:pic>
        <p:nvPicPr>
          <p:cNvPr id="3" name="Pictur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D20E3A07-EE46-EB17-CE95-53EC1626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1" y="4929704"/>
            <a:ext cx="2743200" cy="1642311"/>
          </a:xfrm>
          <a:prstGeom prst="rect">
            <a:avLst/>
          </a:prstGeom>
        </p:spPr>
      </p:pic>
      <p:sp>
        <p:nvSpPr>
          <p:cNvPr id="5" name="ZoneTexte 11">
            <a:extLst>
              <a:ext uri="{FF2B5EF4-FFF2-40B4-BE49-F238E27FC236}">
                <a16:creationId xmlns:a16="http://schemas.microsoft.com/office/drawing/2014/main" id="{BBE65718-DA58-FF73-489A-4ABFEF8DEDB2}"/>
              </a:ext>
            </a:extLst>
          </p:cNvPr>
          <p:cNvSpPr txBox="1"/>
          <p:nvPr/>
        </p:nvSpPr>
        <p:spPr>
          <a:xfrm>
            <a:off x="6451201" y="1924350"/>
            <a:ext cx="54440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Les images sont dans le dossier</a:t>
            </a: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 src</a:t>
            </a:r>
            <a:endParaRPr lang="fr-FR" sz="240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fr-FR" sz="2400"/>
              <a:t>On </a:t>
            </a:r>
            <a:r>
              <a:rPr lang="fr-FR" sz="240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fr-FR" sz="2400"/>
              <a:t> l'image dans son emplacement</a:t>
            </a:r>
            <a:endParaRPr lang="fr-FR" sz="2400">
              <a:cs typeface="Calibri"/>
            </a:endParaRPr>
          </a:p>
          <a:p>
            <a:r>
              <a:rPr lang="fr-FR" sz="2400"/>
              <a:t>Puis on l'intègre dans notre basile </a:t>
            </a:r>
            <a:r>
              <a:rPr lang="fr-FR" sz="2400" err="1"/>
              <a:t>img</a:t>
            </a:r>
            <a:r>
              <a:rPr lang="fr-FR"/>
              <a:t> 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BBE65718-DA58-FF73-489A-4ABFEF8DEDB2}"/>
              </a:ext>
            </a:extLst>
          </p:cNvPr>
          <p:cNvSpPr txBox="1"/>
          <p:nvPr/>
        </p:nvSpPr>
        <p:spPr>
          <a:xfrm>
            <a:off x="363606" y="1923791"/>
            <a:ext cx="552468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cs typeface="Calibri"/>
              </a:rPr>
              <a:t>Les images sont dans le dossier </a:t>
            </a:r>
            <a:r>
              <a:rPr lang="fr-FR" sz="2400">
                <a:solidFill>
                  <a:schemeClr val="accent2">
                    <a:lumMod val="75000"/>
                  </a:schemeClr>
                </a:solidFill>
                <a:cs typeface="Calibri"/>
              </a:rPr>
              <a:t>public </a:t>
            </a:r>
          </a:p>
          <a:p>
            <a:r>
              <a:rPr lang="fr-FR" sz="2400">
                <a:cs typeface="Calibri"/>
              </a:rPr>
              <a:t>puis on récupère l'image avec la balise </a:t>
            </a:r>
            <a:r>
              <a:rPr lang="fr-FR" sz="2400" err="1">
                <a:cs typeface="Calibri"/>
              </a:rPr>
              <a:t>img</a:t>
            </a:r>
            <a:endParaRPr lang="fr-FR" sz="2400">
              <a:cs typeface="Calibri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BBE65718-DA58-FF73-489A-4ABFEF8DEDB2}"/>
              </a:ext>
            </a:extLst>
          </p:cNvPr>
          <p:cNvSpPr txBox="1"/>
          <p:nvPr/>
        </p:nvSpPr>
        <p:spPr>
          <a:xfrm>
            <a:off x="4217869" y="1466030"/>
            <a:ext cx="374967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On peut le faire de 2 façons :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1FC9A2F-207E-635B-09C2-C2C525DA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87" y="3077415"/>
            <a:ext cx="1600200" cy="82867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461A8FA9-F277-CC4A-9A5C-8577C0D5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53" y="3988300"/>
            <a:ext cx="3953435" cy="263760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B50A856-7E28-BF05-7970-A758F6164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965" y="3911539"/>
            <a:ext cx="3666565" cy="278217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F6008A6-0172-D1C5-7C84-0BC3FC327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026" y="3073774"/>
            <a:ext cx="148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0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168E5-7303-F564-03F6-B3F2811C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FEE58A-2048-83CA-93E2-431694D52A9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Cycle de vie (&lt;v16.8)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0D294D1-1294-7806-5F1D-ABCCC7AA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2" y="1466098"/>
            <a:ext cx="10698068" cy="5391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E4AFFB-D9AA-199E-2D84-235078C8D06C}"/>
              </a:ext>
            </a:extLst>
          </p:cNvPr>
          <p:cNvSpPr/>
          <p:nvPr/>
        </p:nvSpPr>
        <p:spPr>
          <a:xfrm>
            <a:off x="2639961" y="5412658"/>
            <a:ext cx="8483310" cy="85540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68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168E5-7303-F564-03F6-B3F2811C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FEE58A-2048-83CA-93E2-431694D52A9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Cycle de vie (&lt;v16.8)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8C094-F789-9902-B9E2-19F7307F4261}"/>
              </a:ext>
            </a:extLst>
          </p:cNvPr>
          <p:cNvSpPr txBox="1"/>
          <p:nvPr/>
        </p:nvSpPr>
        <p:spPr>
          <a:xfrm>
            <a:off x="896912" y="1831898"/>
            <a:ext cx="1007632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Les 3 </a:t>
            </a:r>
            <a:r>
              <a:rPr lang="en-US" err="1">
                <a:cs typeface="Calibri"/>
              </a:rPr>
              <a:t>méthodes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importantes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cycle de vie </a:t>
            </a:r>
            <a:r>
              <a:rPr lang="en-US" err="1">
                <a:cs typeface="Calibri"/>
              </a:rPr>
              <a:t>sont</a:t>
            </a:r>
            <a:r>
              <a:rPr lang="en-US">
                <a:cs typeface="Calibri"/>
              </a:rPr>
              <a:t> :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componentDidMount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()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appelée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immédiatement</a:t>
            </a:r>
            <a:r>
              <a:rPr lang="en-US">
                <a:ea typeface="+mn-lt"/>
                <a:cs typeface="+mn-lt"/>
              </a:rPr>
              <a:t> après que le </a:t>
            </a:r>
            <a:r>
              <a:rPr lang="en-US" err="1">
                <a:ea typeface="+mn-lt"/>
                <a:cs typeface="+mn-lt"/>
              </a:rPr>
              <a:t>composant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monté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C’est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ici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qu'on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devrait</a:t>
            </a:r>
            <a:r>
              <a:rPr lang="en-US">
                <a:ea typeface="+mn-lt"/>
                <a:cs typeface="+mn-lt"/>
              </a:rPr>
              <a:t> placer les </a:t>
            </a:r>
            <a:r>
              <a:rPr lang="en-US" err="1">
                <a:ea typeface="+mn-lt"/>
                <a:cs typeface="+mn-lt"/>
              </a:rPr>
              <a:t>initialisations</a:t>
            </a:r>
            <a:r>
              <a:rPr lang="en-US">
                <a:ea typeface="+mn-lt"/>
                <a:cs typeface="+mn-lt"/>
              </a:rPr>
              <a:t> qui </a:t>
            </a:r>
            <a:r>
              <a:rPr lang="en-US" err="1">
                <a:ea typeface="+mn-lt"/>
                <a:cs typeface="+mn-lt"/>
              </a:rPr>
              <a:t>requièrent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l’existence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nœuds</a:t>
            </a:r>
            <a:r>
              <a:rPr lang="en-US">
                <a:ea typeface="+mn-lt"/>
                <a:cs typeface="+mn-lt"/>
              </a:rPr>
              <a:t> du DOM. On </a:t>
            </a:r>
            <a:r>
              <a:rPr lang="en-US" err="1">
                <a:ea typeface="+mn-lt"/>
                <a:cs typeface="+mn-lt"/>
              </a:rPr>
              <a:t>peut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s'en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 on a </a:t>
            </a:r>
            <a:r>
              <a:rPr lang="en-US" err="1">
                <a:ea typeface="+mn-lt"/>
                <a:cs typeface="+mn-lt"/>
              </a:rPr>
              <a:t>besoin</a:t>
            </a:r>
            <a:r>
              <a:rPr lang="en-US">
                <a:ea typeface="+mn-lt"/>
                <a:cs typeface="+mn-lt"/>
              </a:rPr>
              <a:t> de charger des </a:t>
            </a:r>
            <a:r>
              <a:rPr lang="en-US" err="1">
                <a:ea typeface="+mn-lt"/>
                <a:cs typeface="+mn-lt"/>
              </a:rPr>
              <a:t>données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depuis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API.</a:t>
            </a:r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componentDidUpdate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()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appelée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immédiatement</a:t>
            </a:r>
            <a:r>
              <a:rPr lang="en-US">
                <a:ea typeface="+mn-lt"/>
                <a:cs typeface="+mn-lt"/>
              </a:rPr>
              <a:t> après que la mise à jour a </a:t>
            </a:r>
            <a:r>
              <a:rPr lang="en-US" err="1">
                <a:ea typeface="+mn-lt"/>
                <a:cs typeface="+mn-lt"/>
              </a:rPr>
              <a:t>eu</a:t>
            </a:r>
            <a:r>
              <a:rPr lang="en-US">
                <a:ea typeface="+mn-lt"/>
                <a:cs typeface="+mn-lt"/>
              </a:rPr>
              <a:t> lieu. Cette </a:t>
            </a:r>
            <a:r>
              <a:rPr lang="en-US" err="1">
                <a:ea typeface="+mn-lt"/>
                <a:cs typeface="+mn-lt"/>
              </a:rPr>
              <a:t>méthode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n’est</a:t>
            </a:r>
            <a:r>
              <a:rPr lang="en-US">
                <a:ea typeface="+mn-lt"/>
                <a:cs typeface="+mn-lt"/>
              </a:rPr>
              <a:t> pas </a:t>
            </a:r>
            <a:r>
              <a:rPr lang="en-US" err="1">
                <a:ea typeface="+mn-lt"/>
                <a:cs typeface="+mn-lt"/>
              </a:rPr>
              <a:t>appelée</a:t>
            </a:r>
            <a:r>
              <a:rPr lang="en-US">
                <a:ea typeface="+mn-lt"/>
                <a:cs typeface="+mn-lt"/>
              </a:rPr>
              <a:t> pour le </a:t>
            </a:r>
            <a:r>
              <a:rPr lang="en-US" err="1">
                <a:ea typeface="+mn-lt"/>
                <a:cs typeface="+mn-lt"/>
              </a:rPr>
              <a:t>rendu</a:t>
            </a:r>
            <a:r>
              <a:rPr lang="en-US">
                <a:ea typeface="+mn-lt"/>
                <a:cs typeface="+mn-lt"/>
              </a:rPr>
              <a:t> initial.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     Elle nous </a:t>
            </a:r>
            <a:r>
              <a:rPr lang="en-US" err="1">
                <a:ea typeface="+mn-lt"/>
                <a:cs typeface="+mn-lt"/>
              </a:rPr>
              <a:t>donne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l’opportunité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travailler</a:t>
            </a:r>
            <a:r>
              <a:rPr lang="en-US">
                <a:ea typeface="+mn-lt"/>
                <a:cs typeface="+mn-lt"/>
              </a:rPr>
              <a:t> sur le DOM </a:t>
            </a:r>
            <a:r>
              <a:rPr lang="en-US" err="1">
                <a:ea typeface="+mn-lt"/>
                <a:cs typeface="+mn-lt"/>
              </a:rPr>
              <a:t>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fois</a:t>
            </a:r>
            <a:r>
              <a:rPr lang="en-US">
                <a:ea typeface="+mn-lt"/>
                <a:cs typeface="+mn-lt"/>
              </a:rPr>
              <a:t> que le </a:t>
            </a:r>
            <a:r>
              <a:rPr lang="en-US" err="1">
                <a:ea typeface="+mn-lt"/>
                <a:cs typeface="+mn-lt"/>
              </a:rPr>
              <a:t>composant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été</a:t>
            </a:r>
            <a:r>
              <a:rPr lang="en-US">
                <a:ea typeface="+mn-lt"/>
                <a:cs typeface="+mn-lt"/>
              </a:rPr>
              <a:t> mis à jour.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    On </a:t>
            </a:r>
            <a:r>
              <a:rPr lang="en-US" err="1">
                <a:cs typeface="Calibri"/>
              </a:rPr>
              <a:t>peut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s'en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servie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on a </a:t>
            </a:r>
            <a:r>
              <a:rPr lang="en-US" err="1">
                <a:cs typeface="Calibri"/>
              </a:rPr>
              <a:t>besoin</a:t>
            </a:r>
            <a:r>
              <a:rPr lang="en-US">
                <a:cs typeface="Calibri"/>
              </a:rPr>
              <a:t> de charger des </a:t>
            </a:r>
            <a:r>
              <a:rPr lang="en-US" err="1">
                <a:cs typeface="Calibri"/>
              </a:rPr>
              <a:t>données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depuis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API.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componentWillUnmount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/>
                <a:cs typeface="Calibri"/>
              </a:rPr>
              <a:t>()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appelée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immédiatement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qu’un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composant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démonté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détruit</a:t>
            </a:r>
            <a:r>
              <a:rPr lang="en-US">
                <a:ea typeface="+mn-lt"/>
                <a:cs typeface="+mn-lt"/>
              </a:rPr>
              <a:t>. Il sera possible de faire le </a:t>
            </a:r>
            <a:r>
              <a:rPr lang="en-US" err="1">
                <a:ea typeface="+mn-lt"/>
                <a:cs typeface="+mn-lt"/>
              </a:rPr>
              <a:t>nettoyage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nécessaire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tel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l’invalidation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minuteurs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l’annulation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requêtes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réseau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résiliation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d’abonnements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effectués</a:t>
            </a:r>
            <a:r>
              <a:rPr lang="en-US">
                <a:ea typeface="+mn-lt"/>
                <a:cs typeface="+mn-lt"/>
              </a:rPr>
              <a:t> dans </a:t>
            </a:r>
            <a:r>
              <a:rPr lang="en-US" err="1">
                <a:latin typeface="Consolas"/>
                <a:cs typeface="Calibri"/>
              </a:rPr>
              <a:t>componentDidMount</a:t>
            </a:r>
            <a:r>
              <a:rPr lang="en-US">
                <a:latin typeface="Consolas"/>
                <a:cs typeface="Calibri"/>
              </a:rPr>
              <a:t>()</a:t>
            </a:r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Voilà </a:t>
            </a:r>
            <a:r>
              <a:rPr lang="en-US" err="1">
                <a:latin typeface="Consolas"/>
                <a:cs typeface="Calibri"/>
              </a:rPr>
              <a:t>une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brève</a:t>
            </a:r>
            <a:r>
              <a:rPr lang="en-US">
                <a:latin typeface="Consolas"/>
                <a:cs typeface="Calibri"/>
              </a:rPr>
              <a:t> explication du cycle de vie </a:t>
            </a:r>
            <a:r>
              <a:rPr lang="en-US" err="1">
                <a:latin typeface="Consolas"/>
                <a:cs typeface="Calibri"/>
              </a:rPr>
              <a:t>avant</a:t>
            </a:r>
            <a:r>
              <a:rPr lang="en-US">
                <a:latin typeface="Consolas"/>
                <a:cs typeface="Calibri"/>
              </a:rPr>
              <a:t> la v16.8, </a:t>
            </a:r>
            <a:r>
              <a:rPr lang="en-US" err="1">
                <a:latin typeface="Consolas"/>
                <a:cs typeface="Calibri"/>
              </a:rPr>
              <a:t>si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vous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souhaitez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une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démo</a:t>
            </a:r>
            <a:r>
              <a:rPr lang="en-US">
                <a:latin typeface="Consolas"/>
                <a:cs typeface="Calibri"/>
              </a:rPr>
              <a:t> du cycle de vie, </a:t>
            </a:r>
            <a:r>
              <a:rPr lang="en-US" err="1">
                <a:latin typeface="Consolas"/>
                <a:cs typeface="Calibri"/>
              </a:rPr>
              <a:t>allez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voir</a:t>
            </a:r>
            <a:r>
              <a:rPr lang="en-US">
                <a:latin typeface="Consolas"/>
                <a:cs typeface="Calibri"/>
              </a:rPr>
              <a:t> </a:t>
            </a:r>
            <a:r>
              <a:rPr lang="en-US" err="1">
                <a:latin typeface="Consolas"/>
                <a:cs typeface="Calibri"/>
              </a:rPr>
              <a:t>l'annexe</a:t>
            </a:r>
            <a:r>
              <a:rPr lang="en-US">
                <a:latin typeface="Consolas"/>
                <a:cs typeface="Calibri"/>
              </a:rPr>
              <a:t> de </a:t>
            </a:r>
            <a:r>
              <a:rPr lang="en-US" err="1">
                <a:latin typeface="Consolas"/>
                <a:cs typeface="Calibri"/>
              </a:rPr>
              <a:t>ce</a:t>
            </a:r>
            <a:r>
              <a:rPr lang="en-US">
                <a:latin typeface="Consolas"/>
                <a:cs typeface="Calibri"/>
              </a:rPr>
              <a:t> doc.</a:t>
            </a:r>
          </a:p>
          <a:p>
            <a:endParaRPr lang="en-US">
              <a:latin typeface="Consolas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56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1C6A4-6672-5AC3-8C3F-D0A3FA9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B108A1-E8C2-1564-6C5B-E908B4BE0FB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useEffect</a:t>
            </a:r>
            <a:r>
              <a:rPr lang="fr-FR">
                <a:solidFill>
                  <a:schemeClr val="accent1"/>
                </a:solidFill>
              </a:rPr>
              <a:t>()</a:t>
            </a:r>
            <a:endParaRPr lang="fr-FR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9EB5296-922C-6950-36AD-6BE6C722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7" y="1691670"/>
            <a:ext cx="7042384" cy="48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6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1C6A4-6672-5AC3-8C3F-D0A3FA9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B108A1-E8C2-1564-6C5B-E908B4BE0FB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useEffect</a:t>
            </a:r>
            <a:r>
              <a:rPr lang="fr-FR">
                <a:solidFill>
                  <a:schemeClr val="accent1"/>
                </a:solidFill>
              </a:rPr>
              <a:t>()</a:t>
            </a:r>
            <a:endParaRPr lang="fr-FR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43357-D6FE-6BB2-315F-875F4478A542}"/>
              </a:ext>
            </a:extLst>
          </p:cNvPr>
          <p:cNvSpPr txBox="1"/>
          <p:nvPr/>
        </p:nvSpPr>
        <p:spPr>
          <a:xfrm>
            <a:off x="624114" y="1540329"/>
            <a:ext cx="11270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useEffect</a:t>
            </a:r>
            <a:r>
              <a:rPr lang="en-US"/>
              <a:t> </a:t>
            </a:r>
            <a:r>
              <a:rPr lang="en-US" err="1"/>
              <a:t>n'est</a:t>
            </a:r>
            <a:r>
              <a:rPr lang="en-US"/>
              <a:t> pas un  hook de cycle de vie. </a:t>
            </a:r>
            <a:r>
              <a:rPr lang="en-US" err="1"/>
              <a:t>C'est</a:t>
            </a:r>
            <a:r>
              <a:rPr lang="en-US"/>
              <a:t> un </a:t>
            </a:r>
            <a:r>
              <a:rPr lang="en-US" err="1"/>
              <a:t>mécanisme</a:t>
            </a:r>
            <a:r>
              <a:rPr lang="en-US"/>
              <a:t> pour </a:t>
            </a:r>
            <a:r>
              <a:rPr lang="en-US" err="1"/>
              <a:t>synchroniser</a:t>
            </a:r>
            <a:r>
              <a:rPr lang="en-US"/>
              <a:t> les side-effects (fetch, setTimeout, ...) avec le state de </a:t>
            </a:r>
            <a:r>
              <a:rPr lang="en-US" err="1"/>
              <a:t>votre</a:t>
            </a:r>
            <a:r>
              <a:rPr lang="en-US"/>
              <a:t> application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8DB6-2625-8F57-59F2-152D1CDCCB1D}"/>
              </a:ext>
            </a:extLst>
          </p:cNvPr>
          <p:cNvSpPr txBox="1"/>
          <p:nvPr/>
        </p:nvSpPr>
        <p:spPr>
          <a:xfrm>
            <a:off x="624115" y="2302329"/>
            <a:ext cx="10744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L'objectif principal n'est pas d'utiliser </a:t>
            </a:r>
            <a:r>
              <a:rPr lang="fr-FR" err="1"/>
              <a:t>useEffect</a:t>
            </a:r>
            <a:r>
              <a:rPr lang="fr-FR"/>
              <a:t> pour le cycle de vie du composant, mais de l'utiliser pour faire des choses lorsque l'état change (re-</a:t>
            </a:r>
            <a:r>
              <a:rPr lang="fr-FR" err="1"/>
              <a:t>renders</a:t>
            </a:r>
            <a:r>
              <a:rPr lang="fr-FR"/>
              <a:t>).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2861AAB-D28D-AA1A-1F8F-555E98BE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3" y="3123527"/>
            <a:ext cx="7540336" cy="1390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4439E8-B6AA-41C5-F53A-22846300A600}"/>
              </a:ext>
            </a:extLst>
          </p:cNvPr>
          <p:cNvSpPr txBox="1"/>
          <p:nvPr/>
        </p:nvSpPr>
        <p:spPr>
          <a:xfrm>
            <a:off x="1659083" y="4568536"/>
            <a:ext cx="86313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/>
              <a:t>Les étapes </a:t>
            </a:r>
            <a:r>
              <a:rPr lang="en-US" err="1"/>
              <a:t>d'exécution</a:t>
            </a:r>
            <a:r>
              <a:rPr lang="en-US"/>
              <a:t> de </a:t>
            </a:r>
            <a:r>
              <a:rPr lang="en-US" err="1"/>
              <a:t>useEffect</a:t>
            </a:r>
            <a:r>
              <a:rPr lang="en-US"/>
              <a:t> : </a:t>
            </a:r>
          </a:p>
          <a:p>
            <a:r>
              <a:rPr lang="en-US"/>
              <a:t>           1 : </a:t>
            </a:r>
            <a:r>
              <a:rPr lang="en-US" err="1"/>
              <a:t>Exécuter</a:t>
            </a:r>
            <a:r>
              <a:rPr lang="en-US"/>
              <a:t> A </a:t>
            </a:r>
          </a:p>
          <a:p>
            <a:r>
              <a:rPr lang="en-US"/>
              <a:t>           2 : </a:t>
            </a:r>
            <a:r>
              <a:rPr lang="en-US" err="1"/>
              <a:t>Attendre</a:t>
            </a:r>
            <a:r>
              <a:rPr lang="en-US"/>
              <a:t> les nouveaux </a:t>
            </a:r>
            <a:r>
              <a:rPr lang="en-US" err="1"/>
              <a:t>changements</a:t>
            </a:r>
            <a:r>
              <a:rPr lang="en-US"/>
              <a:t> d'état (</a:t>
            </a:r>
            <a:r>
              <a:rPr lang="en-US" err="1"/>
              <a:t>rendus</a:t>
            </a:r>
            <a:r>
              <a:rPr lang="en-US"/>
              <a:t> des </a:t>
            </a:r>
            <a:r>
              <a:rPr lang="en-US" err="1"/>
              <a:t>composants</a:t>
            </a:r>
            <a:r>
              <a:rPr lang="en-US"/>
              <a:t>) </a:t>
            </a:r>
          </a:p>
          <a:p>
            <a:r>
              <a:rPr lang="en-US"/>
              <a:t>           3 : Si les </a:t>
            </a:r>
            <a:r>
              <a:rPr lang="en-US" err="1"/>
              <a:t>dépendances</a:t>
            </a:r>
            <a:r>
              <a:rPr lang="en-US"/>
              <a:t> (deps) </a:t>
            </a:r>
            <a:r>
              <a:rPr lang="en-US" err="1"/>
              <a:t>ont</a:t>
            </a:r>
            <a:r>
              <a:rPr lang="en-US"/>
              <a:t> </a:t>
            </a:r>
            <a:r>
              <a:rPr lang="en-US" err="1"/>
              <a:t>changé</a:t>
            </a:r>
            <a:r>
              <a:rPr lang="en-US"/>
              <a:t> : </a:t>
            </a:r>
            <a:r>
              <a:rPr lang="en-US" err="1"/>
              <a:t>Exécutez</a:t>
            </a:r>
            <a:r>
              <a:rPr lang="en-US"/>
              <a:t> B pour </a:t>
            </a:r>
            <a:r>
              <a:rPr lang="en-US" err="1"/>
              <a:t>nettoyer</a:t>
            </a:r>
            <a:r>
              <a:rPr lang="en-US"/>
              <a:t> les </a:t>
            </a:r>
            <a:r>
              <a:rPr lang="en-US" err="1"/>
              <a:t>effets</a:t>
            </a:r>
            <a:r>
              <a:rPr lang="en-US"/>
              <a:t>                          </a:t>
            </a:r>
            <a:r>
              <a:rPr lang="en-US" err="1"/>
              <a:t>secondaires</a:t>
            </a:r>
            <a:r>
              <a:rPr lang="en-US"/>
              <a:t> du </a:t>
            </a:r>
            <a:r>
              <a:rPr lang="en-US" err="1"/>
              <a:t>rendu</a:t>
            </a:r>
            <a:r>
              <a:rPr lang="en-US"/>
              <a:t> </a:t>
            </a:r>
            <a:r>
              <a:rPr lang="en-US" err="1"/>
              <a:t>précédent</a:t>
            </a:r>
            <a:r>
              <a:rPr lang="en-US"/>
              <a:t> </a:t>
            </a:r>
            <a:r>
              <a:rPr lang="en-US" err="1"/>
              <a:t>puis</a:t>
            </a:r>
            <a:r>
              <a:rPr lang="en-US"/>
              <a:t> </a:t>
            </a:r>
            <a:r>
              <a:rPr lang="en-US" err="1"/>
              <a:t>refaire</a:t>
            </a:r>
            <a:r>
              <a:rPr lang="en-US"/>
              <a:t> </a:t>
            </a:r>
            <a:r>
              <a:rPr lang="en-US" err="1"/>
              <a:t>l'étape</a:t>
            </a:r>
            <a:r>
              <a:rPr lang="en-US"/>
              <a:t> 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508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1C6A4-6672-5AC3-8C3F-D0A3FA9A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B108A1-E8C2-1564-6C5B-E908B4BE0FB1}"/>
              </a:ext>
            </a:extLst>
          </p:cNvPr>
          <p:cNvSpPr>
            <a:spLocks noGrp="1"/>
          </p:cNvSpPr>
          <p:nvPr/>
        </p:nvSpPr>
        <p:spPr>
          <a:xfrm>
            <a:off x="-62345" y="417080"/>
            <a:ext cx="12316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err="1">
                <a:solidFill>
                  <a:schemeClr val="accent1"/>
                </a:solidFill>
              </a:rPr>
              <a:t>useEffect</a:t>
            </a:r>
            <a:r>
              <a:rPr lang="fr-FR" sz="4400">
                <a:solidFill>
                  <a:schemeClr val="accent1"/>
                </a:solidFill>
              </a:rPr>
              <a:t>() : fonctionnement des dépendances</a:t>
            </a:r>
            <a:endParaRPr lang="fr-FR" sz="440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E6F0E-9A47-13DB-48C5-313A5B289A8D}"/>
              </a:ext>
            </a:extLst>
          </p:cNvPr>
          <p:cNvSpPr txBox="1"/>
          <p:nvPr/>
        </p:nvSpPr>
        <p:spPr>
          <a:xfrm>
            <a:off x="533401" y="1433945"/>
            <a:ext cx="302029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 err="1"/>
              <a:t>Aucune</a:t>
            </a:r>
            <a:r>
              <a:rPr lang="en-US" b="1"/>
              <a:t> </a:t>
            </a:r>
            <a:r>
              <a:rPr lang="en-US" b="1" err="1"/>
              <a:t>dépendance</a:t>
            </a:r>
            <a:r>
              <a:rPr lang="en-US" b="1"/>
              <a:t> :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la </a:t>
            </a:r>
            <a:r>
              <a:rPr lang="en-US" err="1"/>
              <a:t>fonction</a:t>
            </a:r>
            <a:r>
              <a:rPr lang="en-US"/>
              <a:t> de side-effect </a:t>
            </a:r>
            <a:r>
              <a:rPr lang="en-US" err="1"/>
              <a:t>s'exécutera</a:t>
            </a:r>
            <a:r>
              <a:rPr lang="en-US"/>
              <a:t> à </a:t>
            </a:r>
            <a:r>
              <a:rPr lang="en-US" err="1"/>
              <a:t>chaque</a:t>
            </a:r>
            <a:r>
              <a:rPr lang="en-US"/>
              <a:t> </a:t>
            </a:r>
            <a:r>
              <a:rPr lang="en-US" err="1"/>
              <a:t>changement</a:t>
            </a:r>
            <a:r>
              <a:rPr lang="en-US"/>
              <a:t> d'état (re-</a:t>
            </a:r>
            <a:r>
              <a:rPr lang="en-US" err="1"/>
              <a:t>rendu</a:t>
            </a:r>
            <a:r>
              <a:rPr lang="en-US"/>
              <a:t>)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F2A9E-9381-131C-D3D5-2615A096CEAC}"/>
              </a:ext>
            </a:extLst>
          </p:cNvPr>
          <p:cNvSpPr txBox="1"/>
          <p:nvPr/>
        </p:nvSpPr>
        <p:spPr>
          <a:xfrm>
            <a:off x="532162" y="3065565"/>
            <a:ext cx="35670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Tableau vide :</a:t>
            </a:r>
            <a:r>
              <a:rPr lang="fr-FR"/>
              <a:t> </a:t>
            </a:r>
            <a:endParaRPr lang="en-US"/>
          </a:p>
          <a:p>
            <a:r>
              <a:rPr lang="fr-FR"/>
              <a:t>il n'y a rien pour écouter ses modifications, il n'exécutera donc la fonction de </a:t>
            </a:r>
            <a:r>
              <a:rPr lang="fr-FR" err="1"/>
              <a:t>side-effect</a:t>
            </a:r>
            <a:r>
              <a:rPr lang="fr-FR"/>
              <a:t> qu'une seule fois lors de l'initialisation du state (premier rendu)</a:t>
            </a:r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C066E-B3A3-E943-26BA-84DF30248434}"/>
              </a:ext>
            </a:extLst>
          </p:cNvPr>
          <p:cNvSpPr txBox="1"/>
          <p:nvPr/>
        </p:nvSpPr>
        <p:spPr>
          <a:xfrm>
            <a:off x="477735" y="4714504"/>
            <a:ext cx="38775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/>
              <a:t>Tableau avec </a:t>
            </a:r>
            <a:r>
              <a:rPr lang="en-US" b="1" err="1"/>
              <a:t>dépendances</a:t>
            </a:r>
            <a:r>
              <a:rPr lang="en-US" b="1"/>
              <a:t> :</a:t>
            </a:r>
            <a:endParaRPr lang="en-US"/>
          </a:p>
          <a:p>
            <a:r>
              <a:rPr lang="en-US"/>
              <a:t>la </a:t>
            </a:r>
            <a:r>
              <a:rPr lang="en-US" err="1"/>
              <a:t>fonction</a:t>
            </a:r>
            <a:r>
              <a:rPr lang="en-US">
                <a:latin typeface="Calibri"/>
                <a:cs typeface="Calibri"/>
              </a:rPr>
              <a:t> de side-effect </a:t>
            </a:r>
            <a:r>
              <a:rPr lang="en-US" err="1"/>
              <a:t>s'exécute</a:t>
            </a:r>
            <a:r>
              <a:rPr lang="en-US"/>
              <a:t> à </a:t>
            </a:r>
            <a:r>
              <a:rPr lang="en-US" err="1"/>
              <a:t>chaque</a:t>
            </a:r>
            <a:r>
              <a:rPr lang="en-US"/>
              <a:t> </a:t>
            </a:r>
            <a:r>
              <a:rPr lang="en-US" err="1"/>
              <a:t>changement</a:t>
            </a:r>
            <a:r>
              <a:rPr lang="en-US"/>
              <a:t> de </a:t>
            </a:r>
            <a:r>
              <a:rPr lang="en-US" err="1"/>
              <a:t>dépendance</a:t>
            </a:r>
            <a:r>
              <a:rPr lang="en-US"/>
              <a:t> (au </a:t>
            </a:r>
            <a:r>
              <a:rPr lang="en-US" err="1"/>
              <a:t>moins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des </a:t>
            </a:r>
            <a:r>
              <a:rPr lang="en-US" err="1"/>
              <a:t>dépendances</a:t>
            </a:r>
            <a:r>
              <a:rPr lang="en-US"/>
              <a:t>)</a:t>
            </a:r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B5D8C6A-8CA1-D5D3-F4A5-3F5221DE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15" y="3413282"/>
            <a:ext cx="7530104" cy="104670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2FA4A94-4741-D05C-ACB2-FF4131A8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68" y="1740114"/>
            <a:ext cx="7532915" cy="1224826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4893180-F668-AA71-4138-8D9F08707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30" y="4765690"/>
            <a:ext cx="7453745" cy="15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A1C9A549-0701-CE23-0C7A-3588D5A83067}"/>
              </a:ext>
            </a:extLst>
          </p:cNvPr>
          <p:cNvSpPr txBox="1"/>
          <p:nvPr/>
        </p:nvSpPr>
        <p:spPr>
          <a:xfrm>
            <a:off x="322367" y="1092803"/>
            <a:ext cx="1131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React</a:t>
            </a:r>
            <a:r>
              <a:rPr lang="fr-FR" sz="2400" dirty="0"/>
              <a:t> est une Librairie qui affiche son contenu en une seul page (Single Page Application)</a:t>
            </a:r>
            <a:endParaRPr lang="fr-FR" dirty="0"/>
          </a:p>
        </p:txBody>
      </p:sp>
      <p:sp>
        <p:nvSpPr>
          <p:cNvPr id="5" name="ZoneTexte 14">
            <a:extLst>
              <a:ext uri="{FF2B5EF4-FFF2-40B4-BE49-F238E27FC236}">
                <a16:creationId xmlns:a16="http://schemas.microsoft.com/office/drawing/2014/main" id="{DA3BBABF-C7C2-4D76-B2CF-F69269F2A373}"/>
              </a:ext>
            </a:extLst>
          </p:cNvPr>
          <p:cNvSpPr txBox="1"/>
          <p:nvPr/>
        </p:nvSpPr>
        <p:spPr>
          <a:xfrm>
            <a:off x="322367" y="1740984"/>
            <a:ext cx="990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Il existe un moyen de pouvoir afficher différentes pages : </a:t>
            </a:r>
            <a:r>
              <a:rPr lang="fr-FR" sz="2400" dirty="0" err="1"/>
              <a:t>react</a:t>
            </a:r>
            <a:r>
              <a:rPr lang="fr-FR" sz="2400" dirty="0"/>
              <a:t>-router-dom</a:t>
            </a:r>
            <a:endParaRPr lang="fr-FR" dirty="0"/>
          </a:p>
        </p:txBody>
      </p:sp>
      <p:sp>
        <p:nvSpPr>
          <p:cNvPr id="6" name="ZoneTexte 16">
            <a:extLst>
              <a:ext uri="{FF2B5EF4-FFF2-40B4-BE49-F238E27FC236}">
                <a16:creationId xmlns:a16="http://schemas.microsoft.com/office/drawing/2014/main" id="{D0D3BD84-9731-56F0-C7D7-4342C18FC66D}"/>
              </a:ext>
            </a:extLst>
          </p:cNvPr>
          <p:cNvSpPr txBox="1"/>
          <p:nvPr/>
        </p:nvSpPr>
        <p:spPr>
          <a:xfrm>
            <a:off x="322366" y="2202649"/>
            <a:ext cx="338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Sur votre console tapez:</a:t>
            </a:r>
            <a:endParaRPr lang="fr-FR" dirty="0"/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582FFA06-2675-0882-87C7-D7A8CFCEFCBF}"/>
              </a:ext>
            </a:extLst>
          </p:cNvPr>
          <p:cNvSpPr txBox="1"/>
          <p:nvPr/>
        </p:nvSpPr>
        <p:spPr>
          <a:xfrm>
            <a:off x="3921073" y="2269627"/>
            <a:ext cx="3515500" cy="4001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npm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r>
              <a:rPr lang="fr-FR" sz="2000" dirty="0"/>
              <a:t> </a:t>
            </a:r>
            <a:r>
              <a:rPr lang="fr-FR" sz="2000" dirty="0" err="1"/>
              <a:t>react</a:t>
            </a:r>
            <a:r>
              <a:rPr lang="fr-FR" sz="2000" dirty="0"/>
              <a:t>-router-dom</a:t>
            </a:r>
          </a:p>
        </p:txBody>
      </p:sp>
      <p:sp>
        <p:nvSpPr>
          <p:cNvPr id="8" name="ZoneTexte 23">
            <a:extLst>
              <a:ext uri="{FF2B5EF4-FFF2-40B4-BE49-F238E27FC236}">
                <a16:creationId xmlns:a16="http://schemas.microsoft.com/office/drawing/2014/main" id="{B14462B9-1276-BC0C-080E-785F6B9FA2A4}"/>
              </a:ext>
            </a:extLst>
          </p:cNvPr>
          <p:cNvSpPr txBox="1"/>
          <p:nvPr/>
        </p:nvSpPr>
        <p:spPr>
          <a:xfrm>
            <a:off x="322367" y="2794390"/>
            <a:ext cx="990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react</a:t>
            </a:r>
            <a:r>
              <a:rPr lang="fr-FR" sz="2400" dirty="0"/>
              <a:t>-router-dom va nous permettre de créer des </a:t>
            </a:r>
            <a:r>
              <a:rPr lang="fr-FR" sz="2400" dirty="0" err="1"/>
              <a:t>routers</a:t>
            </a:r>
            <a:r>
              <a:rPr lang="fr-FR" sz="2400" dirty="0"/>
              <a:t> afin de passer d'une page à une autre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EC964-0B56-6068-2675-9AD888E81D95}"/>
              </a:ext>
            </a:extLst>
          </p:cNvPr>
          <p:cNvSpPr/>
          <p:nvPr/>
        </p:nvSpPr>
        <p:spPr>
          <a:xfrm>
            <a:off x="2349661" y="4062714"/>
            <a:ext cx="1770926" cy="2060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App.js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FBF5C-4605-52DD-D905-3FB2B9668234}"/>
              </a:ext>
            </a:extLst>
          </p:cNvPr>
          <p:cNvSpPr/>
          <p:nvPr/>
        </p:nvSpPr>
        <p:spPr>
          <a:xfrm>
            <a:off x="6971820" y="4062714"/>
            <a:ext cx="1770926" cy="2060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Profil.js</a:t>
            </a:r>
          </a:p>
        </p:txBody>
      </p:sp>
      <p:sp>
        <p:nvSpPr>
          <p:cNvPr id="11" name="Flèche : droite 3">
            <a:extLst>
              <a:ext uri="{FF2B5EF4-FFF2-40B4-BE49-F238E27FC236}">
                <a16:creationId xmlns:a16="http://schemas.microsoft.com/office/drawing/2014/main" id="{2B44727A-AF92-E6C6-967E-C51313AC86AE}"/>
              </a:ext>
            </a:extLst>
          </p:cNvPr>
          <p:cNvSpPr/>
          <p:nvPr/>
        </p:nvSpPr>
        <p:spPr>
          <a:xfrm>
            <a:off x="4653023" y="4797707"/>
            <a:ext cx="2060293" cy="59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E61302F-DB1B-B110-365B-C693CC194ACA}"/>
              </a:ext>
            </a:extLst>
          </p:cNvPr>
          <p:cNvSpPr txBox="1"/>
          <p:nvPr/>
        </p:nvSpPr>
        <p:spPr>
          <a:xfrm>
            <a:off x="5274196" y="4908195"/>
            <a:ext cx="11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/profil</a:t>
            </a:r>
          </a:p>
        </p:txBody>
      </p:sp>
    </p:spTree>
    <p:extLst>
      <p:ext uri="{BB962C8B-B14F-4D97-AF65-F5344CB8AC3E}">
        <p14:creationId xmlns:p14="http://schemas.microsoft.com/office/powerpoint/2010/main" val="134318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A3EF7-8369-7EE8-6093-63576F604C80}"/>
              </a:ext>
            </a:extLst>
          </p:cNvPr>
          <p:cNvSpPr txBox="1"/>
          <p:nvPr/>
        </p:nvSpPr>
        <p:spPr>
          <a:xfrm>
            <a:off x="4724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DBFECFB-5E91-F657-77C9-50DAF9DC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5" y="2420406"/>
            <a:ext cx="5632862" cy="25020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DFD567-A7C7-18C1-7CD0-D525F8B2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556" y="2417360"/>
            <a:ext cx="3703122" cy="28446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C52B903-FCEF-919C-88ED-465BC80B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58" y="2420030"/>
            <a:ext cx="1400175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100F7-9641-F728-F11C-329EBC109B49}"/>
              </a:ext>
            </a:extLst>
          </p:cNvPr>
          <p:cNvSpPr txBox="1"/>
          <p:nvPr/>
        </p:nvSpPr>
        <p:spPr>
          <a:xfrm>
            <a:off x="1068778" y="1929739"/>
            <a:ext cx="3762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Ajout</a:t>
            </a:r>
            <a:r>
              <a:rPr lang="en-US" dirty="0">
                <a:ea typeface="Calibri"/>
                <a:cs typeface="Calibri"/>
              </a:rPr>
              <a:t> du </a:t>
            </a:r>
            <a:r>
              <a:rPr lang="en-US" dirty="0" err="1">
                <a:ea typeface="Calibri"/>
                <a:cs typeface="Calibri"/>
              </a:rPr>
              <a:t>BrowserRouter</a:t>
            </a:r>
            <a:r>
              <a:rPr lang="en-US" dirty="0">
                <a:ea typeface="Calibri"/>
                <a:cs typeface="Calibri"/>
              </a:rPr>
              <a:t> dans main.js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149C-0A65-2325-83A6-3892D4B17B19}"/>
              </a:ext>
            </a:extLst>
          </p:cNvPr>
          <p:cNvSpPr txBox="1"/>
          <p:nvPr/>
        </p:nvSpPr>
        <p:spPr>
          <a:xfrm>
            <a:off x="6155377" y="1712025"/>
            <a:ext cx="2080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Dossiers et </a:t>
            </a:r>
            <a:r>
              <a:rPr lang="en-US" dirty="0" err="1">
                <a:ea typeface="Calibri"/>
                <a:cs typeface="Calibri"/>
              </a:rPr>
              <a:t>fichiers</a:t>
            </a:r>
            <a:r>
              <a:rPr lang="en-US" dirty="0">
                <a:ea typeface="Calibri"/>
                <a:cs typeface="Calibri"/>
              </a:rPr>
              <a:t> à </a:t>
            </a:r>
            <a:r>
              <a:rPr lang="en-US" dirty="0" err="1">
                <a:ea typeface="Calibri"/>
                <a:cs typeface="Calibri"/>
              </a:rPr>
              <a:t>ajouter</a:t>
            </a:r>
            <a:r>
              <a:rPr lang="en-US" dirty="0">
                <a:ea typeface="Calibri"/>
                <a:cs typeface="Calibri"/>
              </a:rPr>
              <a:t> à </a:t>
            </a:r>
            <a:r>
              <a:rPr lang="en-US" dirty="0" err="1">
                <a:ea typeface="Calibri"/>
                <a:cs typeface="Calibri"/>
              </a:rPr>
              <a:t>src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667EA-A743-D302-330D-345F2CA597C5}"/>
              </a:ext>
            </a:extLst>
          </p:cNvPr>
          <p:cNvSpPr txBox="1"/>
          <p:nvPr/>
        </p:nvSpPr>
        <p:spPr>
          <a:xfrm>
            <a:off x="9203376" y="1712025"/>
            <a:ext cx="2080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Ajout</a:t>
            </a:r>
            <a:r>
              <a:rPr lang="en-US" dirty="0">
                <a:ea typeface="Calibri"/>
                <a:cs typeface="Calibri"/>
              </a:rPr>
              <a:t> des routes dans </a:t>
            </a:r>
            <a:r>
              <a:rPr lang="en-US" dirty="0" err="1">
                <a:ea typeface="Calibri"/>
                <a:cs typeface="Calibri"/>
              </a:rPr>
              <a:t>App.jsx</a:t>
            </a:r>
          </a:p>
        </p:txBody>
      </p:sp>
    </p:spTree>
    <p:extLst>
      <p:ext uri="{BB962C8B-B14F-4D97-AF65-F5344CB8AC3E}">
        <p14:creationId xmlns:p14="http://schemas.microsoft.com/office/powerpoint/2010/main" val="369528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A3EF7-8369-7EE8-6093-63576F604C80}"/>
              </a:ext>
            </a:extLst>
          </p:cNvPr>
          <p:cNvSpPr txBox="1"/>
          <p:nvPr/>
        </p:nvSpPr>
        <p:spPr>
          <a:xfrm>
            <a:off x="4724400" y="3200399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100F7-9641-F728-F11C-329EBC109B49}"/>
              </a:ext>
            </a:extLst>
          </p:cNvPr>
          <p:cNvSpPr txBox="1"/>
          <p:nvPr/>
        </p:nvSpPr>
        <p:spPr>
          <a:xfrm>
            <a:off x="2226622" y="2088077"/>
            <a:ext cx="1308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Page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667EA-A743-D302-330D-345F2CA597C5}"/>
              </a:ext>
            </a:extLst>
          </p:cNvPr>
          <p:cNvSpPr txBox="1"/>
          <p:nvPr/>
        </p:nvSpPr>
        <p:spPr>
          <a:xfrm>
            <a:off x="9450778" y="2018804"/>
            <a:ext cx="1516084" cy="37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Page Services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C3FCEAA-06D2-1C89-21A3-302678DE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2584161"/>
            <a:ext cx="3792188" cy="1927184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37DF8226-675A-4A5F-5279-30ABC405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75" y="2583356"/>
            <a:ext cx="3346862" cy="2522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FEDFAD-7E6F-B27D-AF0D-6ADE65648A14}"/>
              </a:ext>
            </a:extLst>
          </p:cNvPr>
          <p:cNvSpPr txBox="1"/>
          <p:nvPr/>
        </p:nvSpPr>
        <p:spPr>
          <a:xfrm>
            <a:off x="5838699" y="2018803"/>
            <a:ext cx="1308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Page Profile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638CC7B-9848-7C23-2B3B-F89714FA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330" y="2587336"/>
            <a:ext cx="3188895" cy="29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C52B903-FCEF-919C-88ED-465BC80B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1" y="2865355"/>
            <a:ext cx="1400175" cy="180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A7149C-0A65-2325-83A6-3892D4B17B19}"/>
              </a:ext>
            </a:extLst>
          </p:cNvPr>
          <p:cNvSpPr txBox="1"/>
          <p:nvPr/>
        </p:nvSpPr>
        <p:spPr>
          <a:xfrm>
            <a:off x="811481" y="2068285"/>
            <a:ext cx="2080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L'arborescence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inchangée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667EA-A743-D302-330D-345F2CA597C5}"/>
              </a:ext>
            </a:extLst>
          </p:cNvPr>
          <p:cNvSpPr txBox="1"/>
          <p:nvPr/>
        </p:nvSpPr>
        <p:spPr>
          <a:xfrm>
            <a:off x="3503221" y="2068285"/>
            <a:ext cx="2802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Changement</a:t>
            </a:r>
            <a:r>
              <a:rPr lang="en-US" dirty="0">
                <a:ea typeface="Calibri"/>
                <a:cs typeface="Calibri"/>
              </a:rPr>
              <a:t> de la route Profile  dans </a:t>
            </a:r>
            <a:r>
              <a:rPr lang="en-US" dirty="0" err="1">
                <a:ea typeface="Calibri"/>
                <a:cs typeface="Calibri"/>
              </a:rPr>
              <a:t>App.jsx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1D8-E7FB-AD91-EFA3-B5894E400CE6}"/>
              </a:ext>
            </a:extLst>
          </p:cNvPr>
          <p:cNvSpPr txBox="1"/>
          <p:nvPr/>
        </p:nvSpPr>
        <p:spPr>
          <a:xfrm>
            <a:off x="3612078" y="1266701"/>
            <a:ext cx="5472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Utilisation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 d'un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paramètre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 dans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une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 route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F19B20D8-47B5-B3B3-0690-4BA77B3B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10" y="2866717"/>
            <a:ext cx="4484913" cy="3291812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60247ED-57B3-27C4-9628-9372753B5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530" y="2865544"/>
            <a:ext cx="3891148" cy="3294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A0B953-4D43-D66D-8972-00861E505B4F}"/>
              </a:ext>
            </a:extLst>
          </p:cNvPr>
          <p:cNvSpPr txBox="1"/>
          <p:nvPr/>
        </p:nvSpPr>
        <p:spPr>
          <a:xfrm>
            <a:off x="8500753" y="2068285"/>
            <a:ext cx="2802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Utilisation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useParams</a:t>
            </a:r>
            <a:r>
              <a:rPr lang="en-US" dirty="0">
                <a:ea typeface="Calibri"/>
                <a:cs typeface="Calibri"/>
              </a:rPr>
              <a:t> pour </a:t>
            </a:r>
            <a:r>
              <a:rPr lang="en-US" dirty="0" err="1">
                <a:ea typeface="Calibri"/>
                <a:cs typeface="Calibri"/>
              </a:rPr>
              <a:t>trouver</a:t>
            </a:r>
            <a:r>
              <a:rPr lang="en-US" dirty="0">
                <a:ea typeface="Calibri"/>
                <a:cs typeface="Calibri"/>
              </a:rPr>
              <a:t> avec un Id</a:t>
            </a:r>
          </a:p>
        </p:txBody>
      </p:sp>
    </p:spTree>
    <p:extLst>
      <p:ext uri="{BB962C8B-B14F-4D97-AF65-F5344CB8AC3E}">
        <p14:creationId xmlns:p14="http://schemas.microsoft.com/office/powerpoint/2010/main" val="23807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1B788-F542-BA4E-4BA6-C2E1118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3" name="Picture 3" descr="history-of-react">
            <a:extLst>
              <a:ext uri="{FF2B5EF4-FFF2-40B4-BE49-F238E27FC236}">
                <a16:creationId xmlns:a16="http://schemas.microsoft.com/office/drawing/2014/main" id="{F1A13347-61E8-5B68-7F83-4F0419EF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713923"/>
            <a:ext cx="10476088" cy="57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8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7149C-0A65-2325-83A6-3892D4B17B19}"/>
              </a:ext>
            </a:extLst>
          </p:cNvPr>
          <p:cNvSpPr txBox="1"/>
          <p:nvPr/>
        </p:nvSpPr>
        <p:spPr>
          <a:xfrm>
            <a:off x="1438894" y="2264228"/>
            <a:ext cx="2080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Ajout</a:t>
            </a:r>
            <a:r>
              <a:rPr lang="en-US" dirty="0">
                <a:ea typeface="Calibri"/>
                <a:cs typeface="Calibri"/>
              </a:rPr>
              <a:t> de 2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667EA-A743-D302-330D-345F2CA597C5}"/>
              </a:ext>
            </a:extLst>
          </p:cNvPr>
          <p:cNvSpPr txBox="1"/>
          <p:nvPr/>
        </p:nvSpPr>
        <p:spPr>
          <a:xfrm>
            <a:off x="6572992" y="2068285"/>
            <a:ext cx="3390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Ajout</a:t>
            </a:r>
            <a:r>
              <a:rPr lang="en-US" dirty="0">
                <a:ea typeface="Calibri"/>
                <a:cs typeface="Calibri"/>
              </a:rPr>
              <a:t> de routes pour les 2 nouveaux services  dans </a:t>
            </a:r>
            <a:r>
              <a:rPr lang="en-US" dirty="0" err="1">
                <a:ea typeface="Calibri"/>
                <a:cs typeface="Calibri"/>
              </a:rPr>
              <a:t>App.jsx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1D8-E7FB-AD91-EFA3-B5894E400CE6}"/>
              </a:ext>
            </a:extLst>
          </p:cNvPr>
          <p:cNvSpPr txBox="1"/>
          <p:nvPr/>
        </p:nvSpPr>
        <p:spPr>
          <a:xfrm>
            <a:off x="5096494" y="1197428"/>
            <a:ext cx="19891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Nested routes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E39D8B-B012-E754-3980-5B57FC75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73" y="2842780"/>
            <a:ext cx="2718584" cy="2501486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57EC4ACB-4FFE-DF19-F6E8-FCBCCAEA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14" y="2754905"/>
            <a:ext cx="7173685" cy="34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3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1D8-E7FB-AD91-EFA3-B5894E400CE6}"/>
              </a:ext>
            </a:extLst>
          </p:cNvPr>
          <p:cNvSpPr txBox="1"/>
          <p:nvPr/>
        </p:nvSpPr>
        <p:spPr>
          <a:xfrm>
            <a:off x="4526478" y="1244930"/>
            <a:ext cx="35457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Navigation entre les pages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BBA734-2C5B-829E-F0D8-AAC9FB33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2757234"/>
            <a:ext cx="6662057" cy="2845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A4AF6-9311-DA2F-BE24-D0D0DE20B638}"/>
              </a:ext>
            </a:extLst>
          </p:cNvPr>
          <p:cNvSpPr txBox="1"/>
          <p:nvPr/>
        </p:nvSpPr>
        <p:spPr>
          <a:xfrm>
            <a:off x="2069974" y="2176204"/>
            <a:ext cx="23421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Création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>
                <a:cs typeface="Calibri"/>
              </a:rPr>
              <a:t> Navbar</a:t>
            </a: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29F91A8-6EAF-D177-690A-6EA3D112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59154"/>
            <a:ext cx="4572000" cy="1992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ED4880-8F08-6AD4-A078-D96680EC91CE}"/>
              </a:ext>
            </a:extLst>
          </p:cNvPr>
          <p:cNvSpPr txBox="1"/>
          <p:nvPr/>
        </p:nvSpPr>
        <p:spPr>
          <a:xfrm>
            <a:off x="8220402" y="2110890"/>
            <a:ext cx="2342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Déclaration</a:t>
            </a:r>
            <a:r>
              <a:rPr lang="en-US" dirty="0">
                <a:cs typeface="Calibri"/>
              </a:rPr>
              <a:t> dans App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19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A4790-8523-BEBC-9326-06234E3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173DE3A-4ECD-C270-79C0-441C2501E593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Routers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7F1D8-E7FB-AD91-EFA3-B5894E400CE6}"/>
              </a:ext>
            </a:extLst>
          </p:cNvPr>
          <p:cNvSpPr txBox="1"/>
          <p:nvPr/>
        </p:nvSpPr>
        <p:spPr>
          <a:xfrm>
            <a:off x="4526478" y="1244930"/>
            <a:ext cx="35457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Navigation entre les pages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2A71C473-6CA9-F5D9-5A0E-D97E9E96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2654187"/>
            <a:ext cx="5921827" cy="3726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EF0A1-3B48-0A38-87D9-679679BD2A2F}"/>
              </a:ext>
            </a:extLst>
          </p:cNvPr>
          <p:cNvSpPr txBox="1"/>
          <p:nvPr/>
        </p:nvSpPr>
        <p:spPr>
          <a:xfrm>
            <a:off x="3396343" y="1877785"/>
            <a:ext cx="5241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Ajout</a:t>
            </a:r>
            <a:r>
              <a:rPr lang="en-US" dirty="0">
                <a:cs typeface="Calibri"/>
              </a:rPr>
              <a:t> des services dans Services </a:t>
            </a:r>
            <a:r>
              <a:rPr lang="en-US" dirty="0" err="1">
                <a:cs typeface="Calibri"/>
              </a:rPr>
              <a:t>puis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ajout</a:t>
            </a:r>
            <a:r>
              <a:rPr lang="en-US" dirty="0">
                <a:cs typeface="Calibri"/>
              </a:rPr>
              <a:t> de Outlet pour </a:t>
            </a:r>
            <a:r>
              <a:rPr lang="en-US" dirty="0" err="1">
                <a:cs typeface="Calibri"/>
              </a:rPr>
              <a:t>être</a:t>
            </a:r>
            <a:r>
              <a:rPr lang="en-US" dirty="0">
                <a:cs typeface="Calibri"/>
              </a:rPr>
              <a:t> visible dans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5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D45F7-D355-BFC9-279A-3BA59CE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6BFBF3D-32EE-1F72-C087-05A1AAECD969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Formulaire</a:t>
            </a:r>
          </a:p>
        </p:txBody>
      </p:sp>
      <p:pic>
        <p:nvPicPr>
          <p:cNvPr id="4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7DB4-6322-52AD-BC3C-C8E84008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5" y="3032791"/>
            <a:ext cx="10467775" cy="2690945"/>
          </a:xfrm>
          <a:prstGeom prst="rect">
            <a:avLst/>
          </a:prstGeom>
        </p:spPr>
      </p:pic>
      <p:sp>
        <p:nvSpPr>
          <p:cNvPr id="5" name="Flèche : bas 7">
            <a:extLst>
              <a:ext uri="{FF2B5EF4-FFF2-40B4-BE49-F238E27FC236}">
                <a16:creationId xmlns:a16="http://schemas.microsoft.com/office/drawing/2014/main" id="{C143E7BC-BBA4-E6C6-100C-F16CAFFD8E57}"/>
              </a:ext>
            </a:extLst>
          </p:cNvPr>
          <p:cNvSpPr/>
          <p:nvPr/>
        </p:nvSpPr>
        <p:spPr>
          <a:xfrm>
            <a:off x="1999620" y="2344993"/>
            <a:ext cx="516194" cy="687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FB8C395A-81EC-0889-ECE0-123BE3321679}"/>
              </a:ext>
            </a:extLst>
          </p:cNvPr>
          <p:cNvSpPr txBox="1"/>
          <p:nvPr/>
        </p:nvSpPr>
        <p:spPr>
          <a:xfrm>
            <a:off x="1462518" y="1421663"/>
            <a:ext cx="192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Evènement qui gère la soumission du formulaire</a:t>
            </a:r>
          </a:p>
        </p:txBody>
      </p:sp>
      <p:sp>
        <p:nvSpPr>
          <p:cNvPr id="7" name="Flèche : bas 9">
            <a:extLst>
              <a:ext uri="{FF2B5EF4-FFF2-40B4-BE49-F238E27FC236}">
                <a16:creationId xmlns:a16="http://schemas.microsoft.com/office/drawing/2014/main" id="{1EF0C092-FD95-C654-765E-DC7A0FED0DEE}"/>
              </a:ext>
            </a:extLst>
          </p:cNvPr>
          <p:cNvSpPr/>
          <p:nvPr/>
        </p:nvSpPr>
        <p:spPr>
          <a:xfrm rot="6708512">
            <a:off x="5493301" y="4134292"/>
            <a:ext cx="382384" cy="2460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ZoneTexte 10">
            <a:extLst>
              <a:ext uri="{FF2B5EF4-FFF2-40B4-BE49-F238E27FC236}">
                <a16:creationId xmlns:a16="http://schemas.microsoft.com/office/drawing/2014/main" id="{433F1086-B995-6691-34A9-193BFA243D90}"/>
              </a:ext>
            </a:extLst>
          </p:cNvPr>
          <p:cNvSpPr txBox="1"/>
          <p:nvPr/>
        </p:nvSpPr>
        <p:spPr>
          <a:xfrm>
            <a:off x="7041516" y="5723736"/>
            <a:ext cx="237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Evènement qui gère les changement du champs de saisie</a:t>
            </a:r>
          </a:p>
        </p:txBody>
      </p:sp>
    </p:spTree>
    <p:extLst>
      <p:ext uri="{BB962C8B-B14F-4D97-AF65-F5344CB8AC3E}">
        <p14:creationId xmlns:p14="http://schemas.microsoft.com/office/powerpoint/2010/main" val="1381517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11FFD-4DF5-4F05-7586-6CD30944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AC0B951-CBA5-CF87-60E6-EC836CD74368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Communiquer avec l'API REST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0BAB231-64CC-C475-FB45-4634490D3483}"/>
              </a:ext>
            </a:extLst>
          </p:cNvPr>
          <p:cNvSpPr/>
          <p:nvPr/>
        </p:nvSpPr>
        <p:spPr>
          <a:xfrm>
            <a:off x="1041722" y="2673752"/>
            <a:ext cx="2511706" cy="2986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React</a:t>
            </a:r>
            <a:r>
              <a:rPr lang="fr-FR" dirty="0"/>
              <a:t> App</a:t>
            </a:r>
          </a:p>
          <a:p>
            <a:pPr algn="ctr"/>
            <a:r>
              <a:rPr lang="fr-FR" dirty="0"/>
              <a:t>(Client)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5958437-9409-E663-734C-10DFF826E023}"/>
              </a:ext>
            </a:extLst>
          </p:cNvPr>
          <p:cNvSpPr/>
          <p:nvPr/>
        </p:nvSpPr>
        <p:spPr>
          <a:xfrm>
            <a:off x="8382000" y="2673752"/>
            <a:ext cx="2511706" cy="29862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Back-end</a:t>
            </a:r>
          </a:p>
          <a:p>
            <a:pPr algn="ctr"/>
            <a:r>
              <a:rPr lang="fr-FR" dirty="0"/>
              <a:t>(Server)</a:t>
            </a:r>
          </a:p>
        </p:txBody>
      </p:sp>
      <p:sp>
        <p:nvSpPr>
          <p:cNvPr id="6" name="Flèche : droite 7">
            <a:extLst>
              <a:ext uri="{FF2B5EF4-FFF2-40B4-BE49-F238E27FC236}">
                <a16:creationId xmlns:a16="http://schemas.microsoft.com/office/drawing/2014/main" id="{622AACCC-7919-5F54-B374-65304D786E0C}"/>
              </a:ext>
            </a:extLst>
          </p:cNvPr>
          <p:cNvSpPr/>
          <p:nvPr/>
        </p:nvSpPr>
        <p:spPr>
          <a:xfrm>
            <a:off x="3553427" y="3622876"/>
            <a:ext cx="4828572" cy="35881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Flèche : droite 8">
            <a:extLst>
              <a:ext uri="{FF2B5EF4-FFF2-40B4-BE49-F238E27FC236}">
                <a16:creationId xmlns:a16="http://schemas.microsoft.com/office/drawing/2014/main" id="{685D2309-89EA-960F-A135-45D65D53F9D2}"/>
              </a:ext>
            </a:extLst>
          </p:cNvPr>
          <p:cNvSpPr/>
          <p:nvPr/>
        </p:nvSpPr>
        <p:spPr>
          <a:xfrm rot="10800000">
            <a:off x="3553428" y="4145665"/>
            <a:ext cx="4828572" cy="35881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375F4-8CFA-B048-39B3-DFA45FD9F6E0}"/>
              </a:ext>
            </a:extLst>
          </p:cNvPr>
          <p:cNvSpPr/>
          <p:nvPr/>
        </p:nvSpPr>
        <p:spPr>
          <a:xfrm>
            <a:off x="5089968" y="3125165"/>
            <a:ext cx="1666754" cy="1932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HTTP Library</a:t>
            </a:r>
          </a:p>
        </p:txBody>
      </p:sp>
    </p:spTree>
    <p:extLst>
      <p:ext uri="{BB962C8B-B14F-4D97-AF65-F5344CB8AC3E}">
        <p14:creationId xmlns:p14="http://schemas.microsoft.com/office/powerpoint/2010/main" val="668140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764EA-4663-5952-C504-EDE312E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8276AB7-5583-6746-A31C-0F1A375D07F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Fetch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B5C2-1879-75C5-1E04-C82C422CFC00}"/>
              </a:ext>
            </a:extLst>
          </p:cNvPr>
          <p:cNvSpPr txBox="1"/>
          <p:nvPr/>
        </p:nvSpPr>
        <p:spPr>
          <a:xfrm>
            <a:off x="522514" y="1572985"/>
            <a:ext cx="1137012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Pour </a:t>
            </a:r>
            <a:r>
              <a:rPr lang="en-US" sz="2400" dirty="0" err="1">
                <a:cs typeface="Calibri"/>
              </a:rPr>
              <a:t>bénéficier</a:t>
            </a:r>
            <a:r>
              <a:rPr lang="en-US" sz="2400" dirty="0">
                <a:cs typeface="Calibri"/>
              </a:rPr>
              <a:t> au </a:t>
            </a:r>
            <a:r>
              <a:rPr lang="en-US" sz="2400" dirty="0" err="1">
                <a:cs typeface="Calibri"/>
              </a:rPr>
              <a:t>mieux</a:t>
            </a:r>
            <a:r>
              <a:rPr lang="en-US" sz="2400" dirty="0">
                <a:cs typeface="Calibri"/>
              </a:rPr>
              <a:t> de la puissance </a:t>
            </a:r>
            <a:r>
              <a:rPr lang="en-US" sz="2400" dirty="0" err="1">
                <a:cs typeface="Calibri"/>
              </a:rPr>
              <a:t>d'AJAX</a:t>
            </a:r>
            <a:r>
              <a:rPr lang="en-US" sz="2400" dirty="0">
                <a:cs typeface="Calibri"/>
              </a:rPr>
              <a:t> pour </a:t>
            </a:r>
            <a:r>
              <a:rPr lang="en-US" sz="2400" dirty="0" err="1">
                <a:cs typeface="Calibri"/>
              </a:rPr>
              <a:t>récupérer</a:t>
            </a:r>
            <a:r>
              <a:rPr lang="en-US" sz="2400" dirty="0">
                <a:cs typeface="Calibri"/>
              </a:rPr>
              <a:t> des </a:t>
            </a:r>
            <a:r>
              <a:rPr lang="en-US" sz="2400" dirty="0" err="1">
                <a:cs typeface="Calibri"/>
              </a:rPr>
              <a:t>donnée</a:t>
            </a:r>
            <a:r>
              <a:rPr lang="en-US" sz="2400" dirty="0">
                <a:cs typeface="Calibri"/>
              </a:rPr>
              <a:t>, il </a:t>
            </a:r>
            <a:r>
              <a:rPr lang="en-US" sz="2400" dirty="0" err="1">
                <a:cs typeface="Calibri"/>
              </a:rPr>
              <a:t>est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préférable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d'utiliser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useEffect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qu'on</a:t>
            </a:r>
            <a:r>
              <a:rPr lang="en-US" sz="2400" dirty="0">
                <a:cs typeface="Calibri"/>
              </a:rPr>
              <a:t> a vu </a:t>
            </a:r>
            <a:r>
              <a:rPr lang="en-US" sz="2400" dirty="0" err="1">
                <a:cs typeface="Calibri"/>
              </a:rPr>
              <a:t>prédemment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GET : </a:t>
            </a:r>
            <a:r>
              <a:rPr lang="en-US" sz="2400" dirty="0">
                <a:ea typeface="+mn-lt"/>
                <a:cs typeface="+mn-lt"/>
                <a:hlinkClick r:id="rId2"/>
              </a:rPr>
              <a:t>https://jasonwatmore.com/post/2020/01/27/react-fetch-http-get-request-examples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POST 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https://jasonwatmore.com/post/2020/02/01/react-fetch-http-post-request-examples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PUT : </a:t>
            </a:r>
            <a:r>
              <a:rPr lang="en-US" sz="2400" dirty="0">
                <a:ea typeface="+mn-lt"/>
                <a:cs typeface="+mn-lt"/>
                <a:hlinkClick r:id="rId4"/>
              </a:rPr>
              <a:t>https://jasonwatmore.com/post/2020/11/02/react-fetch-http-put-request-examples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DELETE : </a:t>
            </a:r>
            <a:r>
              <a:rPr lang="en-US" sz="2400" dirty="0">
                <a:ea typeface="+mn-lt"/>
                <a:cs typeface="+mn-lt"/>
                <a:hlinkClick r:id="rId5"/>
              </a:rPr>
              <a:t>https://jasonwatmore.com/post/2020/11/11/react-fetch-http-delete-request-examples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7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764EA-4663-5952-C504-EDE312E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8276AB7-5583-6746-A31C-0F1A375D07F1}"/>
              </a:ext>
            </a:extLst>
          </p:cNvPr>
          <p:cNvSpPr>
            <a:spLocks noGrp="1"/>
          </p:cNvSpPr>
          <p:nvPr/>
        </p:nvSpPr>
        <p:spPr>
          <a:xfrm>
            <a:off x="1807027" y="4479925"/>
            <a:ext cx="1817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POST</a:t>
            </a:r>
            <a:endParaRPr lang="fr-FR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0CB47E8-B347-F7C2-587A-8C3EE09D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2" y="3875252"/>
            <a:ext cx="6542314" cy="275420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ACAB5BB-668C-C62F-66EF-099DEA43B190}"/>
              </a:ext>
            </a:extLst>
          </p:cNvPr>
          <p:cNvSpPr>
            <a:spLocks noGrp="1"/>
          </p:cNvSpPr>
          <p:nvPr/>
        </p:nvSpPr>
        <p:spPr>
          <a:xfrm>
            <a:off x="1807028" y="1856468"/>
            <a:ext cx="1556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dirty="0">
                <a:solidFill>
                  <a:schemeClr val="accent1"/>
                </a:solidFill>
              </a:rPr>
              <a:t>GET</a:t>
            </a:r>
            <a:endParaRPr lang="fr-FR" sz="5400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E69AB-B263-16F9-B743-54920DCE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5" y="1272929"/>
            <a:ext cx="7086600" cy="24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764EA-4663-5952-C504-EDE312E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14E07DE-39A9-5EA8-DF9F-AE076875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3921890"/>
            <a:ext cx="10798628" cy="2138422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AA48DAC-3B5C-C54F-A2B2-A14747780F4F}"/>
              </a:ext>
            </a:extLst>
          </p:cNvPr>
          <p:cNvSpPr>
            <a:spLocks noGrp="1"/>
          </p:cNvSpPr>
          <p:nvPr/>
        </p:nvSpPr>
        <p:spPr>
          <a:xfrm>
            <a:off x="478970" y="2836183"/>
            <a:ext cx="2492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000" dirty="0">
                <a:solidFill>
                  <a:schemeClr val="accent1"/>
                </a:solidFill>
              </a:rPr>
              <a:t>DELETE</a:t>
            </a:r>
            <a:endParaRPr lang="fr-FR" sz="50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6E6582-71E4-0681-A351-7DA4622D4EAA}"/>
              </a:ext>
            </a:extLst>
          </p:cNvPr>
          <p:cNvSpPr>
            <a:spLocks noGrp="1"/>
          </p:cNvSpPr>
          <p:nvPr/>
        </p:nvSpPr>
        <p:spPr>
          <a:xfrm>
            <a:off x="620485" y="1431924"/>
            <a:ext cx="2035629" cy="107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000" dirty="0">
                <a:solidFill>
                  <a:schemeClr val="accent1"/>
                </a:solidFill>
                <a:cs typeface="Calibri Light"/>
              </a:rPr>
              <a:t>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43B48-B037-2CF8-F6F6-5CBDDA62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515" y="675554"/>
            <a:ext cx="6542314" cy="27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8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764EA-4663-5952-C504-EDE312E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8276AB7-5583-6746-A31C-0F1A375D07F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Fetch</a:t>
            </a:r>
            <a:r>
              <a:rPr lang="fr-FR" dirty="0">
                <a:solidFill>
                  <a:schemeClr val="accent1"/>
                </a:solidFill>
              </a:rPr>
              <a:t>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8E4CD54-1F74-4993-40BF-2028643A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603076"/>
            <a:ext cx="8022770" cy="29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24ABA-74FF-3D6B-4D27-58117E7D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EEFB9-CB0A-838C-7F8C-CA47B5DF84C8}"/>
              </a:ext>
            </a:extLst>
          </p:cNvPr>
          <p:cNvSpPr txBox="1"/>
          <p:nvPr/>
        </p:nvSpPr>
        <p:spPr>
          <a:xfrm>
            <a:off x="4816593" y="2953925"/>
            <a:ext cx="2558814" cy="951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accent1"/>
                </a:solidFill>
                <a:cs typeface="Calibri"/>
              </a:rPr>
              <a:t>Annexes</a:t>
            </a:r>
            <a:endParaRPr lang="en-US" sz="5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6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ED6C-8C73-A85F-823E-13AFDB61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5EB9C59-70B6-4439-12E2-45ABAB70155C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Créer notre application </a:t>
            </a:r>
            <a:r>
              <a:rPr lang="fr-FR" noProof="1">
                <a:solidFill>
                  <a:schemeClr val="accent1"/>
                </a:solidFill>
              </a:rPr>
              <a:t>React </a:t>
            </a:r>
            <a:r>
              <a:rPr lang="fr-FR">
                <a:solidFill>
                  <a:schemeClr val="accent1"/>
                </a:solidFill>
              </a:rPr>
              <a:t>: 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7CEDD08-81D1-6797-01E8-B2F7ABBA7EF5}"/>
              </a:ext>
            </a:extLst>
          </p:cNvPr>
          <p:cNvSpPr>
            <a:spLocks noGrp="1"/>
          </p:cNvSpPr>
          <p:nvPr/>
        </p:nvSpPr>
        <p:spPr>
          <a:xfrm>
            <a:off x="1120000" y="1825625"/>
            <a:ext cx="10233800" cy="230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>
                <a:solidFill>
                  <a:schemeClr val="tx1"/>
                </a:solidFill>
              </a:rPr>
              <a:t>Avant tout, il faut installer Node.js :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tx1"/>
                </a:solidFill>
              </a:rPr>
              <a:t>Node nous permet d'avoi accès au </a:t>
            </a:r>
            <a:r>
              <a:rPr lang="fr-FR" sz="2400" err="1">
                <a:solidFill>
                  <a:schemeClr val="tx1"/>
                </a:solidFill>
              </a:rPr>
              <a:t>npm</a:t>
            </a:r>
            <a:r>
              <a:rPr lang="fr-FR" sz="2400">
                <a:solidFill>
                  <a:schemeClr val="tx1"/>
                </a:solidFill>
              </a:rPr>
              <a:t> : (</a:t>
            </a:r>
            <a:r>
              <a:rPr lang="fr-FR" sz="2400" err="1">
                <a:solidFill>
                  <a:schemeClr val="tx1"/>
                </a:solidFill>
              </a:rPr>
              <a:t>node</a:t>
            </a:r>
            <a:r>
              <a:rPr lang="fr-FR" sz="2400">
                <a:solidFill>
                  <a:schemeClr val="tx1"/>
                </a:solidFill>
              </a:rPr>
              <a:t> package manager)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fr-FR" sz="2400">
                <a:solidFill>
                  <a:schemeClr val="tx1"/>
                </a:solidFill>
              </a:rPr>
              <a:t>Nous allons vérifier si nous avons bien installer </a:t>
            </a:r>
            <a:r>
              <a:rPr lang="fr-FR" sz="2400" err="1">
                <a:solidFill>
                  <a:schemeClr val="tx1"/>
                </a:solidFill>
              </a:rPr>
              <a:t>node</a:t>
            </a:r>
            <a:r>
              <a:rPr lang="fr-FR" sz="2400">
                <a:solidFill>
                  <a:schemeClr val="tx1"/>
                </a:solidFill>
              </a:rPr>
              <a:t> :</a:t>
            </a:r>
            <a:endParaRPr lang="fr-FR" sz="2400">
              <a:solidFill>
                <a:schemeClr val="tx1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err="1">
                <a:solidFill>
                  <a:schemeClr val="tx1"/>
                </a:solidFill>
              </a:rPr>
              <a:t>node</a:t>
            </a:r>
            <a:r>
              <a:rPr lang="fr-FR">
                <a:solidFill>
                  <a:schemeClr val="tx1"/>
                </a:solidFill>
              </a:rPr>
              <a:t>  - -version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err="1">
                <a:solidFill>
                  <a:schemeClr val="tx1"/>
                </a:solidFill>
              </a:rPr>
              <a:t>npm</a:t>
            </a:r>
            <a:r>
              <a:rPr lang="fr-FR">
                <a:solidFill>
                  <a:schemeClr val="tx1"/>
                </a:solidFill>
              </a:rPr>
              <a:t>   - -version</a:t>
            </a:r>
            <a:endParaRPr lang="fr-FR">
              <a:solidFill>
                <a:schemeClr val="tx1"/>
              </a:solidFill>
              <a:cs typeface="Calibri"/>
            </a:endParaRPr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15945F-541E-DB7F-370C-1F0AAA2481A1}"/>
              </a:ext>
            </a:extLst>
          </p:cNvPr>
          <p:cNvSpPr txBox="1"/>
          <p:nvPr/>
        </p:nvSpPr>
        <p:spPr>
          <a:xfrm>
            <a:off x="5640614" y="1762125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hlinkClick r:id="rId2"/>
              </a:rPr>
              <a:t>https://nodejs.org</a:t>
            </a:r>
            <a:endParaRPr lang="fr-FR" sz="240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9C2A0D5D-E66A-8B8E-D06F-D46BF03E6B50}"/>
              </a:ext>
            </a:extLst>
          </p:cNvPr>
          <p:cNvSpPr txBox="1"/>
          <p:nvPr/>
        </p:nvSpPr>
        <p:spPr>
          <a:xfrm>
            <a:off x="1115788" y="3864394"/>
            <a:ext cx="7895769" cy="76944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noProof="1"/>
              <a:t>Auparavant on pouvait créer un projet avec create-react-app :</a:t>
            </a:r>
            <a:endParaRPr lang="fr-FR" noProof="1">
              <a:cs typeface="Calibri"/>
            </a:endParaRPr>
          </a:p>
          <a:p>
            <a:r>
              <a:rPr lang="fr-FR" sz="2000" noProof="1">
                <a:highlight>
                  <a:srgbClr val="C0C0C0"/>
                </a:highlight>
              </a:rPr>
              <a:t> npx install create-react-app nom-projet</a:t>
            </a:r>
            <a:endParaRPr lang="fr-FR" noProof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5A4A3-0EF6-D278-B7D0-F904A12EF04F}"/>
              </a:ext>
            </a:extLst>
          </p:cNvPr>
          <p:cNvSpPr txBox="1"/>
          <p:nvPr/>
        </p:nvSpPr>
        <p:spPr>
          <a:xfrm>
            <a:off x="1115785" y="4816928"/>
            <a:ext cx="7202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Pour des raison de performance, nous </a:t>
            </a:r>
            <a:r>
              <a:rPr lang="en-US" err="1">
                <a:cs typeface="Calibri"/>
              </a:rPr>
              <a:t>n'allons</a:t>
            </a:r>
            <a:r>
              <a:rPr lang="en-US">
                <a:cs typeface="Calibri"/>
              </a:rPr>
              <a:t> pas </a:t>
            </a:r>
            <a:r>
              <a:rPr lang="en-US" err="1">
                <a:cs typeface="Calibri"/>
              </a:rPr>
              <a:t>utiliser</a:t>
            </a:r>
            <a:r>
              <a:rPr lang="en-US">
                <a:cs typeface="Calibri"/>
              </a:rPr>
              <a:t> create-react-app</a:t>
            </a:r>
          </a:p>
        </p:txBody>
      </p:sp>
      <p:sp>
        <p:nvSpPr>
          <p:cNvPr id="16" name="ZoneTexte 7">
            <a:extLst>
              <a:ext uri="{FF2B5EF4-FFF2-40B4-BE49-F238E27FC236}">
                <a16:creationId xmlns:a16="http://schemas.microsoft.com/office/drawing/2014/main" id="{C87F0236-496B-C540-5046-872B4101FCBA}"/>
              </a:ext>
            </a:extLst>
          </p:cNvPr>
          <p:cNvSpPr txBox="1"/>
          <p:nvPr/>
        </p:nvSpPr>
        <p:spPr>
          <a:xfrm>
            <a:off x="1115787" y="5415608"/>
            <a:ext cx="9310912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Alternative avec vite :  </a:t>
            </a:r>
            <a:r>
              <a:rPr lang="fr-FR" sz="2400">
                <a:ea typeface="+mn-lt"/>
                <a:cs typeface="+mn-lt"/>
              </a:rPr>
              <a:t> </a:t>
            </a:r>
            <a:r>
              <a:rPr lang="fr-FR" sz="2000" err="1">
                <a:highlight>
                  <a:srgbClr val="C0C0C0"/>
                </a:highlight>
                <a:ea typeface="+mn-lt"/>
                <a:cs typeface="+mn-lt"/>
              </a:rPr>
              <a:t>npm</a:t>
            </a:r>
            <a:r>
              <a:rPr lang="fr-FR" sz="2000"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fr-FR" sz="2000" err="1">
                <a:highlight>
                  <a:srgbClr val="C0C0C0"/>
                </a:highlight>
                <a:ea typeface="+mn-lt"/>
                <a:cs typeface="+mn-lt"/>
              </a:rPr>
              <a:t>create</a:t>
            </a:r>
            <a:r>
              <a:rPr lang="fr-FR" sz="2000">
                <a:highlight>
                  <a:srgbClr val="C0C0C0"/>
                </a:highlight>
                <a:ea typeface="+mn-lt"/>
                <a:cs typeface="+mn-lt"/>
              </a:rPr>
              <a:t> </a:t>
            </a:r>
            <a:r>
              <a:rPr lang="fr-FR" sz="2000" err="1">
                <a:highlight>
                  <a:srgbClr val="C0C0C0"/>
                </a:highlight>
                <a:ea typeface="+mn-lt"/>
                <a:cs typeface="+mn-lt"/>
              </a:rPr>
              <a:t>vite@latest</a:t>
            </a:r>
            <a:r>
              <a:rPr lang="fr-FR" sz="2000">
                <a:ea typeface="+mn-lt"/>
                <a:cs typeface="+mn-lt"/>
              </a:rPr>
              <a:t>     </a:t>
            </a:r>
            <a:r>
              <a:rPr lang="fr-FR" sz="2400">
                <a:ea typeface="+mn-lt"/>
                <a:cs typeface="+mn-lt"/>
              </a:rPr>
              <a:t>Choisir </a:t>
            </a:r>
            <a:r>
              <a:rPr lang="fr-FR" sz="2400" err="1">
                <a:solidFill>
                  <a:schemeClr val="accent1"/>
                </a:solidFill>
                <a:ea typeface="+mn-lt"/>
                <a:cs typeface="+mn-lt"/>
              </a:rPr>
              <a:t>React</a:t>
            </a:r>
            <a:r>
              <a:rPr lang="fr-FR" sz="2400">
                <a:ea typeface="+mn-lt"/>
                <a:cs typeface="+mn-lt"/>
              </a:rPr>
              <a:t> puis </a:t>
            </a:r>
            <a:r>
              <a:rPr lang="fr-FR" sz="2400">
                <a:solidFill>
                  <a:srgbClr val="FFC000"/>
                </a:solidFill>
                <a:ea typeface="+mn-lt"/>
                <a:cs typeface="+mn-lt"/>
              </a:rPr>
              <a:t>Javascript</a:t>
            </a:r>
            <a:endParaRPr lang="fr-FR" sz="2000">
              <a:solidFill>
                <a:srgbClr val="FFC000"/>
              </a:solidFill>
              <a:highlight>
                <a:srgbClr val="C0C0C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639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0379A-FEB2-4D80-E6B5-429E6D3A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6004C0-E2AD-3267-8CE7-4D99FF24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4" y="1690688"/>
            <a:ext cx="6418354" cy="4932086"/>
          </a:xfrm>
          <a:prstGeom prst="rect">
            <a:avLst/>
          </a:prstGeom>
        </p:spPr>
      </p:pic>
      <p:pic>
        <p:nvPicPr>
          <p:cNvPr id="4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2E8DF6-53F9-8E66-B857-989A7F15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265" y="1968671"/>
            <a:ext cx="3896269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CB2258-D434-ADD1-7D16-2C461F43EAB2}"/>
              </a:ext>
            </a:extLst>
          </p:cNvPr>
          <p:cNvSpPr txBox="1"/>
          <p:nvPr/>
        </p:nvSpPr>
        <p:spPr>
          <a:xfrm>
            <a:off x="7130006" y="3456498"/>
            <a:ext cx="4697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Nous avons besoin de </a:t>
            </a:r>
            <a:r>
              <a:rPr lang="fr-FR" sz="2400" err="1"/>
              <a:t>componentDidMount</a:t>
            </a:r>
            <a:r>
              <a:rPr lang="fr-FR" sz="2400"/>
              <a:t>() car il est interdit d'utiliser </a:t>
            </a:r>
            <a:r>
              <a:rPr lang="fr-FR" sz="2400" err="1"/>
              <a:t>setState</a:t>
            </a:r>
            <a:r>
              <a:rPr lang="fr-FR" sz="2400"/>
              <a:t>() dans le </a:t>
            </a:r>
            <a:r>
              <a:rPr lang="fr-FR" sz="2400" err="1"/>
              <a:t>render</a:t>
            </a:r>
            <a:r>
              <a:rPr lang="fr-FR" sz="2400"/>
              <a:t>, le </a:t>
            </a:r>
            <a:r>
              <a:rPr lang="fr-FR" sz="2400" err="1"/>
              <a:t>render</a:t>
            </a:r>
            <a:r>
              <a:rPr lang="fr-FR" sz="2400"/>
              <a:t> est utilisé pour n'afficher que le JSX</a:t>
            </a:r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193BD42-6721-6080-468D-88252587951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componentDidMount</a:t>
            </a:r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0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74514-5E8F-5B37-9D26-BEF26124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BE84557-5DD3-1B58-9EE1-D2C8BC4AACD9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componentDidUpdate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1D41C9D6-5DB4-421D-0882-71D45F952056}"/>
              </a:ext>
            </a:extLst>
          </p:cNvPr>
          <p:cNvSpPr txBox="1"/>
          <p:nvPr/>
        </p:nvSpPr>
        <p:spPr>
          <a:xfrm>
            <a:off x="110495" y="3750207"/>
            <a:ext cx="307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err="1"/>
              <a:t>componentDidUpdate</a:t>
            </a:r>
            <a:r>
              <a:rPr lang="fr-FR" sz="2400"/>
              <a:t>() permet de visualiser les modifications du state</a:t>
            </a:r>
            <a:endParaRPr lang="fr-FR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D91C6A-FB53-4640-33FD-F200146E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" y="1112756"/>
            <a:ext cx="2743583" cy="2276793"/>
          </a:xfrm>
          <a:prstGeom prst="rect">
            <a:avLst/>
          </a:prstGeom>
        </p:spPr>
      </p:pic>
      <p:pic>
        <p:nvPicPr>
          <p:cNvPr id="6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A2BAFC-807F-624F-0403-D69B3BD4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491" y="1112756"/>
            <a:ext cx="9004509" cy="5467024"/>
          </a:xfrm>
          <a:prstGeom prst="rect">
            <a:avLst/>
          </a:prstGeom>
        </p:spPr>
      </p:pic>
      <p:pic>
        <p:nvPicPr>
          <p:cNvPr id="7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C8E4F-D472-F55D-78E8-A3B9642C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84" y="2567559"/>
            <a:ext cx="6788697" cy="1727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3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85B8A-97D8-AE2E-51E1-864F5E0E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8E1E7EF7-B6D0-2591-B1D2-B2AE1BCD2875}"/>
              </a:ext>
            </a:extLst>
          </p:cNvPr>
          <p:cNvSpPr txBox="1"/>
          <p:nvPr/>
        </p:nvSpPr>
        <p:spPr>
          <a:xfrm>
            <a:off x="1063147" y="5702437"/>
            <a:ext cx="990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err="1"/>
              <a:t>componentWillUnmount</a:t>
            </a:r>
            <a:r>
              <a:rPr lang="fr-FR" sz="2400"/>
              <a:t>() permet de visualiser la suppression du composant</a:t>
            </a:r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972CA3-8CCF-026B-3595-23442881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" y="1063434"/>
            <a:ext cx="5982535" cy="4315427"/>
          </a:xfrm>
          <a:prstGeom prst="rect">
            <a:avLst/>
          </a:prstGeom>
        </p:spPr>
      </p:pic>
      <p:sp>
        <p:nvSpPr>
          <p:cNvPr id="5" name="ZoneTexte 12">
            <a:extLst>
              <a:ext uri="{FF2B5EF4-FFF2-40B4-BE49-F238E27FC236}">
                <a16:creationId xmlns:a16="http://schemas.microsoft.com/office/drawing/2014/main" id="{D48C0C05-0824-DDD2-469B-FDF630B1D287}"/>
              </a:ext>
            </a:extLst>
          </p:cNvPr>
          <p:cNvSpPr txBox="1"/>
          <p:nvPr/>
        </p:nvSpPr>
        <p:spPr>
          <a:xfrm>
            <a:off x="6820734" y="932628"/>
            <a:ext cx="466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Ajoutez </a:t>
            </a:r>
            <a:r>
              <a:rPr lang="fr-FR" sz="2400" err="1"/>
              <a:t>componentWillUnmount</a:t>
            </a:r>
            <a:r>
              <a:rPr lang="fr-FR" sz="2400"/>
              <a:t>() dans le composant </a:t>
            </a:r>
            <a:r>
              <a:rPr lang="fr-FR" sz="2400" err="1"/>
              <a:t>LifeCycle</a:t>
            </a:r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2CC683-5B61-21EF-B8FB-DC915129F550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componentWillUnmount</a:t>
            </a:r>
            <a:endParaRPr lang="fr-FR">
              <a:solidFill>
                <a:schemeClr val="accent1"/>
              </a:solidFill>
            </a:endParaRPr>
          </a:p>
        </p:txBody>
      </p:sp>
      <p:pic>
        <p:nvPicPr>
          <p:cNvPr id="7" name="Pictur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89A222-4329-AB6F-094E-47FA6F74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06" y="1943606"/>
            <a:ext cx="5038164" cy="6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5B46B-E57E-25F6-3330-10C5F32C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2022C235-17E9-670A-FFBF-E2475657453A}"/>
              </a:ext>
            </a:extLst>
          </p:cNvPr>
          <p:cNvSpPr txBox="1"/>
          <p:nvPr/>
        </p:nvSpPr>
        <p:spPr>
          <a:xfrm>
            <a:off x="1144170" y="6012043"/>
            <a:ext cx="990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err="1"/>
              <a:t>componentWillUnmount</a:t>
            </a:r>
            <a:r>
              <a:rPr lang="fr-FR" sz="2400"/>
              <a:t>() permet de visualiser la suppression du composant</a:t>
            </a:r>
            <a:endParaRPr lang="fr-FR"/>
          </a:p>
        </p:txBody>
      </p:sp>
      <p:pic>
        <p:nvPicPr>
          <p:cNvPr id="4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AC554B-0AAF-CD1E-282D-56A5B1D1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19" y="3529046"/>
            <a:ext cx="6544588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AE1857-17B2-B174-5C17-BE1E6C192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19" y="1439890"/>
            <a:ext cx="6363588" cy="1619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14DE41-D0E4-5421-F7E8-0626DFFF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35153"/>
            <a:ext cx="282932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1EB37F-5F75-1316-687F-47EA919B6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74" y="4110152"/>
            <a:ext cx="2657846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èche : bas 18">
            <a:extLst>
              <a:ext uri="{FF2B5EF4-FFF2-40B4-BE49-F238E27FC236}">
                <a16:creationId xmlns:a16="http://schemas.microsoft.com/office/drawing/2014/main" id="{217C5A0E-6F51-6A7A-E16C-D58CD345A462}"/>
              </a:ext>
            </a:extLst>
          </p:cNvPr>
          <p:cNvSpPr/>
          <p:nvPr/>
        </p:nvSpPr>
        <p:spPr>
          <a:xfrm>
            <a:off x="1943063" y="2585939"/>
            <a:ext cx="617262" cy="1524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Flèche : droite 19">
            <a:extLst>
              <a:ext uri="{FF2B5EF4-FFF2-40B4-BE49-F238E27FC236}">
                <a16:creationId xmlns:a16="http://schemas.microsoft.com/office/drawing/2014/main" id="{BB2EDDA5-2865-8077-7338-39E6124125D5}"/>
              </a:ext>
            </a:extLst>
          </p:cNvPr>
          <p:cNvSpPr/>
          <p:nvPr/>
        </p:nvSpPr>
        <p:spPr>
          <a:xfrm>
            <a:off x="3773347" y="2013996"/>
            <a:ext cx="1541221" cy="28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Flèche : droite 20">
            <a:extLst>
              <a:ext uri="{FF2B5EF4-FFF2-40B4-BE49-F238E27FC236}">
                <a16:creationId xmlns:a16="http://schemas.microsoft.com/office/drawing/2014/main" id="{B46C96A4-A278-7ACF-3625-CDC85802449C}"/>
              </a:ext>
            </a:extLst>
          </p:cNvPr>
          <p:cNvSpPr/>
          <p:nvPr/>
        </p:nvSpPr>
        <p:spPr>
          <a:xfrm>
            <a:off x="3773346" y="4277477"/>
            <a:ext cx="1541221" cy="28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1" name="ZoneTexte 21">
            <a:extLst>
              <a:ext uri="{FF2B5EF4-FFF2-40B4-BE49-F238E27FC236}">
                <a16:creationId xmlns:a16="http://schemas.microsoft.com/office/drawing/2014/main" id="{78C74A49-946A-A906-FCC8-A8B85C612399}"/>
              </a:ext>
            </a:extLst>
          </p:cNvPr>
          <p:cNvSpPr txBox="1"/>
          <p:nvPr/>
        </p:nvSpPr>
        <p:spPr>
          <a:xfrm>
            <a:off x="2646203" y="3198167"/>
            <a:ext cx="83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click</a:t>
            </a:r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FBFFC22-3761-9429-5AF1-3630A30A2D18}"/>
              </a:ext>
            </a:extLst>
          </p:cNvPr>
          <p:cNvSpPr>
            <a:spLocks noGrp="1"/>
          </p:cNvSpPr>
          <p:nvPr/>
        </p:nvSpPr>
        <p:spPr>
          <a:xfrm>
            <a:off x="838200" y="-1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err="1">
                <a:solidFill>
                  <a:schemeClr val="accent1"/>
                </a:solidFill>
              </a:rPr>
              <a:t>componentWillUnmount</a:t>
            </a:r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8CBE-748A-583C-3AF9-3DC81952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C8AF8CE-FC27-3F03-B070-464611BC373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Les Composants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E21B50E-CF5A-38E3-16FD-E1F5B8FF1F80}"/>
              </a:ext>
            </a:extLst>
          </p:cNvPr>
          <p:cNvSpPr>
            <a:spLocks noGrp="1"/>
          </p:cNvSpPr>
          <p:nvPr/>
        </p:nvSpPr>
        <p:spPr>
          <a:xfrm>
            <a:off x="1120000" y="1825625"/>
            <a:ext cx="10227232" cy="882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</a:rPr>
              <a:t>Les Composant permettent de découper l'interface utilisateur en éléments indépendants et réutilisables.</a:t>
            </a:r>
          </a:p>
          <a:p>
            <a:pPr marL="0" indent="0">
              <a:buNone/>
            </a:pP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8114-1DA9-D258-1289-EE2D51D3FC75}"/>
              </a:ext>
            </a:extLst>
          </p:cNvPr>
          <p:cNvSpPr/>
          <p:nvPr/>
        </p:nvSpPr>
        <p:spPr>
          <a:xfrm>
            <a:off x="3678891" y="2796600"/>
            <a:ext cx="5503209" cy="6300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EC77C-0D30-55D0-BB9D-C2B73EE74830}"/>
              </a:ext>
            </a:extLst>
          </p:cNvPr>
          <p:cNvSpPr/>
          <p:nvPr/>
        </p:nvSpPr>
        <p:spPr>
          <a:xfrm>
            <a:off x="5679679" y="2939270"/>
            <a:ext cx="3092711" cy="330048"/>
          </a:xfrm>
          <a:prstGeom prst="rect">
            <a:avLst/>
          </a:prstGeom>
          <a:solidFill>
            <a:srgbClr val="F9D3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61DAF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587AA-9353-D2CE-971F-92D4B277A600}"/>
              </a:ext>
            </a:extLst>
          </p:cNvPr>
          <p:cNvSpPr/>
          <p:nvPr/>
        </p:nvSpPr>
        <p:spPr>
          <a:xfrm>
            <a:off x="3675259" y="3425906"/>
            <a:ext cx="5505450" cy="17870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78351-616E-73E0-FE56-0259F9DF43C8}"/>
              </a:ext>
            </a:extLst>
          </p:cNvPr>
          <p:cNvSpPr/>
          <p:nvPr/>
        </p:nvSpPr>
        <p:spPr>
          <a:xfrm>
            <a:off x="3887376" y="2939093"/>
            <a:ext cx="778650" cy="331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highlight>
                <a:srgbClr val="00FF00"/>
              </a:highlight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4781E-5309-E1F4-2BC9-EA4BC75DC77D}"/>
              </a:ext>
            </a:extLst>
          </p:cNvPr>
          <p:cNvSpPr/>
          <p:nvPr/>
        </p:nvSpPr>
        <p:spPr>
          <a:xfrm>
            <a:off x="3676650" y="5213023"/>
            <a:ext cx="5505450" cy="616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F0417-AA75-14CF-E97C-193E7DBB0D4B}"/>
              </a:ext>
            </a:extLst>
          </p:cNvPr>
          <p:cNvSpPr/>
          <p:nvPr/>
        </p:nvSpPr>
        <p:spPr>
          <a:xfrm>
            <a:off x="5843886" y="3027487"/>
            <a:ext cx="778650" cy="1614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6B984-B9A6-7CAB-7E55-5151296A8D4A}"/>
              </a:ext>
            </a:extLst>
          </p:cNvPr>
          <p:cNvSpPr/>
          <p:nvPr/>
        </p:nvSpPr>
        <p:spPr>
          <a:xfrm>
            <a:off x="7811402" y="3686832"/>
            <a:ext cx="778650" cy="955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C3D34-56DE-6B77-15BC-CB03DEF23DE5}"/>
              </a:ext>
            </a:extLst>
          </p:cNvPr>
          <p:cNvSpPr/>
          <p:nvPr/>
        </p:nvSpPr>
        <p:spPr>
          <a:xfrm>
            <a:off x="5381743" y="3687269"/>
            <a:ext cx="778650" cy="955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927EB-55F9-A26C-B018-78CA3F6E1721}"/>
              </a:ext>
            </a:extLst>
          </p:cNvPr>
          <p:cNvSpPr/>
          <p:nvPr/>
        </p:nvSpPr>
        <p:spPr>
          <a:xfrm>
            <a:off x="6599857" y="3687269"/>
            <a:ext cx="778650" cy="955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F0BE-E3D2-BD37-FD6D-86E12A646AF5}"/>
              </a:ext>
            </a:extLst>
          </p:cNvPr>
          <p:cNvSpPr/>
          <p:nvPr/>
        </p:nvSpPr>
        <p:spPr>
          <a:xfrm>
            <a:off x="4169322" y="3685463"/>
            <a:ext cx="778650" cy="955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7A96D-5958-5B75-096A-8CA445988BB1}"/>
              </a:ext>
            </a:extLst>
          </p:cNvPr>
          <p:cNvSpPr/>
          <p:nvPr/>
        </p:nvSpPr>
        <p:spPr>
          <a:xfrm>
            <a:off x="6874389" y="3026890"/>
            <a:ext cx="778650" cy="1614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F6C42-A874-948A-FEBE-D7DF736AB501}"/>
              </a:ext>
            </a:extLst>
          </p:cNvPr>
          <p:cNvSpPr/>
          <p:nvPr/>
        </p:nvSpPr>
        <p:spPr>
          <a:xfrm>
            <a:off x="7866759" y="3026890"/>
            <a:ext cx="778650" cy="1614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2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8BB63-2655-13B0-F206-7EAE5EF7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3E7DE557-560A-E861-F075-3968B7C2A1F7}"/>
              </a:ext>
            </a:extLst>
          </p:cNvPr>
          <p:cNvSpPr txBox="1"/>
          <p:nvPr/>
        </p:nvSpPr>
        <p:spPr>
          <a:xfrm>
            <a:off x="845750" y="170481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/>
              <a:t>Voici notre Composant mère </a:t>
            </a:r>
            <a:r>
              <a:rPr lang="fr-FR" sz="2800">
                <a:sym typeface="Wingdings" panose="05000000000000000000" pitchFamily="2" charset="2"/>
              </a:rPr>
              <a:t></a:t>
            </a:r>
            <a:endParaRPr lang="fr-FR" sz="2800"/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2279757E-6B87-4278-E97F-4C9A7E4EB1C3}"/>
              </a:ext>
            </a:extLst>
          </p:cNvPr>
          <p:cNvSpPr txBox="1"/>
          <p:nvPr/>
        </p:nvSpPr>
        <p:spPr>
          <a:xfrm>
            <a:off x="5570818" y="1649319"/>
            <a:ext cx="5589494" cy="50167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 </a:t>
            </a:r>
            <a:r>
              <a:rPr lang="fr-FR">
                <a:solidFill>
                  <a:srgbClr val="000000"/>
                </a:solidFill>
              </a:rPr>
              <a:t> </a:t>
            </a:r>
            <a:r>
              <a:rPr lang="fr-FR" sz="3200">
                <a:solidFill>
                  <a:srgbClr val="FFFF00"/>
                </a:solidFill>
              </a:rPr>
              <a:t> </a:t>
            </a:r>
            <a:r>
              <a:rPr lang="fr-FR" sz="3200" err="1">
                <a:solidFill>
                  <a:srgbClr val="FFFF00"/>
                </a:solidFill>
              </a:rPr>
              <a:t>function</a:t>
            </a:r>
            <a:r>
              <a:rPr lang="fr-FR" sz="3200">
                <a:solidFill>
                  <a:srgbClr val="FFFF00"/>
                </a:solidFill>
              </a:rPr>
              <a:t> App ( ) {</a:t>
            </a:r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endParaRPr lang="fr-FR" sz="3200">
              <a:solidFill>
                <a:srgbClr val="FFFF00"/>
              </a:solidFill>
              <a:cs typeface="Calibri"/>
            </a:endParaRPr>
          </a:p>
          <a:p>
            <a:r>
              <a:rPr lang="fr-FR" sz="3200">
                <a:solidFill>
                  <a:srgbClr val="FFFF00"/>
                </a:solidFill>
              </a:rPr>
              <a:t>   </a:t>
            </a:r>
          </a:p>
          <a:p>
            <a:endParaRPr lang="fr-FR" sz="3200">
              <a:solidFill>
                <a:srgbClr val="FFFF00"/>
              </a:solidFill>
            </a:endParaRPr>
          </a:p>
          <a:p>
            <a:r>
              <a:rPr lang="fr-FR" sz="3200">
                <a:solidFill>
                  <a:srgbClr val="FFFF00"/>
                </a:solidFill>
              </a:rPr>
              <a:t>}</a:t>
            </a:r>
            <a:endParaRPr lang="fr-FR" sz="32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1E17-D64E-E3C9-6C9F-DBF3528E9600}"/>
              </a:ext>
            </a:extLst>
          </p:cNvPr>
          <p:cNvSpPr/>
          <p:nvPr/>
        </p:nvSpPr>
        <p:spPr>
          <a:xfrm>
            <a:off x="6193118" y="2527283"/>
            <a:ext cx="3886200" cy="34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ZoneTexte 9">
            <a:extLst>
              <a:ext uri="{FF2B5EF4-FFF2-40B4-BE49-F238E27FC236}">
                <a16:creationId xmlns:a16="http://schemas.microsoft.com/office/drawing/2014/main" id="{F7D58490-16EC-17A3-E526-F1FE66DB3313}"/>
              </a:ext>
            </a:extLst>
          </p:cNvPr>
          <p:cNvSpPr txBox="1"/>
          <p:nvPr/>
        </p:nvSpPr>
        <p:spPr>
          <a:xfrm>
            <a:off x="6191329" y="2545212"/>
            <a:ext cx="19673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FF0000"/>
                </a:solidFill>
              </a:rPr>
              <a:t>return(</a:t>
            </a: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endParaRPr lang="fr-FR" sz="2400">
              <a:solidFill>
                <a:srgbClr val="FF0000"/>
              </a:solidFill>
            </a:endParaRPr>
          </a:p>
          <a:p>
            <a:r>
              <a:rPr lang="fr-FR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 : coins arrondis 12">
            <a:extLst>
              <a:ext uri="{FF2B5EF4-FFF2-40B4-BE49-F238E27FC236}">
                <a16:creationId xmlns:a16="http://schemas.microsoft.com/office/drawing/2014/main" id="{3732FD8B-F73A-4258-EC8F-B15583D0EDE7}"/>
              </a:ext>
            </a:extLst>
          </p:cNvPr>
          <p:cNvSpPr/>
          <p:nvPr/>
        </p:nvSpPr>
        <p:spPr>
          <a:xfrm>
            <a:off x="7221150" y="4769308"/>
            <a:ext cx="2247900" cy="3972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C00000"/>
                </a:solidFill>
              </a:rPr>
              <a:t>&lt;Article /&gt;</a:t>
            </a:r>
          </a:p>
        </p:txBody>
      </p:sp>
      <p:sp>
        <p:nvSpPr>
          <p:cNvPr id="9" name="Rectangle : coins arrondis 15">
            <a:extLst>
              <a:ext uri="{FF2B5EF4-FFF2-40B4-BE49-F238E27FC236}">
                <a16:creationId xmlns:a16="http://schemas.microsoft.com/office/drawing/2014/main" id="{444EBEF7-1AE8-D195-4D10-6BED6994CBA6}"/>
              </a:ext>
            </a:extLst>
          </p:cNvPr>
          <p:cNvSpPr/>
          <p:nvPr/>
        </p:nvSpPr>
        <p:spPr>
          <a:xfrm>
            <a:off x="7221150" y="4322200"/>
            <a:ext cx="2247900" cy="3972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C00000"/>
                </a:solidFill>
              </a:rPr>
              <a:t>&lt;</a:t>
            </a:r>
            <a:r>
              <a:rPr lang="fr-FR" err="1">
                <a:solidFill>
                  <a:srgbClr val="C00000"/>
                </a:solidFill>
              </a:rPr>
              <a:t>Aside</a:t>
            </a:r>
            <a:r>
              <a:rPr lang="fr-FR">
                <a:solidFill>
                  <a:srgbClr val="C00000"/>
                </a:solidFill>
              </a:rPr>
              <a:t> /&gt;</a:t>
            </a:r>
          </a:p>
        </p:txBody>
      </p:sp>
      <p:sp>
        <p:nvSpPr>
          <p:cNvPr id="10" name="Rectangle : coins arrondis 16">
            <a:extLst>
              <a:ext uri="{FF2B5EF4-FFF2-40B4-BE49-F238E27FC236}">
                <a16:creationId xmlns:a16="http://schemas.microsoft.com/office/drawing/2014/main" id="{4D421292-220A-B8E5-5EFD-ABAF22368B03}"/>
              </a:ext>
            </a:extLst>
          </p:cNvPr>
          <p:cNvSpPr/>
          <p:nvPr/>
        </p:nvSpPr>
        <p:spPr>
          <a:xfrm>
            <a:off x="7176326" y="2912619"/>
            <a:ext cx="2247900" cy="13513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rgbClr val="C00000"/>
              </a:solidFill>
            </a:endParaRPr>
          </a:p>
          <a:p>
            <a:r>
              <a:rPr lang="fr-FR">
                <a:solidFill>
                  <a:srgbClr val="C00000"/>
                </a:solidFill>
              </a:rPr>
              <a:t>&lt;Menu &gt;</a:t>
            </a:r>
          </a:p>
          <a:p>
            <a:endParaRPr lang="fr-FR">
              <a:solidFill>
                <a:srgbClr val="C00000"/>
              </a:solidFill>
            </a:endParaRPr>
          </a:p>
          <a:p>
            <a:endParaRPr lang="fr-FR">
              <a:solidFill>
                <a:srgbClr val="C00000"/>
              </a:solidFill>
            </a:endParaRPr>
          </a:p>
          <a:p>
            <a:endParaRPr lang="fr-FR">
              <a:solidFill>
                <a:srgbClr val="C00000"/>
              </a:solidFill>
            </a:endParaRPr>
          </a:p>
          <a:p>
            <a:r>
              <a:rPr lang="fr-FR">
                <a:solidFill>
                  <a:srgbClr val="C00000"/>
                </a:solidFill>
              </a:rPr>
              <a:t>&lt;/Menu &gt;</a:t>
            </a:r>
          </a:p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1" name="Rectangle : coins arrondis 17">
            <a:extLst>
              <a:ext uri="{FF2B5EF4-FFF2-40B4-BE49-F238E27FC236}">
                <a16:creationId xmlns:a16="http://schemas.microsoft.com/office/drawing/2014/main" id="{1A0694BA-C2D9-D3EC-2336-2D680DA3A68A}"/>
              </a:ext>
            </a:extLst>
          </p:cNvPr>
          <p:cNvSpPr/>
          <p:nvPr/>
        </p:nvSpPr>
        <p:spPr>
          <a:xfrm>
            <a:off x="7221150" y="5237028"/>
            <a:ext cx="2247900" cy="3972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C00000"/>
                </a:solidFill>
              </a:rPr>
              <a:t>&lt;</a:t>
            </a:r>
            <a:r>
              <a:rPr lang="fr-FR" err="1">
                <a:solidFill>
                  <a:srgbClr val="C00000"/>
                </a:solidFill>
              </a:rPr>
              <a:t>Footer</a:t>
            </a:r>
            <a:r>
              <a:rPr lang="fr-FR">
                <a:solidFill>
                  <a:srgbClr val="C00000"/>
                </a:solidFill>
              </a:rPr>
              <a:t> /&gt;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32633-7FD0-B62B-ACD1-50EA3FA17834}"/>
              </a:ext>
            </a:extLst>
          </p:cNvPr>
          <p:cNvSpPr/>
          <p:nvPr/>
        </p:nvSpPr>
        <p:spPr>
          <a:xfrm>
            <a:off x="838200" y="2514600"/>
            <a:ext cx="4025900" cy="63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C00000"/>
                </a:solidFill>
              </a:rPr>
              <a:t>Menu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98C9A-0549-B531-65E2-B3FD48EF23B1}"/>
              </a:ext>
            </a:extLst>
          </p:cNvPr>
          <p:cNvSpPr/>
          <p:nvPr/>
        </p:nvSpPr>
        <p:spPr>
          <a:xfrm>
            <a:off x="845750" y="5197474"/>
            <a:ext cx="4025900" cy="63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C00000"/>
                </a:solidFill>
              </a:rPr>
              <a:t>Footer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CDB44-63B7-89F0-4891-6F36295084BB}"/>
              </a:ext>
            </a:extLst>
          </p:cNvPr>
          <p:cNvSpPr/>
          <p:nvPr/>
        </p:nvSpPr>
        <p:spPr>
          <a:xfrm>
            <a:off x="3819950" y="3190219"/>
            <a:ext cx="1051700" cy="19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C00000"/>
                </a:solidFill>
              </a:rPr>
              <a:t>Aside</a:t>
            </a:r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11E0A-8929-29A9-A7B2-EAD58D19B386}"/>
              </a:ext>
            </a:extLst>
          </p:cNvPr>
          <p:cNvSpPr/>
          <p:nvPr/>
        </p:nvSpPr>
        <p:spPr>
          <a:xfrm>
            <a:off x="845750" y="3193419"/>
            <a:ext cx="2933700" cy="197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C00000"/>
                </a:solidFill>
              </a:rPr>
              <a:t>Article</a:t>
            </a:r>
            <a:endParaRPr lang="fr-FR"/>
          </a:p>
        </p:txBody>
      </p:sp>
      <p:sp>
        <p:nvSpPr>
          <p:cNvPr id="16" name="Rectangle : coins arrondis 3">
            <a:extLst>
              <a:ext uri="{FF2B5EF4-FFF2-40B4-BE49-F238E27FC236}">
                <a16:creationId xmlns:a16="http://schemas.microsoft.com/office/drawing/2014/main" id="{79CCE60C-EEC4-09EA-29DB-4E92920EBF65}"/>
              </a:ext>
            </a:extLst>
          </p:cNvPr>
          <p:cNvSpPr/>
          <p:nvPr/>
        </p:nvSpPr>
        <p:spPr>
          <a:xfrm>
            <a:off x="7982739" y="3190219"/>
            <a:ext cx="959555" cy="24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&lt;</a:t>
            </a:r>
            <a:r>
              <a:rPr lang="fr-FR" err="1"/>
              <a:t>Btn</a:t>
            </a:r>
            <a:r>
              <a:rPr lang="fr-FR"/>
              <a:t>/&gt;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8B2F509A-C111-B029-4916-4B8D8402EE99}"/>
              </a:ext>
            </a:extLst>
          </p:cNvPr>
          <p:cNvSpPr/>
          <p:nvPr/>
        </p:nvSpPr>
        <p:spPr>
          <a:xfrm>
            <a:off x="7991703" y="3590875"/>
            <a:ext cx="959555" cy="24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&lt;</a:t>
            </a:r>
            <a:r>
              <a:rPr lang="fr-FR" err="1"/>
              <a:t>Btn</a:t>
            </a:r>
            <a:r>
              <a:rPr lang="fr-FR"/>
              <a:t>/&gt;</a:t>
            </a:r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344DB381-E798-7ED4-A8CE-BBDB69E7FD96}"/>
              </a:ext>
            </a:extLst>
          </p:cNvPr>
          <p:cNvSpPr/>
          <p:nvPr/>
        </p:nvSpPr>
        <p:spPr>
          <a:xfrm>
            <a:off x="3250779" y="2672092"/>
            <a:ext cx="714022" cy="245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err="1"/>
              <a:t>Btn</a:t>
            </a:r>
            <a:endParaRPr lang="fr-FR"/>
          </a:p>
        </p:txBody>
      </p:sp>
      <p:sp>
        <p:nvSpPr>
          <p:cNvPr id="19" name="Rectangle : coins arrondis 24">
            <a:extLst>
              <a:ext uri="{FF2B5EF4-FFF2-40B4-BE49-F238E27FC236}">
                <a16:creationId xmlns:a16="http://schemas.microsoft.com/office/drawing/2014/main" id="{E24D6FB9-B69B-8EC7-8061-D6D4C32F1E92}"/>
              </a:ext>
            </a:extLst>
          </p:cNvPr>
          <p:cNvSpPr/>
          <p:nvPr/>
        </p:nvSpPr>
        <p:spPr>
          <a:xfrm>
            <a:off x="4057439" y="2665439"/>
            <a:ext cx="714023" cy="2459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err="1"/>
              <a:t>Btn</a:t>
            </a:r>
            <a:endParaRPr lang="fr-FR"/>
          </a:p>
        </p:txBody>
      </p:sp>
      <p:sp>
        <p:nvSpPr>
          <p:cNvPr id="105" name="Titre 1">
            <a:extLst>
              <a:ext uri="{FF2B5EF4-FFF2-40B4-BE49-F238E27FC236}">
                <a16:creationId xmlns:a16="http://schemas.microsoft.com/office/drawing/2014/main" id="{2019FF19-4F78-E402-0915-B8A86C9773B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Les Composants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r>
              <a:rPr lang="fr-FR">
                <a:solidFill>
                  <a:schemeClr val="accent1"/>
                </a:solidFill>
              </a:rPr>
              <a:t> (&gt; v16.8)</a:t>
            </a:r>
            <a:endParaRPr lang="fr-FR">
              <a:solidFill>
                <a:schemeClr val="accent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64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D5CE5-9D65-3320-BAEB-9D8FC89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F00691E-2BD2-A108-197F-AC9C5BEAAC3C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Les Composants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E3C841-2546-0857-56DF-55A57E391C7E}"/>
              </a:ext>
            </a:extLst>
          </p:cNvPr>
          <p:cNvSpPr>
            <a:spLocks noGrp="1"/>
          </p:cNvSpPr>
          <p:nvPr/>
        </p:nvSpPr>
        <p:spPr>
          <a:xfrm>
            <a:off x="979100" y="1690688"/>
            <a:ext cx="10233800" cy="4393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>
                <a:solidFill>
                  <a:schemeClr val="tx1">
                    <a:lumMod val="95000"/>
                    <a:lumOff val="5000"/>
                  </a:schemeClr>
                </a:solidFill>
              </a:rPr>
              <a:t>Avant la v16.8, il existait 2 types de composants :</a:t>
            </a:r>
            <a:endParaRPr lang="fr-FR" sz="36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1"/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Les composants de type Classe </a:t>
            </a:r>
            <a:endParaRPr lang="fr-FR" sz="28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914400" lvl="2" indent="0">
              <a:buNone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(Class Components ou State Composant) </a:t>
            </a: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	 composant avec un State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 permet d'emmagasiner et d'exploiter des données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endParaRPr lang="fr-FR" sz="28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1"/>
            <a:r>
              <a:rPr lang="fr-FR" sz="2800">
                <a:solidFill>
                  <a:schemeClr val="tx1">
                    <a:lumMod val="95000"/>
                    <a:lumOff val="5000"/>
                  </a:schemeClr>
                </a:solidFill>
              </a:rPr>
              <a:t>Les composants de type Fonction </a:t>
            </a:r>
            <a:endParaRPr lang="fr-FR" sz="28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914400" lvl="2" indent="0">
              <a:buNone/>
            </a:pP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fr-FR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</a:rPr>
              <a:t> Components ou UI Components)</a:t>
            </a: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371600" lvl="3" indent="0">
              <a:buNone/>
            </a:pP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fr-FR" sz="24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composant sans State</a:t>
            </a: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371600" lvl="3" indent="0">
              <a:buNone/>
            </a:pP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</a:rPr>
              <a:t>Permet principalement d'afficher une vue</a:t>
            </a:r>
            <a:endParaRPr lang="fr-FR" sz="22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D5CE5-9D65-3320-BAEB-9D8FC89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F00691E-2BD2-A108-197F-AC9C5BEAAC3C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Les Composants dans </a:t>
            </a:r>
            <a:r>
              <a:rPr lang="fr-FR" err="1">
                <a:solidFill>
                  <a:schemeClr val="accent1"/>
                </a:solidFill>
              </a:rPr>
              <a:t>React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E3C841-2546-0857-56DF-55A57E391C7E}"/>
              </a:ext>
            </a:extLst>
          </p:cNvPr>
          <p:cNvSpPr>
            <a:spLocks noGrp="1"/>
          </p:cNvSpPr>
          <p:nvPr/>
        </p:nvSpPr>
        <p:spPr>
          <a:xfrm>
            <a:off x="979100" y="5321393"/>
            <a:ext cx="10233800" cy="1004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>
                <a:solidFill>
                  <a:schemeClr val="tx1">
                    <a:lumMod val="95000"/>
                    <a:lumOff val="5000"/>
                  </a:schemeClr>
                </a:solidFill>
              </a:rPr>
              <a:t>Depuis la v16.8, avec l'apparition des </a:t>
            </a:r>
            <a:r>
              <a:rPr lang="fr-FR" sz="3200" err="1">
                <a:solidFill>
                  <a:schemeClr val="tx1">
                    <a:lumMod val="95000"/>
                    <a:lumOff val="5000"/>
                  </a:schemeClr>
                </a:solidFill>
              </a:rPr>
              <a:t>Hooks</a:t>
            </a:r>
            <a:r>
              <a:rPr lang="fr-FR" sz="3200">
                <a:solidFill>
                  <a:schemeClr val="tx1">
                    <a:lumMod val="95000"/>
                    <a:lumOff val="5000"/>
                  </a:schemeClr>
                </a:solidFill>
              </a:rPr>
              <a:t>, il est possible d'utiliser seulement les composants de type Fonction.</a:t>
            </a:r>
            <a:endParaRPr lang="fr-FR" sz="32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914400" lvl="2" indent="0">
              <a:buNone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5" name="Légende : flèche vers le bas 33">
            <a:extLst>
              <a:ext uri="{FF2B5EF4-FFF2-40B4-BE49-F238E27FC236}">
                <a16:creationId xmlns:a16="http://schemas.microsoft.com/office/drawing/2014/main" id="{898EEFF5-BF32-FA12-4366-CDA81850F49A}"/>
              </a:ext>
            </a:extLst>
          </p:cNvPr>
          <p:cNvSpPr/>
          <p:nvPr/>
        </p:nvSpPr>
        <p:spPr>
          <a:xfrm>
            <a:off x="2797903" y="1583111"/>
            <a:ext cx="817666" cy="665370"/>
          </a:xfrm>
          <a:prstGeom prst="down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class</a:t>
            </a:r>
          </a:p>
        </p:txBody>
      </p:sp>
      <p:sp>
        <p:nvSpPr>
          <p:cNvPr id="6" name="Légende : flèche vers le bas 44">
            <a:extLst>
              <a:ext uri="{FF2B5EF4-FFF2-40B4-BE49-F238E27FC236}">
                <a16:creationId xmlns:a16="http://schemas.microsoft.com/office/drawing/2014/main" id="{75C98505-AE2F-C1DF-8387-4F54C1AF375D}"/>
              </a:ext>
            </a:extLst>
          </p:cNvPr>
          <p:cNvSpPr/>
          <p:nvPr/>
        </p:nvSpPr>
        <p:spPr>
          <a:xfrm>
            <a:off x="7856497" y="1584215"/>
            <a:ext cx="1016332" cy="664265"/>
          </a:xfrm>
          <a:prstGeom prst="downArrowCallout">
            <a:avLst/>
          </a:prstGeom>
          <a:solidFill>
            <a:srgbClr val="FD8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err="1"/>
              <a:t>function</a:t>
            </a:r>
            <a:endParaRPr lang="fr-FR"/>
          </a:p>
        </p:txBody>
      </p:sp>
      <p:pic>
        <p:nvPicPr>
          <p:cNvPr id="7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3B7036-4486-C58E-772B-E90BD70B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84" y="2323906"/>
            <a:ext cx="3988226" cy="2780608"/>
          </a:xfrm>
          <a:prstGeom prst="rect">
            <a:avLst/>
          </a:prstGeom>
        </p:spPr>
      </p:pic>
      <p:pic>
        <p:nvPicPr>
          <p:cNvPr id="8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E1728C-032D-2DC4-AEA5-D3EE4B3C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60" y="2323906"/>
            <a:ext cx="3347065" cy="27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D5CE5-9D65-3320-BAEB-9D8FC89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F00691E-2BD2-A108-197F-AC9C5BEAAC3C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solidFill>
                  <a:schemeClr val="accent1"/>
                </a:solidFill>
              </a:rPr>
              <a:t>Le JSX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6E3C841-2546-0857-56DF-55A57E391C7E}"/>
              </a:ext>
            </a:extLst>
          </p:cNvPr>
          <p:cNvSpPr>
            <a:spLocks noGrp="1"/>
          </p:cNvSpPr>
          <p:nvPr/>
        </p:nvSpPr>
        <p:spPr>
          <a:xfrm>
            <a:off x="3700529" y="4840607"/>
            <a:ext cx="7557728" cy="650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&lt;---  Dans le return, on peut mettre du contenu sous forme de HTML, mais ce n'est pas du HTML c'est du JSX.</a:t>
            </a:r>
          </a:p>
          <a:p>
            <a:pPr marL="914400" lvl="2" indent="0">
              <a:buNone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9B9E-6843-3B7B-46A1-F3E74216D601}"/>
              </a:ext>
            </a:extLst>
          </p:cNvPr>
          <p:cNvSpPr txBox="1"/>
          <p:nvPr/>
        </p:nvSpPr>
        <p:spPr>
          <a:xfrm>
            <a:off x="959756" y="1522186"/>
            <a:ext cx="102724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Au lieu de </a:t>
            </a:r>
            <a:r>
              <a:rPr lang="en-US" sz="2200" err="1"/>
              <a:t>séparer</a:t>
            </a:r>
            <a:r>
              <a:rPr lang="en-US" sz="2200"/>
              <a:t> </a:t>
            </a:r>
            <a:r>
              <a:rPr lang="en-US" sz="2200" err="1"/>
              <a:t>artificiellement</a:t>
            </a:r>
            <a:r>
              <a:rPr lang="en-US" sz="2200"/>
              <a:t> les </a:t>
            </a:r>
            <a:r>
              <a:rPr lang="en-US" sz="2200" i="1"/>
              <a:t>technologies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mettant</a:t>
            </a:r>
            <a:r>
              <a:rPr lang="en-US" sz="2200"/>
              <a:t> le balisage et la </a:t>
            </a:r>
            <a:r>
              <a:rPr lang="en-US" sz="2200" err="1"/>
              <a:t>logique</a:t>
            </a:r>
            <a:r>
              <a:rPr lang="en-US" sz="2200"/>
              <a:t> dans des </a:t>
            </a:r>
            <a:r>
              <a:rPr lang="en-US" sz="2200" err="1"/>
              <a:t>fichiers</a:t>
            </a:r>
            <a:r>
              <a:rPr lang="en-US" sz="2200"/>
              <a:t> </a:t>
            </a:r>
            <a:r>
              <a:rPr lang="en-US" sz="2200" err="1"/>
              <a:t>séparés</a:t>
            </a:r>
            <a:r>
              <a:rPr lang="en-US" sz="2200"/>
              <a:t>, React </a:t>
            </a:r>
            <a:r>
              <a:rPr lang="en-US" sz="2200" err="1"/>
              <a:t>sépare</a:t>
            </a:r>
            <a:r>
              <a:rPr lang="en-US" sz="2200"/>
              <a:t> les </a:t>
            </a:r>
            <a:r>
              <a:rPr lang="en-US" sz="2200" i="1" err="1"/>
              <a:t>préoccupations</a:t>
            </a:r>
            <a:r>
              <a:rPr lang="en-US" sz="2200"/>
              <a:t> via  </a:t>
            </a:r>
            <a:r>
              <a:rPr lang="en-US" sz="2200" err="1"/>
              <a:t>composants</a:t>
            </a:r>
            <a:r>
              <a:rPr lang="en-US" sz="2200"/>
              <a:t>, qui </a:t>
            </a:r>
            <a:r>
              <a:rPr lang="en-US" sz="2200" err="1"/>
              <a:t>contiennent</a:t>
            </a:r>
            <a:r>
              <a:rPr lang="en-US" sz="2200"/>
              <a:t> les deux. </a:t>
            </a:r>
            <a:r>
              <a:rPr lang="en-US" sz="2200" err="1"/>
              <a:t>L’idée</a:t>
            </a:r>
            <a:r>
              <a:rPr lang="en-US" sz="2200"/>
              <a:t> </a:t>
            </a:r>
            <a:r>
              <a:rPr lang="en-US" sz="2200" err="1"/>
              <a:t>est</a:t>
            </a:r>
            <a:r>
              <a:rPr lang="en-US" sz="2200"/>
              <a:t> </a:t>
            </a:r>
            <a:r>
              <a:rPr lang="en-US" sz="2200" err="1"/>
              <a:t>d’injecter</a:t>
            </a:r>
            <a:r>
              <a:rPr lang="en-US" sz="2200"/>
              <a:t> des </a:t>
            </a:r>
            <a:r>
              <a:rPr lang="en-US" sz="2200" err="1"/>
              <a:t>balises</a:t>
            </a:r>
            <a:r>
              <a:rPr lang="en-US" sz="2200"/>
              <a:t> "HTML" dans du JS. </a:t>
            </a:r>
            <a:endParaRPr lang="en-US"/>
          </a:p>
          <a:p>
            <a:r>
              <a:rPr lang="en-US" sz="2200" err="1"/>
              <a:t>Cet</a:t>
            </a:r>
            <a:r>
              <a:rPr lang="en-US" sz="2200"/>
              <a:t> "HTML" dans le JS, </a:t>
            </a:r>
            <a:r>
              <a:rPr lang="en-US" sz="2200" err="1"/>
              <a:t>c'est</a:t>
            </a:r>
            <a:r>
              <a:rPr lang="en-US" sz="2200"/>
              <a:t> le JSX.</a:t>
            </a:r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2D02DC06-0C3C-0BFF-EB06-668D4CED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80" y="3092450"/>
            <a:ext cx="2524125" cy="3086100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A71A44A-7ED7-4586-F1D4-C946A6025A19}"/>
              </a:ext>
            </a:extLst>
          </p:cNvPr>
          <p:cNvSpPr>
            <a:spLocks noGrp="1"/>
          </p:cNvSpPr>
          <p:nvPr/>
        </p:nvSpPr>
        <p:spPr>
          <a:xfrm>
            <a:off x="3627958" y="5520963"/>
            <a:ext cx="7603085" cy="732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>
                <a:solidFill>
                  <a:srgbClr val="FF0000"/>
                </a:solidFill>
                <a:cs typeface="Calibri"/>
              </a:rPr>
              <a:t>Attention :</a:t>
            </a: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le return n'accepte qu'une seule balise "mère", on peut utiliser : </a:t>
            </a:r>
            <a:r>
              <a:rPr lang="fr-FR" sz="2200">
                <a:solidFill>
                  <a:schemeClr val="accent1">
                    <a:lumMod val="50000"/>
                  </a:schemeClr>
                </a:solidFill>
                <a:cs typeface="Calibri"/>
              </a:rPr>
              <a:t>&lt;div&gt; &lt;/div&gt;</a:t>
            </a: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fr-FR" sz="2200">
                <a:solidFill>
                  <a:schemeClr val="accent1">
                    <a:lumMod val="50000"/>
                  </a:schemeClr>
                </a:solidFill>
                <a:cs typeface="Calibri"/>
              </a:rPr>
              <a:t>&lt;Fragment&gt; &lt;/Fragment&gt;</a:t>
            </a:r>
            <a:r>
              <a:rPr lang="fr-FR" sz="22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ou </a:t>
            </a:r>
            <a:r>
              <a:rPr lang="fr-FR" sz="2200">
                <a:solidFill>
                  <a:schemeClr val="accent1">
                    <a:lumMod val="50000"/>
                  </a:schemeClr>
                </a:solidFill>
                <a:cs typeface="Calibri"/>
              </a:rPr>
              <a:t>&lt;&gt; &lt;/&gt;</a:t>
            </a:r>
          </a:p>
          <a:p>
            <a:pPr marL="914400" lvl="2" indent="0">
              <a:buNone/>
            </a:pPr>
            <a:endParaRPr lang="fr-FR" sz="24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76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169a4e-b77a-438e-80a4-0800f20f8d95" xsi:nil="true"/>
    <lcf76f155ced4ddcb4097134ff3c332f xmlns="e7e3fc82-298b-4121-ac6d-4eb14224b4c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9FB7DE72DF4DBC5C352B5F04F835" ma:contentTypeVersion="17" ma:contentTypeDescription="Crée un document." ma:contentTypeScope="" ma:versionID="4db86fdca9b7bb7c3c2d50225aeabc18">
  <xsd:schema xmlns:xsd="http://www.w3.org/2001/XMLSchema" xmlns:xs="http://www.w3.org/2001/XMLSchema" xmlns:p="http://schemas.microsoft.com/office/2006/metadata/properties" xmlns:ns2="e7e3fc82-298b-4121-ac6d-4eb14224b4c0" xmlns:ns3="ff169a4e-b77a-438e-80a4-0800f20f8d95" targetNamespace="http://schemas.microsoft.com/office/2006/metadata/properties" ma:root="true" ma:fieldsID="bee019e6b12b0518f4b843be69fc070f" ns2:_="" ns3:_="">
    <xsd:import namespace="e7e3fc82-298b-4121-ac6d-4eb14224b4c0"/>
    <xsd:import namespace="ff169a4e-b77a-438e-80a4-0800f20f8d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3fc82-298b-4121-ac6d-4eb14224b4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1dfdaf2d-072e-4c46-b42c-dfb36a2bc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69a4e-b77a-438e-80a4-0800f20f8d9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9f672ba-1dfe-4cdd-95ae-88f0bf3c15ed}" ma:internalName="TaxCatchAll" ma:showField="CatchAllData" ma:web="ff169a4e-b77a-438e-80a4-0800f20f8d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4DCDC6-2704-43A0-B2C1-0D0B370CFFAF}">
  <ds:schemaRefs>
    <ds:schemaRef ds:uri="e7e3fc82-298b-4121-ac6d-4eb14224b4c0"/>
    <ds:schemaRef ds:uri="ff169a4e-b77a-438e-80a4-0800f20f8d9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63F8E3-5A7A-428C-90B9-D363D838BF60}">
  <ds:schemaRefs>
    <ds:schemaRef ds:uri="e7e3fc82-298b-4121-ac6d-4eb14224b4c0"/>
    <ds:schemaRef ds:uri="ff169a4e-b77a-438e-80a4-0800f20f8d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57491F-74C7-40B8-B5D6-E12BE2279C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JavaScript (JS)</dc:title>
  <dc:creator>Wahim Hilal Ghoufle</dc:creator>
  <cp:revision>346</cp:revision>
  <dcterms:created xsi:type="dcterms:W3CDTF">2021-10-31T09:42:21Z</dcterms:created>
  <dcterms:modified xsi:type="dcterms:W3CDTF">2023-07-23T18:53:58Z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0x0101004D479FB7DE72DF4DBC5C352B5F04F835</vt:lpwstr>
  </property>
  <property fmtid="{D5CDD505-2E9C-101B-9397-08002B2CF9AE}" pid="3" name="MediaServiceImageTags">
    <vt:lpwstr/>
  </property>
</Properties>
</file>