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4"/>
  </p:sldMasterIdLst>
  <p:notesMasterIdLst>
    <p:notesMasterId r:id="rId110"/>
  </p:notesMasterIdLst>
  <p:handoutMasterIdLst>
    <p:handoutMasterId r:id="rId111"/>
  </p:handoutMasterIdLst>
  <p:sldIdLst>
    <p:sldId id="256" r:id="rId5"/>
    <p:sldId id="257" r:id="rId6"/>
    <p:sldId id="258" r:id="rId7"/>
    <p:sldId id="366" r:id="rId8"/>
    <p:sldId id="259" r:id="rId9"/>
    <p:sldId id="260" r:id="rId10"/>
    <p:sldId id="261" r:id="rId11"/>
    <p:sldId id="284" r:id="rId12"/>
    <p:sldId id="262"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21"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39"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44" r:id="rId87"/>
    <p:sldId id="341" r:id="rId88"/>
    <p:sldId id="342" r:id="rId89"/>
    <p:sldId id="346" r:id="rId90"/>
    <p:sldId id="345" r:id="rId91"/>
    <p:sldId id="347" r:id="rId92"/>
    <p:sldId id="348" r:id="rId93"/>
    <p:sldId id="349" r:id="rId94"/>
    <p:sldId id="350" r:id="rId95"/>
    <p:sldId id="351" r:id="rId96"/>
    <p:sldId id="352" r:id="rId97"/>
    <p:sldId id="353" r:id="rId98"/>
    <p:sldId id="354" r:id="rId99"/>
    <p:sldId id="355" r:id="rId100"/>
    <p:sldId id="357" r:id="rId101"/>
    <p:sldId id="358" r:id="rId102"/>
    <p:sldId id="359" r:id="rId103"/>
    <p:sldId id="361" r:id="rId104"/>
    <p:sldId id="360" r:id="rId105"/>
    <p:sldId id="362" r:id="rId106"/>
    <p:sldId id="363" r:id="rId107"/>
    <p:sldId id="364" r:id="rId108"/>
    <p:sldId id="365" r:id="rId109"/>
  </p:sldIdLst>
  <p:sldSz cx="12192000" cy="6858000"/>
  <p:notesSz cx="6858000" cy="12192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8"/>
    <p:restoredTop sz="94669"/>
  </p:normalViewPr>
  <p:slideViewPr>
    <p:cSldViewPr>
      <p:cViewPr varScale="1">
        <p:scale>
          <a:sx n="114" d="100"/>
          <a:sy n="114" d="100"/>
        </p:scale>
        <p:origin x="116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87D44E-9751-5A45-827D-4F684EE87790}"/>
              </a:ext>
            </a:extLst>
          </p:cNvPr>
          <p:cNvSpPr>
            <a:spLocks noGrp="1"/>
          </p:cNvSpPr>
          <p:nvPr>
            <p:ph type="hdr" sz="quarter"/>
          </p:nvPr>
        </p:nvSpPr>
        <p:spPr>
          <a:xfrm>
            <a:off x="0" y="0"/>
            <a:ext cx="2971800" cy="612423"/>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50B4542-B4BC-2B4A-B438-CE9009024259}"/>
              </a:ext>
            </a:extLst>
          </p:cNvPr>
          <p:cNvSpPr>
            <a:spLocks noGrp="1"/>
          </p:cNvSpPr>
          <p:nvPr>
            <p:ph type="dt" sz="quarter" idx="1"/>
          </p:nvPr>
        </p:nvSpPr>
        <p:spPr>
          <a:xfrm>
            <a:off x="3884414" y="0"/>
            <a:ext cx="2971800" cy="612423"/>
          </a:xfrm>
          <a:prstGeom prst="rect">
            <a:avLst/>
          </a:prstGeom>
        </p:spPr>
        <p:txBody>
          <a:bodyPr vert="horz" lIns="91440" tIns="45720" rIns="91440" bIns="45720" rtlCol="0"/>
          <a:lstStyle>
            <a:lvl1pPr algn="r">
              <a:defRPr sz="1200"/>
            </a:lvl1pPr>
          </a:lstStyle>
          <a:p>
            <a:fld id="{C99E7586-5653-D74B-97FF-DD3A33213551}" type="datetimeFigureOut">
              <a:rPr lang="fr-FR" smtClean="0"/>
              <a:t>17/05/2023</a:t>
            </a:fld>
            <a:endParaRPr lang="fr-FR"/>
          </a:p>
        </p:txBody>
      </p:sp>
      <p:sp>
        <p:nvSpPr>
          <p:cNvPr id="4" name="Espace réservé du pied de page 3">
            <a:extLst>
              <a:ext uri="{FF2B5EF4-FFF2-40B4-BE49-F238E27FC236}">
                <a16:creationId xmlns:a16="http://schemas.microsoft.com/office/drawing/2014/main" id="{616A97DB-E61B-1B4F-BE34-F333D8FB2A82}"/>
              </a:ext>
            </a:extLst>
          </p:cNvPr>
          <p:cNvSpPr>
            <a:spLocks noGrp="1"/>
          </p:cNvSpPr>
          <p:nvPr>
            <p:ph type="ftr" sz="quarter" idx="2"/>
          </p:nvPr>
        </p:nvSpPr>
        <p:spPr>
          <a:xfrm>
            <a:off x="0" y="11579582"/>
            <a:ext cx="2971800" cy="61242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320B494-866B-1249-BF24-E017A507B619}"/>
              </a:ext>
            </a:extLst>
          </p:cNvPr>
          <p:cNvSpPr>
            <a:spLocks noGrp="1"/>
          </p:cNvSpPr>
          <p:nvPr>
            <p:ph type="sldNum" sz="quarter" idx="3"/>
          </p:nvPr>
        </p:nvSpPr>
        <p:spPr>
          <a:xfrm>
            <a:off x="3884414" y="11579582"/>
            <a:ext cx="2971800" cy="612421"/>
          </a:xfrm>
          <a:prstGeom prst="rect">
            <a:avLst/>
          </a:prstGeom>
        </p:spPr>
        <p:txBody>
          <a:bodyPr vert="horz" lIns="91440" tIns="45720" rIns="91440" bIns="45720" rtlCol="0" anchor="b"/>
          <a:lstStyle>
            <a:lvl1pPr algn="r">
              <a:defRPr sz="1200"/>
            </a:lvl1pPr>
          </a:lstStyle>
          <a:p>
            <a:fld id="{AD69958E-1DB3-2946-BA15-A754E669706B}" type="slidenum">
              <a:rPr lang="fr-FR" smtClean="0"/>
              <a:t>‹#›</a:t>
            </a:fld>
            <a:endParaRPr lang="fr-FR"/>
          </a:p>
        </p:txBody>
      </p:sp>
    </p:spTree>
    <p:extLst>
      <p:ext uri="{BB962C8B-B14F-4D97-AF65-F5344CB8AC3E}">
        <p14:creationId xmlns:p14="http://schemas.microsoft.com/office/powerpoint/2010/main" val="3821830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05B2C00-E264-6749-8DD8-CAD1A51134DD}" type="datetimeFigureOut">
              <a:rPr lang="fr-FR" smtClean="0"/>
              <a:t>17/05/2023</a:t>
            </a:fld>
            <a:endParaRPr lang="fr-FR"/>
          </a:p>
        </p:txBody>
      </p:sp>
      <p:sp>
        <p:nvSpPr>
          <p:cNvPr id="4" name="Espace réservé de l'image des diapositives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5867400"/>
            <a:ext cx="5486400" cy="480060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975E1DF5-963C-2B44-B83C-6BEBE31A90B6}" type="slidenum">
              <a:rPr lang="fr-FR" smtClean="0"/>
              <a:t>‹#›</a:t>
            </a:fld>
            <a:endParaRPr lang="fr-FR"/>
          </a:p>
        </p:txBody>
      </p:sp>
    </p:spTree>
    <p:extLst>
      <p:ext uri="{BB962C8B-B14F-4D97-AF65-F5344CB8AC3E}">
        <p14:creationId xmlns:p14="http://schemas.microsoft.com/office/powerpoint/2010/main" val="283571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5E1DF5-963C-2B44-B83C-6BEBE31A90B6}" type="slidenum">
              <a:rPr lang="fr-FR" smtClean="0"/>
              <a:t>13</a:t>
            </a:fld>
            <a:endParaRPr lang="fr-FR"/>
          </a:p>
        </p:txBody>
      </p:sp>
    </p:spTree>
    <p:extLst>
      <p:ext uri="{BB962C8B-B14F-4D97-AF65-F5344CB8AC3E}">
        <p14:creationId xmlns:p14="http://schemas.microsoft.com/office/powerpoint/2010/main" val="124468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75E1DF5-963C-2B44-B83C-6BEBE31A90B6}" type="slidenum">
              <a:rPr lang="fr-FR" smtClean="0"/>
              <a:t>92</a:t>
            </a:fld>
            <a:endParaRPr lang="fr-FR"/>
          </a:p>
        </p:txBody>
      </p:sp>
    </p:spTree>
    <p:extLst>
      <p:ext uri="{BB962C8B-B14F-4D97-AF65-F5344CB8AC3E}">
        <p14:creationId xmlns:p14="http://schemas.microsoft.com/office/powerpoint/2010/main" val="162324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87547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54780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424448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3" name="Holder 3"/>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lang="fr-FR" spc="-5" dirty="0"/>
              <a:t>INSY2S</a:t>
            </a:r>
            <a:endParaRPr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4906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B8131A"/>
                </a:solidFill>
                <a:latin typeface="Segoe UI Light"/>
                <a:cs typeface="Segoe UI Light"/>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4" name="Holder 4"/>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lang="fr-FR" spc="-5" dirty="0"/>
              <a:t>INSY2S</a:t>
            </a:r>
            <a:endParaRPr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59207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639556" y="0"/>
            <a:ext cx="3552825" cy="2895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5" name="Holder 5"/>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263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17295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114160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6" name="Footer Placeholder 5"/>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7" name="Slide Number Placeholder 6"/>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423193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8" name="Footer Placeholder 7"/>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9" name="Slide Number Placeholder 8"/>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34808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4" name="Footer Placeholder 3"/>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5" name="Slide Number Placeholder 4"/>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97573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3" name="Footer Placeholder 2"/>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4" name="Slide Number Placeholder 3"/>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86730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6" name="Footer Placeholder 5"/>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7" name="Slide Number Placeholder 6"/>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37098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pPr marL="12700">
              <a:lnSpc>
                <a:spcPct val="100000"/>
              </a:lnSpc>
              <a:spcBef>
                <a:spcPts val="175"/>
              </a:spcBef>
            </a:pPr>
            <a:r>
              <a:rPr lang="fr-FR" spc="-5"/>
              <a:t>INSY2S</a:t>
            </a:r>
            <a:endParaRPr lang="fr-FR" spc="-5" dirty="0"/>
          </a:p>
        </p:txBody>
      </p:sp>
      <p:sp>
        <p:nvSpPr>
          <p:cNvPr id="6" name="Footer Placeholder 5"/>
          <p:cNvSpPr>
            <a:spLocks noGrp="1"/>
          </p:cNvSpPr>
          <p:nvPr>
            <p:ph type="ftr" sz="quarter" idx="11"/>
          </p:nvPr>
        </p:nvSpPr>
        <p:spPr/>
        <p:txBody>
          <a:bodyPr/>
          <a:lstStyle/>
          <a:p>
            <a:pPr marL="12700">
              <a:lnSpc>
                <a:spcPct val="100000"/>
              </a:lnSpc>
              <a:spcBef>
                <a:spcPts val="175"/>
              </a:spcBef>
            </a:pPr>
            <a:r>
              <a:rPr lang="fr-FR"/>
              <a:t>A</a:t>
            </a:r>
            <a:r>
              <a:rPr lang="fr-FR" spc="-15"/>
              <a:t>C</a:t>
            </a:r>
            <a:r>
              <a:rPr lang="fr-FR" spc="-10"/>
              <a:t>SI</a:t>
            </a:r>
            <a:endParaRPr lang="fr-FR" spc="-10" dirty="0"/>
          </a:p>
        </p:txBody>
      </p:sp>
      <p:sp>
        <p:nvSpPr>
          <p:cNvPr id="7" name="Slide Number Placeholder 6"/>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164649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12700">
              <a:lnSpc>
                <a:spcPct val="100000"/>
              </a:lnSpc>
              <a:spcBef>
                <a:spcPts val="175"/>
              </a:spcBef>
            </a:pPr>
            <a:r>
              <a:rPr lang="fr-FR" spc="-5"/>
              <a:t>INSY2S</a:t>
            </a:r>
            <a:endParaRPr lang="fr-FR" spc="-5"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lnSpc>
                <a:spcPct val="100000"/>
              </a:lnSpc>
              <a:spcBef>
                <a:spcPts val="175"/>
              </a:spcBef>
            </a:pPr>
            <a:r>
              <a:rPr lang="fr-FR"/>
              <a:t>A</a:t>
            </a:r>
            <a:r>
              <a:rPr lang="fr-FR" spc="-15"/>
              <a:t>C</a:t>
            </a:r>
            <a:r>
              <a:rPr lang="fr-FR" spc="-10"/>
              <a:t>SI</a:t>
            </a:r>
            <a:endParaRPr lang="fr-FR" spc="-1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fr-FR" smtClean="0"/>
              <a:t>‹#›</a:t>
            </a:fld>
            <a:endParaRPr lang="fr-FR"/>
          </a:p>
        </p:txBody>
      </p:sp>
    </p:spTree>
    <p:extLst>
      <p:ext uri="{BB962C8B-B14F-4D97-AF65-F5344CB8AC3E}">
        <p14:creationId xmlns:p14="http://schemas.microsoft.com/office/powerpoint/2010/main" val="104070137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0.tiff"/><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fr.wikipedia.org/wiki/Sixi%C3%A8me_forme_normale" TargetMode="External"/><Relationship Id="rId3" Type="http://schemas.openxmlformats.org/officeDocument/2006/relationships/hyperlink" Target="https://fr.wikipedia.org/wiki/Premi%C3%A8re_forme_normale" TargetMode="External"/><Relationship Id="rId7" Type="http://schemas.openxmlformats.org/officeDocument/2006/relationships/hyperlink" Target="https://fr.wikipedia.org/wiki/Cinqui%C3%A8me_forme_normale" TargetMode="External"/><Relationship Id="rId2" Type="http://schemas.openxmlformats.org/officeDocument/2006/relationships/hyperlink" Target="https://fr.wikipedia.org/wiki/Traitement_transactionnel_en_ligne" TargetMode="External"/><Relationship Id="rId1" Type="http://schemas.openxmlformats.org/officeDocument/2006/relationships/slideLayout" Target="../slideLayouts/slideLayout2.xml"/><Relationship Id="rId6" Type="http://schemas.openxmlformats.org/officeDocument/2006/relationships/hyperlink" Target="https://fr.wikipedia.org/wiki/Quatri%C3%A8me_forme_normale" TargetMode="External"/><Relationship Id="rId5" Type="http://schemas.openxmlformats.org/officeDocument/2006/relationships/hyperlink" Target="https://fr.wikipedia.org/wiki/Troisi%C3%A8me_forme_normale" TargetMode="External"/><Relationship Id="rId4" Type="http://schemas.openxmlformats.org/officeDocument/2006/relationships/hyperlink" Target="https://fr.wikipedia.org/wiki/Deuxi%C3%A8me_forme_norma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tif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2" y="289453"/>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chemeClr val="bg1">
              <a:lumMod val="65000"/>
            </a:schemeClr>
          </a:solidFill>
        </p:spPr>
        <p:txBody>
          <a:bodyPr wrap="square" lIns="0" tIns="0" rIns="0" bIns="0" rtlCol="0"/>
          <a:lstStyle/>
          <a:p>
            <a:endParaRPr/>
          </a:p>
        </p:txBody>
      </p:sp>
      <p:sp>
        <p:nvSpPr>
          <p:cNvPr id="4" name="object 4"/>
          <p:cNvSpPr txBox="1">
            <a:spLocks noGrp="1"/>
          </p:cNvSpPr>
          <p:nvPr>
            <p:ph type="title"/>
          </p:nvPr>
        </p:nvSpPr>
        <p:spPr>
          <a:xfrm>
            <a:off x="417068" y="281432"/>
            <a:ext cx="8117840" cy="1671955"/>
          </a:xfrm>
          <a:prstGeom prst="rect">
            <a:avLst/>
          </a:prstGeom>
        </p:spPr>
        <p:txBody>
          <a:bodyPr vert="horz" wrap="square" lIns="0" tIns="12700" rIns="0" bIns="0" rtlCol="0">
            <a:spAutoFit/>
          </a:bodyPr>
          <a:lstStyle/>
          <a:p>
            <a:pPr marL="1082040" marR="5080" indent="-1069975">
              <a:lnSpc>
                <a:spcPct val="100000"/>
              </a:lnSpc>
              <a:spcBef>
                <a:spcPts val="100"/>
              </a:spcBef>
            </a:pPr>
            <a:r>
              <a:rPr sz="5400" b="0" spc="-5" dirty="0">
                <a:solidFill>
                  <a:srgbClr val="FFFFFF"/>
                </a:solidFill>
                <a:latin typeface="Segoe UI"/>
                <a:cs typeface="Segoe UI"/>
              </a:rPr>
              <a:t>Analyse </a:t>
            </a:r>
            <a:r>
              <a:rPr sz="5400" b="0" dirty="0">
                <a:solidFill>
                  <a:srgbClr val="FFFFFF"/>
                </a:solidFill>
                <a:latin typeface="Segoe UI"/>
                <a:cs typeface="Segoe UI"/>
              </a:rPr>
              <a:t>et conception des  </a:t>
            </a:r>
            <a:r>
              <a:rPr sz="5400" b="0" spc="-10" dirty="0">
                <a:solidFill>
                  <a:srgbClr val="FFFFFF"/>
                </a:solidFill>
                <a:latin typeface="Segoe UI"/>
                <a:cs typeface="Segoe UI"/>
              </a:rPr>
              <a:t>systèmes</a:t>
            </a:r>
            <a:r>
              <a:rPr sz="5400" b="0" spc="-70" dirty="0">
                <a:solidFill>
                  <a:srgbClr val="FFFFFF"/>
                </a:solidFill>
                <a:latin typeface="Segoe UI"/>
                <a:cs typeface="Segoe UI"/>
              </a:rPr>
              <a:t> </a:t>
            </a:r>
            <a:r>
              <a:rPr sz="5400" b="0" spc="-5" dirty="0">
                <a:solidFill>
                  <a:srgbClr val="FFFFFF"/>
                </a:solidFill>
                <a:latin typeface="Segoe UI"/>
                <a:cs typeface="Segoe UI"/>
              </a:rPr>
              <a:t>d’information</a:t>
            </a:r>
            <a:endParaRPr sz="540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670030" cy="4502771"/>
          </a:xfrm>
          <a:prstGeom prst="rect">
            <a:avLst/>
          </a:prstGeom>
        </p:spPr>
        <p:txBody>
          <a:bodyPr vert="horz" wrap="square" lIns="0" tIns="13335" rIns="0" bIns="0" rtlCol="0">
            <a:spAutoFit/>
          </a:bodyPr>
          <a:lstStyle/>
          <a:p>
            <a:pPr marL="12700">
              <a:lnSpc>
                <a:spcPct val="100000"/>
              </a:lnSpc>
              <a:spcBef>
                <a:spcPts val="105"/>
              </a:spcBef>
            </a:pPr>
            <a:r>
              <a:rPr sz="4400" b="0" spc="-125" dirty="0">
                <a:solidFill>
                  <a:srgbClr val="B8131A"/>
                </a:solidFill>
                <a:latin typeface="Segoe UI Light"/>
                <a:cs typeface="Segoe UI Light"/>
              </a:rPr>
              <a:t>Différents</a:t>
            </a:r>
            <a:r>
              <a:rPr sz="4400" b="0" spc="-305" dirty="0">
                <a:solidFill>
                  <a:srgbClr val="B8131A"/>
                </a:solidFill>
                <a:latin typeface="Segoe UI Light"/>
                <a:cs typeface="Segoe UI Light"/>
              </a:rPr>
              <a:t> </a:t>
            </a:r>
            <a:r>
              <a:rPr sz="4400" b="0" spc="-95" dirty="0">
                <a:solidFill>
                  <a:srgbClr val="B8131A"/>
                </a:solidFill>
                <a:latin typeface="Segoe UI Light"/>
                <a:cs typeface="Segoe UI Light"/>
              </a:rPr>
              <a:t>types</a:t>
            </a:r>
            <a:r>
              <a:rPr sz="4400" b="0" spc="-300" dirty="0">
                <a:solidFill>
                  <a:srgbClr val="B8131A"/>
                </a:solidFill>
                <a:latin typeface="Segoe UI Light"/>
                <a:cs typeface="Segoe UI Light"/>
              </a:rPr>
              <a:t> </a:t>
            </a:r>
            <a:r>
              <a:rPr sz="4400" b="0" spc="-55" dirty="0">
                <a:solidFill>
                  <a:srgbClr val="B8131A"/>
                </a:solidFill>
                <a:latin typeface="Segoe UI Light"/>
                <a:cs typeface="Segoe UI Light"/>
              </a:rPr>
              <a:t>de</a:t>
            </a:r>
            <a:r>
              <a:rPr sz="4400" b="0" spc="-280" dirty="0">
                <a:solidFill>
                  <a:srgbClr val="B8131A"/>
                </a:solidFill>
                <a:latin typeface="Segoe UI Light"/>
                <a:cs typeface="Segoe UI Light"/>
              </a:rPr>
              <a:t> </a:t>
            </a:r>
            <a:r>
              <a:rPr sz="4400" b="0" spc="-100" dirty="0">
                <a:solidFill>
                  <a:srgbClr val="B8131A"/>
                </a:solidFill>
                <a:latin typeface="Segoe UI Light"/>
                <a:cs typeface="Segoe UI Light"/>
              </a:rPr>
              <a:t>bases</a:t>
            </a:r>
            <a:r>
              <a:rPr sz="4400" b="0" spc="-290" dirty="0">
                <a:solidFill>
                  <a:srgbClr val="B8131A"/>
                </a:solidFill>
                <a:latin typeface="Segoe UI Light"/>
                <a:cs typeface="Segoe UI Light"/>
              </a:rPr>
              <a:t> </a:t>
            </a:r>
            <a:r>
              <a:rPr sz="4400" b="0" spc="-55" dirty="0">
                <a:solidFill>
                  <a:srgbClr val="B8131A"/>
                </a:solidFill>
                <a:latin typeface="Segoe UI Light"/>
                <a:cs typeface="Segoe UI Light"/>
              </a:rPr>
              <a:t>de</a:t>
            </a:r>
            <a:r>
              <a:rPr sz="4400" b="0" spc="-290" dirty="0">
                <a:solidFill>
                  <a:srgbClr val="B8131A"/>
                </a:solidFill>
                <a:latin typeface="Segoe UI Light"/>
                <a:cs typeface="Segoe UI Light"/>
              </a:rPr>
              <a:t> </a:t>
            </a:r>
            <a:r>
              <a:rPr sz="4400" b="0" spc="-105" dirty="0">
                <a:solidFill>
                  <a:srgbClr val="B8131A"/>
                </a:solidFill>
                <a:latin typeface="Segoe UI Light"/>
                <a:cs typeface="Segoe UI Light"/>
              </a:rPr>
              <a:t>données</a:t>
            </a:r>
            <a:endParaRPr sz="4400" dirty="0">
              <a:latin typeface="Segoe UI Light"/>
              <a:cs typeface="Segoe UI Light"/>
            </a:endParaRPr>
          </a:p>
          <a:p>
            <a:pPr marL="469900" indent="-457200">
              <a:lnSpc>
                <a:spcPct val="100000"/>
              </a:lnSpc>
              <a:spcBef>
                <a:spcPts val="80"/>
              </a:spcBef>
              <a:buFont typeface="Arial"/>
              <a:buChar char="•"/>
              <a:tabLst>
                <a:tab pos="469265" algn="l"/>
                <a:tab pos="469900" algn="l"/>
              </a:tabLst>
            </a:pPr>
            <a:r>
              <a:rPr sz="3000" b="0" dirty="0">
                <a:solidFill>
                  <a:srgbClr val="404040"/>
                </a:solidFill>
                <a:latin typeface="Segoe UI Light"/>
                <a:cs typeface="Segoe UI Light"/>
              </a:rPr>
              <a:t>les bases </a:t>
            </a:r>
            <a:r>
              <a:rPr sz="3000" b="0" spc="-5" dirty="0">
                <a:solidFill>
                  <a:srgbClr val="404040"/>
                </a:solidFill>
                <a:latin typeface="Segoe UI Light"/>
                <a:cs typeface="Segoe UI Light"/>
              </a:rPr>
              <a:t>hiérarchiques, i.e. bases navigationnelles (ex </a:t>
            </a:r>
            <a:r>
              <a:rPr sz="3000" b="0" dirty="0">
                <a:solidFill>
                  <a:srgbClr val="404040"/>
                </a:solidFill>
                <a:latin typeface="Segoe UI Light"/>
                <a:cs typeface="Segoe UI Light"/>
              </a:rPr>
              <a:t>: </a:t>
            </a:r>
            <a:r>
              <a:rPr sz="3000" b="0" spc="-5" dirty="0">
                <a:solidFill>
                  <a:srgbClr val="404040"/>
                </a:solidFill>
                <a:latin typeface="Segoe UI Light"/>
                <a:cs typeface="Segoe UI Light"/>
              </a:rPr>
              <a:t>IMS </a:t>
            </a:r>
            <a:r>
              <a:rPr sz="3000" b="0" dirty="0">
                <a:solidFill>
                  <a:srgbClr val="404040"/>
                </a:solidFill>
                <a:latin typeface="Segoe UI Light"/>
                <a:cs typeface="Segoe UI Light"/>
              </a:rPr>
              <a:t>-</a:t>
            </a:r>
            <a:r>
              <a:rPr sz="3000" b="0" spc="-100" dirty="0">
                <a:solidFill>
                  <a:srgbClr val="404040"/>
                </a:solidFill>
                <a:latin typeface="Segoe UI Light"/>
                <a:cs typeface="Segoe UI Light"/>
              </a:rPr>
              <a:t> </a:t>
            </a:r>
            <a:r>
              <a:rPr sz="3000" b="0" spc="-5" dirty="0">
                <a:solidFill>
                  <a:srgbClr val="404040"/>
                </a:solidFill>
                <a:latin typeface="Segoe UI Light"/>
                <a:cs typeface="Segoe UI Light"/>
              </a:rPr>
              <a:t>IBM)</a:t>
            </a:r>
            <a:endParaRPr sz="3000" dirty="0">
              <a:latin typeface="Segoe UI Light"/>
              <a:cs typeface="Segoe UI Light"/>
            </a:endParaRPr>
          </a:p>
          <a:p>
            <a:pPr marL="469900" indent="-457200">
              <a:lnSpc>
                <a:spcPct val="100000"/>
              </a:lnSpc>
              <a:buFont typeface="Arial"/>
              <a:buChar char="•"/>
              <a:tabLst>
                <a:tab pos="469265" algn="l"/>
                <a:tab pos="469900" algn="l"/>
              </a:tabLst>
            </a:pPr>
            <a:r>
              <a:rPr sz="3000" b="0" dirty="0">
                <a:solidFill>
                  <a:srgbClr val="404040"/>
                </a:solidFill>
                <a:latin typeface="Segoe UI Light"/>
                <a:cs typeface="Segoe UI Light"/>
              </a:rPr>
              <a:t>les bases </a:t>
            </a:r>
            <a:r>
              <a:rPr sz="3000" b="0" spc="-5" dirty="0">
                <a:solidFill>
                  <a:srgbClr val="404040"/>
                </a:solidFill>
                <a:latin typeface="Segoe UI Light"/>
                <a:cs typeface="Segoe UI Light"/>
              </a:rPr>
              <a:t>réseaux, i.e. bases navigationnelles (ex </a:t>
            </a:r>
            <a:r>
              <a:rPr sz="3000" b="0" dirty="0">
                <a:solidFill>
                  <a:srgbClr val="404040"/>
                </a:solidFill>
                <a:latin typeface="Segoe UI Light"/>
                <a:cs typeface="Segoe UI Light"/>
              </a:rPr>
              <a:t>: </a:t>
            </a:r>
            <a:r>
              <a:rPr sz="3000" b="0" spc="-10" dirty="0">
                <a:solidFill>
                  <a:srgbClr val="404040"/>
                </a:solidFill>
                <a:latin typeface="Segoe UI Light"/>
                <a:cs typeface="Segoe UI Light"/>
              </a:rPr>
              <a:t>IDS </a:t>
            </a:r>
            <a:r>
              <a:rPr sz="3000" b="0" spc="-5" dirty="0">
                <a:solidFill>
                  <a:srgbClr val="404040"/>
                </a:solidFill>
                <a:latin typeface="Segoe UI Light"/>
                <a:cs typeface="Segoe UI Light"/>
              </a:rPr>
              <a:t>II </a:t>
            </a:r>
            <a:r>
              <a:rPr sz="3000" b="0" dirty="0">
                <a:solidFill>
                  <a:srgbClr val="404040"/>
                </a:solidFill>
                <a:latin typeface="Segoe UI Light"/>
                <a:cs typeface="Segoe UI Light"/>
              </a:rPr>
              <a:t>-</a:t>
            </a:r>
            <a:r>
              <a:rPr sz="3000" b="0" spc="-65" dirty="0">
                <a:solidFill>
                  <a:srgbClr val="404040"/>
                </a:solidFill>
                <a:latin typeface="Segoe UI Light"/>
                <a:cs typeface="Segoe UI Light"/>
              </a:rPr>
              <a:t> </a:t>
            </a:r>
            <a:r>
              <a:rPr sz="3000" b="0" dirty="0">
                <a:solidFill>
                  <a:srgbClr val="404040"/>
                </a:solidFill>
                <a:latin typeface="Segoe UI Light"/>
                <a:cs typeface="Segoe UI Light"/>
              </a:rPr>
              <a:t>BULL)</a:t>
            </a:r>
            <a:endParaRPr sz="3000" dirty="0">
              <a:latin typeface="Segoe UI Light"/>
              <a:cs typeface="Segoe UI Light"/>
            </a:endParaRPr>
          </a:p>
          <a:p>
            <a:pPr marL="469900" marR="5080" indent="-457200">
              <a:lnSpc>
                <a:spcPts val="2880"/>
              </a:lnSpc>
              <a:spcBef>
                <a:spcPts val="695"/>
              </a:spcBef>
              <a:buFont typeface="Arial"/>
              <a:buChar char="•"/>
              <a:tabLst>
                <a:tab pos="469265" algn="l"/>
                <a:tab pos="469900" algn="l"/>
              </a:tabLst>
            </a:pPr>
            <a:r>
              <a:rPr sz="3000" b="0" dirty="0">
                <a:solidFill>
                  <a:srgbClr val="404040"/>
                </a:solidFill>
                <a:latin typeface="Segoe UI Light"/>
                <a:cs typeface="Segoe UI Light"/>
              </a:rPr>
              <a:t>les </a:t>
            </a:r>
            <a:r>
              <a:rPr sz="3000" b="0" spc="5" dirty="0">
                <a:solidFill>
                  <a:srgbClr val="404040"/>
                </a:solidFill>
                <a:latin typeface="Segoe UI Light"/>
                <a:cs typeface="Segoe UI Light"/>
              </a:rPr>
              <a:t>bases </a:t>
            </a:r>
            <a:r>
              <a:rPr sz="3000" b="0" dirty="0">
                <a:solidFill>
                  <a:srgbClr val="404040"/>
                </a:solidFill>
                <a:latin typeface="Segoe UI Light"/>
                <a:cs typeface="Segoe UI Light"/>
              </a:rPr>
              <a:t>déductives, </a:t>
            </a:r>
            <a:r>
              <a:rPr sz="3000" b="0" spc="-5" dirty="0">
                <a:solidFill>
                  <a:srgbClr val="404040"/>
                </a:solidFill>
                <a:latin typeface="Segoe UI Light"/>
                <a:cs typeface="Segoe UI Light"/>
              </a:rPr>
              <a:t>i.e. données sous forme de tables, logique du </a:t>
            </a:r>
            <a:r>
              <a:rPr sz="3000" b="0" spc="-10" dirty="0">
                <a:solidFill>
                  <a:srgbClr val="404040"/>
                </a:solidFill>
                <a:latin typeface="Segoe UI Light"/>
                <a:cs typeface="Segoe UI Light"/>
              </a:rPr>
              <a:t>1er  </a:t>
            </a:r>
            <a:r>
              <a:rPr sz="3000" b="0" spc="-25" dirty="0">
                <a:solidFill>
                  <a:srgbClr val="404040"/>
                </a:solidFill>
                <a:latin typeface="Segoe UI Light"/>
                <a:cs typeface="Segoe UI Light"/>
              </a:rPr>
              <a:t>ordre</a:t>
            </a:r>
            <a:endParaRPr sz="3000" dirty="0">
              <a:latin typeface="Segoe UI Light"/>
              <a:cs typeface="Segoe UI Light"/>
            </a:endParaRPr>
          </a:p>
          <a:p>
            <a:pPr marL="469900">
              <a:lnSpc>
                <a:spcPts val="2905"/>
              </a:lnSpc>
            </a:pPr>
            <a:r>
              <a:rPr sz="3000" b="0" spc="-5" dirty="0">
                <a:solidFill>
                  <a:srgbClr val="404040"/>
                </a:solidFill>
                <a:latin typeface="Segoe UI Light"/>
                <a:cs typeface="Segoe UI Light"/>
              </a:rPr>
              <a:t>(ex </a:t>
            </a:r>
            <a:r>
              <a:rPr sz="3000" b="0" dirty="0">
                <a:solidFill>
                  <a:srgbClr val="404040"/>
                </a:solidFill>
                <a:latin typeface="Segoe UI Light"/>
                <a:cs typeface="Segoe UI Light"/>
              </a:rPr>
              <a:t>:</a:t>
            </a:r>
            <a:r>
              <a:rPr sz="3000" b="0" spc="5" dirty="0">
                <a:solidFill>
                  <a:srgbClr val="404040"/>
                </a:solidFill>
                <a:latin typeface="Segoe UI Light"/>
                <a:cs typeface="Segoe UI Light"/>
              </a:rPr>
              <a:t> </a:t>
            </a:r>
            <a:r>
              <a:rPr sz="3000" b="0" spc="-5" dirty="0">
                <a:solidFill>
                  <a:srgbClr val="404040"/>
                </a:solidFill>
                <a:latin typeface="Segoe UI Light"/>
                <a:cs typeface="Segoe UI Light"/>
              </a:rPr>
              <a:t>Datalog)</a:t>
            </a:r>
            <a:endParaRPr sz="3000" dirty="0">
              <a:latin typeface="Segoe UI Light"/>
              <a:cs typeface="Segoe UI Light"/>
            </a:endParaRPr>
          </a:p>
          <a:p>
            <a:pPr marL="469900" marR="1303020" indent="-457200">
              <a:lnSpc>
                <a:spcPct val="80000"/>
              </a:lnSpc>
              <a:spcBef>
                <a:spcPts val="720"/>
              </a:spcBef>
              <a:buFont typeface="Arial"/>
              <a:buChar char="•"/>
              <a:tabLst>
                <a:tab pos="469265" algn="l"/>
                <a:tab pos="469900" algn="l"/>
              </a:tabLst>
            </a:pPr>
            <a:r>
              <a:rPr sz="3000" b="0" dirty="0">
                <a:solidFill>
                  <a:srgbClr val="404040"/>
                </a:solidFill>
                <a:latin typeface="Segoe UI Light"/>
                <a:cs typeface="Segoe UI Light"/>
              </a:rPr>
              <a:t>les bases </a:t>
            </a:r>
            <a:r>
              <a:rPr sz="3000" b="0" spc="5" dirty="0">
                <a:solidFill>
                  <a:srgbClr val="404040"/>
                </a:solidFill>
                <a:latin typeface="Segoe UI Light"/>
                <a:cs typeface="Segoe UI Light"/>
              </a:rPr>
              <a:t>objets, </a:t>
            </a:r>
            <a:r>
              <a:rPr sz="3000" b="0" spc="-5" dirty="0">
                <a:solidFill>
                  <a:srgbClr val="404040"/>
                </a:solidFill>
                <a:latin typeface="Segoe UI Light"/>
                <a:cs typeface="Segoe UI Light"/>
              </a:rPr>
              <a:t>i.e. description de </a:t>
            </a:r>
            <a:r>
              <a:rPr sz="3000" b="0" dirty="0">
                <a:solidFill>
                  <a:srgbClr val="404040"/>
                </a:solidFill>
                <a:latin typeface="Segoe UI Light"/>
                <a:cs typeface="Segoe UI Light"/>
              </a:rPr>
              <a:t>classes et </a:t>
            </a:r>
            <a:r>
              <a:rPr sz="3000" b="0" spc="-5" dirty="0">
                <a:solidFill>
                  <a:srgbClr val="404040"/>
                </a:solidFill>
                <a:latin typeface="Segoe UI Light"/>
                <a:cs typeface="Segoe UI Light"/>
              </a:rPr>
              <a:t>héritage (ex </a:t>
            </a:r>
            <a:r>
              <a:rPr sz="3000" b="0" dirty="0">
                <a:solidFill>
                  <a:srgbClr val="404040"/>
                </a:solidFill>
                <a:latin typeface="Segoe UI Light"/>
                <a:cs typeface="Segoe UI Light"/>
              </a:rPr>
              <a:t>: </a:t>
            </a:r>
            <a:r>
              <a:rPr sz="3000" b="0" spc="-10" dirty="0">
                <a:solidFill>
                  <a:srgbClr val="404040"/>
                </a:solidFill>
                <a:latin typeface="Segoe UI Light"/>
                <a:cs typeface="Segoe UI Light"/>
              </a:rPr>
              <a:t>O2,  </a:t>
            </a:r>
            <a:r>
              <a:rPr sz="3000" b="0" spc="-5" dirty="0">
                <a:solidFill>
                  <a:srgbClr val="404040"/>
                </a:solidFill>
                <a:latin typeface="Segoe UI Light"/>
                <a:cs typeface="Segoe UI Light"/>
              </a:rPr>
              <a:t>Gemstone)</a:t>
            </a:r>
            <a:endParaRPr sz="3000" dirty="0">
              <a:latin typeface="Segoe UI Light"/>
              <a:cs typeface="Segoe UI Light"/>
            </a:endParaRPr>
          </a:p>
          <a:p>
            <a:pPr marL="469900" marR="697230" indent="-457200">
              <a:lnSpc>
                <a:spcPts val="2880"/>
              </a:lnSpc>
              <a:spcBef>
                <a:spcPts val="700"/>
              </a:spcBef>
              <a:buFont typeface="Arial"/>
              <a:buChar char="•"/>
              <a:tabLst>
                <a:tab pos="469265" algn="l"/>
                <a:tab pos="469900" algn="l"/>
              </a:tabLst>
            </a:pPr>
            <a:r>
              <a:rPr sz="3000" b="0" dirty="0">
                <a:solidFill>
                  <a:srgbClr val="404040"/>
                </a:solidFill>
                <a:latin typeface="Segoe UI Light"/>
                <a:cs typeface="Segoe UI Light"/>
              </a:rPr>
              <a:t>les </a:t>
            </a:r>
            <a:r>
              <a:rPr sz="3000" b="0" spc="5" dirty="0">
                <a:solidFill>
                  <a:srgbClr val="404040"/>
                </a:solidFill>
                <a:latin typeface="Segoe UI Light"/>
                <a:cs typeface="Segoe UI Light"/>
              </a:rPr>
              <a:t>bases </a:t>
            </a:r>
            <a:r>
              <a:rPr sz="3000" b="0" spc="-5" dirty="0">
                <a:solidFill>
                  <a:srgbClr val="404040"/>
                </a:solidFill>
                <a:latin typeface="Segoe UI Light"/>
                <a:cs typeface="Segoe UI Light"/>
              </a:rPr>
              <a:t>relationnelles, i.e. données sous forme de tables, </a:t>
            </a:r>
            <a:r>
              <a:rPr sz="3000" b="0" spc="-15" dirty="0">
                <a:solidFill>
                  <a:srgbClr val="404040"/>
                </a:solidFill>
                <a:latin typeface="Segoe UI Light"/>
                <a:cs typeface="Segoe UI Light"/>
              </a:rPr>
              <a:t>algèbre  </a:t>
            </a:r>
            <a:r>
              <a:rPr sz="3000" b="0" spc="-10" dirty="0">
                <a:solidFill>
                  <a:srgbClr val="404040"/>
                </a:solidFill>
                <a:latin typeface="Segoe UI Light"/>
                <a:cs typeface="Segoe UI Light"/>
              </a:rPr>
              <a:t>relationnelle</a:t>
            </a:r>
            <a:r>
              <a:rPr sz="3000" b="0" spc="-20" dirty="0">
                <a:solidFill>
                  <a:srgbClr val="404040"/>
                </a:solidFill>
                <a:latin typeface="Segoe UI Light"/>
                <a:cs typeface="Segoe UI Light"/>
              </a:rPr>
              <a:t> </a:t>
            </a:r>
            <a:r>
              <a:rPr sz="3000" b="0" spc="-5" dirty="0">
                <a:solidFill>
                  <a:srgbClr val="404040"/>
                </a:solidFill>
                <a:latin typeface="Segoe UI Light"/>
                <a:cs typeface="Segoe UI Light"/>
              </a:rPr>
              <a:t>(SQL)</a:t>
            </a:r>
            <a:endParaRPr sz="3000" dirty="0">
              <a:latin typeface="Segoe UI Light"/>
              <a:cs typeface="Segoe UI Light"/>
            </a:endParaRPr>
          </a:p>
        </p:txBody>
      </p:sp>
      <p:sp>
        <p:nvSpPr>
          <p:cNvPr id="4" name="object 4"/>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5" name="object 5"/>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6" name="object 6"/>
          <p:cNvSpPr txBox="1"/>
          <p:nvPr/>
        </p:nvSpPr>
        <p:spPr>
          <a:xfrm>
            <a:off x="1590802" y="36321"/>
            <a:ext cx="1390650" cy="208279"/>
          </a:xfrm>
          <a:prstGeom prst="rect">
            <a:avLst/>
          </a:prstGeom>
        </p:spPr>
        <p:txBody>
          <a:bodyPr vert="horz" wrap="square" lIns="0" tIns="12700" rIns="0" bIns="0" rtlCol="0">
            <a:spAutoFit/>
          </a:bodyPr>
          <a:lstStyle/>
          <a:p>
            <a:pPr marL="12700">
              <a:lnSpc>
                <a:spcPct val="100000"/>
              </a:lnSpc>
              <a:spcBef>
                <a:spcPts val="100"/>
              </a:spcBef>
              <a:tabLst>
                <a:tab pos="501650" algn="l"/>
              </a:tabLst>
            </a:pPr>
            <a:r>
              <a:rPr sz="1200" b="1" spc="-5" dirty="0">
                <a:latin typeface="Segoe UI"/>
                <a:cs typeface="Segoe UI"/>
              </a:rPr>
              <a:t>BDD	</a:t>
            </a:r>
            <a:r>
              <a:rPr sz="1200" spc="-5" dirty="0">
                <a:solidFill>
                  <a:srgbClr val="D9D9D9"/>
                </a:solidFill>
                <a:latin typeface="Segoe UI"/>
                <a:cs typeface="Segoe UI"/>
              </a:rPr>
              <a:t>Modélisation</a:t>
            </a:r>
            <a:endParaRPr sz="1200">
              <a:latin typeface="Segoe UI"/>
              <a:cs typeface="Segoe UI"/>
            </a:endParaRPr>
          </a:p>
        </p:txBody>
      </p:sp>
      <p:sp>
        <p:nvSpPr>
          <p:cNvPr id="8" name="object 8"/>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10</a:t>
            </a:r>
            <a:endParaRPr sz="1200">
              <a:latin typeface="Segoe UI Light"/>
              <a:cs typeface="Segoe UI Ligh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81EFE-F8B4-0046-9A84-4FCB3FD2298B}"/>
              </a:ext>
            </a:extLst>
          </p:cNvPr>
          <p:cNvSpPr>
            <a:spLocks noGrp="1"/>
          </p:cNvSpPr>
          <p:nvPr>
            <p:ph type="title"/>
          </p:nvPr>
        </p:nvSpPr>
        <p:spPr/>
        <p:txBody>
          <a:bodyPr/>
          <a:lstStyle/>
          <a:p>
            <a:r>
              <a:rPr lang="fr-FR" b="1" dirty="0"/>
              <a:t>2FN : Deuxième forme normale.</a:t>
            </a:r>
            <a:endParaRPr lang="fr-FR" dirty="0"/>
          </a:p>
        </p:txBody>
      </p:sp>
      <p:sp>
        <p:nvSpPr>
          <p:cNvPr id="3" name="Espace réservé du contenu 2">
            <a:extLst>
              <a:ext uri="{FF2B5EF4-FFF2-40B4-BE49-F238E27FC236}">
                <a16:creationId xmlns:a16="http://schemas.microsoft.com/office/drawing/2014/main" id="{53C05D21-C4A9-0141-8B4C-BE2A39CB8EFE}"/>
              </a:ext>
            </a:extLst>
          </p:cNvPr>
          <p:cNvSpPr>
            <a:spLocks noGrp="1"/>
          </p:cNvSpPr>
          <p:nvPr>
            <p:ph idx="1"/>
          </p:nvPr>
        </p:nvSpPr>
        <p:spPr/>
        <p:txBody>
          <a:bodyPr>
            <a:normAutofit lnSpcReduction="10000"/>
          </a:bodyPr>
          <a:lstStyle/>
          <a:p>
            <a:r>
              <a:rPr lang="fr-FR" dirty="0">
                <a:solidFill>
                  <a:srgbClr val="C00000"/>
                </a:solidFill>
              </a:rPr>
              <a:t>Définition: </a:t>
            </a:r>
          </a:p>
          <a:p>
            <a:pPr lvl="1"/>
            <a:r>
              <a:rPr lang="fr-FR" dirty="0"/>
              <a:t>Respecte la deuxième forme normale, la relation respectant la deuxième forme normale et respectant le principe suivant :</a:t>
            </a:r>
          </a:p>
          <a:p>
            <a:pPr lvl="1"/>
            <a:r>
              <a:rPr lang="fr-FR" dirty="0"/>
              <a:t>Les attributs d'une relation sont divisés en deux groupes : </a:t>
            </a:r>
          </a:p>
          <a:p>
            <a:pPr lvl="2">
              <a:buFont typeface="Wingdings" pitchFamily="2" charset="2"/>
              <a:buChar char="ü"/>
            </a:pPr>
            <a:r>
              <a:rPr lang="fr-FR" dirty="0"/>
              <a:t>le premier groupe est composé de la clé (un ou plusieurs attributs). </a:t>
            </a:r>
          </a:p>
          <a:p>
            <a:pPr lvl="2">
              <a:buFont typeface="Wingdings" pitchFamily="2" charset="2"/>
              <a:buChar char="ü"/>
            </a:pPr>
            <a:r>
              <a:rPr lang="fr-FR" dirty="0"/>
              <a:t>Le deuxième groupe est composé des autres attributs (éventuellement vide).</a:t>
            </a:r>
          </a:p>
          <a:p>
            <a:pPr lvl="1"/>
            <a:r>
              <a:rPr lang="fr-FR" dirty="0"/>
              <a:t>La troisième forme normale stipule que tout attribut du deuxième groupe ne peut pas dépendre d'un sous-ensemble (strict et excluant l'attribut considéré) d'autres attribut(s) du second groupe. </a:t>
            </a:r>
          </a:p>
          <a:p>
            <a:pPr marL="914400" lvl="2" indent="0">
              <a:buNone/>
            </a:pPr>
            <a:r>
              <a:rPr lang="fr-FR" dirty="0">
                <a:sym typeface="Wingdings" pitchFamily="2" charset="2"/>
              </a:rPr>
              <a:t></a:t>
            </a:r>
            <a:r>
              <a:rPr lang="fr-FR" dirty="0"/>
              <a:t>En d'autres termes : « Un attribut non clé ne dépend pas d'un ou plusieurs attributs ne participant pas à la clé ». Dit encore autrement : « Tous les attributs non clé doivent dépendre </a:t>
            </a:r>
            <a:r>
              <a:rPr lang="fr-FR" i="1" dirty="0"/>
              <a:t>directement</a:t>
            </a:r>
            <a:r>
              <a:rPr lang="fr-FR" dirty="0"/>
              <a:t> de la clé, au sens où il n'y a aucun attribut non clé dépendant de la clé par dépendances </a:t>
            </a:r>
            <a:r>
              <a:rPr lang="fr-FR" i="1" dirty="0"/>
              <a:t>transitives</a:t>
            </a:r>
            <a:r>
              <a:rPr lang="fr-FR" dirty="0"/>
              <a:t> par l'intermédiaire d'autres attributs non clé ».</a:t>
            </a:r>
          </a:p>
        </p:txBody>
      </p:sp>
    </p:spTree>
    <p:extLst>
      <p:ext uri="{BB962C8B-B14F-4D97-AF65-F5344CB8AC3E}">
        <p14:creationId xmlns:p14="http://schemas.microsoft.com/office/powerpoint/2010/main" val="38507128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C20B3-F3AE-034D-B6E3-9FC78152A226}"/>
              </a:ext>
            </a:extLst>
          </p:cNvPr>
          <p:cNvSpPr>
            <a:spLocks noGrp="1"/>
          </p:cNvSpPr>
          <p:nvPr>
            <p:ph type="title"/>
          </p:nvPr>
        </p:nvSpPr>
        <p:spPr/>
        <p:txBody>
          <a:bodyPr/>
          <a:lstStyle/>
          <a:p>
            <a:r>
              <a:rPr lang="fr-FR" b="1" dirty="0"/>
              <a:t>2FN : Deuxième forme normale.</a:t>
            </a:r>
            <a:endParaRPr lang="fr-FR" dirty="0"/>
          </a:p>
        </p:txBody>
      </p:sp>
      <p:sp>
        <p:nvSpPr>
          <p:cNvPr id="3" name="Espace réservé du contenu 2">
            <a:extLst>
              <a:ext uri="{FF2B5EF4-FFF2-40B4-BE49-F238E27FC236}">
                <a16:creationId xmlns:a16="http://schemas.microsoft.com/office/drawing/2014/main" id="{5C6CCA9E-B58C-6443-9AC3-78B3F79903E5}"/>
              </a:ext>
            </a:extLst>
          </p:cNvPr>
          <p:cNvSpPr>
            <a:spLocks noGrp="1"/>
          </p:cNvSpPr>
          <p:nvPr>
            <p:ph idx="1"/>
          </p:nvPr>
        </p:nvSpPr>
        <p:spPr/>
        <p:txBody>
          <a:bodyPr/>
          <a:lstStyle/>
          <a:p>
            <a:r>
              <a:rPr lang="fr-FR" dirty="0">
                <a:solidFill>
                  <a:srgbClr val="C00000"/>
                </a:solidFill>
              </a:rPr>
              <a:t>Corollaire : </a:t>
            </a:r>
            <a:r>
              <a:rPr lang="fr-FR" dirty="0"/>
              <a:t>Une relation déjà en deuxième forme normale ayant au plus un attribut n'appartenant pas à la clé est donc en troisième forme normale.</a:t>
            </a:r>
          </a:p>
          <a:p>
            <a:r>
              <a:rPr lang="fr-FR" i="1" dirty="0"/>
              <a:t>Le respect de la 3FN ne garantit pas une absence de redondance des données d'où la FNBC (à voir vous-même).</a:t>
            </a:r>
            <a:endParaRPr lang="fr-FR" dirty="0"/>
          </a:p>
        </p:txBody>
      </p:sp>
    </p:spTree>
    <p:extLst>
      <p:ext uri="{BB962C8B-B14F-4D97-AF65-F5344CB8AC3E}">
        <p14:creationId xmlns:p14="http://schemas.microsoft.com/office/powerpoint/2010/main" val="104120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E811A-ED02-B84F-AE54-FBC52281A088}"/>
              </a:ext>
            </a:extLst>
          </p:cNvPr>
          <p:cNvSpPr>
            <a:spLocks noGrp="1"/>
          </p:cNvSpPr>
          <p:nvPr>
            <p:ph type="title"/>
          </p:nvPr>
        </p:nvSpPr>
        <p:spPr/>
        <p:txBody>
          <a:bodyPr/>
          <a:lstStyle/>
          <a:p>
            <a:r>
              <a:rPr lang="fr-FR" b="1" dirty="0"/>
              <a:t>Une définition plus simple :</a:t>
            </a:r>
          </a:p>
        </p:txBody>
      </p:sp>
      <p:sp>
        <p:nvSpPr>
          <p:cNvPr id="3" name="Espace réservé du contenu 2">
            <a:extLst>
              <a:ext uri="{FF2B5EF4-FFF2-40B4-BE49-F238E27FC236}">
                <a16:creationId xmlns:a16="http://schemas.microsoft.com/office/drawing/2014/main" id="{B426E4EB-3544-4D4C-8A4B-BF37EA34DB2D}"/>
              </a:ext>
            </a:extLst>
          </p:cNvPr>
          <p:cNvSpPr>
            <a:spLocks noGrp="1"/>
          </p:cNvSpPr>
          <p:nvPr>
            <p:ph idx="1"/>
          </p:nvPr>
        </p:nvSpPr>
        <p:spPr/>
        <p:txBody>
          <a:bodyPr/>
          <a:lstStyle/>
          <a:p>
            <a:endParaRPr lang="fr-FR" dirty="0"/>
          </a:p>
          <a:p>
            <a:endParaRPr lang="fr-FR" dirty="0"/>
          </a:p>
          <a:p>
            <a:r>
              <a:rPr lang="fr-FR" dirty="0"/>
              <a:t>a troisième forme normale (3FN) ressemble à la deuxième (2FN) mais concerne la dépendance entre attributs non clés.</a:t>
            </a:r>
          </a:p>
          <a:p>
            <a:r>
              <a:rPr lang="fr-FR" dirty="0"/>
              <a:t>Pour être en troisième forme normale (3FN), il faut déjà être en 2FN et en plus respecter la règle suivante : aucun attribut ne faisant pas partie de la clé primaire ne doit dépendre d'une partie des autres attributs ne faisant pas non plus partie de la clé primaire.</a:t>
            </a:r>
          </a:p>
        </p:txBody>
      </p:sp>
    </p:spTree>
    <p:extLst>
      <p:ext uri="{BB962C8B-B14F-4D97-AF65-F5344CB8AC3E}">
        <p14:creationId xmlns:p14="http://schemas.microsoft.com/office/powerpoint/2010/main" val="34319318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A73F6-A71E-3D4F-9788-A676B09A4A1D}"/>
              </a:ext>
            </a:extLst>
          </p:cNvPr>
          <p:cNvSpPr>
            <a:spLocks noGrp="1"/>
          </p:cNvSpPr>
          <p:nvPr>
            <p:ph type="title"/>
          </p:nvPr>
        </p:nvSpPr>
        <p:spPr/>
        <p:txBody>
          <a:bodyPr/>
          <a:lstStyle/>
          <a:p>
            <a:r>
              <a:rPr lang="fr-FR" dirty="0"/>
              <a:t>Exemple : </a:t>
            </a:r>
          </a:p>
        </p:txBody>
      </p:sp>
      <p:sp>
        <p:nvSpPr>
          <p:cNvPr id="3" name="Espace réservé du contenu 2">
            <a:extLst>
              <a:ext uri="{FF2B5EF4-FFF2-40B4-BE49-F238E27FC236}">
                <a16:creationId xmlns:a16="http://schemas.microsoft.com/office/drawing/2014/main" id="{D2994EEA-6410-8643-A050-4E0C9586DBBA}"/>
              </a:ext>
            </a:extLst>
          </p:cNvPr>
          <p:cNvSpPr>
            <a:spLocks noGrp="1"/>
          </p:cNvSpPr>
          <p:nvPr>
            <p:ph idx="1"/>
          </p:nvPr>
        </p:nvSpPr>
        <p:spPr/>
        <p:txBody>
          <a:bodyPr/>
          <a:lstStyle/>
          <a:p>
            <a:r>
              <a:rPr lang="fr-FR" sz="2000" dirty="0"/>
              <a:t>Regardez la table personne ci-dessous :</a:t>
            </a:r>
          </a:p>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a:p>
            <a:r>
              <a:rPr lang="fr-FR" sz="1800" dirty="0"/>
              <a:t>Cette table ne respecte pas la 3FN car l'attribut sexe peut être déduit de l'attribut non clé primaire civilité.</a:t>
            </a:r>
          </a:p>
          <a:p>
            <a:r>
              <a:rPr lang="fr-FR" sz="1800" dirty="0"/>
              <a:t>Afin de résoudre ce problème, comme pour la 2FN, il convient de créer une nouvelle table civilité et d'y déplacer l'attribut sexe :</a:t>
            </a:r>
          </a:p>
          <a:p>
            <a:endParaRPr lang="fr-FR" dirty="0"/>
          </a:p>
          <a:p>
            <a:endParaRPr lang="fr-FR" dirty="0"/>
          </a:p>
        </p:txBody>
      </p:sp>
      <p:graphicFrame>
        <p:nvGraphicFramePr>
          <p:cNvPr id="4" name="Tableau 3">
            <a:extLst>
              <a:ext uri="{FF2B5EF4-FFF2-40B4-BE49-F238E27FC236}">
                <a16:creationId xmlns:a16="http://schemas.microsoft.com/office/drawing/2014/main" id="{460017C7-91A8-DC43-BEDE-69BA0E1291B0}"/>
              </a:ext>
            </a:extLst>
          </p:cNvPr>
          <p:cNvGraphicFramePr>
            <a:graphicFrameLocks noGrp="1"/>
          </p:cNvGraphicFramePr>
          <p:nvPr>
            <p:extLst>
              <p:ext uri="{D42A27DB-BD31-4B8C-83A1-F6EECF244321}">
                <p14:modId xmlns:p14="http://schemas.microsoft.com/office/powerpoint/2010/main" val="696195401"/>
              </p:ext>
            </p:extLst>
          </p:nvPr>
        </p:nvGraphicFramePr>
        <p:xfrm>
          <a:off x="4648200" y="2286000"/>
          <a:ext cx="4195680" cy="27324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42454061"/>
                    </a:ext>
                  </a:extLst>
                </a:gridCol>
                <a:gridCol w="1103409">
                  <a:extLst>
                    <a:ext uri="{9D8B030D-6E8A-4147-A177-3AD203B41FA5}">
                      <a16:colId xmlns:a16="http://schemas.microsoft.com/office/drawing/2014/main" val="397649773"/>
                    </a:ext>
                  </a:extLst>
                </a:gridCol>
                <a:gridCol w="827557">
                  <a:extLst>
                    <a:ext uri="{9D8B030D-6E8A-4147-A177-3AD203B41FA5}">
                      <a16:colId xmlns:a16="http://schemas.microsoft.com/office/drawing/2014/main" val="4090110367"/>
                    </a:ext>
                  </a:extLst>
                </a:gridCol>
                <a:gridCol w="827557">
                  <a:extLst>
                    <a:ext uri="{9D8B030D-6E8A-4147-A177-3AD203B41FA5}">
                      <a16:colId xmlns:a16="http://schemas.microsoft.com/office/drawing/2014/main" val="1973029439"/>
                    </a:ext>
                  </a:extLst>
                </a:gridCol>
                <a:gridCol w="827557">
                  <a:extLst>
                    <a:ext uri="{9D8B030D-6E8A-4147-A177-3AD203B41FA5}">
                      <a16:colId xmlns:a16="http://schemas.microsoft.com/office/drawing/2014/main" val="3197861522"/>
                    </a:ext>
                  </a:extLst>
                </a:gridCol>
              </a:tblGrid>
              <a:tr h="254000">
                <a:tc>
                  <a:txBody>
                    <a:bodyPr/>
                    <a:lstStyle/>
                    <a:p>
                      <a:pPr algn="ctr" fontAlgn="b"/>
                      <a:r>
                        <a:rPr lang="fr-FR" sz="1600" u="none" strike="noStrike">
                          <a:solidFill>
                            <a:schemeClr val="bg1"/>
                          </a:solidFill>
                          <a:effectLst/>
                        </a:rPr>
                        <a:t>id [PK]</a:t>
                      </a:r>
                      <a:endParaRPr lang="fr-FR" sz="1600" b="1" i="0" u="none" strike="noStrike">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err="1">
                          <a:solidFill>
                            <a:schemeClr val="bg1"/>
                          </a:solidFill>
                          <a:effectLst/>
                        </a:rPr>
                        <a:t>civilite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nom</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a:solidFill>
                            <a:schemeClr val="bg1"/>
                          </a:solidFill>
                          <a:effectLst/>
                        </a:rPr>
                        <a:t>prenom</a:t>
                      </a:r>
                      <a:endParaRPr lang="fr-FR" sz="1600" b="1" i="0" u="none" strike="noStrike">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sexe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15010672"/>
                  </a:ext>
                </a:extLst>
              </a:tr>
              <a:tr h="254000">
                <a:tc>
                  <a:txBody>
                    <a:bodyPr/>
                    <a:lstStyle/>
                    <a:p>
                      <a:pPr algn="ctr" fontAlgn="b"/>
                      <a:r>
                        <a:rPr lang="fr-FR" sz="1600" u="none" strike="noStrike" dirty="0">
                          <a:effectLst/>
                        </a:rPr>
                        <a:t>1</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Madame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Germain</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Sophie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F</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35289160"/>
                  </a:ext>
                </a:extLst>
              </a:tr>
              <a:tr h="254000">
                <a:tc>
                  <a:txBody>
                    <a:bodyPr/>
                    <a:lstStyle/>
                    <a:p>
                      <a:pPr algn="ctr" fontAlgn="b"/>
                      <a:r>
                        <a:rPr lang="fr-FR" sz="1600" u="none" strike="noStrike" dirty="0">
                          <a:effectLst/>
                        </a:rPr>
                        <a:t>2</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Hilbert</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David</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47531128"/>
                  </a:ext>
                </a:extLst>
              </a:tr>
              <a:tr h="254000">
                <a:tc>
                  <a:txBody>
                    <a:bodyPr/>
                    <a:lstStyle/>
                    <a:p>
                      <a:pPr algn="ctr" fontAlgn="b"/>
                      <a:r>
                        <a:rPr lang="fr-FR" sz="1600" u="none" strike="noStrike" dirty="0">
                          <a:effectLst/>
                        </a:rPr>
                        <a:t>3</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a:effectLst/>
                        </a:rPr>
                        <a:t>Madame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Noether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Emmy</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F</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6728707"/>
                  </a:ext>
                </a:extLst>
              </a:tr>
              <a:tr h="254000">
                <a:tc>
                  <a:txBody>
                    <a:bodyPr/>
                    <a:lstStyle/>
                    <a:p>
                      <a:pPr algn="ctr" fontAlgn="b"/>
                      <a:r>
                        <a:rPr lang="fr-FR" sz="1600" u="none" strike="noStrike" dirty="0">
                          <a:effectLst/>
                        </a:rPr>
                        <a:t>4</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Madame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Mirzakhani</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Maryam</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F</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63353579"/>
                  </a:ext>
                </a:extLst>
              </a:tr>
              <a:tr h="254000">
                <a:tc>
                  <a:txBody>
                    <a:bodyPr/>
                    <a:lstStyle/>
                    <a:p>
                      <a:pPr algn="ctr" fontAlgn="b"/>
                      <a:r>
                        <a:rPr lang="fr-FR" sz="1600" u="none" strike="noStrike">
                          <a:effectLst/>
                        </a:rPr>
                        <a:t>5</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Poincaré</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Henri</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43039043"/>
                  </a:ext>
                </a:extLst>
              </a:tr>
              <a:tr h="254000">
                <a:tc>
                  <a:txBody>
                    <a:bodyPr/>
                    <a:lstStyle/>
                    <a:p>
                      <a:pPr algn="ctr" fontAlgn="b"/>
                      <a:r>
                        <a:rPr lang="fr-FR" sz="1600" u="none" strike="noStrike">
                          <a:effectLst/>
                        </a:rPr>
                        <a:t>6</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Villani</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Cédric</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M</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60625496"/>
                  </a:ext>
                </a:extLst>
              </a:tr>
            </a:tbl>
          </a:graphicData>
        </a:graphic>
      </p:graphicFrame>
    </p:spTree>
    <p:extLst>
      <p:ext uri="{BB962C8B-B14F-4D97-AF65-F5344CB8AC3E}">
        <p14:creationId xmlns:p14="http://schemas.microsoft.com/office/powerpoint/2010/main" val="20766502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028C7-43CA-F340-991C-DB9768D21BDD}"/>
              </a:ext>
            </a:extLst>
          </p:cNvPr>
          <p:cNvSpPr>
            <a:spLocks noGrp="1"/>
          </p:cNvSpPr>
          <p:nvPr>
            <p:ph type="title"/>
          </p:nvPr>
        </p:nvSpPr>
        <p:spPr/>
        <p:txBody>
          <a:bodyPr/>
          <a:lstStyle/>
          <a:p>
            <a:r>
              <a:rPr lang="fr-FR" dirty="0"/>
              <a:t>Exemple :</a:t>
            </a:r>
          </a:p>
        </p:txBody>
      </p:sp>
      <p:sp>
        <p:nvSpPr>
          <p:cNvPr id="5" name="Espace réservé du contenu 4">
            <a:extLst>
              <a:ext uri="{FF2B5EF4-FFF2-40B4-BE49-F238E27FC236}">
                <a16:creationId xmlns:a16="http://schemas.microsoft.com/office/drawing/2014/main" id="{6033B04D-B4D2-0D42-A752-C54A164C914F}"/>
              </a:ext>
            </a:extLst>
          </p:cNvPr>
          <p:cNvSpPr>
            <a:spLocks noGrp="1"/>
          </p:cNvSpPr>
          <p:nvPr>
            <p:ph idx="1"/>
          </p:nvPr>
        </p:nvSpPr>
        <p:spPr/>
        <p:txBody>
          <a:bodyPr/>
          <a:lstStyle/>
          <a:p>
            <a:pPr marL="0" indent="0">
              <a:buNone/>
            </a:pPr>
            <a:endParaRPr lang="fr-FR" dirty="0"/>
          </a:p>
          <a:p>
            <a:pPr marL="0" indent="0">
              <a:buNone/>
            </a:pPr>
            <a:endParaRPr lang="fr-FR" dirty="0"/>
          </a:p>
          <a:p>
            <a:endParaRPr lang="fr-FR" dirty="0"/>
          </a:p>
          <a:p>
            <a:r>
              <a:rPr lang="fr-FR" sz="1800" dirty="0"/>
              <a:t>Et voici le nouveau contenu des tables personne et civilité :</a:t>
            </a:r>
            <a:endParaRPr lang="fr-FR" sz="1800" b="1" dirty="0"/>
          </a:p>
          <a:p>
            <a:endParaRPr lang="fr-FR" dirty="0"/>
          </a:p>
          <a:p>
            <a:endParaRPr lang="fr-FR" dirty="0"/>
          </a:p>
        </p:txBody>
      </p:sp>
      <p:pic>
        <p:nvPicPr>
          <p:cNvPr id="6" name="Espace réservé du contenu 3">
            <a:extLst>
              <a:ext uri="{FF2B5EF4-FFF2-40B4-BE49-F238E27FC236}">
                <a16:creationId xmlns:a16="http://schemas.microsoft.com/office/drawing/2014/main" id="{EB59F406-B0B6-2249-83D0-E98A582FD13D}"/>
              </a:ext>
            </a:extLst>
          </p:cNvPr>
          <p:cNvPicPr>
            <a:picLocks noChangeAspect="1"/>
          </p:cNvPicPr>
          <p:nvPr/>
        </p:nvPicPr>
        <p:blipFill>
          <a:blip r:embed="rId2"/>
          <a:stretch>
            <a:fillRect/>
          </a:stretch>
        </p:blipFill>
        <p:spPr>
          <a:xfrm>
            <a:off x="3364971" y="1351371"/>
            <a:ext cx="5029200" cy="1225755"/>
          </a:xfrm>
          <a:prstGeom prst="rect">
            <a:avLst/>
          </a:prstGeom>
        </p:spPr>
      </p:pic>
      <p:sp>
        <p:nvSpPr>
          <p:cNvPr id="7" name="Rectangle 6">
            <a:extLst>
              <a:ext uri="{FF2B5EF4-FFF2-40B4-BE49-F238E27FC236}">
                <a16:creationId xmlns:a16="http://schemas.microsoft.com/office/drawing/2014/main" id="{663E919E-C660-FE42-9EF4-687A28D0FC4F}"/>
              </a:ext>
            </a:extLst>
          </p:cNvPr>
          <p:cNvSpPr/>
          <p:nvPr/>
        </p:nvSpPr>
        <p:spPr>
          <a:xfrm>
            <a:off x="3563007" y="2624859"/>
            <a:ext cx="4633128" cy="369332"/>
          </a:xfrm>
          <a:prstGeom prst="rect">
            <a:avLst/>
          </a:prstGeom>
        </p:spPr>
        <p:txBody>
          <a:bodyPr wrap="none">
            <a:spAutoFit/>
          </a:bodyPr>
          <a:lstStyle/>
          <a:p>
            <a:r>
              <a:rPr lang="fr-FR" dirty="0"/>
              <a:t>MPD ‒ Création d'une nouvelle table « </a:t>
            </a:r>
            <a:r>
              <a:rPr lang="fr-FR" dirty="0" err="1"/>
              <a:t>civilite</a:t>
            </a:r>
            <a:r>
              <a:rPr lang="fr-FR" dirty="0"/>
              <a:t> »</a:t>
            </a:r>
          </a:p>
        </p:txBody>
      </p:sp>
      <p:graphicFrame>
        <p:nvGraphicFramePr>
          <p:cNvPr id="8" name="Tableau 7">
            <a:extLst>
              <a:ext uri="{FF2B5EF4-FFF2-40B4-BE49-F238E27FC236}">
                <a16:creationId xmlns:a16="http://schemas.microsoft.com/office/drawing/2014/main" id="{DE0FFE35-69C3-C349-AF0F-D036A3B80098}"/>
              </a:ext>
            </a:extLst>
          </p:cNvPr>
          <p:cNvGraphicFramePr>
            <a:graphicFrameLocks noGrp="1"/>
          </p:cNvGraphicFramePr>
          <p:nvPr>
            <p:extLst>
              <p:ext uri="{D42A27DB-BD31-4B8C-83A1-F6EECF244321}">
                <p14:modId xmlns:p14="http://schemas.microsoft.com/office/powerpoint/2010/main" val="3835993488"/>
              </p:ext>
            </p:extLst>
          </p:nvPr>
        </p:nvGraphicFramePr>
        <p:xfrm>
          <a:off x="1524000" y="4062654"/>
          <a:ext cx="2202921" cy="1045845"/>
        </p:xfrm>
        <a:graphic>
          <a:graphicData uri="http://schemas.openxmlformats.org/drawingml/2006/table">
            <a:tbl>
              <a:tblPr>
                <a:tableStyleId>{5C22544A-7EE6-4342-B048-85BDC9FD1C3A}</a:tableStyleId>
              </a:tblPr>
              <a:tblGrid>
                <a:gridCol w="1017632">
                  <a:extLst>
                    <a:ext uri="{9D8B030D-6E8A-4147-A177-3AD203B41FA5}">
                      <a16:colId xmlns:a16="http://schemas.microsoft.com/office/drawing/2014/main" val="3219394039"/>
                    </a:ext>
                  </a:extLst>
                </a:gridCol>
                <a:gridCol w="1185289">
                  <a:extLst>
                    <a:ext uri="{9D8B030D-6E8A-4147-A177-3AD203B41FA5}">
                      <a16:colId xmlns:a16="http://schemas.microsoft.com/office/drawing/2014/main" val="3288741569"/>
                    </a:ext>
                  </a:extLst>
                </a:gridCol>
              </a:tblGrid>
              <a:tr h="0">
                <a:tc>
                  <a:txBody>
                    <a:bodyPr/>
                    <a:lstStyle/>
                    <a:p>
                      <a:pPr algn="ctr" fontAlgn="b"/>
                      <a:r>
                        <a:rPr lang="fr-FR" sz="1600" u="none" strike="noStrike" dirty="0">
                          <a:solidFill>
                            <a:schemeClr val="bg1"/>
                          </a:solidFill>
                          <a:effectLst/>
                        </a:rPr>
                        <a:t>civilité [PK]</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sexe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4040449599"/>
                  </a:ext>
                </a:extLst>
              </a:tr>
              <a:tr h="254000">
                <a:tc>
                  <a:txBody>
                    <a:bodyPr/>
                    <a:lstStyle/>
                    <a:p>
                      <a:pPr algn="ctr" fontAlgn="b"/>
                      <a:r>
                        <a:rPr lang="fr-FR" sz="1600" u="none" strike="noStrike">
                          <a:effectLst/>
                        </a:rPr>
                        <a:t>Madame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F</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7107144"/>
                  </a:ext>
                </a:extLst>
              </a:tr>
              <a:tr h="254000">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a:effectLst/>
                        </a:rPr>
                        <a:t>M</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07670801"/>
                  </a:ext>
                </a:extLst>
              </a:tr>
            </a:tbl>
          </a:graphicData>
        </a:graphic>
      </p:graphicFrame>
      <p:graphicFrame>
        <p:nvGraphicFramePr>
          <p:cNvPr id="10" name="Tableau 9">
            <a:extLst>
              <a:ext uri="{FF2B5EF4-FFF2-40B4-BE49-F238E27FC236}">
                <a16:creationId xmlns:a16="http://schemas.microsoft.com/office/drawing/2014/main" id="{8D773A6D-DC3C-D448-994E-EBF5B8715D15}"/>
              </a:ext>
            </a:extLst>
          </p:cNvPr>
          <p:cNvGraphicFramePr>
            <a:graphicFrameLocks noGrp="1"/>
          </p:cNvGraphicFramePr>
          <p:nvPr>
            <p:extLst>
              <p:ext uri="{D42A27DB-BD31-4B8C-83A1-F6EECF244321}">
                <p14:modId xmlns:p14="http://schemas.microsoft.com/office/powerpoint/2010/main" val="832253050"/>
              </p:ext>
            </p:extLst>
          </p:nvPr>
        </p:nvGraphicFramePr>
        <p:xfrm>
          <a:off x="7010400" y="3256160"/>
          <a:ext cx="3368123" cy="27324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42454061"/>
                    </a:ext>
                  </a:extLst>
                </a:gridCol>
                <a:gridCol w="1103409">
                  <a:extLst>
                    <a:ext uri="{9D8B030D-6E8A-4147-A177-3AD203B41FA5}">
                      <a16:colId xmlns:a16="http://schemas.microsoft.com/office/drawing/2014/main" val="397649773"/>
                    </a:ext>
                  </a:extLst>
                </a:gridCol>
                <a:gridCol w="827557">
                  <a:extLst>
                    <a:ext uri="{9D8B030D-6E8A-4147-A177-3AD203B41FA5}">
                      <a16:colId xmlns:a16="http://schemas.microsoft.com/office/drawing/2014/main" val="4090110367"/>
                    </a:ext>
                  </a:extLst>
                </a:gridCol>
                <a:gridCol w="827557">
                  <a:extLst>
                    <a:ext uri="{9D8B030D-6E8A-4147-A177-3AD203B41FA5}">
                      <a16:colId xmlns:a16="http://schemas.microsoft.com/office/drawing/2014/main" val="1973029439"/>
                    </a:ext>
                  </a:extLst>
                </a:gridCol>
              </a:tblGrid>
              <a:tr h="254000">
                <a:tc>
                  <a:txBody>
                    <a:bodyPr/>
                    <a:lstStyle/>
                    <a:p>
                      <a:pPr algn="ctr" fontAlgn="b"/>
                      <a:r>
                        <a:rPr lang="fr-FR" sz="1600" u="none" strike="noStrike">
                          <a:solidFill>
                            <a:schemeClr val="bg1"/>
                          </a:solidFill>
                          <a:effectLst/>
                        </a:rPr>
                        <a:t>id [PK]</a:t>
                      </a:r>
                      <a:endParaRPr lang="fr-FR" sz="1600" b="1" i="0" u="none" strike="noStrike">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err="1">
                          <a:solidFill>
                            <a:schemeClr val="bg1"/>
                          </a:solidFill>
                          <a:effectLst/>
                        </a:rPr>
                        <a:t>civilite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nom</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a:solidFill>
                            <a:schemeClr val="bg1"/>
                          </a:solidFill>
                          <a:effectLst/>
                        </a:rPr>
                        <a:t>prenom</a:t>
                      </a:r>
                      <a:endParaRPr lang="fr-FR" sz="1600" b="1" i="0" u="none" strike="noStrike">
                        <a:solidFill>
                          <a:schemeClr val="bg1"/>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15010672"/>
                  </a:ext>
                </a:extLst>
              </a:tr>
              <a:tr h="254000">
                <a:tc>
                  <a:txBody>
                    <a:bodyPr/>
                    <a:lstStyle/>
                    <a:p>
                      <a:pPr algn="ctr" fontAlgn="b"/>
                      <a:r>
                        <a:rPr lang="fr-FR" sz="1600" u="none" strike="noStrike" dirty="0">
                          <a:effectLst/>
                        </a:rPr>
                        <a:t>1</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Madame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Germain</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Sophie</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35289160"/>
                  </a:ext>
                </a:extLst>
              </a:tr>
              <a:tr h="254000">
                <a:tc>
                  <a:txBody>
                    <a:bodyPr/>
                    <a:lstStyle/>
                    <a:p>
                      <a:pPr algn="ctr" fontAlgn="b"/>
                      <a:r>
                        <a:rPr lang="fr-FR" sz="1600" u="none" strike="noStrike" dirty="0">
                          <a:effectLst/>
                        </a:rPr>
                        <a:t>2</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Hilbert</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David</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47531128"/>
                  </a:ext>
                </a:extLst>
              </a:tr>
              <a:tr h="254000">
                <a:tc>
                  <a:txBody>
                    <a:bodyPr/>
                    <a:lstStyle/>
                    <a:p>
                      <a:pPr algn="ctr" fontAlgn="b"/>
                      <a:r>
                        <a:rPr lang="fr-FR" sz="1600" u="none" strike="noStrike" dirty="0">
                          <a:effectLst/>
                        </a:rPr>
                        <a:t>3</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a:effectLst/>
                        </a:rPr>
                        <a:t>Madame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Noether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Emmy</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6728707"/>
                  </a:ext>
                </a:extLst>
              </a:tr>
              <a:tr h="254000">
                <a:tc>
                  <a:txBody>
                    <a:bodyPr/>
                    <a:lstStyle/>
                    <a:p>
                      <a:pPr algn="ctr" fontAlgn="b"/>
                      <a:r>
                        <a:rPr lang="fr-FR" sz="1600" u="none" strike="noStrike" dirty="0">
                          <a:effectLst/>
                        </a:rPr>
                        <a:t>4</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Madame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Mirzakhani</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Maryam</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63353579"/>
                  </a:ext>
                </a:extLst>
              </a:tr>
              <a:tr h="254000">
                <a:tc>
                  <a:txBody>
                    <a:bodyPr/>
                    <a:lstStyle/>
                    <a:p>
                      <a:pPr algn="ctr" fontAlgn="b"/>
                      <a:r>
                        <a:rPr lang="fr-FR" sz="1600" u="none" strike="noStrike">
                          <a:effectLst/>
                        </a:rPr>
                        <a:t>5</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Poincaré</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Henri</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43039043"/>
                  </a:ext>
                </a:extLst>
              </a:tr>
              <a:tr h="254000">
                <a:tc>
                  <a:txBody>
                    <a:bodyPr/>
                    <a:lstStyle/>
                    <a:p>
                      <a:pPr algn="ctr" fontAlgn="b"/>
                      <a:r>
                        <a:rPr lang="fr-FR" sz="1600" u="none" strike="noStrike">
                          <a:effectLst/>
                        </a:rPr>
                        <a:t>6</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Monsieur</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Villani</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Cédric</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60625496"/>
                  </a:ext>
                </a:extLst>
              </a:tr>
            </a:tbl>
          </a:graphicData>
        </a:graphic>
      </p:graphicFrame>
    </p:spTree>
    <p:extLst>
      <p:ext uri="{BB962C8B-B14F-4D97-AF65-F5344CB8AC3E}">
        <p14:creationId xmlns:p14="http://schemas.microsoft.com/office/powerpoint/2010/main" val="28601060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39E306A-418D-A544-9875-E04B5E4C1C86}"/>
              </a:ext>
            </a:extLst>
          </p:cNvPr>
          <p:cNvSpPr>
            <a:spLocks noGrp="1"/>
          </p:cNvSpPr>
          <p:nvPr>
            <p:ph idx="1"/>
          </p:nvPr>
        </p:nvSpPr>
        <p:spPr>
          <a:xfrm>
            <a:off x="838200" y="1825625"/>
            <a:ext cx="10515600" cy="4351338"/>
          </a:xfrm>
        </p:spPr>
        <p:txBody>
          <a:bodyPr/>
          <a:lstStyle/>
          <a:p>
            <a:pPr marL="0" indent="0">
              <a:buNone/>
            </a:pPr>
            <a:r>
              <a:rPr lang="fr-FR" dirty="0"/>
              <a:t> </a:t>
            </a:r>
          </a:p>
        </p:txBody>
      </p:sp>
      <p:sp>
        <p:nvSpPr>
          <p:cNvPr id="5" name="Titre 4">
            <a:extLst>
              <a:ext uri="{FF2B5EF4-FFF2-40B4-BE49-F238E27FC236}">
                <a16:creationId xmlns:a16="http://schemas.microsoft.com/office/drawing/2014/main" id="{319C0B08-90D7-D64E-B807-84508713D68F}"/>
              </a:ext>
            </a:extLst>
          </p:cNvPr>
          <p:cNvSpPr>
            <a:spLocks noGrp="1"/>
          </p:cNvSpPr>
          <p:nvPr>
            <p:ph type="title"/>
          </p:nvPr>
        </p:nvSpPr>
        <p:spPr>
          <a:xfrm>
            <a:off x="838200" y="365125"/>
            <a:ext cx="10515600" cy="5883275"/>
          </a:xfrm>
        </p:spPr>
        <p:txBody>
          <a:bodyPr anchor="ctr">
            <a:normAutofit/>
          </a:bodyPr>
          <a:lstStyle/>
          <a:p>
            <a:pPr algn="ctr"/>
            <a:r>
              <a:rPr lang="fr-FR" sz="9600" dirty="0"/>
              <a:t>FIN</a:t>
            </a:r>
          </a:p>
        </p:txBody>
      </p:sp>
    </p:spTree>
    <p:extLst>
      <p:ext uri="{BB962C8B-B14F-4D97-AF65-F5344CB8AC3E}">
        <p14:creationId xmlns:p14="http://schemas.microsoft.com/office/powerpoint/2010/main" val="42308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46042"/>
            <a:ext cx="11548745" cy="5424170"/>
          </a:xfrm>
          <a:prstGeom prst="rect">
            <a:avLst/>
          </a:prstGeom>
        </p:spPr>
        <p:txBody>
          <a:bodyPr vert="horz" wrap="square" lIns="0" tIns="124460" rIns="0" bIns="0" rtlCol="0">
            <a:spAutoFit/>
          </a:bodyPr>
          <a:lstStyle/>
          <a:p>
            <a:pPr marL="12700">
              <a:lnSpc>
                <a:spcPct val="100000"/>
              </a:lnSpc>
              <a:spcBef>
                <a:spcPts val="980"/>
              </a:spcBef>
            </a:pPr>
            <a:r>
              <a:rPr sz="4400" b="0" spc="-130" dirty="0">
                <a:solidFill>
                  <a:srgbClr val="B8131A"/>
                </a:solidFill>
                <a:latin typeface="Segoe UI Light"/>
                <a:cs typeface="Segoe UI Light"/>
              </a:rPr>
              <a:t>Problématique</a:t>
            </a:r>
            <a:endParaRPr sz="4400">
              <a:latin typeface="Segoe UI Light"/>
              <a:cs typeface="Segoe UI Light"/>
            </a:endParaRPr>
          </a:p>
          <a:p>
            <a:pPr marL="469900" marR="5080" indent="-457200">
              <a:lnSpc>
                <a:spcPct val="100000"/>
              </a:lnSpc>
              <a:spcBef>
                <a:spcPts val="770"/>
              </a:spcBef>
              <a:buFont typeface="Arial"/>
              <a:buChar char="•"/>
              <a:tabLst>
                <a:tab pos="469265" algn="l"/>
                <a:tab pos="469900" algn="l"/>
              </a:tabLst>
            </a:pPr>
            <a:r>
              <a:rPr sz="3900" b="0" spc="-30" dirty="0">
                <a:solidFill>
                  <a:srgbClr val="404040"/>
                </a:solidFill>
                <a:latin typeface="Segoe UI Light"/>
                <a:cs typeface="Segoe UI Light"/>
              </a:rPr>
              <a:t>Avant </a:t>
            </a:r>
            <a:r>
              <a:rPr sz="3900" b="0" spc="-5" dirty="0">
                <a:solidFill>
                  <a:srgbClr val="404040"/>
                </a:solidFill>
                <a:latin typeface="Segoe UI Light"/>
                <a:cs typeface="Segoe UI Light"/>
              </a:rPr>
              <a:t>d’utiliser un </a:t>
            </a:r>
            <a:r>
              <a:rPr sz="3900" b="0" spc="-80" dirty="0">
                <a:solidFill>
                  <a:srgbClr val="404040"/>
                </a:solidFill>
                <a:latin typeface="Segoe UI Light"/>
                <a:cs typeface="Segoe UI Light"/>
              </a:rPr>
              <a:t>SGBD, </a:t>
            </a:r>
            <a:r>
              <a:rPr sz="3900" b="0" spc="-5" dirty="0">
                <a:solidFill>
                  <a:srgbClr val="404040"/>
                </a:solidFill>
                <a:latin typeface="Segoe UI Light"/>
                <a:cs typeface="Segoe UI Light"/>
              </a:rPr>
              <a:t>il </a:t>
            </a:r>
            <a:r>
              <a:rPr sz="3900" b="0" dirty="0">
                <a:solidFill>
                  <a:srgbClr val="404040"/>
                </a:solidFill>
                <a:latin typeface="Segoe UI Light"/>
                <a:cs typeface="Segoe UI Light"/>
              </a:rPr>
              <a:t>faut mener </a:t>
            </a:r>
            <a:r>
              <a:rPr sz="3900" b="0" spc="-5" dirty="0">
                <a:solidFill>
                  <a:srgbClr val="404040"/>
                </a:solidFill>
                <a:latin typeface="Segoe UI Light"/>
                <a:cs typeface="Segoe UI Light"/>
              </a:rPr>
              <a:t>une analyse </a:t>
            </a:r>
            <a:r>
              <a:rPr sz="3900" b="0" spc="-100" dirty="0">
                <a:solidFill>
                  <a:srgbClr val="404040"/>
                </a:solidFill>
                <a:latin typeface="Segoe UI Light"/>
                <a:cs typeface="Segoe UI Light"/>
              </a:rPr>
              <a:t>(cf.  </a:t>
            </a:r>
            <a:r>
              <a:rPr sz="3900" b="0" spc="-5" dirty="0">
                <a:solidFill>
                  <a:srgbClr val="404040"/>
                </a:solidFill>
                <a:latin typeface="Segoe UI Light"/>
                <a:cs typeface="Segoe UI Light"/>
              </a:rPr>
              <a:t>diapo</a:t>
            </a:r>
            <a:r>
              <a:rPr sz="3900" b="0" spc="-20" dirty="0">
                <a:solidFill>
                  <a:srgbClr val="404040"/>
                </a:solidFill>
                <a:latin typeface="Segoe UI Light"/>
                <a:cs typeface="Segoe UI Light"/>
              </a:rPr>
              <a:t> </a:t>
            </a:r>
            <a:r>
              <a:rPr sz="3900" b="0" spc="-5" dirty="0">
                <a:solidFill>
                  <a:srgbClr val="404040"/>
                </a:solidFill>
                <a:latin typeface="Segoe UI Light"/>
                <a:cs typeface="Segoe UI Light"/>
              </a:rPr>
              <a:t>5)</a:t>
            </a:r>
            <a:endParaRPr sz="3900">
              <a:latin typeface="Segoe UI Light"/>
              <a:cs typeface="Segoe UI Light"/>
            </a:endParaRPr>
          </a:p>
          <a:p>
            <a:pPr marL="469900" marR="838200" indent="-457200">
              <a:lnSpc>
                <a:spcPct val="100000"/>
              </a:lnSpc>
              <a:spcBef>
                <a:spcPts val="940"/>
              </a:spcBef>
              <a:buFont typeface="Arial"/>
              <a:buChar char="•"/>
              <a:tabLst>
                <a:tab pos="469265" algn="l"/>
                <a:tab pos="469900" algn="l"/>
              </a:tabLst>
            </a:pPr>
            <a:r>
              <a:rPr sz="3900" b="0" dirty="0">
                <a:solidFill>
                  <a:srgbClr val="404040"/>
                </a:solidFill>
                <a:latin typeface="Segoe UI Light"/>
                <a:cs typeface="Segoe UI Light"/>
              </a:rPr>
              <a:t>Elle </a:t>
            </a:r>
            <a:r>
              <a:rPr sz="3900" b="0" spc="-5" dirty="0">
                <a:solidFill>
                  <a:srgbClr val="404040"/>
                </a:solidFill>
                <a:latin typeface="Segoe UI Light"/>
                <a:cs typeface="Segoe UI Light"/>
              </a:rPr>
              <a:t>va </a:t>
            </a:r>
            <a:r>
              <a:rPr sz="3900" b="0" spc="-15" dirty="0">
                <a:solidFill>
                  <a:srgbClr val="404040"/>
                </a:solidFill>
                <a:latin typeface="Segoe UI Light"/>
                <a:cs typeface="Segoe UI Light"/>
              </a:rPr>
              <a:t>permettre </a:t>
            </a:r>
            <a:r>
              <a:rPr sz="3900" b="0" spc="-5" dirty="0">
                <a:solidFill>
                  <a:srgbClr val="404040"/>
                </a:solidFill>
                <a:latin typeface="Segoe UI Light"/>
                <a:cs typeface="Segoe UI Light"/>
              </a:rPr>
              <a:t>de </a:t>
            </a:r>
            <a:r>
              <a:rPr sz="3900" b="0" spc="-30" dirty="0">
                <a:solidFill>
                  <a:srgbClr val="404040"/>
                </a:solidFill>
                <a:latin typeface="Segoe UI Light"/>
                <a:cs typeface="Segoe UI Light"/>
              </a:rPr>
              <a:t>rendre </a:t>
            </a:r>
            <a:r>
              <a:rPr sz="3900" b="0" dirty="0">
                <a:solidFill>
                  <a:srgbClr val="404040"/>
                </a:solidFill>
                <a:latin typeface="Segoe UI Light"/>
                <a:cs typeface="Segoe UI Light"/>
              </a:rPr>
              <a:t>compte </a:t>
            </a:r>
            <a:r>
              <a:rPr sz="3900" b="0" spc="-5" dirty="0">
                <a:solidFill>
                  <a:srgbClr val="404040"/>
                </a:solidFill>
                <a:latin typeface="Segoe UI Light"/>
                <a:cs typeface="Segoe UI Light"/>
              </a:rPr>
              <a:t>des </a:t>
            </a:r>
            <a:r>
              <a:rPr sz="3900" b="0" spc="-15" dirty="0">
                <a:solidFill>
                  <a:srgbClr val="404040"/>
                </a:solidFill>
                <a:latin typeface="Segoe UI Light"/>
                <a:cs typeface="Segoe UI Light"/>
              </a:rPr>
              <a:t>règles </a:t>
            </a:r>
            <a:r>
              <a:rPr sz="3900" b="0" spc="-5" dirty="0">
                <a:solidFill>
                  <a:srgbClr val="404040"/>
                </a:solidFill>
                <a:latin typeface="Segoe UI Light"/>
                <a:cs typeface="Segoe UI Light"/>
              </a:rPr>
              <a:t>de  gestion </a:t>
            </a:r>
            <a:r>
              <a:rPr sz="3900" b="0" dirty="0">
                <a:solidFill>
                  <a:srgbClr val="404040"/>
                </a:solidFill>
                <a:latin typeface="Segoe UI Light"/>
                <a:cs typeface="Segoe UI Light"/>
              </a:rPr>
              <a:t>et </a:t>
            </a:r>
            <a:r>
              <a:rPr sz="3900" b="0" spc="-5" dirty="0">
                <a:solidFill>
                  <a:srgbClr val="404040"/>
                </a:solidFill>
                <a:latin typeface="Segoe UI Light"/>
                <a:cs typeface="Segoe UI Light"/>
              </a:rPr>
              <a:t>des</a:t>
            </a:r>
            <a:r>
              <a:rPr sz="3900" b="0" spc="5" dirty="0">
                <a:solidFill>
                  <a:srgbClr val="404040"/>
                </a:solidFill>
                <a:latin typeface="Segoe UI Light"/>
                <a:cs typeface="Segoe UI Light"/>
              </a:rPr>
              <a:t> </a:t>
            </a:r>
            <a:r>
              <a:rPr sz="3900" b="0" spc="-5" dirty="0">
                <a:solidFill>
                  <a:srgbClr val="404040"/>
                </a:solidFill>
                <a:latin typeface="Segoe UI Light"/>
                <a:cs typeface="Segoe UI Light"/>
              </a:rPr>
              <a:t>concepts</a:t>
            </a:r>
            <a:endParaRPr sz="3900">
              <a:latin typeface="Segoe UI Light"/>
              <a:cs typeface="Segoe UI Light"/>
            </a:endParaRPr>
          </a:p>
          <a:p>
            <a:pPr marL="469900" marR="203200" indent="-457200">
              <a:lnSpc>
                <a:spcPct val="100000"/>
              </a:lnSpc>
              <a:spcBef>
                <a:spcPts val="940"/>
              </a:spcBef>
              <a:buFont typeface="Arial"/>
              <a:buChar char="•"/>
              <a:tabLst>
                <a:tab pos="469265" algn="l"/>
                <a:tab pos="469900" algn="l"/>
              </a:tabLst>
            </a:pPr>
            <a:r>
              <a:rPr sz="3900" b="0" dirty="0">
                <a:solidFill>
                  <a:srgbClr val="404040"/>
                </a:solidFill>
                <a:latin typeface="Segoe UI Light"/>
                <a:cs typeface="Segoe UI Light"/>
              </a:rPr>
              <a:t>Elle </a:t>
            </a:r>
            <a:r>
              <a:rPr sz="3900" b="0" spc="-5" dirty="0">
                <a:solidFill>
                  <a:srgbClr val="404040"/>
                </a:solidFill>
                <a:latin typeface="Segoe UI Light"/>
                <a:cs typeface="Segoe UI Light"/>
              </a:rPr>
              <a:t>sera validée par les </a:t>
            </a:r>
            <a:r>
              <a:rPr sz="3900" b="0" dirty="0">
                <a:solidFill>
                  <a:srgbClr val="404040"/>
                </a:solidFill>
                <a:latin typeface="Segoe UI Light"/>
                <a:cs typeface="Segoe UI Light"/>
              </a:rPr>
              <a:t>futurs </a:t>
            </a:r>
            <a:r>
              <a:rPr sz="3900" b="0" spc="-5" dirty="0">
                <a:solidFill>
                  <a:srgbClr val="404040"/>
                </a:solidFill>
                <a:latin typeface="Segoe UI Light"/>
                <a:cs typeface="Segoe UI Light"/>
              </a:rPr>
              <a:t>utilisateurs du système  que vous êtes </a:t>
            </a:r>
            <a:r>
              <a:rPr sz="3900" b="0" dirty="0">
                <a:solidFill>
                  <a:srgbClr val="404040"/>
                </a:solidFill>
                <a:latin typeface="Segoe UI Light"/>
                <a:cs typeface="Segoe UI Light"/>
              </a:rPr>
              <a:t>en train </a:t>
            </a:r>
            <a:r>
              <a:rPr sz="3900" b="0" spc="-5" dirty="0">
                <a:solidFill>
                  <a:srgbClr val="404040"/>
                </a:solidFill>
                <a:latin typeface="Segoe UI Light"/>
                <a:cs typeface="Segoe UI Light"/>
              </a:rPr>
              <a:t>de</a:t>
            </a:r>
            <a:r>
              <a:rPr sz="3900" b="0" dirty="0">
                <a:solidFill>
                  <a:srgbClr val="404040"/>
                </a:solidFill>
                <a:latin typeface="Segoe UI Light"/>
                <a:cs typeface="Segoe UI Light"/>
              </a:rPr>
              <a:t> </a:t>
            </a:r>
            <a:r>
              <a:rPr sz="3900" b="0" spc="-5" dirty="0">
                <a:solidFill>
                  <a:srgbClr val="404040"/>
                </a:solidFill>
                <a:latin typeface="Segoe UI Light"/>
                <a:cs typeface="Segoe UI Light"/>
              </a:rPr>
              <a:t>concevoir</a:t>
            </a:r>
            <a:endParaRPr sz="3900">
              <a:latin typeface="Segoe UI Light"/>
              <a:cs typeface="Segoe UI Light"/>
            </a:endParaRPr>
          </a:p>
          <a:p>
            <a:pPr marL="469900" indent="-457200">
              <a:lnSpc>
                <a:spcPct val="100000"/>
              </a:lnSpc>
              <a:spcBef>
                <a:spcPts val="935"/>
              </a:spcBef>
              <a:buFont typeface="Arial"/>
              <a:buChar char="•"/>
              <a:tabLst>
                <a:tab pos="469265" algn="l"/>
                <a:tab pos="469900" algn="l"/>
              </a:tabLst>
            </a:pPr>
            <a:r>
              <a:rPr sz="3900" b="0" dirty="0">
                <a:solidFill>
                  <a:srgbClr val="404040"/>
                </a:solidFill>
                <a:latin typeface="Segoe UI Light"/>
                <a:cs typeface="Segoe UI Light"/>
              </a:rPr>
              <a:t>Plusieurs </a:t>
            </a:r>
            <a:r>
              <a:rPr sz="3900" b="0" spc="-5" dirty="0">
                <a:solidFill>
                  <a:srgbClr val="404040"/>
                </a:solidFill>
                <a:latin typeface="Segoe UI Light"/>
                <a:cs typeface="Segoe UI Light"/>
              </a:rPr>
              <a:t>méthodes sont possibles </a:t>
            </a:r>
            <a:r>
              <a:rPr sz="3900" b="0" dirty="0">
                <a:solidFill>
                  <a:srgbClr val="404040"/>
                </a:solidFill>
                <a:latin typeface="Segoe UI Light"/>
                <a:cs typeface="Segoe UI Light"/>
              </a:rPr>
              <a:t>(e.g. </a:t>
            </a:r>
            <a:r>
              <a:rPr sz="3900" b="0" spc="-5" dirty="0">
                <a:solidFill>
                  <a:srgbClr val="404040"/>
                </a:solidFill>
                <a:latin typeface="Segoe UI Light"/>
                <a:cs typeface="Segoe UI Light"/>
              </a:rPr>
              <a:t>Merise,</a:t>
            </a:r>
            <a:r>
              <a:rPr sz="3900" b="0" spc="-15" dirty="0">
                <a:solidFill>
                  <a:srgbClr val="404040"/>
                </a:solidFill>
                <a:latin typeface="Segoe UI Light"/>
                <a:cs typeface="Segoe UI Light"/>
              </a:rPr>
              <a:t> </a:t>
            </a:r>
            <a:r>
              <a:rPr sz="3900" b="0" dirty="0">
                <a:solidFill>
                  <a:srgbClr val="404040"/>
                </a:solidFill>
                <a:latin typeface="Segoe UI Light"/>
                <a:cs typeface="Segoe UI Light"/>
              </a:rPr>
              <a:t>UML)</a:t>
            </a:r>
            <a:endParaRPr sz="3900">
              <a:latin typeface="Segoe UI Light"/>
              <a:cs typeface="Segoe UI Light"/>
            </a:endParaRPr>
          </a:p>
        </p:txBody>
      </p:sp>
      <p:sp>
        <p:nvSpPr>
          <p:cNvPr id="8" name="object 8"/>
          <p:cNvSpPr txBox="1"/>
          <p:nvPr/>
        </p:nvSpPr>
        <p:spPr>
          <a:xfrm>
            <a:off x="11475466" y="22606"/>
            <a:ext cx="48831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11</a:t>
            </a:r>
            <a:endParaRPr sz="1200">
              <a:latin typeface="Segoe UI Light"/>
              <a:cs typeface="Segoe UI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17765"/>
            <a:ext cx="11752580" cy="5673348"/>
          </a:xfrm>
          <a:prstGeom prst="rect">
            <a:avLst/>
          </a:prstGeom>
        </p:spPr>
        <p:txBody>
          <a:bodyPr vert="horz" wrap="square" lIns="0" tIns="152400" rIns="0" bIns="0" rtlCol="0">
            <a:spAutoFit/>
          </a:bodyPr>
          <a:lstStyle/>
          <a:p>
            <a:pPr marL="12700">
              <a:lnSpc>
                <a:spcPct val="100000"/>
              </a:lnSpc>
              <a:spcBef>
                <a:spcPts val="1200"/>
              </a:spcBef>
            </a:pPr>
            <a:r>
              <a:rPr sz="4400" b="0" spc="-60" dirty="0">
                <a:solidFill>
                  <a:srgbClr val="B8131A"/>
                </a:solidFill>
                <a:latin typeface="Segoe UI Light"/>
                <a:cs typeface="Segoe UI Light"/>
              </a:rPr>
              <a:t>Le </a:t>
            </a:r>
            <a:r>
              <a:rPr sz="4400" b="0" spc="-110" dirty="0">
                <a:solidFill>
                  <a:srgbClr val="B8131A"/>
                </a:solidFill>
                <a:latin typeface="Segoe UI Light"/>
                <a:cs typeface="Segoe UI Light"/>
              </a:rPr>
              <a:t>modèle</a:t>
            </a:r>
            <a:r>
              <a:rPr sz="4400" b="0" spc="-505" dirty="0">
                <a:solidFill>
                  <a:srgbClr val="B8131A"/>
                </a:solidFill>
                <a:latin typeface="Segoe UI Light"/>
                <a:cs typeface="Segoe UI Light"/>
              </a:rPr>
              <a:t> </a:t>
            </a:r>
            <a:r>
              <a:rPr sz="4400" b="0" spc="-125" dirty="0">
                <a:solidFill>
                  <a:srgbClr val="B8131A"/>
                </a:solidFill>
                <a:latin typeface="Segoe UI Light"/>
                <a:cs typeface="Segoe UI Light"/>
              </a:rPr>
              <a:t>entité-association</a:t>
            </a:r>
            <a:endParaRPr sz="4400" dirty="0">
              <a:latin typeface="Segoe UI Light"/>
              <a:cs typeface="Segoe UI Light"/>
            </a:endParaRPr>
          </a:p>
          <a:p>
            <a:pPr marL="469900" indent="-457200">
              <a:lnSpc>
                <a:spcPct val="100000"/>
              </a:lnSpc>
              <a:spcBef>
                <a:spcPts val="805"/>
              </a:spcBef>
              <a:buFont typeface="Arial"/>
              <a:buChar char="•"/>
              <a:tabLst>
                <a:tab pos="469265" algn="l"/>
                <a:tab pos="469900" algn="l"/>
              </a:tabLst>
            </a:pPr>
            <a:r>
              <a:rPr sz="3200" b="0" dirty="0">
                <a:solidFill>
                  <a:srgbClr val="404040"/>
                </a:solidFill>
                <a:latin typeface="Segoe UI Light"/>
                <a:cs typeface="Segoe UI Light"/>
              </a:rPr>
              <a:t>Fondement </a:t>
            </a:r>
            <a:r>
              <a:rPr sz="3200" b="0" spc="-5" dirty="0">
                <a:solidFill>
                  <a:srgbClr val="404040"/>
                </a:solidFill>
                <a:latin typeface="Segoe UI Light"/>
                <a:cs typeface="Segoe UI Light"/>
              </a:rPr>
              <a:t>de la </a:t>
            </a:r>
            <a:r>
              <a:rPr sz="3200" b="0" dirty="0">
                <a:solidFill>
                  <a:srgbClr val="404040"/>
                </a:solidFill>
                <a:latin typeface="Segoe UI Light"/>
                <a:cs typeface="Segoe UI Light"/>
              </a:rPr>
              <a:t>modélisation </a:t>
            </a:r>
            <a:r>
              <a:rPr sz="3200" b="0" spc="-5" dirty="0">
                <a:solidFill>
                  <a:srgbClr val="404040"/>
                </a:solidFill>
                <a:latin typeface="Segoe UI Light"/>
                <a:cs typeface="Segoe UI Light"/>
              </a:rPr>
              <a:t>des données </a:t>
            </a:r>
            <a:r>
              <a:rPr sz="3200" b="0" dirty="0" err="1">
                <a:solidFill>
                  <a:srgbClr val="404040"/>
                </a:solidFill>
                <a:latin typeface="Segoe UI Light"/>
                <a:cs typeface="Segoe UI Light"/>
              </a:rPr>
              <a:t>en</a:t>
            </a:r>
            <a:r>
              <a:rPr sz="3200" b="0" spc="-140" dirty="0">
                <a:solidFill>
                  <a:srgbClr val="404040"/>
                </a:solidFill>
                <a:latin typeface="Segoe UI Light"/>
                <a:cs typeface="Segoe UI Light"/>
              </a:rPr>
              <a:t> </a:t>
            </a:r>
            <a:r>
              <a:rPr sz="3200" b="0" dirty="0">
                <a:solidFill>
                  <a:srgbClr val="404040"/>
                </a:solidFill>
                <a:latin typeface="Segoe UI Light"/>
                <a:cs typeface="Segoe UI Light"/>
              </a:rPr>
              <a:t>M</a:t>
            </a:r>
            <a:r>
              <a:rPr lang="fr-FR" sz="3200" b="0" dirty="0">
                <a:solidFill>
                  <a:srgbClr val="404040"/>
                </a:solidFill>
                <a:latin typeface="Segoe UI Light"/>
                <a:cs typeface="Segoe UI Light"/>
              </a:rPr>
              <a:t>ERISE (Méthode d’étude et de réalisation informatique pour les systèmes d’entreprise)</a:t>
            </a:r>
            <a:endParaRPr sz="3200" dirty="0">
              <a:latin typeface="Segoe UI Light"/>
              <a:cs typeface="Segoe UI Light"/>
            </a:endParaRPr>
          </a:p>
          <a:p>
            <a:pPr marL="469900" marR="300355" indent="-457200">
              <a:lnSpc>
                <a:spcPct val="100000"/>
              </a:lnSpc>
              <a:spcBef>
                <a:spcPts val="765"/>
              </a:spcBef>
              <a:buFont typeface="Arial"/>
              <a:buChar char="•"/>
              <a:tabLst>
                <a:tab pos="469265" algn="l"/>
                <a:tab pos="469900" algn="l"/>
              </a:tabLst>
            </a:pPr>
            <a:r>
              <a:rPr sz="3200" b="0" spc="-15" dirty="0">
                <a:solidFill>
                  <a:srgbClr val="404040"/>
                </a:solidFill>
                <a:latin typeface="Segoe UI Light"/>
                <a:cs typeface="Segoe UI Light"/>
              </a:rPr>
              <a:t>Sépare </a:t>
            </a:r>
            <a:r>
              <a:rPr sz="3200" b="0" spc="-5" dirty="0">
                <a:solidFill>
                  <a:srgbClr val="404040"/>
                </a:solidFill>
                <a:latin typeface="Segoe UI Light"/>
                <a:cs typeface="Segoe UI Light"/>
              </a:rPr>
              <a:t>les données </a:t>
            </a:r>
            <a:r>
              <a:rPr sz="3200" b="0" dirty="0">
                <a:solidFill>
                  <a:srgbClr val="404040"/>
                </a:solidFill>
                <a:latin typeface="Segoe UI Light"/>
                <a:cs typeface="Segoe UI Light"/>
              </a:rPr>
              <a:t>et </a:t>
            </a:r>
            <a:r>
              <a:rPr sz="3200" b="0" spc="-5" dirty="0">
                <a:solidFill>
                  <a:srgbClr val="404040"/>
                </a:solidFill>
                <a:latin typeface="Segoe UI Light"/>
                <a:cs typeface="Segoe UI Light"/>
              </a:rPr>
              <a:t>les </a:t>
            </a:r>
            <a:r>
              <a:rPr sz="3200" b="0" dirty="0">
                <a:solidFill>
                  <a:srgbClr val="404040"/>
                </a:solidFill>
                <a:latin typeface="Segoe UI Light"/>
                <a:cs typeface="Segoe UI Light"/>
              </a:rPr>
              <a:t>traitements à effectuer </a:t>
            </a:r>
            <a:r>
              <a:rPr sz="3200" b="0" spc="-5" dirty="0">
                <a:solidFill>
                  <a:srgbClr val="404040"/>
                </a:solidFill>
                <a:latin typeface="Segoe UI Light"/>
                <a:cs typeface="Segoe UI Light"/>
              </a:rPr>
              <a:t>avec </a:t>
            </a:r>
            <a:r>
              <a:rPr sz="3200" b="0" dirty="0">
                <a:solidFill>
                  <a:srgbClr val="404040"/>
                </a:solidFill>
                <a:latin typeface="Segoe UI Light"/>
                <a:cs typeface="Segoe UI Light"/>
              </a:rPr>
              <a:t>le système  </a:t>
            </a:r>
            <a:r>
              <a:rPr sz="3200" b="0" spc="-5" dirty="0">
                <a:solidFill>
                  <a:srgbClr val="404040"/>
                </a:solidFill>
                <a:latin typeface="Segoe UI Light"/>
                <a:cs typeface="Segoe UI Light"/>
              </a:rPr>
              <a:t>d’information </a:t>
            </a:r>
            <a:r>
              <a:rPr sz="3200" b="0" dirty="0">
                <a:solidFill>
                  <a:srgbClr val="404040"/>
                </a:solidFill>
                <a:latin typeface="Segoe UI Light"/>
                <a:cs typeface="Segoe UI Light"/>
              </a:rPr>
              <a:t>en </a:t>
            </a:r>
            <a:r>
              <a:rPr sz="3200" b="0" spc="-5" dirty="0">
                <a:solidFill>
                  <a:srgbClr val="404040"/>
                </a:solidFill>
                <a:latin typeface="Segoe UI Light"/>
                <a:cs typeface="Segoe UI Light"/>
              </a:rPr>
              <a:t>différents </a:t>
            </a:r>
            <a:r>
              <a:rPr sz="3200" b="0" dirty="0">
                <a:solidFill>
                  <a:srgbClr val="404040"/>
                </a:solidFill>
                <a:latin typeface="Segoe UI Light"/>
                <a:cs typeface="Segoe UI Light"/>
              </a:rPr>
              <a:t>modèles, conceptuels et</a:t>
            </a:r>
            <a:r>
              <a:rPr sz="3200" b="0" spc="-100" dirty="0">
                <a:solidFill>
                  <a:srgbClr val="404040"/>
                </a:solidFill>
                <a:latin typeface="Segoe UI Light"/>
                <a:cs typeface="Segoe UI Light"/>
              </a:rPr>
              <a:t> </a:t>
            </a:r>
            <a:r>
              <a:rPr sz="3200" b="0" spc="-5" dirty="0">
                <a:solidFill>
                  <a:srgbClr val="404040"/>
                </a:solidFill>
                <a:latin typeface="Segoe UI Light"/>
                <a:cs typeface="Segoe UI Light"/>
              </a:rPr>
              <a:t>physiques</a:t>
            </a:r>
            <a:endParaRPr sz="3200" dirty="0">
              <a:latin typeface="Segoe UI Light"/>
              <a:cs typeface="Segoe UI Light"/>
            </a:endParaRPr>
          </a:p>
          <a:p>
            <a:pPr marL="469900" marR="5080" indent="-457200">
              <a:lnSpc>
                <a:spcPct val="100000"/>
              </a:lnSpc>
              <a:spcBef>
                <a:spcPts val="770"/>
              </a:spcBef>
              <a:buFont typeface="Arial"/>
              <a:buChar char="•"/>
              <a:tabLst>
                <a:tab pos="469265" algn="l"/>
                <a:tab pos="469900" algn="l"/>
              </a:tabLst>
            </a:pPr>
            <a:r>
              <a:rPr sz="3200" b="0" spc="-5" dirty="0">
                <a:solidFill>
                  <a:srgbClr val="404040"/>
                </a:solidFill>
                <a:latin typeface="Segoe UI Light"/>
                <a:cs typeface="Segoe UI Light"/>
              </a:rPr>
              <a:t>Le </a:t>
            </a:r>
            <a:r>
              <a:rPr sz="3200" b="0" spc="5" dirty="0">
                <a:solidFill>
                  <a:srgbClr val="404040"/>
                </a:solidFill>
                <a:latin typeface="Segoe UI Light"/>
                <a:cs typeface="Segoe UI Light"/>
              </a:rPr>
              <a:t>MCD </a:t>
            </a:r>
            <a:r>
              <a:rPr sz="3200" b="0" spc="-5" dirty="0">
                <a:solidFill>
                  <a:srgbClr val="404040"/>
                </a:solidFill>
                <a:latin typeface="Segoe UI Light"/>
                <a:cs typeface="Segoe UI Light"/>
              </a:rPr>
              <a:t>(Modèle </a:t>
            </a:r>
            <a:r>
              <a:rPr sz="3200" b="0" dirty="0">
                <a:solidFill>
                  <a:srgbClr val="404040"/>
                </a:solidFill>
                <a:latin typeface="Segoe UI Light"/>
                <a:cs typeface="Segoe UI Light"/>
              </a:rPr>
              <a:t>Conceptuel </a:t>
            </a:r>
            <a:r>
              <a:rPr sz="3200" b="0" spc="-5" dirty="0">
                <a:solidFill>
                  <a:srgbClr val="404040"/>
                </a:solidFill>
                <a:latin typeface="Segoe UI Light"/>
                <a:cs typeface="Segoe UI Light"/>
              </a:rPr>
              <a:t>de </a:t>
            </a:r>
            <a:r>
              <a:rPr sz="3200" b="0" dirty="0">
                <a:solidFill>
                  <a:srgbClr val="404040"/>
                </a:solidFill>
                <a:latin typeface="Segoe UI Light"/>
                <a:cs typeface="Segoe UI Light"/>
              </a:rPr>
              <a:t>Données) </a:t>
            </a:r>
            <a:r>
              <a:rPr sz="3200" b="0" spc="-5" dirty="0">
                <a:solidFill>
                  <a:srgbClr val="404040"/>
                </a:solidFill>
                <a:latin typeface="Segoe UI Light"/>
                <a:cs typeface="Segoe UI Light"/>
              </a:rPr>
              <a:t>permet une description  </a:t>
            </a:r>
            <a:r>
              <a:rPr sz="3200" b="0" dirty="0">
                <a:solidFill>
                  <a:srgbClr val="404040"/>
                </a:solidFill>
                <a:latin typeface="Segoe UI Light"/>
                <a:cs typeface="Segoe UI Light"/>
              </a:rPr>
              <a:t>du </a:t>
            </a:r>
            <a:r>
              <a:rPr sz="3200" b="0" spc="-5" dirty="0">
                <a:solidFill>
                  <a:srgbClr val="404040"/>
                </a:solidFill>
                <a:latin typeface="Segoe UI Light"/>
                <a:cs typeface="Segoe UI Light"/>
              </a:rPr>
              <a:t>système d’informations </a:t>
            </a:r>
            <a:r>
              <a:rPr sz="3200" b="0" dirty="0">
                <a:solidFill>
                  <a:srgbClr val="404040"/>
                </a:solidFill>
                <a:latin typeface="Segoe UI Light"/>
                <a:cs typeface="Segoe UI Light"/>
              </a:rPr>
              <a:t>à </a:t>
            </a:r>
            <a:r>
              <a:rPr sz="3200" b="0" spc="-45" dirty="0">
                <a:solidFill>
                  <a:srgbClr val="404040"/>
                </a:solidFill>
                <a:latin typeface="Segoe UI Light"/>
                <a:cs typeface="Segoe UI Light"/>
              </a:rPr>
              <a:t>l’aide d’entités </a:t>
            </a:r>
            <a:r>
              <a:rPr sz="3200" b="0" dirty="0">
                <a:solidFill>
                  <a:srgbClr val="404040"/>
                </a:solidFill>
                <a:latin typeface="Segoe UI Light"/>
                <a:cs typeface="Segoe UI Light"/>
              </a:rPr>
              <a:t>et</a:t>
            </a:r>
            <a:r>
              <a:rPr sz="3200" b="0" spc="20" dirty="0">
                <a:solidFill>
                  <a:srgbClr val="404040"/>
                </a:solidFill>
                <a:latin typeface="Segoe UI Light"/>
                <a:cs typeface="Segoe UI Light"/>
              </a:rPr>
              <a:t> </a:t>
            </a:r>
            <a:r>
              <a:rPr sz="3200" b="0" spc="-20" dirty="0">
                <a:solidFill>
                  <a:srgbClr val="404040"/>
                </a:solidFill>
                <a:latin typeface="Segoe UI Light"/>
                <a:cs typeface="Segoe UI Light"/>
              </a:rPr>
              <a:t>d’associations</a:t>
            </a:r>
            <a:endParaRPr sz="3200" dirty="0">
              <a:latin typeface="Segoe UI Light"/>
              <a:cs typeface="Segoe UI Light"/>
            </a:endParaRPr>
          </a:p>
          <a:p>
            <a:pPr marL="469900" marR="771525" indent="-457200">
              <a:lnSpc>
                <a:spcPct val="100000"/>
              </a:lnSpc>
              <a:spcBef>
                <a:spcPts val="770"/>
              </a:spcBef>
              <a:buFont typeface="Arial"/>
              <a:buChar char="•"/>
              <a:tabLst>
                <a:tab pos="469265" algn="l"/>
                <a:tab pos="469900" algn="l"/>
              </a:tabLst>
            </a:pPr>
            <a:r>
              <a:rPr sz="3200" b="0" spc="-5" dirty="0">
                <a:solidFill>
                  <a:srgbClr val="404040"/>
                </a:solidFill>
                <a:latin typeface="Segoe UI Light"/>
                <a:cs typeface="Segoe UI Light"/>
              </a:rPr>
              <a:t>Le </a:t>
            </a:r>
            <a:r>
              <a:rPr sz="3200" b="0" dirty="0">
                <a:solidFill>
                  <a:srgbClr val="404040"/>
                </a:solidFill>
                <a:latin typeface="Segoe UI Light"/>
                <a:cs typeface="Segoe UI Light"/>
              </a:rPr>
              <a:t>travail </a:t>
            </a:r>
            <a:r>
              <a:rPr sz="3200" b="0" spc="-5" dirty="0">
                <a:solidFill>
                  <a:srgbClr val="404040"/>
                </a:solidFill>
                <a:latin typeface="Segoe UI Light"/>
                <a:cs typeface="Segoe UI Light"/>
              </a:rPr>
              <a:t>de </a:t>
            </a:r>
            <a:r>
              <a:rPr sz="3200" b="0" spc="-10" dirty="0">
                <a:solidFill>
                  <a:srgbClr val="404040"/>
                </a:solidFill>
                <a:latin typeface="Segoe UI Light"/>
                <a:cs typeface="Segoe UI Light"/>
              </a:rPr>
              <a:t>création </a:t>
            </a:r>
            <a:r>
              <a:rPr sz="3200" b="0" dirty="0">
                <a:solidFill>
                  <a:srgbClr val="404040"/>
                </a:solidFill>
                <a:latin typeface="Segoe UI Light"/>
                <a:cs typeface="Segoe UI Light"/>
              </a:rPr>
              <a:t>d’une base </a:t>
            </a:r>
            <a:r>
              <a:rPr sz="3200" b="0" spc="-5" dirty="0">
                <a:solidFill>
                  <a:srgbClr val="404040"/>
                </a:solidFill>
                <a:latin typeface="Segoe UI Light"/>
                <a:cs typeface="Segoe UI Light"/>
              </a:rPr>
              <a:t>de données </a:t>
            </a:r>
            <a:r>
              <a:rPr sz="3200" b="0" dirty="0">
                <a:solidFill>
                  <a:srgbClr val="404040"/>
                </a:solidFill>
                <a:latin typeface="Segoe UI Light"/>
                <a:cs typeface="Segoe UI Light"/>
              </a:rPr>
              <a:t>commence juste  </a:t>
            </a:r>
            <a:r>
              <a:rPr sz="3200" b="0" spc="-15" dirty="0">
                <a:solidFill>
                  <a:srgbClr val="404040"/>
                </a:solidFill>
                <a:latin typeface="Segoe UI Light"/>
                <a:cs typeface="Segoe UI Light"/>
              </a:rPr>
              <a:t>après </a:t>
            </a:r>
            <a:r>
              <a:rPr sz="3200" b="0" dirty="0">
                <a:solidFill>
                  <a:srgbClr val="404040"/>
                </a:solidFill>
                <a:latin typeface="Segoe UI Light"/>
                <a:cs typeface="Segoe UI Light"/>
              </a:rPr>
              <a:t>celui </a:t>
            </a:r>
            <a:r>
              <a:rPr sz="3200" b="0" spc="-5" dirty="0">
                <a:solidFill>
                  <a:srgbClr val="404040"/>
                </a:solidFill>
                <a:latin typeface="Segoe UI Light"/>
                <a:cs typeface="Segoe UI Light"/>
              </a:rPr>
              <a:t>des analystes qui ont </a:t>
            </a:r>
            <a:r>
              <a:rPr sz="3200" b="0" dirty="0">
                <a:solidFill>
                  <a:srgbClr val="404040"/>
                </a:solidFill>
                <a:latin typeface="Segoe UI Light"/>
                <a:cs typeface="Segoe UI Light"/>
              </a:rPr>
              <a:t>établi </a:t>
            </a:r>
            <a:r>
              <a:rPr sz="3200" b="0" spc="-5" dirty="0">
                <a:solidFill>
                  <a:srgbClr val="404040"/>
                </a:solidFill>
                <a:latin typeface="Segoe UI Light"/>
                <a:cs typeface="Segoe UI Light"/>
              </a:rPr>
              <a:t>le</a:t>
            </a:r>
            <a:r>
              <a:rPr sz="3200" b="0" spc="-55" dirty="0">
                <a:solidFill>
                  <a:srgbClr val="404040"/>
                </a:solidFill>
                <a:latin typeface="Segoe UI Light"/>
                <a:cs typeface="Segoe UI Light"/>
              </a:rPr>
              <a:t> </a:t>
            </a:r>
            <a:r>
              <a:rPr sz="3200" b="0" dirty="0">
                <a:solidFill>
                  <a:srgbClr val="404040"/>
                </a:solidFill>
                <a:latin typeface="Segoe UI Light"/>
                <a:cs typeface="Segoe UI Light"/>
              </a:rPr>
              <a:t>MCD</a:t>
            </a:r>
            <a:endParaRPr sz="3200" dirty="0">
              <a:latin typeface="Segoe UI Light"/>
              <a:cs typeface="Segoe UI Light"/>
            </a:endParaRPr>
          </a:p>
        </p:txBody>
      </p:sp>
      <p:sp>
        <p:nvSpPr>
          <p:cNvPr id="8" name="object 8"/>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12</a:t>
            </a:r>
            <a:endParaRPr sz="1200">
              <a:latin typeface="Segoe UI Light"/>
              <a:cs typeface="Segoe UI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17765"/>
            <a:ext cx="11762740" cy="5331460"/>
          </a:xfrm>
          <a:prstGeom prst="rect">
            <a:avLst/>
          </a:prstGeom>
        </p:spPr>
        <p:txBody>
          <a:bodyPr vert="horz" wrap="square" lIns="0" tIns="152400" rIns="0" bIns="0" rtlCol="0">
            <a:spAutoFit/>
          </a:bodyPr>
          <a:lstStyle/>
          <a:p>
            <a:pPr marL="12700">
              <a:lnSpc>
                <a:spcPct val="100000"/>
              </a:lnSpc>
              <a:spcBef>
                <a:spcPts val="1200"/>
              </a:spcBef>
            </a:pPr>
            <a:r>
              <a:rPr sz="4400" b="0" spc="-120" dirty="0">
                <a:solidFill>
                  <a:srgbClr val="B8131A"/>
                </a:solidFill>
                <a:latin typeface="Segoe UI Light"/>
                <a:cs typeface="Segoe UI Light"/>
              </a:rPr>
              <a:t>Définition</a:t>
            </a:r>
            <a:endParaRPr sz="4400" dirty="0">
              <a:latin typeface="Segoe UI Light"/>
              <a:cs typeface="Segoe UI Light"/>
            </a:endParaRPr>
          </a:p>
          <a:p>
            <a:pPr marL="469900" marR="269240" indent="-457200">
              <a:lnSpc>
                <a:spcPct val="100000"/>
              </a:lnSpc>
              <a:spcBef>
                <a:spcPts val="805"/>
              </a:spcBef>
              <a:buFont typeface="Arial"/>
              <a:buChar char="•"/>
              <a:tabLst>
                <a:tab pos="469265" algn="l"/>
                <a:tab pos="469900" algn="l"/>
              </a:tabLst>
            </a:pPr>
            <a:r>
              <a:rPr sz="3200" b="0" dirty="0">
                <a:solidFill>
                  <a:srgbClr val="404040"/>
                </a:solidFill>
                <a:latin typeface="Segoe UI Light"/>
                <a:cs typeface="Segoe UI Light"/>
              </a:rPr>
              <a:t>Entité : </a:t>
            </a:r>
            <a:r>
              <a:rPr sz="3200" b="0" spc="-5" dirty="0">
                <a:solidFill>
                  <a:srgbClr val="404040"/>
                </a:solidFill>
                <a:latin typeface="Segoe UI Light"/>
                <a:cs typeface="Segoe UI Light"/>
              </a:rPr>
              <a:t>objet </a:t>
            </a:r>
            <a:r>
              <a:rPr sz="3200" b="0" spc="25" dirty="0">
                <a:solidFill>
                  <a:srgbClr val="404040"/>
                </a:solidFill>
                <a:latin typeface="Segoe UI Light"/>
                <a:cs typeface="Segoe UI Light"/>
              </a:rPr>
              <a:t>pourvu </a:t>
            </a:r>
            <a:r>
              <a:rPr sz="3200" b="0" spc="-5" dirty="0">
                <a:solidFill>
                  <a:srgbClr val="404040"/>
                </a:solidFill>
                <a:latin typeface="Segoe UI Light"/>
                <a:cs typeface="Segoe UI Light"/>
              </a:rPr>
              <a:t>d’une </a:t>
            </a:r>
            <a:r>
              <a:rPr sz="3200" b="0" dirty="0">
                <a:solidFill>
                  <a:srgbClr val="404040"/>
                </a:solidFill>
                <a:latin typeface="Segoe UI Light"/>
                <a:cs typeface="Segoe UI Light"/>
              </a:rPr>
              <a:t>existence </a:t>
            </a:r>
            <a:r>
              <a:rPr sz="3200" b="0" spc="-20" dirty="0">
                <a:solidFill>
                  <a:srgbClr val="404040"/>
                </a:solidFill>
                <a:latin typeface="Segoe UI Light"/>
                <a:cs typeface="Segoe UI Light"/>
              </a:rPr>
              <a:t>propre </a:t>
            </a:r>
            <a:r>
              <a:rPr sz="3200" b="0" spc="-5" dirty="0">
                <a:solidFill>
                  <a:srgbClr val="404040"/>
                </a:solidFill>
                <a:latin typeface="Segoe UI Light"/>
                <a:cs typeface="Segoe UI Light"/>
              </a:rPr>
              <a:t>qui peut </a:t>
            </a:r>
            <a:r>
              <a:rPr sz="3200" b="0" spc="-10" dirty="0">
                <a:solidFill>
                  <a:srgbClr val="404040"/>
                </a:solidFill>
                <a:latin typeface="Segoe UI Light"/>
                <a:cs typeface="Segoe UI Light"/>
              </a:rPr>
              <a:t>représenter  </a:t>
            </a:r>
            <a:r>
              <a:rPr sz="3200" b="0" spc="-5" dirty="0">
                <a:solidFill>
                  <a:srgbClr val="404040"/>
                </a:solidFill>
                <a:latin typeface="Segoe UI Light"/>
                <a:cs typeface="Segoe UI Light"/>
              </a:rPr>
              <a:t>quelque </a:t>
            </a:r>
            <a:r>
              <a:rPr sz="3200" b="0" dirty="0">
                <a:solidFill>
                  <a:srgbClr val="404040"/>
                </a:solidFill>
                <a:latin typeface="Segoe UI Light"/>
                <a:cs typeface="Segoe UI Light"/>
              </a:rPr>
              <a:t>chose </a:t>
            </a:r>
            <a:r>
              <a:rPr sz="3200" b="0" spc="-5" dirty="0">
                <a:solidFill>
                  <a:srgbClr val="404040"/>
                </a:solidFill>
                <a:latin typeface="Segoe UI Light"/>
                <a:cs typeface="Segoe UI Light"/>
              </a:rPr>
              <a:t>de </a:t>
            </a:r>
            <a:r>
              <a:rPr sz="3200" b="0" spc="-10" dirty="0">
                <a:solidFill>
                  <a:srgbClr val="404040"/>
                </a:solidFill>
                <a:latin typeface="Segoe UI Light"/>
                <a:cs typeface="Segoe UI Light"/>
              </a:rPr>
              <a:t>concret </a:t>
            </a:r>
            <a:r>
              <a:rPr sz="3200" b="0" spc="-5" dirty="0">
                <a:solidFill>
                  <a:srgbClr val="404040"/>
                </a:solidFill>
                <a:latin typeface="Segoe UI Light"/>
                <a:cs typeface="Segoe UI Light"/>
              </a:rPr>
              <a:t>(un </a:t>
            </a:r>
            <a:r>
              <a:rPr sz="3200" b="0" dirty="0">
                <a:solidFill>
                  <a:srgbClr val="404040"/>
                </a:solidFill>
                <a:latin typeface="Segoe UI Light"/>
                <a:cs typeface="Segoe UI Light"/>
              </a:rPr>
              <a:t>client) </a:t>
            </a:r>
            <a:r>
              <a:rPr sz="3200" b="0" spc="-5" dirty="0">
                <a:solidFill>
                  <a:srgbClr val="404040"/>
                </a:solidFill>
                <a:latin typeface="Segoe UI Light"/>
                <a:cs typeface="Segoe UI Light"/>
              </a:rPr>
              <a:t>ou </a:t>
            </a:r>
            <a:r>
              <a:rPr sz="3200" b="0" spc="-25" dirty="0">
                <a:solidFill>
                  <a:srgbClr val="404040"/>
                </a:solidFill>
                <a:latin typeface="Segoe UI Light"/>
                <a:cs typeface="Segoe UI Light"/>
              </a:rPr>
              <a:t>d’abstrait </a:t>
            </a:r>
            <a:r>
              <a:rPr sz="3200" b="0" spc="-5" dirty="0">
                <a:solidFill>
                  <a:srgbClr val="404040"/>
                </a:solidFill>
                <a:latin typeface="Segoe UI Light"/>
                <a:cs typeface="Segoe UI Light"/>
              </a:rPr>
              <a:t>(compte  </a:t>
            </a:r>
            <a:r>
              <a:rPr sz="3200" b="0" spc="-10" dirty="0">
                <a:solidFill>
                  <a:srgbClr val="404040"/>
                </a:solidFill>
                <a:latin typeface="Segoe UI Light"/>
                <a:cs typeface="Segoe UI Light"/>
              </a:rPr>
              <a:t>bancaire)</a:t>
            </a:r>
            <a:endParaRPr sz="3200" dirty="0">
              <a:latin typeface="Segoe UI Light"/>
              <a:cs typeface="Segoe UI Light"/>
            </a:endParaRPr>
          </a:p>
          <a:p>
            <a:pPr marL="469900" marR="5080" indent="-457200">
              <a:lnSpc>
                <a:spcPct val="100000"/>
              </a:lnSpc>
              <a:spcBef>
                <a:spcPts val="770"/>
              </a:spcBef>
              <a:buFont typeface="Arial"/>
              <a:buChar char="•"/>
              <a:tabLst>
                <a:tab pos="469265" algn="l"/>
                <a:tab pos="469900" algn="l"/>
              </a:tabLst>
            </a:pPr>
            <a:r>
              <a:rPr sz="3200" b="0" dirty="0">
                <a:solidFill>
                  <a:srgbClr val="404040"/>
                </a:solidFill>
                <a:latin typeface="Segoe UI Light"/>
                <a:cs typeface="Segoe UI Light"/>
              </a:rPr>
              <a:t>Association : lien </a:t>
            </a:r>
            <a:r>
              <a:rPr sz="3200" b="0" spc="-5" dirty="0">
                <a:solidFill>
                  <a:srgbClr val="404040"/>
                </a:solidFill>
                <a:latin typeface="Segoe UI Light"/>
                <a:cs typeface="Segoe UI Light"/>
              </a:rPr>
              <a:t>sémantique </a:t>
            </a:r>
            <a:r>
              <a:rPr sz="3200" b="0" dirty="0">
                <a:solidFill>
                  <a:srgbClr val="404040"/>
                </a:solidFill>
                <a:latin typeface="Segoe UI Light"/>
                <a:cs typeface="Segoe UI Light"/>
              </a:rPr>
              <a:t>non-orienté </a:t>
            </a:r>
            <a:r>
              <a:rPr sz="3200" b="0" spc="-5" dirty="0">
                <a:solidFill>
                  <a:srgbClr val="404040"/>
                </a:solidFill>
                <a:latin typeface="Segoe UI Light"/>
                <a:cs typeface="Segoe UI Light"/>
              </a:rPr>
              <a:t>existant </a:t>
            </a:r>
            <a:r>
              <a:rPr sz="3200" b="0" spc="-15" dirty="0">
                <a:solidFill>
                  <a:srgbClr val="404040"/>
                </a:solidFill>
                <a:latin typeface="Segoe UI Light"/>
                <a:cs typeface="Segoe UI Light"/>
              </a:rPr>
              <a:t>entre </a:t>
            </a:r>
            <a:r>
              <a:rPr sz="3200" b="0" spc="-5" dirty="0">
                <a:solidFill>
                  <a:srgbClr val="404040"/>
                </a:solidFill>
                <a:latin typeface="Segoe UI Light"/>
                <a:cs typeface="Segoe UI Light"/>
              </a:rPr>
              <a:t>les </a:t>
            </a:r>
            <a:r>
              <a:rPr sz="3200" b="0" dirty="0">
                <a:solidFill>
                  <a:srgbClr val="404040"/>
                </a:solidFill>
                <a:latin typeface="Segoe UI Light"/>
                <a:cs typeface="Segoe UI Light"/>
              </a:rPr>
              <a:t>entités,  souvent </a:t>
            </a:r>
            <a:r>
              <a:rPr sz="3200" b="0" spc="-5" dirty="0">
                <a:solidFill>
                  <a:srgbClr val="404040"/>
                </a:solidFill>
                <a:latin typeface="Segoe UI Light"/>
                <a:cs typeface="Segoe UI Light"/>
              </a:rPr>
              <a:t>désigné </a:t>
            </a:r>
            <a:r>
              <a:rPr sz="3200" b="0" dirty="0">
                <a:solidFill>
                  <a:srgbClr val="404040"/>
                </a:solidFill>
                <a:latin typeface="Segoe UI Light"/>
                <a:cs typeface="Segoe UI Light"/>
              </a:rPr>
              <a:t>à </a:t>
            </a:r>
            <a:r>
              <a:rPr sz="3200" b="0" spc="-45" dirty="0">
                <a:solidFill>
                  <a:srgbClr val="404040"/>
                </a:solidFill>
                <a:latin typeface="Segoe UI Light"/>
                <a:cs typeface="Segoe UI Light"/>
              </a:rPr>
              <a:t>l’aide </a:t>
            </a:r>
            <a:r>
              <a:rPr sz="3200" b="0" spc="-5" dirty="0">
                <a:solidFill>
                  <a:srgbClr val="404040"/>
                </a:solidFill>
                <a:latin typeface="Segoe UI Light"/>
                <a:cs typeface="Segoe UI Light"/>
              </a:rPr>
              <a:t>d’un </a:t>
            </a:r>
            <a:r>
              <a:rPr sz="3200" b="0" spc="-15" dirty="0">
                <a:solidFill>
                  <a:srgbClr val="404040"/>
                </a:solidFill>
                <a:latin typeface="Segoe UI Light"/>
                <a:cs typeface="Segoe UI Light"/>
              </a:rPr>
              <a:t>groupe </a:t>
            </a:r>
            <a:r>
              <a:rPr sz="3200" b="0" spc="-5" dirty="0">
                <a:solidFill>
                  <a:srgbClr val="404040"/>
                </a:solidFill>
                <a:latin typeface="Segoe UI Light"/>
                <a:cs typeface="Segoe UI Light"/>
              </a:rPr>
              <a:t>verbal ou un</a:t>
            </a:r>
            <a:r>
              <a:rPr sz="3200" b="0" spc="-35" dirty="0">
                <a:solidFill>
                  <a:srgbClr val="404040"/>
                </a:solidFill>
                <a:latin typeface="Segoe UI Light"/>
                <a:cs typeface="Segoe UI Light"/>
              </a:rPr>
              <a:t> </a:t>
            </a:r>
            <a:r>
              <a:rPr sz="3200" b="0" spc="-5" dirty="0">
                <a:solidFill>
                  <a:srgbClr val="404040"/>
                </a:solidFill>
                <a:latin typeface="Segoe UI Light"/>
                <a:cs typeface="Segoe UI Light"/>
              </a:rPr>
              <a:t>nom</a:t>
            </a:r>
            <a:endParaRPr sz="3200" dirty="0">
              <a:latin typeface="Segoe UI Light"/>
              <a:cs typeface="Segoe UI Light"/>
            </a:endParaRPr>
          </a:p>
          <a:p>
            <a:pPr marL="1003300" lvl="1" indent="-381000">
              <a:lnSpc>
                <a:spcPct val="100000"/>
              </a:lnSpc>
              <a:spcBef>
                <a:spcPts val="575"/>
              </a:spcBef>
              <a:buFont typeface="Arial"/>
              <a:buChar char="–"/>
              <a:tabLst>
                <a:tab pos="1002665" algn="l"/>
                <a:tab pos="1003300" algn="l"/>
              </a:tabLst>
            </a:pPr>
            <a:r>
              <a:rPr sz="2100" spc="15" dirty="0">
                <a:solidFill>
                  <a:srgbClr val="404040"/>
                </a:solidFill>
                <a:latin typeface="Segoe UI"/>
                <a:cs typeface="Segoe UI"/>
              </a:rPr>
              <a:t>Exemple </a:t>
            </a:r>
            <a:r>
              <a:rPr sz="2100" spc="5" dirty="0">
                <a:solidFill>
                  <a:srgbClr val="404040"/>
                </a:solidFill>
                <a:latin typeface="Segoe UI"/>
                <a:cs typeface="Segoe UI"/>
              </a:rPr>
              <a:t>: </a:t>
            </a:r>
            <a:r>
              <a:rPr sz="2100" spc="20" dirty="0">
                <a:solidFill>
                  <a:srgbClr val="404040"/>
                </a:solidFill>
                <a:latin typeface="Segoe UI"/>
                <a:cs typeface="Segoe UI"/>
              </a:rPr>
              <a:t>Un </a:t>
            </a:r>
            <a:r>
              <a:rPr sz="2100" spc="10" dirty="0">
                <a:solidFill>
                  <a:srgbClr val="404040"/>
                </a:solidFill>
                <a:latin typeface="Segoe UI"/>
                <a:cs typeface="Segoe UI"/>
              </a:rPr>
              <a:t>produit </a:t>
            </a:r>
            <a:r>
              <a:rPr sz="2100" spc="15" dirty="0">
                <a:solidFill>
                  <a:srgbClr val="404040"/>
                </a:solidFill>
                <a:latin typeface="Segoe UI"/>
                <a:cs typeface="Segoe UI"/>
              </a:rPr>
              <a:t>est vendu </a:t>
            </a:r>
            <a:r>
              <a:rPr sz="2100" spc="5" dirty="0">
                <a:solidFill>
                  <a:srgbClr val="404040"/>
                </a:solidFill>
                <a:latin typeface="Segoe UI"/>
                <a:cs typeface="Segoe UI"/>
              </a:rPr>
              <a:t>par </a:t>
            </a:r>
            <a:r>
              <a:rPr sz="2100" spc="15" dirty="0">
                <a:solidFill>
                  <a:srgbClr val="404040"/>
                </a:solidFill>
                <a:latin typeface="Segoe UI"/>
                <a:cs typeface="Segoe UI"/>
              </a:rPr>
              <a:t>des magasins et </a:t>
            </a:r>
            <a:r>
              <a:rPr sz="2100" spc="20" dirty="0">
                <a:solidFill>
                  <a:srgbClr val="404040"/>
                </a:solidFill>
                <a:latin typeface="Segoe UI"/>
                <a:cs typeface="Segoe UI"/>
              </a:rPr>
              <a:t>un </a:t>
            </a:r>
            <a:r>
              <a:rPr sz="2100" spc="15" dirty="0">
                <a:solidFill>
                  <a:srgbClr val="404040"/>
                </a:solidFill>
                <a:latin typeface="Segoe UI"/>
                <a:cs typeface="Segoe UI"/>
              </a:rPr>
              <a:t>magasin vend des</a:t>
            </a:r>
            <a:r>
              <a:rPr sz="2100" spc="-180" dirty="0">
                <a:solidFill>
                  <a:srgbClr val="404040"/>
                </a:solidFill>
                <a:latin typeface="Segoe UI"/>
                <a:cs typeface="Segoe UI"/>
              </a:rPr>
              <a:t> </a:t>
            </a:r>
            <a:r>
              <a:rPr sz="2100" spc="10" dirty="0">
                <a:solidFill>
                  <a:srgbClr val="404040"/>
                </a:solidFill>
                <a:latin typeface="Segoe UI"/>
                <a:cs typeface="Segoe UI"/>
              </a:rPr>
              <a:t>produit</a:t>
            </a:r>
            <a:endParaRPr sz="2100" dirty="0">
              <a:latin typeface="Segoe UI"/>
              <a:cs typeface="Segoe UI"/>
            </a:endParaRPr>
          </a:p>
          <a:p>
            <a:pPr marL="469900" marR="148590" indent="-457200">
              <a:lnSpc>
                <a:spcPct val="100000"/>
              </a:lnSpc>
              <a:spcBef>
                <a:spcPts val="745"/>
              </a:spcBef>
              <a:buFont typeface="Arial"/>
              <a:buChar char="•"/>
              <a:tabLst>
                <a:tab pos="469265" algn="l"/>
                <a:tab pos="469900" algn="l"/>
              </a:tabLst>
            </a:pPr>
            <a:r>
              <a:rPr sz="3200" b="0" spc="-5" dirty="0">
                <a:solidFill>
                  <a:srgbClr val="404040"/>
                </a:solidFill>
                <a:latin typeface="Segoe UI Light"/>
                <a:cs typeface="Segoe UI Light"/>
              </a:rPr>
              <a:t>Propriété </a:t>
            </a:r>
            <a:r>
              <a:rPr sz="3200" b="0" dirty="0">
                <a:solidFill>
                  <a:srgbClr val="404040"/>
                </a:solidFill>
                <a:latin typeface="Segoe UI Light"/>
                <a:cs typeface="Segoe UI Light"/>
              </a:rPr>
              <a:t>: élément </a:t>
            </a:r>
            <a:r>
              <a:rPr sz="3200" b="0" spc="-5" dirty="0">
                <a:solidFill>
                  <a:srgbClr val="404040"/>
                </a:solidFill>
                <a:latin typeface="Segoe UI Light"/>
                <a:cs typeface="Segoe UI Light"/>
              </a:rPr>
              <a:t>atomique </a:t>
            </a:r>
            <a:r>
              <a:rPr sz="3200" b="0" spc="-5" dirty="0" err="1">
                <a:solidFill>
                  <a:srgbClr val="404040"/>
                </a:solidFill>
                <a:latin typeface="Segoe UI Light"/>
                <a:cs typeface="Segoe UI Light"/>
              </a:rPr>
              <a:t>permettant</a:t>
            </a:r>
            <a:r>
              <a:rPr sz="3200" b="0" spc="-5" dirty="0">
                <a:solidFill>
                  <a:srgbClr val="404040"/>
                </a:solidFill>
                <a:latin typeface="Segoe UI Light"/>
                <a:cs typeface="Segoe UI Light"/>
              </a:rPr>
              <a:t> de </a:t>
            </a:r>
            <a:r>
              <a:rPr sz="3200" b="0" spc="-10" dirty="0">
                <a:solidFill>
                  <a:srgbClr val="404040"/>
                </a:solidFill>
                <a:latin typeface="Segoe UI Light"/>
                <a:cs typeface="Segoe UI Light"/>
              </a:rPr>
              <a:t>décrire </a:t>
            </a:r>
            <a:r>
              <a:rPr sz="3200" b="0" spc="-5" dirty="0">
                <a:solidFill>
                  <a:srgbClr val="404040"/>
                </a:solidFill>
                <a:latin typeface="Segoe UI Light"/>
                <a:cs typeface="Segoe UI Light"/>
              </a:rPr>
              <a:t>une </a:t>
            </a:r>
            <a:r>
              <a:rPr sz="3200" b="0" dirty="0">
                <a:solidFill>
                  <a:srgbClr val="404040"/>
                </a:solidFill>
                <a:latin typeface="Segoe UI Light"/>
                <a:cs typeface="Segoe UI Light"/>
              </a:rPr>
              <a:t>entité  </a:t>
            </a:r>
            <a:r>
              <a:rPr sz="3200" b="0" spc="-5" dirty="0">
                <a:solidFill>
                  <a:srgbClr val="404040"/>
                </a:solidFill>
                <a:latin typeface="Segoe UI Light"/>
                <a:cs typeface="Segoe UI Light"/>
              </a:rPr>
              <a:t>ou une</a:t>
            </a:r>
            <a:r>
              <a:rPr sz="3200" b="0" spc="-20" dirty="0">
                <a:solidFill>
                  <a:srgbClr val="404040"/>
                </a:solidFill>
                <a:latin typeface="Segoe UI Light"/>
                <a:cs typeface="Segoe UI Light"/>
              </a:rPr>
              <a:t> </a:t>
            </a:r>
            <a:r>
              <a:rPr sz="3200" b="0" spc="-5" dirty="0">
                <a:solidFill>
                  <a:srgbClr val="404040"/>
                </a:solidFill>
                <a:latin typeface="Segoe UI Light"/>
                <a:cs typeface="Segoe UI Light"/>
              </a:rPr>
              <a:t>association</a:t>
            </a:r>
            <a:endParaRPr sz="3200" dirty="0">
              <a:latin typeface="Segoe UI Light"/>
              <a:cs typeface="Segoe UI Light"/>
            </a:endParaRPr>
          </a:p>
          <a:p>
            <a:pPr marL="1003300" lvl="1" indent="-381000">
              <a:lnSpc>
                <a:spcPct val="100000"/>
              </a:lnSpc>
              <a:spcBef>
                <a:spcPts val="575"/>
              </a:spcBef>
              <a:buFont typeface="Arial"/>
              <a:buChar char="–"/>
              <a:tabLst>
                <a:tab pos="1002665" algn="l"/>
                <a:tab pos="1003300" algn="l"/>
              </a:tabLst>
            </a:pPr>
            <a:r>
              <a:rPr sz="2100" spc="15" dirty="0">
                <a:solidFill>
                  <a:srgbClr val="404040"/>
                </a:solidFill>
                <a:latin typeface="Segoe UI"/>
                <a:cs typeface="Segoe UI"/>
              </a:rPr>
              <a:t>Exemple </a:t>
            </a:r>
            <a:r>
              <a:rPr sz="2100" spc="5" dirty="0">
                <a:solidFill>
                  <a:srgbClr val="404040"/>
                </a:solidFill>
                <a:latin typeface="Segoe UI"/>
                <a:cs typeface="Segoe UI"/>
              </a:rPr>
              <a:t>: </a:t>
            </a:r>
            <a:r>
              <a:rPr sz="2100" spc="10" dirty="0">
                <a:solidFill>
                  <a:srgbClr val="404040"/>
                </a:solidFill>
                <a:latin typeface="Segoe UI"/>
                <a:cs typeface="Segoe UI"/>
              </a:rPr>
              <a:t>le </a:t>
            </a:r>
            <a:r>
              <a:rPr sz="2100" spc="25" dirty="0">
                <a:solidFill>
                  <a:srgbClr val="404040"/>
                </a:solidFill>
                <a:latin typeface="Segoe UI"/>
                <a:cs typeface="Segoe UI"/>
              </a:rPr>
              <a:t>nom </a:t>
            </a:r>
            <a:r>
              <a:rPr sz="2100" spc="20" dirty="0">
                <a:solidFill>
                  <a:srgbClr val="404040"/>
                </a:solidFill>
                <a:latin typeface="Segoe UI"/>
                <a:cs typeface="Segoe UI"/>
              </a:rPr>
              <a:t>du</a:t>
            </a:r>
            <a:r>
              <a:rPr sz="2100" spc="-50" dirty="0">
                <a:solidFill>
                  <a:srgbClr val="404040"/>
                </a:solidFill>
                <a:latin typeface="Segoe UI"/>
                <a:cs typeface="Segoe UI"/>
              </a:rPr>
              <a:t> </a:t>
            </a:r>
            <a:r>
              <a:rPr sz="2100" spc="10" dirty="0">
                <a:solidFill>
                  <a:srgbClr val="404040"/>
                </a:solidFill>
                <a:latin typeface="Segoe UI"/>
                <a:cs typeface="Segoe UI"/>
              </a:rPr>
              <a:t>client</a:t>
            </a:r>
            <a:endParaRPr sz="2100" dirty="0">
              <a:latin typeface="Segoe UI"/>
              <a:cs typeface="Segoe UI"/>
            </a:endParaRPr>
          </a:p>
        </p:txBody>
      </p:sp>
      <p:sp>
        <p:nvSpPr>
          <p:cNvPr id="8" name="object 8"/>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13</a:t>
            </a:r>
            <a:endParaRPr sz="1200">
              <a:latin typeface="Segoe UI Light"/>
              <a:cs typeface="Segoe UI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6555105" cy="697230"/>
          </a:xfrm>
          <a:prstGeom prst="rect">
            <a:avLst/>
          </a:prstGeom>
        </p:spPr>
        <p:txBody>
          <a:bodyPr vert="horz" wrap="square" lIns="0" tIns="13335" rIns="0" bIns="0" rtlCol="0">
            <a:spAutoFit/>
          </a:bodyPr>
          <a:lstStyle/>
          <a:p>
            <a:pPr marL="12700">
              <a:lnSpc>
                <a:spcPct val="100000"/>
              </a:lnSpc>
              <a:spcBef>
                <a:spcPts val="105"/>
              </a:spcBef>
            </a:pPr>
            <a:r>
              <a:rPr spc="-110" dirty="0"/>
              <a:t>Entité, </a:t>
            </a:r>
            <a:r>
              <a:rPr spc="-120" dirty="0"/>
              <a:t>association </a:t>
            </a:r>
            <a:r>
              <a:rPr spc="-60" dirty="0"/>
              <a:t>et</a:t>
            </a:r>
            <a:r>
              <a:rPr spc="-670" dirty="0"/>
              <a:t> </a:t>
            </a:r>
            <a:r>
              <a:rPr spc="-125" dirty="0"/>
              <a:t>propriété</a:t>
            </a:r>
          </a:p>
        </p:txBody>
      </p:sp>
      <p:sp>
        <p:nvSpPr>
          <p:cNvPr id="4" name="object 4"/>
          <p:cNvSpPr txBox="1"/>
          <p:nvPr/>
        </p:nvSpPr>
        <p:spPr>
          <a:xfrm>
            <a:off x="2576322" y="2504694"/>
            <a:ext cx="1424940" cy="421005"/>
          </a:xfrm>
          <a:prstGeom prst="rect">
            <a:avLst/>
          </a:prstGeom>
          <a:ln w="19811">
            <a:solidFill>
              <a:srgbClr val="000000"/>
            </a:solidFill>
          </a:ln>
        </p:spPr>
        <p:txBody>
          <a:bodyPr vert="horz" wrap="square" lIns="0" tIns="40640" rIns="0" bIns="0" rtlCol="0">
            <a:spAutoFit/>
          </a:bodyPr>
          <a:lstStyle/>
          <a:p>
            <a:pPr marL="401955">
              <a:lnSpc>
                <a:spcPct val="100000"/>
              </a:lnSpc>
              <a:spcBef>
                <a:spcPts val="320"/>
              </a:spcBef>
            </a:pPr>
            <a:r>
              <a:rPr sz="1600" b="0" spc="-5" dirty="0">
                <a:solidFill>
                  <a:srgbClr val="404040"/>
                </a:solidFill>
                <a:latin typeface="Segoe UI Light"/>
                <a:cs typeface="Segoe UI Light"/>
              </a:rPr>
              <a:t>Produit</a:t>
            </a:r>
            <a:endParaRPr sz="1600">
              <a:latin typeface="Segoe UI Light"/>
              <a:cs typeface="Segoe UI Light"/>
            </a:endParaRPr>
          </a:p>
        </p:txBody>
      </p:sp>
      <p:sp>
        <p:nvSpPr>
          <p:cNvPr id="5" name="object 5"/>
          <p:cNvSpPr txBox="1"/>
          <p:nvPr/>
        </p:nvSpPr>
        <p:spPr>
          <a:xfrm>
            <a:off x="2576322" y="2925317"/>
            <a:ext cx="1424940" cy="940435"/>
          </a:xfrm>
          <a:prstGeom prst="rect">
            <a:avLst/>
          </a:prstGeom>
          <a:ln w="19811">
            <a:solidFill>
              <a:srgbClr val="000000"/>
            </a:solidFill>
          </a:ln>
        </p:spPr>
        <p:txBody>
          <a:bodyPr vert="horz" wrap="square" lIns="0" tIns="40005" rIns="0" bIns="0" rtlCol="0">
            <a:spAutoFit/>
          </a:bodyPr>
          <a:lstStyle/>
          <a:p>
            <a:pPr marL="90170" marR="322580">
              <a:lnSpc>
                <a:spcPct val="100000"/>
              </a:lnSpc>
              <a:spcBef>
                <a:spcPts val="315"/>
              </a:spcBef>
            </a:pPr>
            <a:r>
              <a:rPr sz="1600" b="0" spc="-5" dirty="0">
                <a:solidFill>
                  <a:srgbClr val="404040"/>
                </a:solidFill>
                <a:latin typeface="Segoe UI Light"/>
                <a:cs typeface="Segoe UI Light"/>
              </a:rPr>
              <a:t>C</a:t>
            </a:r>
            <a:r>
              <a:rPr sz="1600" b="0" spc="-10" dirty="0">
                <a:solidFill>
                  <a:srgbClr val="404040"/>
                </a:solidFill>
                <a:latin typeface="Segoe UI Light"/>
                <a:cs typeface="Segoe UI Light"/>
              </a:rPr>
              <a:t>odeE</a:t>
            </a:r>
            <a:r>
              <a:rPr sz="1600" b="0" spc="-5" dirty="0">
                <a:solidFill>
                  <a:srgbClr val="404040"/>
                </a:solidFill>
                <a:latin typeface="Segoe UI Light"/>
                <a:cs typeface="Segoe UI Light"/>
              </a:rPr>
              <a:t>AN Dé</a:t>
            </a:r>
            <a:r>
              <a:rPr sz="1600" b="0" dirty="0">
                <a:solidFill>
                  <a:srgbClr val="404040"/>
                </a:solidFill>
                <a:latin typeface="Segoe UI Light"/>
                <a:cs typeface="Segoe UI Light"/>
              </a:rPr>
              <a:t>s</a:t>
            </a:r>
            <a:r>
              <a:rPr sz="1600" b="0" spc="-10" dirty="0">
                <a:solidFill>
                  <a:srgbClr val="404040"/>
                </a:solidFill>
                <a:latin typeface="Segoe UI Light"/>
                <a:cs typeface="Segoe UI Light"/>
              </a:rPr>
              <a:t>i</a:t>
            </a:r>
            <a:r>
              <a:rPr sz="1600" b="0" spc="-15" dirty="0">
                <a:solidFill>
                  <a:srgbClr val="404040"/>
                </a:solidFill>
                <a:latin typeface="Segoe UI Light"/>
                <a:cs typeface="Segoe UI Light"/>
              </a:rPr>
              <a:t>g</a:t>
            </a:r>
            <a:r>
              <a:rPr sz="1600" b="0" spc="-10" dirty="0">
                <a:solidFill>
                  <a:srgbClr val="404040"/>
                </a:solidFill>
                <a:latin typeface="Segoe UI Light"/>
                <a:cs typeface="Segoe UI Light"/>
              </a:rPr>
              <a:t>nat</a:t>
            </a:r>
            <a:r>
              <a:rPr sz="1600" b="0" spc="-15" dirty="0">
                <a:solidFill>
                  <a:srgbClr val="404040"/>
                </a:solidFill>
                <a:latin typeface="Segoe UI Light"/>
                <a:cs typeface="Segoe UI Light"/>
              </a:rPr>
              <a:t>i</a:t>
            </a:r>
            <a:r>
              <a:rPr sz="1600" b="0" spc="-10" dirty="0">
                <a:solidFill>
                  <a:srgbClr val="404040"/>
                </a:solidFill>
                <a:latin typeface="Segoe UI Light"/>
                <a:cs typeface="Segoe UI Light"/>
              </a:rPr>
              <a:t>on C</a:t>
            </a:r>
            <a:r>
              <a:rPr sz="1600" b="0" spc="-5" dirty="0">
                <a:solidFill>
                  <a:srgbClr val="404040"/>
                </a:solidFill>
                <a:latin typeface="Segoe UI Light"/>
                <a:cs typeface="Segoe UI Light"/>
              </a:rPr>
              <a:t>o</a:t>
            </a:r>
            <a:r>
              <a:rPr sz="1600" b="0" spc="-10" dirty="0">
                <a:solidFill>
                  <a:srgbClr val="404040"/>
                </a:solidFill>
                <a:latin typeface="Segoe UI Light"/>
                <a:cs typeface="Segoe UI Light"/>
              </a:rPr>
              <a:t>u</a:t>
            </a:r>
            <a:r>
              <a:rPr sz="1600" b="0" spc="-15" dirty="0">
                <a:solidFill>
                  <a:srgbClr val="404040"/>
                </a:solidFill>
                <a:latin typeface="Segoe UI Light"/>
                <a:cs typeface="Segoe UI Light"/>
              </a:rPr>
              <a:t>l</a:t>
            </a:r>
            <a:r>
              <a:rPr sz="1600" b="0" spc="-5" dirty="0">
                <a:solidFill>
                  <a:srgbClr val="404040"/>
                </a:solidFill>
                <a:latin typeface="Segoe UI Light"/>
                <a:cs typeface="Segoe UI Light"/>
              </a:rPr>
              <a:t>e</a:t>
            </a:r>
            <a:r>
              <a:rPr sz="1600" b="0" spc="-15" dirty="0">
                <a:solidFill>
                  <a:srgbClr val="404040"/>
                </a:solidFill>
                <a:latin typeface="Segoe UI Light"/>
                <a:cs typeface="Segoe UI Light"/>
              </a:rPr>
              <a:t>u</a:t>
            </a:r>
            <a:r>
              <a:rPr sz="1600" b="0" spc="-5" dirty="0">
                <a:solidFill>
                  <a:srgbClr val="404040"/>
                </a:solidFill>
                <a:latin typeface="Segoe UI Light"/>
                <a:cs typeface="Segoe UI Light"/>
              </a:rPr>
              <a:t>r</a:t>
            </a:r>
            <a:endParaRPr sz="1600">
              <a:latin typeface="Segoe UI Light"/>
              <a:cs typeface="Segoe UI Light"/>
            </a:endParaRPr>
          </a:p>
        </p:txBody>
      </p:sp>
      <p:sp>
        <p:nvSpPr>
          <p:cNvPr id="6" name="object 6"/>
          <p:cNvSpPr txBox="1"/>
          <p:nvPr/>
        </p:nvSpPr>
        <p:spPr>
          <a:xfrm>
            <a:off x="7462266" y="2504694"/>
            <a:ext cx="1424940" cy="421005"/>
          </a:xfrm>
          <a:prstGeom prst="rect">
            <a:avLst/>
          </a:prstGeom>
          <a:ln w="19811">
            <a:solidFill>
              <a:srgbClr val="000000"/>
            </a:solidFill>
          </a:ln>
        </p:spPr>
        <p:txBody>
          <a:bodyPr vert="horz" wrap="square" lIns="0" tIns="40640" rIns="0" bIns="0" rtlCol="0">
            <a:spAutoFit/>
          </a:bodyPr>
          <a:lstStyle/>
          <a:p>
            <a:pPr marL="352425">
              <a:lnSpc>
                <a:spcPct val="100000"/>
              </a:lnSpc>
              <a:spcBef>
                <a:spcPts val="320"/>
              </a:spcBef>
            </a:pPr>
            <a:r>
              <a:rPr sz="1600" b="0" dirty="0">
                <a:solidFill>
                  <a:srgbClr val="404040"/>
                </a:solidFill>
                <a:latin typeface="Segoe UI Light"/>
                <a:cs typeface="Segoe UI Light"/>
              </a:rPr>
              <a:t>Magasin</a:t>
            </a:r>
            <a:endParaRPr sz="1600">
              <a:latin typeface="Segoe UI Light"/>
              <a:cs typeface="Segoe UI Light"/>
            </a:endParaRPr>
          </a:p>
        </p:txBody>
      </p:sp>
      <p:sp>
        <p:nvSpPr>
          <p:cNvPr id="7" name="object 7"/>
          <p:cNvSpPr/>
          <p:nvPr/>
        </p:nvSpPr>
        <p:spPr>
          <a:xfrm>
            <a:off x="7462266" y="2925317"/>
            <a:ext cx="1424940" cy="940435"/>
          </a:xfrm>
          <a:custGeom>
            <a:avLst/>
            <a:gdLst/>
            <a:ahLst/>
            <a:cxnLst/>
            <a:rect l="l" t="t" r="r" b="b"/>
            <a:pathLst>
              <a:path w="1424940" h="940435">
                <a:moveTo>
                  <a:pt x="0" y="940308"/>
                </a:moveTo>
                <a:lnTo>
                  <a:pt x="1424940" y="940308"/>
                </a:lnTo>
                <a:lnTo>
                  <a:pt x="1424940" y="0"/>
                </a:lnTo>
                <a:lnTo>
                  <a:pt x="0" y="0"/>
                </a:lnTo>
                <a:lnTo>
                  <a:pt x="0" y="940308"/>
                </a:lnTo>
                <a:close/>
              </a:path>
            </a:pathLst>
          </a:custGeom>
          <a:ln w="19812">
            <a:solidFill>
              <a:srgbClr val="000000"/>
            </a:solidFill>
          </a:ln>
        </p:spPr>
        <p:txBody>
          <a:bodyPr wrap="square" lIns="0" tIns="0" rIns="0" bIns="0" rtlCol="0"/>
          <a:lstStyle/>
          <a:p>
            <a:endParaRPr/>
          </a:p>
        </p:txBody>
      </p:sp>
      <p:sp>
        <p:nvSpPr>
          <p:cNvPr id="8" name="object 8"/>
          <p:cNvSpPr txBox="1"/>
          <p:nvPr/>
        </p:nvSpPr>
        <p:spPr>
          <a:xfrm>
            <a:off x="7462266" y="2925317"/>
            <a:ext cx="1424940" cy="940435"/>
          </a:xfrm>
          <a:prstGeom prst="rect">
            <a:avLst/>
          </a:prstGeom>
          <a:ln w="19811">
            <a:solidFill>
              <a:srgbClr val="000000"/>
            </a:solidFill>
          </a:ln>
        </p:spPr>
        <p:txBody>
          <a:bodyPr vert="horz" wrap="square" lIns="0" tIns="40005" rIns="0" bIns="0" rtlCol="0">
            <a:spAutoFit/>
          </a:bodyPr>
          <a:lstStyle/>
          <a:p>
            <a:pPr marL="91440" marR="158115">
              <a:lnSpc>
                <a:spcPct val="100000"/>
              </a:lnSpc>
              <a:spcBef>
                <a:spcPts val="315"/>
              </a:spcBef>
            </a:pPr>
            <a:r>
              <a:rPr sz="1600" b="0" spc="-5" dirty="0">
                <a:solidFill>
                  <a:srgbClr val="404040"/>
                </a:solidFill>
                <a:latin typeface="Segoe UI Light"/>
                <a:cs typeface="Segoe UI Light"/>
              </a:rPr>
              <a:t>C</a:t>
            </a:r>
            <a:r>
              <a:rPr sz="1600" b="0" spc="-10" dirty="0">
                <a:solidFill>
                  <a:srgbClr val="404040"/>
                </a:solidFill>
                <a:latin typeface="Segoe UI Light"/>
                <a:cs typeface="Segoe UI Light"/>
              </a:rPr>
              <a:t>odeMaga</a:t>
            </a:r>
            <a:r>
              <a:rPr sz="1600" b="0" spc="-5" dirty="0">
                <a:solidFill>
                  <a:srgbClr val="404040"/>
                </a:solidFill>
                <a:latin typeface="Segoe UI Light"/>
                <a:cs typeface="Segoe UI Light"/>
              </a:rPr>
              <a:t>s</a:t>
            </a:r>
            <a:r>
              <a:rPr sz="1600" b="0" spc="-10" dirty="0">
                <a:solidFill>
                  <a:srgbClr val="404040"/>
                </a:solidFill>
                <a:latin typeface="Segoe UI Light"/>
                <a:cs typeface="Segoe UI Light"/>
              </a:rPr>
              <a:t>in </a:t>
            </a:r>
            <a:r>
              <a:rPr sz="1600" b="0" spc="-5" dirty="0">
                <a:solidFill>
                  <a:srgbClr val="404040"/>
                </a:solidFill>
                <a:latin typeface="Segoe UI Light"/>
                <a:cs typeface="Segoe UI Light"/>
              </a:rPr>
              <a:t>Nom</a:t>
            </a:r>
            <a:endParaRPr sz="1600">
              <a:latin typeface="Segoe UI Light"/>
              <a:cs typeface="Segoe UI Light"/>
            </a:endParaRPr>
          </a:p>
        </p:txBody>
      </p:sp>
      <p:sp>
        <p:nvSpPr>
          <p:cNvPr id="9" name="object 9"/>
          <p:cNvSpPr/>
          <p:nvPr/>
        </p:nvSpPr>
        <p:spPr>
          <a:xfrm>
            <a:off x="4778502" y="3015233"/>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1" y="188298"/>
                </a:lnTo>
                <a:lnTo>
                  <a:pt x="1830145" y="232207"/>
                </a:lnTo>
                <a:lnTo>
                  <a:pt x="1870974" y="279135"/>
                </a:lnTo>
                <a:lnTo>
                  <a:pt x="1896304" y="328629"/>
                </a:lnTo>
                <a:lnTo>
                  <a:pt x="1905000"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500"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8"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sp>
        <p:nvSpPr>
          <p:cNvPr id="10" name="object 10"/>
          <p:cNvSpPr/>
          <p:nvPr/>
        </p:nvSpPr>
        <p:spPr>
          <a:xfrm>
            <a:off x="4001261" y="3394709"/>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11" name="object 11"/>
          <p:cNvSpPr txBox="1"/>
          <p:nvPr/>
        </p:nvSpPr>
        <p:spPr>
          <a:xfrm>
            <a:off x="5305171" y="3043808"/>
            <a:ext cx="850265"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Est</a:t>
            </a:r>
            <a:r>
              <a:rPr sz="1600" b="0" spc="-95" dirty="0">
                <a:solidFill>
                  <a:srgbClr val="404040"/>
                </a:solidFill>
                <a:latin typeface="Segoe UI Light"/>
                <a:cs typeface="Segoe UI Light"/>
              </a:rPr>
              <a:t> </a:t>
            </a:r>
            <a:r>
              <a:rPr sz="1600" b="0" dirty="0">
                <a:solidFill>
                  <a:srgbClr val="404040"/>
                </a:solidFill>
                <a:latin typeface="Segoe UI Light"/>
                <a:cs typeface="Segoe UI Light"/>
              </a:rPr>
              <a:t>vendu</a:t>
            </a:r>
            <a:endParaRPr sz="1600">
              <a:latin typeface="Segoe UI Light"/>
              <a:cs typeface="Segoe UI Light"/>
            </a:endParaRPr>
          </a:p>
        </p:txBody>
      </p:sp>
      <p:sp>
        <p:nvSpPr>
          <p:cNvPr id="12" name="object 12"/>
          <p:cNvSpPr txBox="1"/>
          <p:nvPr/>
        </p:nvSpPr>
        <p:spPr>
          <a:xfrm>
            <a:off x="1530477" y="3074923"/>
            <a:ext cx="504825"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B8131A"/>
                </a:solidFill>
                <a:latin typeface="Segoe UI Light"/>
                <a:cs typeface="Segoe UI Light"/>
              </a:rPr>
              <a:t>E</a:t>
            </a:r>
            <a:r>
              <a:rPr sz="1600" b="0" dirty="0">
                <a:solidFill>
                  <a:srgbClr val="B8131A"/>
                </a:solidFill>
                <a:latin typeface="Segoe UI Light"/>
                <a:cs typeface="Segoe UI Light"/>
              </a:rPr>
              <a:t>ntit</a:t>
            </a:r>
            <a:r>
              <a:rPr sz="1600" b="0" spc="-5" dirty="0">
                <a:solidFill>
                  <a:srgbClr val="B8131A"/>
                </a:solidFill>
                <a:latin typeface="Segoe UI Light"/>
                <a:cs typeface="Segoe UI Light"/>
              </a:rPr>
              <a:t>é</a:t>
            </a:r>
            <a:endParaRPr sz="1600">
              <a:latin typeface="Segoe UI Light"/>
              <a:cs typeface="Segoe UI Light"/>
            </a:endParaRPr>
          </a:p>
        </p:txBody>
      </p:sp>
      <p:sp>
        <p:nvSpPr>
          <p:cNvPr id="13" name="object 13"/>
          <p:cNvSpPr/>
          <p:nvPr/>
        </p:nvSpPr>
        <p:spPr>
          <a:xfrm>
            <a:off x="4767326" y="3758946"/>
            <a:ext cx="344805" cy="258445"/>
          </a:xfrm>
          <a:custGeom>
            <a:avLst/>
            <a:gdLst/>
            <a:ahLst/>
            <a:cxnLst/>
            <a:rect l="l" t="t" r="r" b="b"/>
            <a:pathLst>
              <a:path w="344804" h="258445">
                <a:moveTo>
                  <a:pt x="240876" y="51857"/>
                </a:moveTo>
                <a:lnTo>
                  <a:pt x="0" y="227202"/>
                </a:lnTo>
                <a:lnTo>
                  <a:pt x="22351" y="257936"/>
                </a:lnTo>
                <a:lnTo>
                  <a:pt x="263361" y="82700"/>
                </a:lnTo>
                <a:lnTo>
                  <a:pt x="240876" y="51857"/>
                </a:lnTo>
                <a:close/>
              </a:path>
              <a:path w="344804" h="258445">
                <a:moveTo>
                  <a:pt x="323480" y="40639"/>
                </a:moveTo>
                <a:lnTo>
                  <a:pt x="256286" y="40639"/>
                </a:lnTo>
                <a:lnTo>
                  <a:pt x="278764" y="71500"/>
                </a:lnTo>
                <a:lnTo>
                  <a:pt x="263361" y="82700"/>
                </a:lnTo>
                <a:lnTo>
                  <a:pt x="285750" y="113410"/>
                </a:lnTo>
                <a:lnTo>
                  <a:pt x="323480" y="40639"/>
                </a:lnTo>
                <a:close/>
              </a:path>
              <a:path w="344804" h="258445">
                <a:moveTo>
                  <a:pt x="256286" y="40639"/>
                </a:moveTo>
                <a:lnTo>
                  <a:pt x="240876" y="51857"/>
                </a:lnTo>
                <a:lnTo>
                  <a:pt x="263361" y="82700"/>
                </a:lnTo>
                <a:lnTo>
                  <a:pt x="278764" y="71500"/>
                </a:lnTo>
                <a:lnTo>
                  <a:pt x="256286" y="40639"/>
                </a:lnTo>
                <a:close/>
              </a:path>
              <a:path w="344804" h="258445">
                <a:moveTo>
                  <a:pt x="344550" y="0"/>
                </a:moveTo>
                <a:lnTo>
                  <a:pt x="218439" y="21081"/>
                </a:lnTo>
                <a:lnTo>
                  <a:pt x="240876" y="51857"/>
                </a:lnTo>
                <a:lnTo>
                  <a:pt x="256286" y="40639"/>
                </a:lnTo>
                <a:lnTo>
                  <a:pt x="323480" y="40639"/>
                </a:lnTo>
                <a:lnTo>
                  <a:pt x="344550" y="0"/>
                </a:lnTo>
                <a:close/>
              </a:path>
            </a:pathLst>
          </a:custGeom>
          <a:solidFill>
            <a:srgbClr val="B8131A"/>
          </a:solidFill>
        </p:spPr>
        <p:txBody>
          <a:bodyPr wrap="square" lIns="0" tIns="0" rIns="0" bIns="0" rtlCol="0"/>
          <a:lstStyle/>
          <a:p>
            <a:endParaRPr/>
          </a:p>
        </p:txBody>
      </p:sp>
      <p:sp>
        <p:nvSpPr>
          <p:cNvPr id="14" name="object 14"/>
          <p:cNvSpPr txBox="1"/>
          <p:nvPr/>
        </p:nvSpPr>
        <p:spPr>
          <a:xfrm>
            <a:off x="5567299" y="3421764"/>
            <a:ext cx="328930"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Pr</a:t>
            </a:r>
            <a:r>
              <a:rPr sz="1600" b="0" spc="-15" dirty="0">
                <a:solidFill>
                  <a:srgbClr val="404040"/>
                </a:solidFill>
                <a:latin typeface="Segoe UI Light"/>
                <a:cs typeface="Segoe UI Light"/>
              </a:rPr>
              <a:t>i</a:t>
            </a:r>
            <a:r>
              <a:rPr sz="1600" b="0" spc="-5" dirty="0">
                <a:solidFill>
                  <a:srgbClr val="404040"/>
                </a:solidFill>
                <a:latin typeface="Segoe UI Light"/>
                <a:cs typeface="Segoe UI Light"/>
              </a:rPr>
              <a:t>x</a:t>
            </a:r>
            <a:endParaRPr sz="1600">
              <a:latin typeface="Segoe UI Light"/>
              <a:cs typeface="Segoe UI Light"/>
            </a:endParaRPr>
          </a:p>
        </p:txBody>
      </p:sp>
      <p:sp>
        <p:nvSpPr>
          <p:cNvPr id="15" name="object 15"/>
          <p:cNvSpPr txBox="1"/>
          <p:nvPr/>
        </p:nvSpPr>
        <p:spPr>
          <a:xfrm>
            <a:off x="4319396" y="4030726"/>
            <a:ext cx="986155"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B8131A"/>
                </a:solidFill>
                <a:latin typeface="Segoe UI Light"/>
                <a:cs typeface="Segoe UI Light"/>
              </a:rPr>
              <a:t>Association</a:t>
            </a:r>
            <a:endParaRPr sz="1600">
              <a:latin typeface="Segoe UI Light"/>
              <a:cs typeface="Segoe UI Light"/>
            </a:endParaRPr>
          </a:p>
        </p:txBody>
      </p:sp>
      <p:sp>
        <p:nvSpPr>
          <p:cNvPr id="16" name="object 16"/>
          <p:cNvSpPr/>
          <p:nvPr/>
        </p:nvSpPr>
        <p:spPr>
          <a:xfrm>
            <a:off x="2120645" y="3177539"/>
            <a:ext cx="385445" cy="114300"/>
          </a:xfrm>
          <a:custGeom>
            <a:avLst/>
            <a:gdLst/>
            <a:ahLst/>
            <a:cxnLst/>
            <a:rect l="l" t="t" r="r" b="b"/>
            <a:pathLst>
              <a:path w="385444" h="114300">
                <a:moveTo>
                  <a:pt x="271145" y="0"/>
                </a:moveTo>
                <a:lnTo>
                  <a:pt x="271145" y="114300"/>
                </a:lnTo>
                <a:lnTo>
                  <a:pt x="347345" y="76200"/>
                </a:lnTo>
                <a:lnTo>
                  <a:pt x="290195" y="76200"/>
                </a:lnTo>
                <a:lnTo>
                  <a:pt x="290195" y="38100"/>
                </a:lnTo>
                <a:lnTo>
                  <a:pt x="347345" y="38100"/>
                </a:lnTo>
                <a:lnTo>
                  <a:pt x="271145" y="0"/>
                </a:lnTo>
                <a:close/>
              </a:path>
              <a:path w="385444" h="114300">
                <a:moveTo>
                  <a:pt x="271145" y="38100"/>
                </a:moveTo>
                <a:lnTo>
                  <a:pt x="0" y="38100"/>
                </a:lnTo>
                <a:lnTo>
                  <a:pt x="0" y="76200"/>
                </a:lnTo>
                <a:lnTo>
                  <a:pt x="271145" y="76200"/>
                </a:lnTo>
                <a:lnTo>
                  <a:pt x="271145" y="38100"/>
                </a:lnTo>
                <a:close/>
              </a:path>
              <a:path w="385444" h="114300">
                <a:moveTo>
                  <a:pt x="347345" y="38100"/>
                </a:moveTo>
                <a:lnTo>
                  <a:pt x="290195" y="38100"/>
                </a:lnTo>
                <a:lnTo>
                  <a:pt x="290195" y="76200"/>
                </a:lnTo>
                <a:lnTo>
                  <a:pt x="347345" y="76200"/>
                </a:lnTo>
                <a:lnTo>
                  <a:pt x="385445" y="57150"/>
                </a:lnTo>
                <a:lnTo>
                  <a:pt x="347345" y="38100"/>
                </a:lnTo>
                <a:close/>
              </a:path>
            </a:pathLst>
          </a:custGeom>
          <a:solidFill>
            <a:srgbClr val="B8131A"/>
          </a:solidFill>
        </p:spPr>
        <p:txBody>
          <a:bodyPr wrap="square" lIns="0" tIns="0" rIns="0" bIns="0" rtlCol="0"/>
          <a:lstStyle/>
          <a:p>
            <a:endParaRPr/>
          </a:p>
        </p:txBody>
      </p:sp>
      <p:sp>
        <p:nvSpPr>
          <p:cNvPr id="17" name="object 17"/>
          <p:cNvSpPr/>
          <p:nvPr/>
        </p:nvSpPr>
        <p:spPr>
          <a:xfrm>
            <a:off x="8050530" y="3296411"/>
            <a:ext cx="983615" cy="114300"/>
          </a:xfrm>
          <a:custGeom>
            <a:avLst/>
            <a:gdLst/>
            <a:ahLst/>
            <a:cxnLst/>
            <a:rect l="l" t="t" r="r" b="b"/>
            <a:pathLst>
              <a:path w="983615" h="114300">
                <a:moveTo>
                  <a:pt x="114300" y="0"/>
                </a:moveTo>
                <a:lnTo>
                  <a:pt x="0" y="57150"/>
                </a:lnTo>
                <a:lnTo>
                  <a:pt x="114300" y="114300"/>
                </a:lnTo>
                <a:lnTo>
                  <a:pt x="114300" y="76200"/>
                </a:lnTo>
                <a:lnTo>
                  <a:pt x="95250" y="76200"/>
                </a:lnTo>
                <a:lnTo>
                  <a:pt x="95250" y="38100"/>
                </a:lnTo>
                <a:lnTo>
                  <a:pt x="114300" y="38100"/>
                </a:lnTo>
                <a:lnTo>
                  <a:pt x="114300" y="0"/>
                </a:lnTo>
                <a:close/>
              </a:path>
              <a:path w="983615" h="114300">
                <a:moveTo>
                  <a:pt x="114300" y="38100"/>
                </a:moveTo>
                <a:lnTo>
                  <a:pt x="95250" y="38100"/>
                </a:lnTo>
                <a:lnTo>
                  <a:pt x="95250" y="76200"/>
                </a:lnTo>
                <a:lnTo>
                  <a:pt x="114300" y="76200"/>
                </a:lnTo>
                <a:lnTo>
                  <a:pt x="114300" y="38100"/>
                </a:lnTo>
                <a:close/>
              </a:path>
              <a:path w="983615" h="114300">
                <a:moveTo>
                  <a:pt x="983234" y="38100"/>
                </a:moveTo>
                <a:lnTo>
                  <a:pt x="114300" y="38100"/>
                </a:lnTo>
                <a:lnTo>
                  <a:pt x="114300" y="76200"/>
                </a:lnTo>
                <a:lnTo>
                  <a:pt x="983234" y="76200"/>
                </a:lnTo>
                <a:lnTo>
                  <a:pt x="983234" y="38100"/>
                </a:lnTo>
                <a:close/>
              </a:path>
            </a:pathLst>
          </a:custGeom>
          <a:solidFill>
            <a:srgbClr val="B8131A"/>
          </a:solidFill>
        </p:spPr>
        <p:txBody>
          <a:bodyPr wrap="square" lIns="0" tIns="0" rIns="0" bIns="0" rtlCol="0"/>
          <a:lstStyle/>
          <a:p>
            <a:endParaRPr/>
          </a:p>
        </p:txBody>
      </p:sp>
      <p:sp>
        <p:nvSpPr>
          <p:cNvPr id="18" name="object 18"/>
          <p:cNvSpPr txBox="1"/>
          <p:nvPr/>
        </p:nvSpPr>
        <p:spPr>
          <a:xfrm>
            <a:off x="9109964" y="3193795"/>
            <a:ext cx="805180"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B8131A"/>
                </a:solidFill>
                <a:latin typeface="Segoe UI Light"/>
                <a:cs typeface="Segoe UI Light"/>
              </a:rPr>
              <a:t>Propriété</a:t>
            </a:r>
            <a:endParaRPr sz="1600">
              <a:latin typeface="Segoe UI Light"/>
              <a:cs typeface="Segoe UI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2340610" cy="697230"/>
          </a:xfrm>
          <a:prstGeom prst="rect">
            <a:avLst/>
          </a:prstGeom>
        </p:spPr>
        <p:txBody>
          <a:bodyPr vert="horz" wrap="square" lIns="0" tIns="13335" rIns="0" bIns="0" rtlCol="0">
            <a:spAutoFit/>
          </a:bodyPr>
          <a:lstStyle/>
          <a:p>
            <a:pPr marL="12700">
              <a:lnSpc>
                <a:spcPct val="100000"/>
              </a:lnSpc>
              <a:spcBef>
                <a:spcPts val="105"/>
              </a:spcBef>
            </a:pPr>
            <a:r>
              <a:rPr spc="-130" dirty="0"/>
              <a:t>Cardinalité</a:t>
            </a:r>
          </a:p>
        </p:txBody>
      </p:sp>
      <p:sp>
        <p:nvSpPr>
          <p:cNvPr id="4" name="object 4"/>
          <p:cNvSpPr txBox="1">
            <a:spLocks noGrp="1"/>
          </p:cNvSpPr>
          <p:nvPr>
            <p:ph idx="1"/>
          </p:nvPr>
        </p:nvSpPr>
        <p:spPr>
          <a:prstGeom prst="rect">
            <a:avLst/>
          </a:prstGeom>
        </p:spPr>
        <p:txBody>
          <a:bodyPr vert="horz" wrap="square" lIns="0" tIns="13335" rIns="0" bIns="0" rtlCol="0">
            <a:spAutoFit/>
          </a:bodyPr>
          <a:lstStyle/>
          <a:p>
            <a:pPr marL="469900" marR="5080" indent="-457200" algn="just">
              <a:lnSpc>
                <a:spcPct val="100000"/>
              </a:lnSpc>
              <a:spcBef>
                <a:spcPts val="105"/>
              </a:spcBef>
              <a:buFont typeface="Arial"/>
              <a:buChar char="•"/>
              <a:tabLst>
                <a:tab pos="469900" algn="l"/>
              </a:tabLst>
            </a:pPr>
            <a:r>
              <a:rPr spc="5" dirty="0"/>
              <a:t>Comment </a:t>
            </a:r>
            <a:r>
              <a:rPr spc="-10" dirty="0"/>
              <a:t>représenter </a:t>
            </a:r>
            <a:r>
              <a:rPr spc="5" dirty="0"/>
              <a:t>le fait que plusieurs </a:t>
            </a:r>
            <a:r>
              <a:rPr spc="-5" dirty="0"/>
              <a:t>produits </a:t>
            </a:r>
            <a:r>
              <a:rPr spc="5" dirty="0"/>
              <a:t>sont</a:t>
            </a:r>
            <a:r>
              <a:rPr spc="-295" dirty="0"/>
              <a:t> </a:t>
            </a:r>
            <a:r>
              <a:rPr dirty="0"/>
              <a:t>vendus  </a:t>
            </a:r>
            <a:r>
              <a:rPr spc="5" dirty="0"/>
              <a:t>par le magasin et qu’un </a:t>
            </a:r>
            <a:r>
              <a:rPr spc="-5" dirty="0"/>
              <a:t>produit </a:t>
            </a:r>
            <a:r>
              <a:rPr spc="5" dirty="0"/>
              <a:t>peut </a:t>
            </a:r>
            <a:r>
              <a:rPr spc="-10" dirty="0"/>
              <a:t>être </a:t>
            </a:r>
            <a:r>
              <a:rPr dirty="0"/>
              <a:t>vendu </a:t>
            </a:r>
            <a:r>
              <a:rPr spc="5" dirty="0"/>
              <a:t>dans plusieurs  magasins</a:t>
            </a:r>
            <a:r>
              <a:rPr spc="-40" dirty="0"/>
              <a:t> </a:t>
            </a:r>
            <a:r>
              <a:rPr spc="-5" dirty="0"/>
              <a:t>différents?</a:t>
            </a:r>
          </a:p>
        </p:txBody>
      </p:sp>
      <p:sp>
        <p:nvSpPr>
          <p:cNvPr id="5" name="object 5"/>
          <p:cNvSpPr txBox="1"/>
          <p:nvPr/>
        </p:nvSpPr>
        <p:spPr>
          <a:xfrm>
            <a:off x="2329433" y="3085338"/>
            <a:ext cx="1424940" cy="421005"/>
          </a:xfrm>
          <a:prstGeom prst="rect">
            <a:avLst/>
          </a:prstGeom>
          <a:ln w="19811">
            <a:solidFill>
              <a:srgbClr val="000000"/>
            </a:solidFill>
          </a:ln>
        </p:spPr>
        <p:txBody>
          <a:bodyPr vert="horz" wrap="square" lIns="0" tIns="40640" rIns="0" bIns="0" rtlCol="0">
            <a:spAutoFit/>
          </a:bodyPr>
          <a:lstStyle/>
          <a:p>
            <a:pPr marL="366395">
              <a:lnSpc>
                <a:spcPct val="100000"/>
              </a:lnSpc>
              <a:spcBef>
                <a:spcPts val="320"/>
              </a:spcBef>
            </a:pPr>
            <a:r>
              <a:rPr sz="1600" b="0" spc="-5" dirty="0">
                <a:solidFill>
                  <a:srgbClr val="404040"/>
                </a:solidFill>
                <a:latin typeface="Segoe UI Light"/>
                <a:cs typeface="Segoe UI Light"/>
              </a:rPr>
              <a:t>Produit1</a:t>
            </a:r>
            <a:endParaRPr sz="1600">
              <a:latin typeface="Segoe UI Light"/>
              <a:cs typeface="Segoe UI Light"/>
            </a:endParaRPr>
          </a:p>
        </p:txBody>
      </p:sp>
      <p:sp>
        <p:nvSpPr>
          <p:cNvPr id="6" name="object 6"/>
          <p:cNvSpPr/>
          <p:nvPr/>
        </p:nvSpPr>
        <p:spPr>
          <a:xfrm>
            <a:off x="2329433" y="3505961"/>
            <a:ext cx="1424940" cy="940435"/>
          </a:xfrm>
          <a:custGeom>
            <a:avLst/>
            <a:gdLst/>
            <a:ahLst/>
            <a:cxnLst/>
            <a:rect l="l" t="t" r="r" b="b"/>
            <a:pathLst>
              <a:path w="1424939" h="940435">
                <a:moveTo>
                  <a:pt x="0" y="940307"/>
                </a:moveTo>
                <a:lnTo>
                  <a:pt x="1424940" y="940307"/>
                </a:lnTo>
                <a:lnTo>
                  <a:pt x="1424940" y="0"/>
                </a:lnTo>
                <a:lnTo>
                  <a:pt x="0" y="0"/>
                </a:lnTo>
                <a:lnTo>
                  <a:pt x="0" y="940307"/>
                </a:lnTo>
                <a:close/>
              </a:path>
            </a:pathLst>
          </a:custGeom>
          <a:ln w="19812">
            <a:solidFill>
              <a:srgbClr val="000000"/>
            </a:solidFill>
          </a:ln>
        </p:spPr>
        <p:txBody>
          <a:bodyPr wrap="square" lIns="0" tIns="0" rIns="0" bIns="0" rtlCol="0"/>
          <a:lstStyle/>
          <a:p>
            <a:endParaRPr/>
          </a:p>
        </p:txBody>
      </p:sp>
      <p:sp>
        <p:nvSpPr>
          <p:cNvPr id="7" name="object 7"/>
          <p:cNvSpPr txBox="1"/>
          <p:nvPr/>
        </p:nvSpPr>
        <p:spPr>
          <a:xfrm>
            <a:off x="2407157" y="3534536"/>
            <a:ext cx="995680" cy="513080"/>
          </a:xfrm>
          <a:prstGeom prst="rect">
            <a:avLst/>
          </a:prstGeom>
        </p:spPr>
        <p:txBody>
          <a:bodyPr vert="horz" wrap="square" lIns="0" tIns="12065" rIns="0" bIns="0" rtlCol="0">
            <a:spAutoFit/>
          </a:bodyPr>
          <a:lstStyle/>
          <a:p>
            <a:pPr marL="12700" marR="5080">
              <a:lnSpc>
                <a:spcPct val="100000"/>
              </a:lnSpc>
              <a:spcBef>
                <a:spcPts val="95"/>
              </a:spcBef>
            </a:pPr>
            <a:r>
              <a:rPr sz="1600" b="0" spc="-5" dirty="0">
                <a:solidFill>
                  <a:srgbClr val="404040"/>
                </a:solidFill>
                <a:latin typeface="Segoe UI Light"/>
                <a:cs typeface="Segoe UI Light"/>
              </a:rPr>
              <a:t>1215f45zs  I</a:t>
            </a:r>
            <a:r>
              <a:rPr sz="1600" b="0" spc="-15" dirty="0">
                <a:solidFill>
                  <a:srgbClr val="404040"/>
                </a:solidFill>
                <a:latin typeface="Segoe UI Light"/>
                <a:cs typeface="Segoe UI Light"/>
              </a:rPr>
              <a:t>mp</a:t>
            </a:r>
            <a:r>
              <a:rPr sz="1600" b="0" spc="-10" dirty="0">
                <a:solidFill>
                  <a:srgbClr val="404040"/>
                </a:solidFill>
                <a:latin typeface="Segoe UI Light"/>
                <a:cs typeface="Segoe UI Light"/>
              </a:rPr>
              <a:t>ri</a:t>
            </a:r>
            <a:r>
              <a:rPr sz="1600" b="0" spc="-15" dirty="0">
                <a:solidFill>
                  <a:srgbClr val="404040"/>
                </a:solidFill>
                <a:latin typeface="Segoe UI Light"/>
                <a:cs typeface="Segoe UI Light"/>
              </a:rPr>
              <a:t>m</a:t>
            </a:r>
            <a:r>
              <a:rPr sz="1600" b="0" spc="-10" dirty="0">
                <a:solidFill>
                  <a:srgbClr val="404040"/>
                </a:solidFill>
                <a:latin typeface="Segoe UI Light"/>
                <a:cs typeface="Segoe UI Light"/>
              </a:rPr>
              <a:t>ante</a:t>
            </a:r>
            <a:endParaRPr sz="1600">
              <a:latin typeface="Segoe UI Light"/>
              <a:cs typeface="Segoe UI Light"/>
            </a:endParaRPr>
          </a:p>
        </p:txBody>
      </p:sp>
      <p:sp>
        <p:nvSpPr>
          <p:cNvPr id="8" name="object 8"/>
          <p:cNvSpPr txBox="1"/>
          <p:nvPr/>
        </p:nvSpPr>
        <p:spPr>
          <a:xfrm>
            <a:off x="2670817" y="4018883"/>
            <a:ext cx="409575" cy="269875"/>
          </a:xfrm>
          <a:prstGeom prst="rect">
            <a:avLst/>
          </a:prstGeom>
        </p:spPr>
        <p:txBody>
          <a:bodyPr vert="horz" wrap="square" lIns="0" tIns="15240" rIns="0" bIns="0" rtlCol="0">
            <a:spAutoFit/>
          </a:bodyPr>
          <a:lstStyle/>
          <a:p>
            <a:pPr>
              <a:lnSpc>
                <a:spcPct val="100000"/>
              </a:lnSpc>
              <a:spcBef>
                <a:spcPts val="120"/>
              </a:spcBef>
            </a:pPr>
            <a:r>
              <a:rPr sz="1600" b="0" spc="-10" dirty="0">
                <a:solidFill>
                  <a:srgbClr val="404040"/>
                </a:solidFill>
                <a:latin typeface="Segoe UI Light"/>
                <a:cs typeface="Segoe UI Light"/>
              </a:rPr>
              <a:t>nche</a:t>
            </a:r>
            <a:endParaRPr sz="1600">
              <a:latin typeface="Segoe UI Light"/>
              <a:cs typeface="Segoe UI Light"/>
            </a:endParaRPr>
          </a:p>
        </p:txBody>
      </p:sp>
      <p:sp>
        <p:nvSpPr>
          <p:cNvPr id="9" name="object 9"/>
          <p:cNvSpPr txBox="1"/>
          <p:nvPr/>
        </p:nvSpPr>
        <p:spPr>
          <a:xfrm>
            <a:off x="7215378" y="3085338"/>
            <a:ext cx="1424940" cy="421005"/>
          </a:xfrm>
          <a:prstGeom prst="rect">
            <a:avLst/>
          </a:prstGeom>
          <a:ln w="19811">
            <a:solidFill>
              <a:srgbClr val="000000"/>
            </a:solidFill>
          </a:ln>
        </p:spPr>
        <p:txBody>
          <a:bodyPr vert="horz" wrap="square" lIns="0" tIns="40640" rIns="0" bIns="0" rtlCol="0">
            <a:spAutoFit/>
          </a:bodyPr>
          <a:lstStyle/>
          <a:p>
            <a:pPr marL="315595">
              <a:lnSpc>
                <a:spcPct val="100000"/>
              </a:lnSpc>
              <a:spcBef>
                <a:spcPts val="320"/>
              </a:spcBef>
            </a:pPr>
            <a:r>
              <a:rPr sz="1600" b="0" dirty="0">
                <a:solidFill>
                  <a:srgbClr val="404040"/>
                </a:solidFill>
                <a:latin typeface="Segoe UI Light"/>
                <a:cs typeface="Segoe UI Light"/>
              </a:rPr>
              <a:t>Magasin1</a:t>
            </a:r>
            <a:endParaRPr sz="1600">
              <a:latin typeface="Segoe UI Light"/>
              <a:cs typeface="Segoe UI Light"/>
            </a:endParaRPr>
          </a:p>
        </p:txBody>
      </p:sp>
      <p:sp>
        <p:nvSpPr>
          <p:cNvPr id="10" name="object 10"/>
          <p:cNvSpPr/>
          <p:nvPr/>
        </p:nvSpPr>
        <p:spPr>
          <a:xfrm>
            <a:off x="7215378" y="3505961"/>
            <a:ext cx="1424940" cy="940435"/>
          </a:xfrm>
          <a:custGeom>
            <a:avLst/>
            <a:gdLst/>
            <a:ahLst/>
            <a:cxnLst/>
            <a:rect l="l" t="t" r="r" b="b"/>
            <a:pathLst>
              <a:path w="1424940" h="940435">
                <a:moveTo>
                  <a:pt x="0" y="940307"/>
                </a:moveTo>
                <a:lnTo>
                  <a:pt x="1424940" y="940307"/>
                </a:lnTo>
                <a:lnTo>
                  <a:pt x="1424940" y="0"/>
                </a:lnTo>
                <a:lnTo>
                  <a:pt x="0" y="0"/>
                </a:lnTo>
                <a:lnTo>
                  <a:pt x="0" y="940307"/>
                </a:lnTo>
                <a:close/>
              </a:path>
            </a:pathLst>
          </a:custGeom>
          <a:ln w="19812">
            <a:solidFill>
              <a:srgbClr val="000000"/>
            </a:solidFill>
          </a:ln>
        </p:spPr>
        <p:txBody>
          <a:bodyPr wrap="square" lIns="0" tIns="0" rIns="0" bIns="0" rtlCol="0"/>
          <a:lstStyle/>
          <a:p>
            <a:endParaRPr/>
          </a:p>
        </p:txBody>
      </p:sp>
      <p:sp>
        <p:nvSpPr>
          <p:cNvPr id="11" name="object 11"/>
          <p:cNvSpPr txBox="1"/>
          <p:nvPr/>
        </p:nvSpPr>
        <p:spPr>
          <a:xfrm>
            <a:off x="7293991" y="3534536"/>
            <a:ext cx="864235" cy="513080"/>
          </a:xfrm>
          <a:prstGeom prst="rect">
            <a:avLst/>
          </a:prstGeom>
        </p:spPr>
        <p:txBody>
          <a:bodyPr vert="horz" wrap="square" lIns="0" tIns="12065" rIns="0" bIns="0" rtlCol="0">
            <a:spAutoFit/>
          </a:bodyPr>
          <a:lstStyle/>
          <a:p>
            <a:pPr marL="12700">
              <a:lnSpc>
                <a:spcPct val="100000"/>
              </a:lnSpc>
              <a:spcBef>
                <a:spcPts val="95"/>
              </a:spcBef>
            </a:pPr>
            <a:r>
              <a:rPr sz="1600" b="0" u="sng" dirty="0">
                <a:solidFill>
                  <a:srgbClr val="404040"/>
                </a:solidFill>
                <a:uFill>
                  <a:solidFill>
                    <a:srgbClr val="404040"/>
                  </a:solidFill>
                </a:uFill>
                <a:latin typeface="Segoe UI Light"/>
                <a:cs typeface="Segoe UI Light"/>
              </a:rPr>
              <a:t>451</a:t>
            </a:r>
            <a:endParaRPr sz="1600" dirty="0">
              <a:latin typeface="Segoe UI Light"/>
              <a:cs typeface="Segoe UI Light"/>
            </a:endParaRPr>
          </a:p>
          <a:p>
            <a:pPr marL="12700">
              <a:lnSpc>
                <a:spcPct val="100000"/>
              </a:lnSpc>
            </a:pPr>
            <a:r>
              <a:rPr sz="1600" b="0" spc="10" dirty="0">
                <a:solidFill>
                  <a:srgbClr val="404040"/>
                </a:solidFill>
                <a:latin typeface="Segoe UI Light"/>
                <a:cs typeface="Segoe UI Light"/>
              </a:rPr>
              <a:t>Darty</a:t>
            </a:r>
            <a:r>
              <a:rPr sz="1600" b="0" spc="-85" dirty="0">
                <a:solidFill>
                  <a:srgbClr val="404040"/>
                </a:solidFill>
                <a:latin typeface="Segoe UI Light"/>
                <a:cs typeface="Segoe UI Light"/>
              </a:rPr>
              <a:t> </a:t>
            </a:r>
            <a:r>
              <a:rPr sz="1600" b="0" spc="-5" dirty="0">
                <a:solidFill>
                  <a:srgbClr val="404040"/>
                </a:solidFill>
                <a:latin typeface="Segoe UI Light"/>
                <a:cs typeface="Segoe UI Light"/>
              </a:rPr>
              <a:t>Lille</a:t>
            </a:r>
            <a:endParaRPr sz="1600" dirty="0">
              <a:latin typeface="Segoe UI Light"/>
              <a:cs typeface="Segoe UI Light"/>
            </a:endParaRPr>
          </a:p>
        </p:txBody>
      </p:sp>
      <p:sp>
        <p:nvSpPr>
          <p:cNvPr id="12" name="object 12"/>
          <p:cNvSpPr/>
          <p:nvPr/>
        </p:nvSpPr>
        <p:spPr>
          <a:xfrm>
            <a:off x="4531614" y="3595878"/>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1" y="188298"/>
                </a:lnTo>
                <a:lnTo>
                  <a:pt x="1830145" y="232207"/>
                </a:lnTo>
                <a:lnTo>
                  <a:pt x="1870974" y="279135"/>
                </a:lnTo>
                <a:lnTo>
                  <a:pt x="1896304" y="328629"/>
                </a:lnTo>
                <a:lnTo>
                  <a:pt x="1905000"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500"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8"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sp>
        <p:nvSpPr>
          <p:cNvPr id="13" name="object 13"/>
          <p:cNvSpPr/>
          <p:nvPr/>
        </p:nvSpPr>
        <p:spPr>
          <a:xfrm>
            <a:off x="3754373" y="3976878"/>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14" name="object 14"/>
          <p:cNvSpPr txBox="1"/>
          <p:nvPr/>
        </p:nvSpPr>
        <p:spPr>
          <a:xfrm>
            <a:off x="5057902" y="3510813"/>
            <a:ext cx="850265" cy="740410"/>
          </a:xfrm>
          <a:prstGeom prst="rect">
            <a:avLst/>
          </a:prstGeom>
        </p:spPr>
        <p:txBody>
          <a:bodyPr vert="horz" wrap="square" lIns="0" tIns="12700" rIns="0" bIns="0" rtlCol="0">
            <a:spAutoFit/>
          </a:bodyPr>
          <a:lstStyle/>
          <a:p>
            <a:pPr marL="231775" marR="5080" indent="-219710">
              <a:lnSpc>
                <a:spcPct val="146600"/>
              </a:lnSpc>
              <a:spcBef>
                <a:spcPts val="100"/>
              </a:spcBef>
            </a:pPr>
            <a:r>
              <a:rPr sz="1600" b="0" spc="5" dirty="0">
                <a:solidFill>
                  <a:srgbClr val="404040"/>
                </a:solidFill>
                <a:latin typeface="Segoe UI Light"/>
                <a:cs typeface="Segoe UI Light"/>
              </a:rPr>
              <a:t>Est</a:t>
            </a:r>
            <a:r>
              <a:rPr sz="1600" b="0" spc="-110" dirty="0">
                <a:solidFill>
                  <a:srgbClr val="404040"/>
                </a:solidFill>
                <a:latin typeface="Segoe UI Light"/>
                <a:cs typeface="Segoe UI Light"/>
              </a:rPr>
              <a:t> </a:t>
            </a:r>
            <a:r>
              <a:rPr sz="1600" b="0" dirty="0">
                <a:solidFill>
                  <a:srgbClr val="404040"/>
                </a:solidFill>
                <a:latin typeface="Segoe UI Light"/>
                <a:cs typeface="Segoe UI Light"/>
              </a:rPr>
              <a:t>vendu  </a:t>
            </a:r>
            <a:r>
              <a:rPr sz="1600" b="0" spc="-5" dirty="0">
                <a:solidFill>
                  <a:srgbClr val="404040"/>
                </a:solidFill>
                <a:latin typeface="Segoe UI Light"/>
                <a:cs typeface="Segoe UI Light"/>
              </a:rPr>
              <a:t>150€</a:t>
            </a:r>
            <a:endParaRPr sz="1600">
              <a:latin typeface="Segoe UI Light"/>
              <a:cs typeface="Segoe UI Light"/>
            </a:endParaRPr>
          </a:p>
        </p:txBody>
      </p:sp>
      <p:sp>
        <p:nvSpPr>
          <p:cNvPr id="15" name="object 15"/>
          <p:cNvSpPr/>
          <p:nvPr/>
        </p:nvSpPr>
        <p:spPr>
          <a:xfrm>
            <a:off x="2804922" y="3984497"/>
            <a:ext cx="1424940" cy="421005"/>
          </a:xfrm>
          <a:custGeom>
            <a:avLst/>
            <a:gdLst/>
            <a:ahLst/>
            <a:cxnLst/>
            <a:rect l="l" t="t" r="r" b="b"/>
            <a:pathLst>
              <a:path w="1424939" h="421004">
                <a:moveTo>
                  <a:pt x="0" y="420624"/>
                </a:moveTo>
                <a:lnTo>
                  <a:pt x="1424939" y="420624"/>
                </a:lnTo>
                <a:lnTo>
                  <a:pt x="1424939" y="0"/>
                </a:lnTo>
                <a:lnTo>
                  <a:pt x="0" y="0"/>
                </a:lnTo>
                <a:lnTo>
                  <a:pt x="0" y="420624"/>
                </a:lnTo>
                <a:close/>
              </a:path>
            </a:pathLst>
          </a:custGeom>
          <a:solidFill>
            <a:srgbClr val="FFFFFF"/>
          </a:solidFill>
        </p:spPr>
        <p:txBody>
          <a:bodyPr wrap="square" lIns="0" tIns="0" rIns="0" bIns="0" rtlCol="0"/>
          <a:lstStyle/>
          <a:p>
            <a:endParaRPr/>
          </a:p>
        </p:txBody>
      </p:sp>
      <p:sp>
        <p:nvSpPr>
          <p:cNvPr id="16" name="object 16"/>
          <p:cNvSpPr/>
          <p:nvPr/>
        </p:nvSpPr>
        <p:spPr>
          <a:xfrm>
            <a:off x="2804922" y="3984497"/>
            <a:ext cx="1424940" cy="421005"/>
          </a:xfrm>
          <a:custGeom>
            <a:avLst/>
            <a:gdLst/>
            <a:ahLst/>
            <a:cxnLst/>
            <a:rect l="l" t="t" r="r" b="b"/>
            <a:pathLst>
              <a:path w="1424939" h="421004">
                <a:moveTo>
                  <a:pt x="0" y="420624"/>
                </a:moveTo>
                <a:lnTo>
                  <a:pt x="1424939" y="420624"/>
                </a:lnTo>
                <a:lnTo>
                  <a:pt x="1424939" y="0"/>
                </a:lnTo>
                <a:lnTo>
                  <a:pt x="0" y="0"/>
                </a:lnTo>
                <a:lnTo>
                  <a:pt x="0" y="420624"/>
                </a:lnTo>
                <a:close/>
              </a:path>
            </a:pathLst>
          </a:custGeom>
          <a:ln w="19812">
            <a:solidFill>
              <a:srgbClr val="000000"/>
            </a:solidFill>
          </a:ln>
        </p:spPr>
        <p:txBody>
          <a:bodyPr wrap="square" lIns="0" tIns="0" rIns="0" bIns="0" rtlCol="0"/>
          <a:lstStyle/>
          <a:p>
            <a:endParaRPr/>
          </a:p>
        </p:txBody>
      </p:sp>
      <p:sp>
        <p:nvSpPr>
          <p:cNvPr id="17" name="object 17"/>
          <p:cNvSpPr txBox="1"/>
          <p:nvPr/>
        </p:nvSpPr>
        <p:spPr>
          <a:xfrm>
            <a:off x="2407157" y="4022216"/>
            <a:ext cx="1365885" cy="269240"/>
          </a:xfrm>
          <a:prstGeom prst="rect">
            <a:avLst/>
          </a:prstGeom>
        </p:spPr>
        <p:txBody>
          <a:bodyPr vert="horz" wrap="square" lIns="0" tIns="12065" rIns="0" bIns="0" rtlCol="0">
            <a:spAutoFit/>
          </a:bodyPr>
          <a:lstStyle/>
          <a:p>
            <a:pPr marL="12700">
              <a:lnSpc>
                <a:spcPct val="100000"/>
              </a:lnSpc>
              <a:spcBef>
                <a:spcPts val="95"/>
              </a:spcBef>
              <a:tabLst>
                <a:tab pos="748030" algn="l"/>
              </a:tabLst>
            </a:pPr>
            <a:r>
              <a:rPr sz="1600" b="0" spc="-5" dirty="0">
                <a:solidFill>
                  <a:srgbClr val="404040"/>
                </a:solidFill>
                <a:latin typeface="Segoe UI Light"/>
                <a:cs typeface="Segoe UI Light"/>
              </a:rPr>
              <a:t>B</a:t>
            </a:r>
            <a:r>
              <a:rPr sz="1600" b="0" spc="-15" dirty="0">
                <a:solidFill>
                  <a:srgbClr val="404040"/>
                </a:solidFill>
                <a:latin typeface="Segoe UI Light"/>
                <a:cs typeface="Segoe UI Light"/>
              </a:rPr>
              <a:t>l</a:t>
            </a:r>
            <a:r>
              <a:rPr sz="1600" b="0" spc="-5" dirty="0">
                <a:solidFill>
                  <a:srgbClr val="404040"/>
                </a:solidFill>
                <a:latin typeface="Segoe UI Light"/>
                <a:cs typeface="Segoe UI Light"/>
              </a:rPr>
              <a:t>a</a:t>
            </a:r>
            <a:r>
              <a:rPr sz="1600" b="0" dirty="0">
                <a:solidFill>
                  <a:srgbClr val="404040"/>
                </a:solidFill>
                <a:latin typeface="Segoe UI Light"/>
                <a:cs typeface="Segoe UI Light"/>
              </a:rPr>
              <a:t>	</a:t>
            </a:r>
            <a:r>
              <a:rPr sz="2400" b="0" baseline="1736" dirty="0">
                <a:solidFill>
                  <a:srgbClr val="404040"/>
                </a:solidFill>
                <a:latin typeface="Segoe UI Light"/>
                <a:cs typeface="Segoe UI Light"/>
              </a:rPr>
              <a:t>P</a:t>
            </a:r>
            <a:r>
              <a:rPr sz="2400" b="0" spc="-44" baseline="1736" dirty="0">
                <a:solidFill>
                  <a:srgbClr val="404040"/>
                </a:solidFill>
                <a:latin typeface="Segoe UI Light"/>
                <a:cs typeface="Segoe UI Light"/>
              </a:rPr>
              <a:t>r</a:t>
            </a:r>
            <a:r>
              <a:rPr sz="2400" b="0" spc="7" baseline="1736" dirty="0">
                <a:solidFill>
                  <a:srgbClr val="404040"/>
                </a:solidFill>
                <a:latin typeface="Segoe UI Light"/>
                <a:cs typeface="Segoe UI Light"/>
              </a:rPr>
              <a:t>o</a:t>
            </a:r>
            <a:r>
              <a:rPr sz="2400" b="0" spc="-7" baseline="1736" dirty="0">
                <a:solidFill>
                  <a:srgbClr val="404040"/>
                </a:solidFill>
                <a:latin typeface="Segoe UI Light"/>
                <a:cs typeface="Segoe UI Light"/>
              </a:rPr>
              <a:t>d</a:t>
            </a:r>
            <a:r>
              <a:rPr sz="2400" b="0" baseline="1736" dirty="0">
                <a:solidFill>
                  <a:srgbClr val="404040"/>
                </a:solidFill>
                <a:latin typeface="Segoe UI Light"/>
                <a:cs typeface="Segoe UI Light"/>
              </a:rPr>
              <a:t>ui</a:t>
            </a:r>
            <a:r>
              <a:rPr sz="2400" b="0" spc="-7" baseline="1736" dirty="0">
                <a:solidFill>
                  <a:srgbClr val="404040"/>
                </a:solidFill>
                <a:latin typeface="Segoe UI Light"/>
                <a:cs typeface="Segoe UI Light"/>
              </a:rPr>
              <a:t>t</a:t>
            </a:r>
            <a:endParaRPr sz="2400" baseline="1736">
              <a:latin typeface="Segoe UI Light"/>
              <a:cs typeface="Segoe UI Light"/>
            </a:endParaRPr>
          </a:p>
        </p:txBody>
      </p:sp>
      <p:sp>
        <p:nvSpPr>
          <p:cNvPr id="18" name="object 18"/>
          <p:cNvSpPr txBox="1"/>
          <p:nvPr/>
        </p:nvSpPr>
        <p:spPr>
          <a:xfrm>
            <a:off x="3764279" y="4013453"/>
            <a:ext cx="455930" cy="269240"/>
          </a:xfrm>
          <a:prstGeom prst="rect">
            <a:avLst/>
          </a:prstGeom>
        </p:spPr>
        <p:txBody>
          <a:bodyPr vert="horz" wrap="square" lIns="0" tIns="12065" rIns="0" bIns="0" rtlCol="0">
            <a:spAutoFit/>
          </a:bodyPr>
          <a:lstStyle/>
          <a:p>
            <a:pPr marL="6985">
              <a:lnSpc>
                <a:spcPct val="100000"/>
              </a:lnSpc>
              <a:spcBef>
                <a:spcPts val="95"/>
              </a:spcBef>
            </a:pPr>
            <a:r>
              <a:rPr sz="1600" b="0" spc="-5" dirty="0">
                <a:solidFill>
                  <a:srgbClr val="404040"/>
                </a:solidFill>
                <a:latin typeface="Segoe UI Light"/>
                <a:cs typeface="Segoe UI Light"/>
              </a:rPr>
              <a:t>2</a:t>
            </a:r>
            <a:endParaRPr sz="1600">
              <a:latin typeface="Segoe UI Light"/>
              <a:cs typeface="Segoe UI Light"/>
            </a:endParaRPr>
          </a:p>
        </p:txBody>
      </p:sp>
      <p:sp>
        <p:nvSpPr>
          <p:cNvPr id="19" name="object 19"/>
          <p:cNvSpPr/>
          <p:nvPr/>
        </p:nvSpPr>
        <p:spPr>
          <a:xfrm>
            <a:off x="2804922" y="4405121"/>
            <a:ext cx="1424940" cy="940435"/>
          </a:xfrm>
          <a:custGeom>
            <a:avLst/>
            <a:gdLst/>
            <a:ahLst/>
            <a:cxnLst/>
            <a:rect l="l" t="t" r="r" b="b"/>
            <a:pathLst>
              <a:path w="1424939" h="940435">
                <a:moveTo>
                  <a:pt x="0" y="940307"/>
                </a:moveTo>
                <a:lnTo>
                  <a:pt x="1424939" y="940307"/>
                </a:lnTo>
                <a:lnTo>
                  <a:pt x="1424939" y="0"/>
                </a:lnTo>
                <a:lnTo>
                  <a:pt x="0" y="0"/>
                </a:lnTo>
                <a:lnTo>
                  <a:pt x="0" y="940307"/>
                </a:lnTo>
                <a:close/>
              </a:path>
            </a:pathLst>
          </a:custGeom>
          <a:solidFill>
            <a:srgbClr val="FFFFFF"/>
          </a:solidFill>
        </p:spPr>
        <p:txBody>
          <a:bodyPr wrap="square" lIns="0" tIns="0" rIns="0" bIns="0" rtlCol="0"/>
          <a:lstStyle/>
          <a:p>
            <a:endParaRPr/>
          </a:p>
        </p:txBody>
      </p:sp>
      <p:sp>
        <p:nvSpPr>
          <p:cNvPr id="20" name="object 20"/>
          <p:cNvSpPr/>
          <p:nvPr/>
        </p:nvSpPr>
        <p:spPr>
          <a:xfrm>
            <a:off x="2804922" y="4405121"/>
            <a:ext cx="1424940" cy="940435"/>
          </a:xfrm>
          <a:custGeom>
            <a:avLst/>
            <a:gdLst/>
            <a:ahLst/>
            <a:cxnLst/>
            <a:rect l="l" t="t" r="r" b="b"/>
            <a:pathLst>
              <a:path w="1424939" h="940435">
                <a:moveTo>
                  <a:pt x="0" y="940307"/>
                </a:moveTo>
                <a:lnTo>
                  <a:pt x="1424939" y="940307"/>
                </a:lnTo>
                <a:lnTo>
                  <a:pt x="1424939" y="0"/>
                </a:lnTo>
                <a:lnTo>
                  <a:pt x="0" y="0"/>
                </a:lnTo>
                <a:lnTo>
                  <a:pt x="0" y="940307"/>
                </a:lnTo>
                <a:close/>
              </a:path>
            </a:pathLst>
          </a:custGeom>
          <a:ln w="19812">
            <a:solidFill>
              <a:srgbClr val="000000"/>
            </a:solidFill>
          </a:ln>
        </p:spPr>
        <p:txBody>
          <a:bodyPr wrap="square" lIns="0" tIns="0" rIns="0" bIns="0" rtlCol="0"/>
          <a:lstStyle/>
          <a:p>
            <a:endParaRPr/>
          </a:p>
        </p:txBody>
      </p:sp>
      <p:sp>
        <p:nvSpPr>
          <p:cNvPr id="21" name="object 21"/>
          <p:cNvSpPr txBox="1"/>
          <p:nvPr/>
        </p:nvSpPr>
        <p:spPr>
          <a:xfrm>
            <a:off x="2883154" y="4433697"/>
            <a:ext cx="819785" cy="51308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654fe654</a:t>
            </a:r>
            <a:endParaRPr sz="1600">
              <a:latin typeface="Segoe UI Light"/>
              <a:cs typeface="Segoe UI Light"/>
            </a:endParaRPr>
          </a:p>
          <a:p>
            <a:pPr marL="12700">
              <a:lnSpc>
                <a:spcPct val="100000"/>
              </a:lnSpc>
            </a:pPr>
            <a:r>
              <a:rPr sz="1600" b="0" spc="-10" dirty="0">
                <a:solidFill>
                  <a:srgbClr val="404040"/>
                </a:solidFill>
                <a:latin typeface="Segoe UI Light"/>
                <a:cs typeface="Segoe UI Light"/>
              </a:rPr>
              <a:t>Chaise</a:t>
            </a:r>
            <a:endParaRPr sz="1600">
              <a:latin typeface="Segoe UI Light"/>
              <a:cs typeface="Segoe UI Light"/>
            </a:endParaRPr>
          </a:p>
        </p:txBody>
      </p:sp>
      <p:sp>
        <p:nvSpPr>
          <p:cNvPr id="22" name="object 22"/>
          <p:cNvSpPr txBox="1"/>
          <p:nvPr/>
        </p:nvSpPr>
        <p:spPr>
          <a:xfrm>
            <a:off x="2895854" y="4918043"/>
            <a:ext cx="645795" cy="269875"/>
          </a:xfrm>
          <a:prstGeom prst="rect">
            <a:avLst/>
          </a:prstGeom>
        </p:spPr>
        <p:txBody>
          <a:bodyPr vert="horz" wrap="square" lIns="0" tIns="15240" rIns="0" bIns="0" rtlCol="0">
            <a:spAutoFit/>
          </a:bodyPr>
          <a:lstStyle/>
          <a:p>
            <a:pPr>
              <a:lnSpc>
                <a:spcPct val="100000"/>
              </a:lnSpc>
              <a:spcBef>
                <a:spcPts val="120"/>
              </a:spcBef>
            </a:pPr>
            <a:r>
              <a:rPr sz="1600" b="0" spc="-10" dirty="0">
                <a:solidFill>
                  <a:srgbClr val="404040"/>
                </a:solidFill>
                <a:latin typeface="Segoe UI Light"/>
                <a:cs typeface="Segoe UI Light"/>
              </a:rPr>
              <a:t>Orange</a:t>
            </a:r>
            <a:endParaRPr sz="1600">
              <a:latin typeface="Segoe UI Light"/>
              <a:cs typeface="Segoe UI Light"/>
            </a:endParaRPr>
          </a:p>
        </p:txBody>
      </p:sp>
      <p:sp>
        <p:nvSpPr>
          <p:cNvPr id="23" name="object 23"/>
          <p:cNvSpPr/>
          <p:nvPr/>
        </p:nvSpPr>
        <p:spPr>
          <a:xfrm>
            <a:off x="7690866" y="3984497"/>
            <a:ext cx="1426845" cy="421005"/>
          </a:xfrm>
          <a:custGeom>
            <a:avLst/>
            <a:gdLst/>
            <a:ahLst/>
            <a:cxnLst/>
            <a:rect l="l" t="t" r="r" b="b"/>
            <a:pathLst>
              <a:path w="1426845" h="421004">
                <a:moveTo>
                  <a:pt x="0" y="420624"/>
                </a:moveTo>
                <a:lnTo>
                  <a:pt x="1426464" y="420624"/>
                </a:lnTo>
                <a:lnTo>
                  <a:pt x="1426464" y="0"/>
                </a:lnTo>
                <a:lnTo>
                  <a:pt x="0" y="0"/>
                </a:lnTo>
                <a:lnTo>
                  <a:pt x="0" y="420624"/>
                </a:lnTo>
                <a:close/>
              </a:path>
            </a:pathLst>
          </a:custGeom>
          <a:solidFill>
            <a:srgbClr val="FFFFFF"/>
          </a:solidFill>
        </p:spPr>
        <p:txBody>
          <a:bodyPr wrap="square" lIns="0" tIns="0" rIns="0" bIns="0" rtlCol="0"/>
          <a:lstStyle/>
          <a:p>
            <a:endParaRPr/>
          </a:p>
        </p:txBody>
      </p:sp>
      <p:sp>
        <p:nvSpPr>
          <p:cNvPr id="24" name="object 24"/>
          <p:cNvSpPr/>
          <p:nvPr/>
        </p:nvSpPr>
        <p:spPr>
          <a:xfrm>
            <a:off x="7690866" y="3984497"/>
            <a:ext cx="1426845" cy="421005"/>
          </a:xfrm>
          <a:custGeom>
            <a:avLst/>
            <a:gdLst/>
            <a:ahLst/>
            <a:cxnLst/>
            <a:rect l="l" t="t" r="r" b="b"/>
            <a:pathLst>
              <a:path w="1426845" h="421004">
                <a:moveTo>
                  <a:pt x="0" y="420624"/>
                </a:moveTo>
                <a:lnTo>
                  <a:pt x="1426464" y="420624"/>
                </a:lnTo>
                <a:lnTo>
                  <a:pt x="1426464" y="0"/>
                </a:lnTo>
                <a:lnTo>
                  <a:pt x="0" y="0"/>
                </a:lnTo>
                <a:lnTo>
                  <a:pt x="0" y="420624"/>
                </a:lnTo>
                <a:close/>
              </a:path>
            </a:pathLst>
          </a:custGeom>
          <a:ln w="19812">
            <a:solidFill>
              <a:srgbClr val="000000"/>
            </a:solidFill>
          </a:ln>
        </p:spPr>
        <p:txBody>
          <a:bodyPr wrap="square" lIns="0" tIns="0" rIns="0" bIns="0" rtlCol="0"/>
          <a:lstStyle/>
          <a:p>
            <a:endParaRPr/>
          </a:p>
        </p:txBody>
      </p:sp>
      <p:sp>
        <p:nvSpPr>
          <p:cNvPr id="25" name="object 25"/>
          <p:cNvSpPr txBox="1"/>
          <p:nvPr/>
        </p:nvSpPr>
        <p:spPr>
          <a:xfrm>
            <a:off x="7700771" y="4013453"/>
            <a:ext cx="1416685" cy="269240"/>
          </a:xfrm>
          <a:prstGeom prst="rect">
            <a:avLst/>
          </a:prstGeom>
        </p:spPr>
        <p:txBody>
          <a:bodyPr vert="horz" wrap="square" lIns="0" tIns="12065" rIns="0" bIns="0" rtlCol="0">
            <a:spAutoFit/>
          </a:bodyPr>
          <a:lstStyle/>
          <a:p>
            <a:pPr marL="306705">
              <a:lnSpc>
                <a:spcPct val="100000"/>
              </a:lnSpc>
              <a:spcBef>
                <a:spcPts val="95"/>
              </a:spcBef>
            </a:pPr>
            <a:r>
              <a:rPr sz="1600" b="0" dirty="0">
                <a:solidFill>
                  <a:srgbClr val="404040"/>
                </a:solidFill>
                <a:latin typeface="Segoe UI Light"/>
                <a:cs typeface="Segoe UI Light"/>
              </a:rPr>
              <a:t>Magasin1</a:t>
            </a:r>
            <a:endParaRPr sz="1600">
              <a:latin typeface="Segoe UI Light"/>
              <a:cs typeface="Segoe UI Light"/>
            </a:endParaRPr>
          </a:p>
        </p:txBody>
      </p:sp>
      <p:sp>
        <p:nvSpPr>
          <p:cNvPr id="26" name="object 26"/>
          <p:cNvSpPr/>
          <p:nvPr/>
        </p:nvSpPr>
        <p:spPr>
          <a:xfrm>
            <a:off x="7690866" y="4405121"/>
            <a:ext cx="1426845" cy="940435"/>
          </a:xfrm>
          <a:custGeom>
            <a:avLst/>
            <a:gdLst/>
            <a:ahLst/>
            <a:cxnLst/>
            <a:rect l="l" t="t" r="r" b="b"/>
            <a:pathLst>
              <a:path w="1426845" h="940435">
                <a:moveTo>
                  <a:pt x="0" y="940307"/>
                </a:moveTo>
                <a:lnTo>
                  <a:pt x="1426464" y="940307"/>
                </a:lnTo>
                <a:lnTo>
                  <a:pt x="1426464" y="0"/>
                </a:lnTo>
                <a:lnTo>
                  <a:pt x="0" y="0"/>
                </a:lnTo>
                <a:lnTo>
                  <a:pt x="0" y="940307"/>
                </a:lnTo>
                <a:close/>
              </a:path>
            </a:pathLst>
          </a:custGeom>
          <a:solidFill>
            <a:srgbClr val="FFFFFF"/>
          </a:solidFill>
        </p:spPr>
        <p:txBody>
          <a:bodyPr wrap="square" lIns="0" tIns="0" rIns="0" bIns="0" rtlCol="0"/>
          <a:lstStyle/>
          <a:p>
            <a:endParaRPr/>
          </a:p>
        </p:txBody>
      </p:sp>
      <p:sp>
        <p:nvSpPr>
          <p:cNvPr id="27" name="object 27"/>
          <p:cNvSpPr/>
          <p:nvPr/>
        </p:nvSpPr>
        <p:spPr>
          <a:xfrm>
            <a:off x="7690866" y="4405121"/>
            <a:ext cx="1426845" cy="940435"/>
          </a:xfrm>
          <a:custGeom>
            <a:avLst/>
            <a:gdLst/>
            <a:ahLst/>
            <a:cxnLst/>
            <a:rect l="l" t="t" r="r" b="b"/>
            <a:pathLst>
              <a:path w="1426845" h="940435">
                <a:moveTo>
                  <a:pt x="0" y="940307"/>
                </a:moveTo>
                <a:lnTo>
                  <a:pt x="1426464" y="940307"/>
                </a:lnTo>
                <a:lnTo>
                  <a:pt x="1426464" y="0"/>
                </a:lnTo>
                <a:lnTo>
                  <a:pt x="0" y="0"/>
                </a:lnTo>
                <a:lnTo>
                  <a:pt x="0" y="940307"/>
                </a:lnTo>
                <a:close/>
              </a:path>
            </a:pathLst>
          </a:custGeom>
          <a:ln w="19812">
            <a:solidFill>
              <a:srgbClr val="000000"/>
            </a:solidFill>
          </a:ln>
        </p:spPr>
        <p:txBody>
          <a:bodyPr wrap="square" lIns="0" tIns="0" rIns="0" bIns="0" rtlCol="0"/>
          <a:lstStyle/>
          <a:p>
            <a:endParaRPr/>
          </a:p>
        </p:txBody>
      </p:sp>
      <p:sp>
        <p:nvSpPr>
          <p:cNvPr id="28" name="object 28"/>
          <p:cNvSpPr txBox="1"/>
          <p:nvPr/>
        </p:nvSpPr>
        <p:spPr>
          <a:xfrm>
            <a:off x="7770368" y="4433697"/>
            <a:ext cx="864235" cy="513080"/>
          </a:xfrm>
          <a:prstGeom prst="rect">
            <a:avLst/>
          </a:prstGeom>
        </p:spPr>
        <p:txBody>
          <a:bodyPr vert="horz" wrap="square" lIns="0" tIns="12065" rIns="0" bIns="0" rtlCol="0">
            <a:spAutoFit/>
          </a:bodyPr>
          <a:lstStyle/>
          <a:p>
            <a:pPr marL="12700">
              <a:lnSpc>
                <a:spcPct val="100000"/>
              </a:lnSpc>
              <a:spcBef>
                <a:spcPts val="95"/>
              </a:spcBef>
            </a:pPr>
            <a:r>
              <a:rPr sz="1600" b="0" u="sng" dirty="0">
                <a:solidFill>
                  <a:srgbClr val="404040"/>
                </a:solidFill>
                <a:uFill>
                  <a:solidFill>
                    <a:srgbClr val="404040"/>
                  </a:solidFill>
                </a:uFill>
                <a:latin typeface="Segoe UI Light"/>
                <a:cs typeface="Segoe UI Light"/>
              </a:rPr>
              <a:t>451</a:t>
            </a:r>
            <a:endParaRPr sz="1600" dirty="0">
              <a:latin typeface="Segoe UI Light"/>
              <a:cs typeface="Segoe UI Light"/>
            </a:endParaRPr>
          </a:p>
          <a:p>
            <a:pPr marL="12700">
              <a:lnSpc>
                <a:spcPct val="100000"/>
              </a:lnSpc>
            </a:pPr>
            <a:r>
              <a:rPr sz="1600" b="0" spc="10" dirty="0">
                <a:solidFill>
                  <a:srgbClr val="404040"/>
                </a:solidFill>
                <a:latin typeface="Segoe UI Light"/>
                <a:cs typeface="Segoe UI Light"/>
              </a:rPr>
              <a:t>Darty</a:t>
            </a:r>
            <a:r>
              <a:rPr sz="1600" b="0" spc="-85" dirty="0">
                <a:solidFill>
                  <a:srgbClr val="404040"/>
                </a:solidFill>
                <a:latin typeface="Segoe UI Light"/>
                <a:cs typeface="Segoe UI Light"/>
              </a:rPr>
              <a:t> </a:t>
            </a:r>
            <a:r>
              <a:rPr sz="1600" b="0" spc="-5" dirty="0">
                <a:solidFill>
                  <a:srgbClr val="404040"/>
                </a:solidFill>
                <a:latin typeface="Segoe UI Light"/>
                <a:cs typeface="Segoe UI Light"/>
              </a:rPr>
              <a:t>Lille</a:t>
            </a:r>
            <a:endParaRPr sz="1600" dirty="0">
              <a:latin typeface="Segoe UI Light"/>
              <a:cs typeface="Segoe UI Light"/>
            </a:endParaRPr>
          </a:p>
        </p:txBody>
      </p:sp>
      <p:sp>
        <p:nvSpPr>
          <p:cNvPr id="29" name="object 29"/>
          <p:cNvSpPr/>
          <p:nvPr/>
        </p:nvSpPr>
        <p:spPr>
          <a:xfrm>
            <a:off x="5008626" y="4495038"/>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2" y="188298"/>
                </a:lnTo>
                <a:lnTo>
                  <a:pt x="1830145" y="232207"/>
                </a:lnTo>
                <a:lnTo>
                  <a:pt x="1870974" y="279135"/>
                </a:lnTo>
                <a:lnTo>
                  <a:pt x="1896304" y="328629"/>
                </a:lnTo>
                <a:lnTo>
                  <a:pt x="1905000"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500"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8"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sp>
        <p:nvSpPr>
          <p:cNvPr id="30" name="object 30"/>
          <p:cNvSpPr/>
          <p:nvPr/>
        </p:nvSpPr>
        <p:spPr>
          <a:xfrm>
            <a:off x="4229861" y="4874514"/>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31" name="object 31"/>
          <p:cNvSpPr txBox="1"/>
          <p:nvPr/>
        </p:nvSpPr>
        <p:spPr>
          <a:xfrm>
            <a:off x="5534405" y="4524247"/>
            <a:ext cx="850265"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Est</a:t>
            </a:r>
            <a:r>
              <a:rPr sz="1600" b="0" spc="-95" dirty="0">
                <a:solidFill>
                  <a:srgbClr val="404040"/>
                </a:solidFill>
                <a:latin typeface="Segoe UI Light"/>
                <a:cs typeface="Segoe UI Light"/>
              </a:rPr>
              <a:t> </a:t>
            </a:r>
            <a:r>
              <a:rPr sz="1600" b="0" dirty="0">
                <a:solidFill>
                  <a:srgbClr val="404040"/>
                </a:solidFill>
                <a:latin typeface="Segoe UI Light"/>
                <a:cs typeface="Segoe UI Light"/>
              </a:rPr>
              <a:t>vendu</a:t>
            </a:r>
            <a:endParaRPr sz="1600">
              <a:latin typeface="Segoe UI Light"/>
              <a:cs typeface="Segoe UI Light"/>
            </a:endParaRPr>
          </a:p>
        </p:txBody>
      </p:sp>
      <p:sp>
        <p:nvSpPr>
          <p:cNvPr id="32" name="object 32"/>
          <p:cNvSpPr txBox="1"/>
          <p:nvPr/>
        </p:nvSpPr>
        <p:spPr>
          <a:xfrm>
            <a:off x="5788914" y="4929073"/>
            <a:ext cx="343535"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4</a:t>
            </a:r>
            <a:r>
              <a:rPr sz="1600" b="0" dirty="0">
                <a:solidFill>
                  <a:srgbClr val="404040"/>
                </a:solidFill>
                <a:latin typeface="Segoe UI Light"/>
                <a:cs typeface="Segoe UI Light"/>
              </a:rPr>
              <a:t>5</a:t>
            </a:r>
            <a:r>
              <a:rPr sz="1600" b="0" spc="-5" dirty="0">
                <a:solidFill>
                  <a:srgbClr val="404040"/>
                </a:solidFill>
                <a:latin typeface="Segoe UI Light"/>
                <a:cs typeface="Segoe UI Light"/>
              </a:rPr>
              <a:t>€</a:t>
            </a:r>
            <a:endParaRPr sz="1600">
              <a:latin typeface="Segoe UI Light"/>
              <a:cs typeface="Segoe UI Light"/>
            </a:endParaRPr>
          </a:p>
        </p:txBody>
      </p:sp>
      <p:sp>
        <p:nvSpPr>
          <p:cNvPr id="33" name="object 33"/>
          <p:cNvSpPr/>
          <p:nvPr/>
        </p:nvSpPr>
        <p:spPr>
          <a:xfrm>
            <a:off x="2091689" y="4956809"/>
            <a:ext cx="1426845" cy="421005"/>
          </a:xfrm>
          <a:custGeom>
            <a:avLst/>
            <a:gdLst/>
            <a:ahLst/>
            <a:cxnLst/>
            <a:rect l="l" t="t" r="r" b="b"/>
            <a:pathLst>
              <a:path w="1426845" h="421004">
                <a:moveTo>
                  <a:pt x="0" y="420623"/>
                </a:moveTo>
                <a:lnTo>
                  <a:pt x="1426464" y="420623"/>
                </a:lnTo>
                <a:lnTo>
                  <a:pt x="1426464" y="0"/>
                </a:lnTo>
                <a:lnTo>
                  <a:pt x="0" y="0"/>
                </a:lnTo>
                <a:lnTo>
                  <a:pt x="0" y="420623"/>
                </a:lnTo>
                <a:close/>
              </a:path>
            </a:pathLst>
          </a:custGeom>
          <a:solidFill>
            <a:srgbClr val="FFFFFF"/>
          </a:solidFill>
        </p:spPr>
        <p:txBody>
          <a:bodyPr wrap="square" lIns="0" tIns="0" rIns="0" bIns="0" rtlCol="0"/>
          <a:lstStyle/>
          <a:p>
            <a:endParaRPr/>
          </a:p>
        </p:txBody>
      </p:sp>
      <p:sp>
        <p:nvSpPr>
          <p:cNvPr id="34" name="object 34"/>
          <p:cNvSpPr/>
          <p:nvPr/>
        </p:nvSpPr>
        <p:spPr>
          <a:xfrm>
            <a:off x="2091689" y="4956809"/>
            <a:ext cx="1426845" cy="421005"/>
          </a:xfrm>
          <a:custGeom>
            <a:avLst/>
            <a:gdLst/>
            <a:ahLst/>
            <a:cxnLst/>
            <a:rect l="l" t="t" r="r" b="b"/>
            <a:pathLst>
              <a:path w="1426845" h="421004">
                <a:moveTo>
                  <a:pt x="0" y="420623"/>
                </a:moveTo>
                <a:lnTo>
                  <a:pt x="1426464" y="420623"/>
                </a:lnTo>
                <a:lnTo>
                  <a:pt x="1426464" y="0"/>
                </a:lnTo>
                <a:lnTo>
                  <a:pt x="0" y="0"/>
                </a:lnTo>
                <a:lnTo>
                  <a:pt x="0" y="420623"/>
                </a:lnTo>
                <a:close/>
              </a:path>
            </a:pathLst>
          </a:custGeom>
          <a:ln w="19812">
            <a:solidFill>
              <a:srgbClr val="000000"/>
            </a:solidFill>
          </a:ln>
        </p:spPr>
        <p:txBody>
          <a:bodyPr wrap="square" lIns="0" tIns="0" rIns="0" bIns="0" rtlCol="0"/>
          <a:lstStyle/>
          <a:p>
            <a:endParaRPr/>
          </a:p>
        </p:txBody>
      </p:sp>
      <p:sp>
        <p:nvSpPr>
          <p:cNvPr id="35" name="object 35"/>
          <p:cNvSpPr/>
          <p:nvPr/>
        </p:nvSpPr>
        <p:spPr>
          <a:xfrm>
            <a:off x="2091689" y="5377434"/>
            <a:ext cx="1426845" cy="940435"/>
          </a:xfrm>
          <a:custGeom>
            <a:avLst/>
            <a:gdLst/>
            <a:ahLst/>
            <a:cxnLst/>
            <a:rect l="l" t="t" r="r" b="b"/>
            <a:pathLst>
              <a:path w="1426845" h="940435">
                <a:moveTo>
                  <a:pt x="0" y="940308"/>
                </a:moveTo>
                <a:lnTo>
                  <a:pt x="1426464" y="940308"/>
                </a:lnTo>
                <a:lnTo>
                  <a:pt x="1426464" y="0"/>
                </a:lnTo>
                <a:lnTo>
                  <a:pt x="0" y="0"/>
                </a:lnTo>
                <a:lnTo>
                  <a:pt x="0" y="940308"/>
                </a:lnTo>
                <a:close/>
              </a:path>
            </a:pathLst>
          </a:custGeom>
          <a:ln w="19812">
            <a:solidFill>
              <a:srgbClr val="000000"/>
            </a:solidFill>
          </a:ln>
        </p:spPr>
        <p:txBody>
          <a:bodyPr wrap="square" lIns="0" tIns="0" rIns="0" bIns="0" rtlCol="0"/>
          <a:lstStyle/>
          <a:p>
            <a:endParaRPr/>
          </a:p>
        </p:txBody>
      </p:sp>
      <p:sp>
        <p:nvSpPr>
          <p:cNvPr id="36" name="object 36"/>
          <p:cNvSpPr txBox="1"/>
          <p:nvPr/>
        </p:nvSpPr>
        <p:spPr>
          <a:xfrm>
            <a:off x="2091689" y="4956809"/>
            <a:ext cx="1416685" cy="1205865"/>
          </a:xfrm>
          <a:prstGeom prst="rect">
            <a:avLst/>
          </a:prstGeom>
          <a:ln w="19812">
            <a:solidFill>
              <a:srgbClr val="000000"/>
            </a:solidFill>
          </a:ln>
        </p:spPr>
        <p:txBody>
          <a:bodyPr vert="horz" wrap="square" lIns="0" tIns="40640" rIns="0" bIns="0" rtlCol="0">
            <a:spAutoFit/>
          </a:bodyPr>
          <a:lstStyle/>
          <a:p>
            <a:pPr marL="351155">
              <a:lnSpc>
                <a:spcPct val="100000"/>
              </a:lnSpc>
              <a:spcBef>
                <a:spcPts val="320"/>
              </a:spcBef>
            </a:pPr>
            <a:r>
              <a:rPr sz="1600" b="0" spc="-5" dirty="0">
                <a:solidFill>
                  <a:srgbClr val="404040"/>
                </a:solidFill>
                <a:latin typeface="Segoe UI Light"/>
                <a:cs typeface="Segoe UI Light"/>
              </a:rPr>
              <a:t>Produit3</a:t>
            </a:r>
            <a:endParaRPr sz="1600">
              <a:latin typeface="Segoe UI Light"/>
              <a:cs typeface="Segoe UI Light"/>
            </a:endParaRPr>
          </a:p>
          <a:p>
            <a:pPr marL="91440" marR="347345">
              <a:lnSpc>
                <a:spcPct val="100000"/>
              </a:lnSpc>
              <a:spcBef>
                <a:spcPts val="1390"/>
              </a:spcBef>
            </a:pPr>
            <a:r>
              <a:rPr sz="1600" b="0" spc="-15" dirty="0">
                <a:solidFill>
                  <a:srgbClr val="404040"/>
                </a:solidFill>
                <a:latin typeface="Segoe UI Light"/>
                <a:cs typeface="Segoe UI Light"/>
              </a:rPr>
              <a:t>1</a:t>
            </a:r>
            <a:r>
              <a:rPr sz="1600" b="0" spc="-5" dirty="0">
                <a:solidFill>
                  <a:srgbClr val="404040"/>
                </a:solidFill>
                <a:latin typeface="Segoe UI Light"/>
                <a:cs typeface="Segoe UI Light"/>
              </a:rPr>
              <a:t>2</a:t>
            </a:r>
            <a:r>
              <a:rPr sz="1600" b="0" spc="-15" dirty="0">
                <a:solidFill>
                  <a:srgbClr val="404040"/>
                </a:solidFill>
                <a:latin typeface="Segoe UI Light"/>
                <a:cs typeface="Segoe UI Light"/>
              </a:rPr>
              <a:t>1</a:t>
            </a:r>
            <a:r>
              <a:rPr sz="1600" b="0" spc="-5" dirty="0">
                <a:solidFill>
                  <a:srgbClr val="404040"/>
                </a:solidFill>
                <a:latin typeface="Segoe UI Light"/>
                <a:cs typeface="Segoe UI Light"/>
              </a:rPr>
              <a:t>5f</a:t>
            </a:r>
            <a:r>
              <a:rPr sz="1600" b="0" dirty="0">
                <a:solidFill>
                  <a:srgbClr val="404040"/>
                </a:solidFill>
                <a:latin typeface="Segoe UI Light"/>
                <a:cs typeface="Segoe UI Light"/>
              </a:rPr>
              <a:t>4</a:t>
            </a:r>
            <a:r>
              <a:rPr sz="1600" b="0" spc="-5" dirty="0">
                <a:solidFill>
                  <a:srgbClr val="404040"/>
                </a:solidFill>
                <a:latin typeface="Segoe UI Light"/>
                <a:cs typeface="Segoe UI Light"/>
              </a:rPr>
              <a:t>5zs I</a:t>
            </a:r>
            <a:r>
              <a:rPr sz="1600" b="0" spc="-15" dirty="0">
                <a:solidFill>
                  <a:srgbClr val="404040"/>
                </a:solidFill>
                <a:latin typeface="Segoe UI Light"/>
                <a:cs typeface="Segoe UI Light"/>
              </a:rPr>
              <a:t>mp</a:t>
            </a:r>
            <a:r>
              <a:rPr sz="1600" b="0" spc="-10" dirty="0">
                <a:solidFill>
                  <a:srgbClr val="404040"/>
                </a:solidFill>
                <a:latin typeface="Segoe UI Light"/>
                <a:cs typeface="Segoe UI Light"/>
              </a:rPr>
              <a:t>ri</a:t>
            </a:r>
            <a:r>
              <a:rPr sz="1600" b="0" spc="-15" dirty="0">
                <a:solidFill>
                  <a:srgbClr val="404040"/>
                </a:solidFill>
                <a:latin typeface="Segoe UI Light"/>
                <a:cs typeface="Segoe UI Light"/>
              </a:rPr>
              <a:t>m</a:t>
            </a:r>
            <a:r>
              <a:rPr sz="1600" b="0" spc="-10" dirty="0">
                <a:solidFill>
                  <a:srgbClr val="404040"/>
                </a:solidFill>
                <a:latin typeface="Segoe UI Light"/>
                <a:cs typeface="Segoe UI Light"/>
              </a:rPr>
              <a:t>ante </a:t>
            </a:r>
            <a:r>
              <a:rPr sz="1600" b="0" spc="-5" dirty="0">
                <a:solidFill>
                  <a:srgbClr val="404040"/>
                </a:solidFill>
                <a:latin typeface="Segoe UI Light"/>
                <a:cs typeface="Segoe UI Light"/>
              </a:rPr>
              <a:t>B</a:t>
            </a:r>
            <a:r>
              <a:rPr sz="1600" b="0" spc="-15" dirty="0">
                <a:solidFill>
                  <a:srgbClr val="404040"/>
                </a:solidFill>
                <a:latin typeface="Segoe UI Light"/>
                <a:cs typeface="Segoe UI Light"/>
              </a:rPr>
              <a:t>l</a:t>
            </a:r>
            <a:r>
              <a:rPr sz="1600" b="0" spc="-10" dirty="0">
                <a:solidFill>
                  <a:srgbClr val="404040"/>
                </a:solidFill>
                <a:latin typeface="Segoe UI Light"/>
                <a:cs typeface="Segoe UI Light"/>
              </a:rPr>
              <a:t>anche</a:t>
            </a:r>
            <a:endParaRPr sz="1600">
              <a:latin typeface="Segoe UI Light"/>
              <a:cs typeface="Segoe UI Light"/>
            </a:endParaRPr>
          </a:p>
        </p:txBody>
      </p:sp>
      <p:sp>
        <p:nvSpPr>
          <p:cNvPr id="37" name="object 37"/>
          <p:cNvSpPr/>
          <p:nvPr/>
        </p:nvSpPr>
        <p:spPr>
          <a:xfrm>
            <a:off x="6979157" y="4956809"/>
            <a:ext cx="1424940" cy="421005"/>
          </a:xfrm>
          <a:custGeom>
            <a:avLst/>
            <a:gdLst/>
            <a:ahLst/>
            <a:cxnLst/>
            <a:rect l="l" t="t" r="r" b="b"/>
            <a:pathLst>
              <a:path w="1424940" h="421004">
                <a:moveTo>
                  <a:pt x="0" y="420623"/>
                </a:moveTo>
                <a:lnTo>
                  <a:pt x="1424940" y="420623"/>
                </a:lnTo>
                <a:lnTo>
                  <a:pt x="1424940" y="0"/>
                </a:lnTo>
                <a:lnTo>
                  <a:pt x="0" y="0"/>
                </a:lnTo>
                <a:lnTo>
                  <a:pt x="0" y="420623"/>
                </a:lnTo>
                <a:close/>
              </a:path>
            </a:pathLst>
          </a:custGeom>
          <a:solidFill>
            <a:srgbClr val="FFFFFF"/>
          </a:solidFill>
        </p:spPr>
        <p:txBody>
          <a:bodyPr wrap="square" lIns="0" tIns="0" rIns="0" bIns="0" rtlCol="0"/>
          <a:lstStyle/>
          <a:p>
            <a:endParaRPr/>
          </a:p>
        </p:txBody>
      </p:sp>
      <p:sp>
        <p:nvSpPr>
          <p:cNvPr id="38" name="object 38"/>
          <p:cNvSpPr/>
          <p:nvPr/>
        </p:nvSpPr>
        <p:spPr>
          <a:xfrm>
            <a:off x="6979157" y="4956809"/>
            <a:ext cx="1424940" cy="421005"/>
          </a:xfrm>
          <a:custGeom>
            <a:avLst/>
            <a:gdLst/>
            <a:ahLst/>
            <a:cxnLst/>
            <a:rect l="l" t="t" r="r" b="b"/>
            <a:pathLst>
              <a:path w="1424940" h="421004">
                <a:moveTo>
                  <a:pt x="0" y="420623"/>
                </a:moveTo>
                <a:lnTo>
                  <a:pt x="1424940" y="420623"/>
                </a:lnTo>
                <a:lnTo>
                  <a:pt x="1424940" y="0"/>
                </a:lnTo>
                <a:lnTo>
                  <a:pt x="0" y="0"/>
                </a:lnTo>
                <a:lnTo>
                  <a:pt x="0" y="420623"/>
                </a:lnTo>
                <a:close/>
              </a:path>
            </a:pathLst>
          </a:custGeom>
          <a:ln w="19811">
            <a:solidFill>
              <a:srgbClr val="000000"/>
            </a:solidFill>
          </a:ln>
        </p:spPr>
        <p:txBody>
          <a:bodyPr wrap="square" lIns="0" tIns="0" rIns="0" bIns="0" rtlCol="0"/>
          <a:lstStyle/>
          <a:p>
            <a:endParaRPr/>
          </a:p>
        </p:txBody>
      </p:sp>
      <p:sp>
        <p:nvSpPr>
          <p:cNvPr id="39" name="object 39"/>
          <p:cNvSpPr/>
          <p:nvPr/>
        </p:nvSpPr>
        <p:spPr>
          <a:xfrm>
            <a:off x="6979157" y="5377434"/>
            <a:ext cx="1424940" cy="940435"/>
          </a:xfrm>
          <a:custGeom>
            <a:avLst/>
            <a:gdLst/>
            <a:ahLst/>
            <a:cxnLst/>
            <a:rect l="l" t="t" r="r" b="b"/>
            <a:pathLst>
              <a:path w="1424940" h="940435">
                <a:moveTo>
                  <a:pt x="0" y="940308"/>
                </a:moveTo>
                <a:lnTo>
                  <a:pt x="1424940" y="940308"/>
                </a:lnTo>
                <a:lnTo>
                  <a:pt x="1424940" y="0"/>
                </a:lnTo>
                <a:lnTo>
                  <a:pt x="0" y="0"/>
                </a:lnTo>
                <a:lnTo>
                  <a:pt x="0" y="940308"/>
                </a:lnTo>
                <a:close/>
              </a:path>
            </a:pathLst>
          </a:custGeom>
          <a:ln w="19812">
            <a:solidFill>
              <a:srgbClr val="000000"/>
            </a:solidFill>
          </a:ln>
        </p:spPr>
        <p:txBody>
          <a:bodyPr wrap="square" lIns="0" tIns="0" rIns="0" bIns="0" rtlCol="0"/>
          <a:lstStyle/>
          <a:p>
            <a:endParaRPr/>
          </a:p>
        </p:txBody>
      </p:sp>
      <p:sp>
        <p:nvSpPr>
          <p:cNvPr id="40" name="object 40"/>
          <p:cNvSpPr txBox="1"/>
          <p:nvPr/>
        </p:nvSpPr>
        <p:spPr>
          <a:xfrm>
            <a:off x="6979157" y="4956809"/>
            <a:ext cx="1415415" cy="962025"/>
          </a:xfrm>
          <a:prstGeom prst="rect">
            <a:avLst/>
          </a:prstGeom>
          <a:ln w="19811">
            <a:solidFill>
              <a:srgbClr val="000000"/>
            </a:solidFill>
          </a:ln>
        </p:spPr>
        <p:txBody>
          <a:bodyPr vert="horz" wrap="square" lIns="0" tIns="40640" rIns="0" bIns="0" rtlCol="0">
            <a:spAutoFit/>
          </a:bodyPr>
          <a:lstStyle/>
          <a:p>
            <a:pPr marL="300355">
              <a:lnSpc>
                <a:spcPct val="100000"/>
              </a:lnSpc>
              <a:spcBef>
                <a:spcPts val="320"/>
              </a:spcBef>
            </a:pPr>
            <a:r>
              <a:rPr sz="1600" b="0" spc="-5" dirty="0">
                <a:solidFill>
                  <a:srgbClr val="404040"/>
                </a:solidFill>
                <a:latin typeface="Segoe UI Light"/>
                <a:cs typeface="Segoe UI Light"/>
              </a:rPr>
              <a:t>Magasin2</a:t>
            </a:r>
            <a:endParaRPr sz="1600">
              <a:latin typeface="Segoe UI Light"/>
              <a:cs typeface="Segoe UI Light"/>
            </a:endParaRPr>
          </a:p>
          <a:p>
            <a:pPr marL="90805">
              <a:lnSpc>
                <a:spcPct val="100000"/>
              </a:lnSpc>
              <a:spcBef>
                <a:spcPts val="1390"/>
              </a:spcBef>
            </a:pPr>
            <a:r>
              <a:rPr sz="1600" b="0" u="sng" spc="-5" dirty="0">
                <a:solidFill>
                  <a:srgbClr val="404040"/>
                </a:solidFill>
                <a:uFill>
                  <a:solidFill>
                    <a:srgbClr val="404040"/>
                  </a:solidFill>
                </a:uFill>
                <a:latin typeface="Segoe UI Light"/>
                <a:cs typeface="Segoe UI Light"/>
              </a:rPr>
              <a:t>395</a:t>
            </a:r>
            <a:endParaRPr sz="1600">
              <a:latin typeface="Segoe UI Light"/>
              <a:cs typeface="Segoe UI Light"/>
            </a:endParaRPr>
          </a:p>
          <a:p>
            <a:pPr marL="90805">
              <a:lnSpc>
                <a:spcPct val="100000"/>
              </a:lnSpc>
            </a:pPr>
            <a:r>
              <a:rPr sz="1600" b="0" spc="10" dirty="0">
                <a:solidFill>
                  <a:srgbClr val="404040"/>
                </a:solidFill>
                <a:latin typeface="Segoe UI Light"/>
                <a:cs typeface="Segoe UI Light"/>
              </a:rPr>
              <a:t>Darty</a:t>
            </a:r>
            <a:r>
              <a:rPr sz="1600" b="0" spc="-20" dirty="0">
                <a:solidFill>
                  <a:srgbClr val="404040"/>
                </a:solidFill>
                <a:latin typeface="Segoe UI Light"/>
                <a:cs typeface="Segoe UI Light"/>
              </a:rPr>
              <a:t> </a:t>
            </a:r>
            <a:r>
              <a:rPr sz="1600" b="0" spc="-25" dirty="0">
                <a:solidFill>
                  <a:srgbClr val="404040"/>
                </a:solidFill>
                <a:latin typeface="Segoe UI Light"/>
                <a:cs typeface="Segoe UI Light"/>
              </a:rPr>
              <a:t>Paris</a:t>
            </a:r>
            <a:endParaRPr sz="1600">
              <a:latin typeface="Segoe UI Light"/>
              <a:cs typeface="Segoe UI Light"/>
            </a:endParaRPr>
          </a:p>
        </p:txBody>
      </p:sp>
      <p:sp>
        <p:nvSpPr>
          <p:cNvPr id="41" name="object 41"/>
          <p:cNvSpPr/>
          <p:nvPr/>
        </p:nvSpPr>
        <p:spPr>
          <a:xfrm>
            <a:off x="4295394" y="5467350"/>
            <a:ext cx="1905000" cy="759460"/>
          </a:xfrm>
          <a:custGeom>
            <a:avLst/>
            <a:gdLst/>
            <a:ahLst/>
            <a:cxnLst/>
            <a:rect l="l" t="t" r="r" b="b"/>
            <a:pathLst>
              <a:path w="1905000" h="759460">
                <a:moveTo>
                  <a:pt x="0" y="379475"/>
                </a:moveTo>
                <a:lnTo>
                  <a:pt x="8695" y="327984"/>
                </a:lnTo>
                <a:lnTo>
                  <a:pt x="34025" y="278597"/>
                </a:lnTo>
                <a:lnTo>
                  <a:pt x="74854" y="231768"/>
                </a:lnTo>
                <a:lnTo>
                  <a:pt x="130048" y="187948"/>
                </a:lnTo>
                <a:lnTo>
                  <a:pt x="162676" y="167308"/>
                </a:lnTo>
                <a:lnTo>
                  <a:pt x="198470" y="147590"/>
                </a:lnTo>
                <a:lnTo>
                  <a:pt x="237288" y="128851"/>
                </a:lnTo>
                <a:lnTo>
                  <a:pt x="278987" y="111147"/>
                </a:lnTo>
                <a:lnTo>
                  <a:pt x="323426" y="94534"/>
                </a:lnTo>
                <a:lnTo>
                  <a:pt x="370462" y="79069"/>
                </a:lnTo>
                <a:lnTo>
                  <a:pt x="419955" y="64809"/>
                </a:lnTo>
                <a:lnTo>
                  <a:pt x="471762" y="51810"/>
                </a:lnTo>
                <a:lnTo>
                  <a:pt x="525741" y="40128"/>
                </a:lnTo>
                <a:lnTo>
                  <a:pt x="581751" y="29821"/>
                </a:lnTo>
                <a:lnTo>
                  <a:pt x="639649" y="20944"/>
                </a:lnTo>
                <a:lnTo>
                  <a:pt x="699293" y="13555"/>
                </a:lnTo>
                <a:lnTo>
                  <a:pt x="760542" y="7709"/>
                </a:lnTo>
                <a:lnTo>
                  <a:pt x="823255" y="3464"/>
                </a:lnTo>
                <a:lnTo>
                  <a:pt x="887287" y="875"/>
                </a:lnTo>
                <a:lnTo>
                  <a:pt x="952500" y="0"/>
                </a:lnTo>
                <a:lnTo>
                  <a:pt x="1017712" y="875"/>
                </a:lnTo>
                <a:lnTo>
                  <a:pt x="1081744" y="3464"/>
                </a:lnTo>
                <a:lnTo>
                  <a:pt x="1144457" y="7709"/>
                </a:lnTo>
                <a:lnTo>
                  <a:pt x="1205706" y="13555"/>
                </a:lnTo>
                <a:lnTo>
                  <a:pt x="1265350" y="20944"/>
                </a:lnTo>
                <a:lnTo>
                  <a:pt x="1323248" y="29821"/>
                </a:lnTo>
                <a:lnTo>
                  <a:pt x="1379258" y="40128"/>
                </a:lnTo>
                <a:lnTo>
                  <a:pt x="1433237" y="51810"/>
                </a:lnTo>
                <a:lnTo>
                  <a:pt x="1485044" y="64809"/>
                </a:lnTo>
                <a:lnTo>
                  <a:pt x="1534537" y="79069"/>
                </a:lnTo>
                <a:lnTo>
                  <a:pt x="1581573" y="94534"/>
                </a:lnTo>
                <a:lnTo>
                  <a:pt x="1626012" y="111147"/>
                </a:lnTo>
                <a:lnTo>
                  <a:pt x="1667711" y="128851"/>
                </a:lnTo>
                <a:lnTo>
                  <a:pt x="1706529" y="147590"/>
                </a:lnTo>
                <a:lnTo>
                  <a:pt x="1742323" y="167308"/>
                </a:lnTo>
                <a:lnTo>
                  <a:pt x="1774951" y="187948"/>
                </a:lnTo>
                <a:lnTo>
                  <a:pt x="1830145" y="231768"/>
                </a:lnTo>
                <a:lnTo>
                  <a:pt x="1870974" y="278597"/>
                </a:lnTo>
                <a:lnTo>
                  <a:pt x="1896304" y="327984"/>
                </a:lnTo>
                <a:lnTo>
                  <a:pt x="1905000" y="379475"/>
                </a:lnTo>
                <a:lnTo>
                  <a:pt x="1902802" y="405456"/>
                </a:lnTo>
                <a:lnTo>
                  <a:pt x="1885647" y="455952"/>
                </a:lnTo>
                <a:lnTo>
                  <a:pt x="1852426" y="504117"/>
                </a:lnTo>
                <a:lnTo>
                  <a:pt x="1804273" y="549497"/>
                </a:lnTo>
                <a:lnTo>
                  <a:pt x="1742323" y="591643"/>
                </a:lnTo>
                <a:lnTo>
                  <a:pt x="1706529" y="611361"/>
                </a:lnTo>
                <a:lnTo>
                  <a:pt x="1667711" y="630100"/>
                </a:lnTo>
                <a:lnTo>
                  <a:pt x="1626012" y="647804"/>
                </a:lnTo>
                <a:lnTo>
                  <a:pt x="1581573" y="664417"/>
                </a:lnTo>
                <a:lnTo>
                  <a:pt x="1534537" y="679882"/>
                </a:lnTo>
                <a:lnTo>
                  <a:pt x="1485044" y="694142"/>
                </a:lnTo>
                <a:lnTo>
                  <a:pt x="1433237" y="707141"/>
                </a:lnTo>
                <a:lnTo>
                  <a:pt x="1379258" y="718823"/>
                </a:lnTo>
                <a:lnTo>
                  <a:pt x="1323248" y="729130"/>
                </a:lnTo>
                <a:lnTo>
                  <a:pt x="1265350" y="738007"/>
                </a:lnTo>
                <a:lnTo>
                  <a:pt x="1205706" y="745396"/>
                </a:lnTo>
                <a:lnTo>
                  <a:pt x="1144457" y="751242"/>
                </a:lnTo>
                <a:lnTo>
                  <a:pt x="1081744" y="755487"/>
                </a:lnTo>
                <a:lnTo>
                  <a:pt x="1017712" y="758076"/>
                </a:lnTo>
                <a:lnTo>
                  <a:pt x="952500" y="758952"/>
                </a:lnTo>
                <a:lnTo>
                  <a:pt x="887287" y="758076"/>
                </a:lnTo>
                <a:lnTo>
                  <a:pt x="823255" y="755487"/>
                </a:lnTo>
                <a:lnTo>
                  <a:pt x="760542" y="751242"/>
                </a:lnTo>
                <a:lnTo>
                  <a:pt x="699293" y="745396"/>
                </a:lnTo>
                <a:lnTo>
                  <a:pt x="639649" y="738007"/>
                </a:lnTo>
                <a:lnTo>
                  <a:pt x="581751" y="729130"/>
                </a:lnTo>
                <a:lnTo>
                  <a:pt x="525741" y="718823"/>
                </a:lnTo>
                <a:lnTo>
                  <a:pt x="471762" y="707141"/>
                </a:lnTo>
                <a:lnTo>
                  <a:pt x="419955" y="694142"/>
                </a:lnTo>
                <a:lnTo>
                  <a:pt x="370462" y="679882"/>
                </a:lnTo>
                <a:lnTo>
                  <a:pt x="323426" y="664417"/>
                </a:lnTo>
                <a:lnTo>
                  <a:pt x="278987" y="647804"/>
                </a:lnTo>
                <a:lnTo>
                  <a:pt x="237288" y="630100"/>
                </a:lnTo>
                <a:lnTo>
                  <a:pt x="198470" y="611361"/>
                </a:lnTo>
                <a:lnTo>
                  <a:pt x="162676" y="591643"/>
                </a:lnTo>
                <a:lnTo>
                  <a:pt x="130048" y="571003"/>
                </a:lnTo>
                <a:lnTo>
                  <a:pt x="74854" y="527183"/>
                </a:lnTo>
                <a:lnTo>
                  <a:pt x="34025" y="480354"/>
                </a:lnTo>
                <a:lnTo>
                  <a:pt x="8695" y="430967"/>
                </a:lnTo>
                <a:lnTo>
                  <a:pt x="0" y="379475"/>
                </a:lnTo>
                <a:close/>
              </a:path>
            </a:pathLst>
          </a:custGeom>
          <a:ln w="19811">
            <a:solidFill>
              <a:srgbClr val="000000"/>
            </a:solidFill>
          </a:ln>
        </p:spPr>
        <p:txBody>
          <a:bodyPr wrap="square" lIns="0" tIns="0" rIns="0" bIns="0" rtlCol="0"/>
          <a:lstStyle/>
          <a:p>
            <a:endParaRPr/>
          </a:p>
        </p:txBody>
      </p:sp>
      <p:sp>
        <p:nvSpPr>
          <p:cNvPr id="42" name="object 42"/>
          <p:cNvSpPr/>
          <p:nvPr/>
        </p:nvSpPr>
        <p:spPr>
          <a:xfrm>
            <a:off x="3518153" y="5846826"/>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43" name="object 43"/>
          <p:cNvSpPr txBox="1"/>
          <p:nvPr/>
        </p:nvSpPr>
        <p:spPr>
          <a:xfrm>
            <a:off x="4821428" y="5496255"/>
            <a:ext cx="850265"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Est</a:t>
            </a:r>
            <a:r>
              <a:rPr sz="1600" b="0" spc="-95" dirty="0">
                <a:solidFill>
                  <a:srgbClr val="404040"/>
                </a:solidFill>
                <a:latin typeface="Segoe UI Light"/>
                <a:cs typeface="Segoe UI Light"/>
              </a:rPr>
              <a:t> </a:t>
            </a:r>
            <a:r>
              <a:rPr sz="1600" b="0" dirty="0">
                <a:solidFill>
                  <a:srgbClr val="404040"/>
                </a:solidFill>
                <a:latin typeface="Segoe UI Light"/>
                <a:cs typeface="Segoe UI Light"/>
              </a:rPr>
              <a:t>vendu</a:t>
            </a:r>
            <a:endParaRPr sz="1600">
              <a:latin typeface="Segoe UI Light"/>
              <a:cs typeface="Segoe UI Light"/>
            </a:endParaRPr>
          </a:p>
        </p:txBody>
      </p:sp>
      <p:sp>
        <p:nvSpPr>
          <p:cNvPr id="44" name="object 44"/>
          <p:cNvSpPr txBox="1"/>
          <p:nvPr/>
        </p:nvSpPr>
        <p:spPr>
          <a:xfrm>
            <a:off x="5040884" y="5854090"/>
            <a:ext cx="41148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13</a:t>
            </a:r>
            <a:r>
              <a:rPr sz="1600" b="0" dirty="0">
                <a:solidFill>
                  <a:srgbClr val="404040"/>
                </a:solidFill>
                <a:latin typeface="Segoe UI Light"/>
                <a:cs typeface="Segoe UI Light"/>
              </a:rPr>
              <a:t>9</a:t>
            </a:r>
            <a:r>
              <a:rPr sz="1600" b="0" spc="-5" dirty="0">
                <a:solidFill>
                  <a:srgbClr val="404040"/>
                </a:solidFill>
                <a:latin typeface="Segoe UI Light"/>
                <a:cs typeface="Segoe UI Light"/>
              </a:rPr>
              <a:t>€</a:t>
            </a:r>
            <a:endParaRPr sz="1600">
              <a:latin typeface="Segoe UI Light"/>
              <a:cs typeface="Segoe UI Light"/>
            </a:endParaRPr>
          </a:p>
        </p:txBody>
      </p:sp>
      <p:sp>
        <p:nvSpPr>
          <p:cNvPr id="45" name="object 45"/>
          <p:cNvSpPr txBox="1"/>
          <p:nvPr/>
        </p:nvSpPr>
        <p:spPr>
          <a:xfrm>
            <a:off x="713333" y="3715892"/>
            <a:ext cx="1009015" cy="513080"/>
          </a:xfrm>
          <a:prstGeom prst="rect">
            <a:avLst/>
          </a:prstGeom>
        </p:spPr>
        <p:txBody>
          <a:bodyPr vert="horz" wrap="square" lIns="0" tIns="12065" rIns="0" bIns="0" rtlCol="0">
            <a:spAutoFit/>
          </a:bodyPr>
          <a:lstStyle/>
          <a:p>
            <a:pPr marL="198120" marR="5080" indent="-186055">
              <a:lnSpc>
                <a:spcPct val="100000"/>
              </a:lnSpc>
              <a:spcBef>
                <a:spcPts val="95"/>
              </a:spcBef>
            </a:pPr>
            <a:r>
              <a:rPr sz="1600" b="0" dirty="0">
                <a:solidFill>
                  <a:srgbClr val="B8131A"/>
                </a:solidFill>
                <a:latin typeface="Segoe UI Light"/>
                <a:cs typeface="Segoe UI Light"/>
              </a:rPr>
              <a:t>Occu</a:t>
            </a:r>
            <a:r>
              <a:rPr sz="1600" b="0" spc="5" dirty="0">
                <a:solidFill>
                  <a:srgbClr val="B8131A"/>
                </a:solidFill>
                <a:latin typeface="Segoe UI Light"/>
                <a:cs typeface="Segoe UI Light"/>
              </a:rPr>
              <a:t>r</a:t>
            </a:r>
            <a:r>
              <a:rPr sz="1600" b="0" spc="-30" dirty="0">
                <a:solidFill>
                  <a:srgbClr val="B8131A"/>
                </a:solidFill>
                <a:latin typeface="Segoe UI Light"/>
                <a:cs typeface="Segoe UI Light"/>
              </a:rPr>
              <a:t>r</a:t>
            </a:r>
            <a:r>
              <a:rPr sz="1600" b="0" spc="-5" dirty="0">
                <a:solidFill>
                  <a:srgbClr val="B8131A"/>
                </a:solidFill>
                <a:latin typeface="Segoe UI Light"/>
                <a:cs typeface="Segoe UI Light"/>
              </a:rPr>
              <a:t>e</a:t>
            </a:r>
            <a:r>
              <a:rPr sz="1600" b="0" dirty="0">
                <a:solidFill>
                  <a:srgbClr val="B8131A"/>
                </a:solidFill>
                <a:latin typeface="Segoe UI Light"/>
                <a:cs typeface="Segoe UI Light"/>
              </a:rPr>
              <a:t>n</a:t>
            </a:r>
            <a:r>
              <a:rPr sz="1600" b="0" spc="-5" dirty="0">
                <a:solidFill>
                  <a:srgbClr val="B8131A"/>
                </a:solidFill>
                <a:latin typeface="Segoe UI Light"/>
                <a:cs typeface="Segoe UI Light"/>
              </a:rPr>
              <a:t>ce  </a:t>
            </a:r>
            <a:r>
              <a:rPr sz="1600" b="0" spc="-25" dirty="0">
                <a:solidFill>
                  <a:srgbClr val="B8131A"/>
                </a:solidFill>
                <a:latin typeface="Segoe UI Light"/>
                <a:cs typeface="Segoe UI Light"/>
              </a:rPr>
              <a:t>d’entité</a:t>
            </a:r>
            <a:endParaRPr sz="1600">
              <a:latin typeface="Segoe UI Light"/>
              <a:cs typeface="Segoe UI Light"/>
            </a:endParaRPr>
          </a:p>
        </p:txBody>
      </p:sp>
      <p:sp>
        <p:nvSpPr>
          <p:cNvPr id="46" name="object 46"/>
          <p:cNvSpPr/>
          <p:nvPr/>
        </p:nvSpPr>
        <p:spPr>
          <a:xfrm>
            <a:off x="1764029" y="3915155"/>
            <a:ext cx="497840" cy="114300"/>
          </a:xfrm>
          <a:custGeom>
            <a:avLst/>
            <a:gdLst/>
            <a:ahLst/>
            <a:cxnLst/>
            <a:rect l="l" t="t" r="r" b="b"/>
            <a:pathLst>
              <a:path w="497839" h="114300">
                <a:moveTo>
                  <a:pt x="383539" y="0"/>
                </a:moveTo>
                <a:lnTo>
                  <a:pt x="383539" y="114300"/>
                </a:lnTo>
                <a:lnTo>
                  <a:pt x="459739" y="76200"/>
                </a:lnTo>
                <a:lnTo>
                  <a:pt x="402589" y="76200"/>
                </a:lnTo>
                <a:lnTo>
                  <a:pt x="402589" y="38100"/>
                </a:lnTo>
                <a:lnTo>
                  <a:pt x="459739" y="38100"/>
                </a:lnTo>
                <a:lnTo>
                  <a:pt x="383539" y="0"/>
                </a:lnTo>
                <a:close/>
              </a:path>
              <a:path w="497839" h="114300">
                <a:moveTo>
                  <a:pt x="383539" y="38100"/>
                </a:moveTo>
                <a:lnTo>
                  <a:pt x="0" y="38100"/>
                </a:lnTo>
                <a:lnTo>
                  <a:pt x="0" y="76200"/>
                </a:lnTo>
                <a:lnTo>
                  <a:pt x="383539" y="76200"/>
                </a:lnTo>
                <a:lnTo>
                  <a:pt x="383539" y="38100"/>
                </a:lnTo>
                <a:close/>
              </a:path>
              <a:path w="497839" h="114300">
                <a:moveTo>
                  <a:pt x="459739" y="38100"/>
                </a:moveTo>
                <a:lnTo>
                  <a:pt x="402589" y="38100"/>
                </a:lnTo>
                <a:lnTo>
                  <a:pt x="402589" y="76200"/>
                </a:lnTo>
                <a:lnTo>
                  <a:pt x="459739" y="76200"/>
                </a:lnTo>
                <a:lnTo>
                  <a:pt x="497839" y="57150"/>
                </a:lnTo>
                <a:lnTo>
                  <a:pt x="459739" y="38100"/>
                </a:lnTo>
                <a:close/>
              </a:path>
            </a:pathLst>
          </a:custGeom>
          <a:solidFill>
            <a:srgbClr val="B8131A"/>
          </a:solidFill>
        </p:spPr>
        <p:txBody>
          <a:bodyPr wrap="square" lIns="0" tIns="0" rIns="0" bIns="0" rtlCol="0"/>
          <a:lstStyle/>
          <a:p>
            <a:endParaRPr/>
          </a:p>
        </p:txBody>
      </p:sp>
      <p:sp>
        <p:nvSpPr>
          <p:cNvPr id="47" name="object 47"/>
          <p:cNvSpPr txBox="1"/>
          <p:nvPr/>
        </p:nvSpPr>
        <p:spPr>
          <a:xfrm>
            <a:off x="5976365" y="2828670"/>
            <a:ext cx="1099185" cy="513080"/>
          </a:xfrm>
          <a:prstGeom prst="rect">
            <a:avLst/>
          </a:prstGeom>
        </p:spPr>
        <p:txBody>
          <a:bodyPr vert="horz" wrap="square" lIns="0" tIns="12065" rIns="0" bIns="0" rtlCol="0">
            <a:spAutoFit/>
          </a:bodyPr>
          <a:lstStyle/>
          <a:p>
            <a:pPr marL="12700" marR="5080" indent="45720">
              <a:lnSpc>
                <a:spcPct val="100000"/>
              </a:lnSpc>
              <a:spcBef>
                <a:spcPts val="95"/>
              </a:spcBef>
            </a:pPr>
            <a:r>
              <a:rPr sz="1600" b="0" spc="-5" dirty="0">
                <a:solidFill>
                  <a:srgbClr val="B8131A"/>
                </a:solidFill>
                <a:latin typeface="Segoe UI Light"/>
                <a:cs typeface="Segoe UI Light"/>
              </a:rPr>
              <a:t>Occurrence  d</a:t>
            </a:r>
            <a:r>
              <a:rPr sz="1600" b="0" spc="-120" dirty="0">
                <a:solidFill>
                  <a:srgbClr val="B8131A"/>
                </a:solidFill>
                <a:latin typeface="Segoe UI Light"/>
                <a:cs typeface="Segoe UI Light"/>
              </a:rPr>
              <a:t>’</a:t>
            </a:r>
            <a:r>
              <a:rPr sz="1600" b="0" spc="5" dirty="0">
                <a:solidFill>
                  <a:srgbClr val="B8131A"/>
                </a:solidFill>
                <a:latin typeface="Segoe UI Light"/>
                <a:cs typeface="Segoe UI Light"/>
              </a:rPr>
              <a:t>as</a:t>
            </a:r>
            <a:r>
              <a:rPr sz="1600" b="0" spc="-10" dirty="0">
                <a:solidFill>
                  <a:srgbClr val="B8131A"/>
                </a:solidFill>
                <a:latin typeface="Segoe UI Light"/>
                <a:cs typeface="Segoe UI Light"/>
              </a:rPr>
              <a:t>s</a:t>
            </a:r>
            <a:r>
              <a:rPr sz="1600" b="0" dirty="0">
                <a:solidFill>
                  <a:srgbClr val="B8131A"/>
                </a:solidFill>
                <a:latin typeface="Segoe UI Light"/>
                <a:cs typeface="Segoe UI Light"/>
              </a:rPr>
              <a:t>o</a:t>
            </a:r>
            <a:r>
              <a:rPr sz="1600" b="0" spc="-5" dirty="0">
                <a:solidFill>
                  <a:srgbClr val="B8131A"/>
                </a:solidFill>
                <a:latin typeface="Segoe UI Light"/>
                <a:cs typeface="Segoe UI Light"/>
              </a:rPr>
              <a:t>cia</a:t>
            </a:r>
            <a:r>
              <a:rPr sz="1600" b="0" spc="-15" dirty="0">
                <a:solidFill>
                  <a:srgbClr val="B8131A"/>
                </a:solidFill>
                <a:latin typeface="Segoe UI Light"/>
                <a:cs typeface="Segoe UI Light"/>
              </a:rPr>
              <a:t>t</a:t>
            </a:r>
            <a:r>
              <a:rPr sz="1600" b="0" spc="-10" dirty="0">
                <a:solidFill>
                  <a:srgbClr val="B8131A"/>
                </a:solidFill>
                <a:latin typeface="Segoe UI Light"/>
                <a:cs typeface="Segoe UI Light"/>
              </a:rPr>
              <a:t>ion</a:t>
            </a:r>
            <a:endParaRPr sz="1600">
              <a:latin typeface="Segoe UI Light"/>
              <a:cs typeface="Segoe UI Light"/>
            </a:endParaRPr>
          </a:p>
        </p:txBody>
      </p:sp>
      <p:sp>
        <p:nvSpPr>
          <p:cNvPr id="48" name="object 48"/>
          <p:cNvSpPr/>
          <p:nvPr/>
        </p:nvSpPr>
        <p:spPr>
          <a:xfrm>
            <a:off x="5554217" y="3140455"/>
            <a:ext cx="374015" cy="375285"/>
          </a:xfrm>
          <a:custGeom>
            <a:avLst/>
            <a:gdLst/>
            <a:ahLst/>
            <a:cxnLst/>
            <a:rect l="l" t="t" r="r" b="b"/>
            <a:pathLst>
              <a:path w="374014" h="375285">
                <a:moveTo>
                  <a:pt x="40132" y="253746"/>
                </a:moveTo>
                <a:lnTo>
                  <a:pt x="0" y="375031"/>
                </a:lnTo>
                <a:lnTo>
                  <a:pt x="121158" y="334391"/>
                </a:lnTo>
                <a:lnTo>
                  <a:pt x="107632" y="320929"/>
                </a:lnTo>
                <a:lnTo>
                  <a:pt x="80645" y="320929"/>
                </a:lnTo>
                <a:lnTo>
                  <a:pt x="53721" y="294132"/>
                </a:lnTo>
                <a:lnTo>
                  <a:pt x="67150" y="280637"/>
                </a:lnTo>
                <a:lnTo>
                  <a:pt x="40132" y="253746"/>
                </a:lnTo>
                <a:close/>
              </a:path>
              <a:path w="374014" h="375285">
                <a:moveTo>
                  <a:pt x="67150" y="280637"/>
                </a:moveTo>
                <a:lnTo>
                  <a:pt x="53721" y="294132"/>
                </a:lnTo>
                <a:lnTo>
                  <a:pt x="80645" y="320929"/>
                </a:lnTo>
                <a:lnTo>
                  <a:pt x="94080" y="307440"/>
                </a:lnTo>
                <a:lnTo>
                  <a:pt x="67150" y="280637"/>
                </a:lnTo>
                <a:close/>
              </a:path>
              <a:path w="374014" h="375285">
                <a:moveTo>
                  <a:pt x="94080" y="307440"/>
                </a:moveTo>
                <a:lnTo>
                  <a:pt x="80645" y="320929"/>
                </a:lnTo>
                <a:lnTo>
                  <a:pt x="107632" y="320929"/>
                </a:lnTo>
                <a:lnTo>
                  <a:pt x="94080" y="307440"/>
                </a:lnTo>
                <a:close/>
              </a:path>
              <a:path w="374014" h="375285">
                <a:moveTo>
                  <a:pt x="346456" y="0"/>
                </a:moveTo>
                <a:lnTo>
                  <a:pt x="67150" y="280637"/>
                </a:lnTo>
                <a:lnTo>
                  <a:pt x="94080" y="307440"/>
                </a:lnTo>
                <a:lnTo>
                  <a:pt x="373507" y="26924"/>
                </a:lnTo>
                <a:lnTo>
                  <a:pt x="346456" y="0"/>
                </a:lnTo>
                <a:close/>
              </a:path>
            </a:pathLst>
          </a:custGeom>
          <a:solidFill>
            <a:srgbClr val="B8131A"/>
          </a:solidFill>
        </p:spPr>
        <p:txBody>
          <a:bodyPr wrap="square" lIns="0" tIns="0" rIns="0" bIns="0" rtlCol="0"/>
          <a:lstStyle/>
          <a:p>
            <a:endParaRPr/>
          </a:p>
        </p:txBody>
      </p:sp>
      <p:sp>
        <p:nvSpPr>
          <p:cNvPr id="49" name="object 49"/>
          <p:cNvSpPr txBox="1"/>
          <p:nvPr/>
        </p:nvSpPr>
        <p:spPr>
          <a:xfrm>
            <a:off x="9423654" y="4626990"/>
            <a:ext cx="805180" cy="513080"/>
          </a:xfrm>
          <a:prstGeom prst="rect">
            <a:avLst/>
          </a:prstGeom>
        </p:spPr>
        <p:txBody>
          <a:bodyPr vert="horz" wrap="square" lIns="0" tIns="12065" rIns="0" bIns="0" rtlCol="0">
            <a:spAutoFit/>
          </a:bodyPr>
          <a:lstStyle/>
          <a:p>
            <a:pPr marL="127000" marR="5080" indent="-114300">
              <a:lnSpc>
                <a:spcPct val="100000"/>
              </a:lnSpc>
              <a:spcBef>
                <a:spcPts val="95"/>
              </a:spcBef>
            </a:pPr>
            <a:r>
              <a:rPr sz="1600" b="0" dirty="0">
                <a:solidFill>
                  <a:srgbClr val="B8131A"/>
                </a:solidFill>
                <a:latin typeface="Segoe UI Light"/>
                <a:cs typeface="Segoe UI Light"/>
              </a:rPr>
              <a:t>P</a:t>
            </a:r>
            <a:r>
              <a:rPr sz="1600" b="0" spc="-30" dirty="0">
                <a:solidFill>
                  <a:srgbClr val="B8131A"/>
                </a:solidFill>
                <a:latin typeface="Segoe UI Light"/>
                <a:cs typeface="Segoe UI Light"/>
              </a:rPr>
              <a:t>r</a:t>
            </a:r>
            <a:r>
              <a:rPr sz="1600" b="0" spc="5" dirty="0">
                <a:solidFill>
                  <a:srgbClr val="B8131A"/>
                </a:solidFill>
                <a:latin typeface="Segoe UI Light"/>
                <a:cs typeface="Segoe UI Light"/>
              </a:rPr>
              <a:t>o</a:t>
            </a:r>
            <a:r>
              <a:rPr sz="1600" b="0" spc="-5" dirty="0">
                <a:solidFill>
                  <a:srgbClr val="B8131A"/>
                </a:solidFill>
                <a:latin typeface="Segoe UI Light"/>
                <a:cs typeface="Segoe UI Light"/>
              </a:rPr>
              <a:t>p</a:t>
            </a:r>
            <a:r>
              <a:rPr sz="1600" b="0" spc="5" dirty="0">
                <a:solidFill>
                  <a:srgbClr val="B8131A"/>
                </a:solidFill>
                <a:latin typeface="Segoe UI Light"/>
                <a:cs typeface="Segoe UI Light"/>
              </a:rPr>
              <a:t>r</a:t>
            </a:r>
            <a:r>
              <a:rPr sz="1600" b="0" spc="-10" dirty="0">
                <a:solidFill>
                  <a:srgbClr val="B8131A"/>
                </a:solidFill>
                <a:latin typeface="Segoe UI Light"/>
                <a:cs typeface="Segoe UI Light"/>
              </a:rPr>
              <a:t>i</a:t>
            </a:r>
            <a:r>
              <a:rPr sz="1600" b="0" spc="-5" dirty="0">
                <a:solidFill>
                  <a:srgbClr val="B8131A"/>
                </a:solidFill>
                <a:latin typeface="Segoe UI Light"/>
                <a:cs typeface="Segoe UI Light"/>
              </a:rPr>
              <a:t>é</a:t>
            </a:r>
            <a:r>
              <a:rPr sz="1600" b="0" spc="-15" dirty="0">
                <a:solidFill>
                  <a:srgbClr val="B8131A"/>
                </a:solidFill>
                <a:latin typeface="Segoe UI Light"/>
                <a:cs typeface="Segoe UI Light"/>
              </a:rPr>
              <a:t>t</a:t>
            </a:r>
            <a:r>
              <a:rPr sz="1600" b="0" spc="-5" dirty="0">
                <a:solidFill>
                  <a:srgbClr val="B8131A"/>
                </a:solidFill>
                <a:latin typeface="Segoe UI Light"/>
                <a:cs typeface="Segoe UI Light"/>
              </a:rPr>
              <a:t>é  </a:t>
            </a:r>
            <a:r>
              <a:rPr sz="1600" b="0" dirty="0">
                <a:solidFill>
                  <a:srgbClr val="B8131A"/>
                </a:solidFill>
                <a:latin typeface="Segoe UI Light"/>
                <a:cs typeface="Segoe UI Light"/>
              </a:rPr>
              <a:t>valuée</a:t>
            </a:r>
            <a:endParaRPr sz="1600">
              <a:latin typeface="Segoe UI Light"/>
              <a:cs typeface="Segoe UI Light"/>
            </a:endParaRPr>
          </a:p>
        </p:txBody>
      </p:sp>
      <p:sp>
        <p:nvSpPr>
          <p:cNvPr id="50" name="object 50"/>
          <p:cNvSpPr/>
          <p:nvPr/>
        </p:nvSpPr>
        <p:spPr>
          <a:xfrm>
            <a:off x="8687561" y="4759452"/>
            <a:ext cx="648335" cy="114300"/>
          </a:xfrm>
          <a:custGeom>
            <a:avLst/>
            <a:gdLst/>
            <a:ahLst/>
            <a:cxnLst/>
            <a:rect l="l" t="t" r="r" b="b"/>
            <a:pathLst>
              <a:path w="648334" h="114300">
                <a:moveTo>
                  <a:pt x="114300" y="0"/>
                </a:moveTo>
                <a:lnTo>
                  <a:pt x="0" y="57150"/>
                </a:lnTo>
                <a:lnTo>
                  <a:pt x="114300" y="114300"/>
                </a:lnTo>
                <a:lnTo>
                  <a:pt x="114300" y="76200"/>
                </a:lnTo>
                <a:lnTo>
                  <a:pt x="95250" y="76200"/>
                </a:lnTo>
                <a:lnTo>
                  <a:pt x="95250" y="38100"/>
                </a:lnTo>
                <a:lnTo>
                  <a:pt x="114300" y="38100"/>
                </a:lnTo>
                <a:lnTo>
                  <a:pt x="114300" y="0"/>
                </a:lnTo>
                <a:close/>
              </a:path>
              <a:path w="648334" h="114300">
                <a:moveTo>
                  <a:pt x="114300" y="38100"/>
                </a:moveTo>
                <a:lnTo>
                  <a:pt x="95250" y="38100"/>
                </a:lnTo>
                <a:lnTo>
                  <a:pt x="95250" y="76200"/>
                </a:lnTo>
                <a:lnTo>
                  <a:pt x="114300" y="76200"/>
                </a:lnTo>
                <a:lnTo>
                  <a:pt x="114300" y="38100"/>
                </a:lnTo>
                <a:close/>
              </a:path>
              <a:path w="648334" h="114300">
                <a:moveTo>
                  <a:pt x="647954" y="38100"/>
                </a:moveTo>
                <a:lnTo>
                  <a:pt x="114300" y="38100"/>
                </a:lnTo>
                <a:lnTo>
                  <a:pt x="114300" y="76200"/>
                </a:lnTo>
                <a:lnTo>
                  <a:pt x="647954" y="76200"/>
                </a:lnTo>
                <a:lnTo>
                  <a:pt x="647954" y="38100"/>
                </a:lnTo>
                <a:close/>
              </a:path>
            </a:pathLst>
          </a:custGeom>
          <a:solidFill>
            <a:srgbClr val="B8131A"/>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8992870" cy="697230"/>
          </a:xfrm>
          <a:prstGeom prst="rect">
            <a:avLst/>
          </a:prstGeom>
        </p:spPr>
        <p:txBody>
          <a:bodyPr vert="horz" wrap="square" lIns="0" tIns="13335" rIns="0" bIns="0" rtlCol="0">
            <a:spAutoFit/>
          </a:bodyPr>
          <a:lstStyle/>
          <a:p>
            <a:pPr marL="12700">
              <a:lnSpc>
                <a:spcPct val="100000"/>
              </a:lnSpc>
              <a:spcBef>
                <a:spcPts val="105"/>
              </a:spcBef>
            </a:pPr>
            <a:r>
              <a:rPr sz="4400" b="0" spc="-110" dirty="0">
                <a:solidFill>
                  <a:srgbClr val="B8131A"/>
                </a:solidFill>
                <a:latin typeface="Segoe UI Light"/>
                <a:cs typeface="Segoe UI Light"/>
              </a:rPr>
              <a:t>Entité, </a:t>
            </a:r>
            <a:r>
              <a:rPr sz="4400" b="0" spc="-120" dirty="0">
                <a:solidFill>
                  <a:srgbClr val="B8131A"/>
                </a:solidFill>
                <a:latin typeface="Segoe UI Light"/>
                <a:cs typeface="Segoe UI Light"/>
              </a:rPr>
              <a:t>association, </a:t>
            </a:r>
            <a:r>
              <a:rPr sz="4400" b="0" spc="-125" dirty="0">
                <a:solidFill>
                  <a:srgbClr val="B8131A"/>
                </a:solidFill>
                <a:latin typeface="Segoe UI Light"/>
                <a:cs typeface="Segoe UI Light"/>
              </a:rPr>
              <a:t>propriété </a:t>
            </a:r>
            <a:r>
              <a:rPr sz="4400" b="0" spc="-60" dirty="0">
                <a:solidFill>
                  <a:srgbClr val="B8131A"/>
                </a:solidFill>
                <a:latin typeface="Segoe UI Light"/>
                <a:cs typeface="Segoe UI Light"/>
              </a:rPr>
              <a:t>et</a:t>
            </a:r>
            <a:r>
              <a:rPr sz="4400" b="0" spc="-825" dirty="0">
                <a:solidFill>
                  <a:srgbClr val="B8131A"/>
                </a:solidFill>
                <a:latin typeface="Segoe UI Light"/>
                <a:cs typeface="Segoe UI Light"/>
              </a:rPr>
              <a:t> </a:t>
            </a:r>
            <a:r>
              <a:rPr sz="4400" b="0" spc="-130" dirty="0">
                <a:solidFill>
                  <a:srgbClr val="B8131A"/>
                </a:solidFill>
                <a:latin typeface="Segoe UI Light"/>
                <a:cs typeface="Segoe UI Light"/>
              </a:rPr>
              <a:t>cardinalité</a:t>
            </a:r>
            <a:endParaRPr sz="4400">
              <a:latin typeface="Segoe UI Light"/>
              <a:cs typeface="Segoe UI Light"/>
            </a:endParaRPr>
          </a:p>
        </p:txBody>
      </p:sp>
      <p:sp>
        <p:nvSpPr>
          <p:cNvPr id="4" name="object 4"/>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5" name="object 5"/>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6" name="object 6"/>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8" name="object 8"/>
          <p:cNvSpPr txBox="1"/>
          <p:nvPr/>
        </p:nvSpPr>
        <p:spPr>
          <a:xfrm>
            <a:off x="2576322" y="1876805"/>
            <a:ext cx="1424940" cy="419100"/>
          </a:xfrm>
          <a:prstGeom prst="rect">
            <a:avLst/>
          </a:prstGeom>
          <a:ln w="19811">
            <a:solidFill>
              <a:srgbClr val="000000"/>
            </a:solidFill>
          </a:ln>
        </p:spPr>
        <p:txBody>
          <a:bodyPr vert="horz" wrap="square" lIns="0" tIns="40005" rIns="0" bIns="0" rtlCol="0">
            <a:spAutoFit/>
          </a:bodyPr>
          <a:lstStyle/>
          <a:p>
            <a:pPr marL="401955">
              <a:lnSpc>
                <a:spcPct val="100000"/>
              </a:lnSpc>
              <a:spcBef>
                <a:spcPts val="315"/>
              </a:spcBef>
            </a:pPr>
            <a:r>
              <a:rPr sz="1600" b="0" spc="-5" dirty="0">
                <a:solidFill>
                  <a:srgbClr val="404040"/>
                </a:solidFill>
                <a:latin typeface="Segoe UI Light"/>
                <a:cs typeface="Segoe UI Light"/>
              </a:rPr>
              <a:t>Produit</a:t>
            </a:r>
            <a:endParaRPr sz="1600">
              <a:latin typeface="Segoe UI Light"/>
              <a:cs typeface="Segoe UI Light"/>
            </a:endParaRPr>
          </a:p>
        </p:txBody>
      </p:sp>
      <p:sp>
        <p:nvSpPr>
          <p:cNvPr id="9" name="object 9"/>
          <p:cNvSpPr txBox="1"/>
          <p:nvPr/>
        </p:nvSpPr>
        <p:spPr>
          <a:xfrm>
            <a:off x="2576322" y="2295905"/>
            <a:ext cx="1424940" cy="940435"/>
          </a:xfrm>
          <a:prstGeom prst="rect">
            <a:avLst/>
          </a:prstGeom>
          <a:ln w="19811">
            <a:solidFill>
              <a:srgbClr val="000000"/>
            </a:solidFill>
          </a:ln>
        </p:spPr>
        <p:txBody>
          <a:bodyPr vert="horz" wrap="square" lIns="0" tIns="40640" rIns="0" bIns="0" rtlCol="0">
            <a:spAutoFit/>
          </a:bodyPr>
          <a:lstStyle/>
          <a:p>
            <a:pPr marL="90170" marR="322580">
              <a:lnSpc>
                <a:spcPct val="100000"/>
              </a:lnSpc>
              <a:spcBef>
                <a:spcPts val="320"/>
              </a:spcBef>
            </a:pPr>
            <a:r>
              <a:rPr sz="1600" b="0" spc="-5" dirty="0">
                <a:solidFill>
                  <a:srgbClr val="404040"/>
                </a:solidFill>
                <a:latin typeface="Segoe UI Light"/>
                <a:cs typeface="Segoe UI Light"/>
              </a:rPr>
              <a:t>C</a:t>
            </a:r>
            <a:r>
              <a:rPr sz="1600" b="0" spc="-10" dirty="0">
                <a:solidFill>
                  <a:srgbClr val="404040"/>
                </a:solidFill>
                <a:latin typeface="Segoe UI Light"/>
                <a:cs typeface="Segoe UI Light"/>
              </a:rPr>
              <a:t>odeE</a:t>
            </a:r>
            <a:r>
              <a:rPr sz="1600" b="0" spc="-5" dirty="0">
                <a:solidFill>
                  <a:srgbClr val="404040"/>
                </a:solidFill>
                <a:latin typeface="Segoe UI Light"/>
                <a:cs typeface="Segoe UI Light"/>
              </a:rPr>
              <a:t>AN Dé</a:t>
            </a:r>
            <a:r>
              <a:rPr sz="1600" b="0" dirty="0">
                <a:solidFill>
                  <a:srgbClr val="404040"/>
                </a:solidFill>
                <a:latin typeface="Segoe UI Light"/>
                <a:cs typeface="Segoe UI Light"/>
              </a:rPr>
              <a:t>s</a:t>
            </a:r>
            <a:r>
              <a:rPr sz="1600" b="0" spc="-10" dirty="0">
                <a:solidFill>
                  <a:srgbClr val="404040"/>
                </a:solidFill>
                <a:latin typeface="Segoe UI Light"/>
                <a:cs typeface="Segoe UI Light"/>
              </a:rPr>
              <a:t>i</a:t>
            </a:r>
            <a:r>
              <a:rPr sz="1600" b="0" spc="-15" dirty="0">
                <a:solidFill>
                  <a:srgbClr val="404040"/>
                </a:solidFill>
                <a:latin typeface="Segoe UI Light"/>
                <a:cs typeface="Segoe UI Light"/>
              </a:rPr>
              <a:t>g</a:t>
            </a:r>
            <a:r>
              <a:rPr sz="1600" b="0" spc="-10" dirty="0">
                <a:solidFill>
                  <a:srgbClr val="404040"/>
                </a:solidFill>
                <a:latin typeface="Segoe UI Light"/>
                <a:cs typeface="Segoe UI Light"/>
              </a:rPr>
              <a:t>nat</a:t>
            </a:r>
            <a:r>
              <a:rPr sz="1600" b="0" spc="-15" dirty="0">
                <a:solidFill>
                  <a:srgbClr val="404040"/>
                </a:solidFill>
                <a:latin typeface="Segoe UI Light"/>
                <a:cs typeface="Segoe UI Light"/>
              </a:rPr>
              <a:t>i</a:t>
            </a:r>
            <a:r>
              <a:rPr sz="1600" b="0" spc="-10" dirty="0">
                <a:solidFill>
                  <a:srgbClr val="404040"/>
                </a:solidFill>
                <a:latin typeface="Segoe UI Light"/>
                <a:cs typeface="Segoe UI Light"/>
              </a:rPr>
              <a:t>on C</a:t>
            </a:r>
            <a:r>
              <a:rPr sz="1600" b="0" spc="-5" dirty="0">
                <a:solidFill>
                  <a:srgbClr val="404040"/>
                </a:solidFill>
                <a:latin typeface="Segoe UI Light"/>
                <a:cs typeface="Segoe UI Light"/>
              </a:rPr>
              <a:t>o</a:t>
            </a:r>
            <a:r>
              <a:rPr sz="1600" b="0" spc="-10" dirty="0">
                <a:solidFill>
                  <a:srgbClr val="404040"/>
                </a:solidFill>
                <a:latin typeface="Segoe UI Light"/>
                <a:cs typeface="Segoe UI Light"/>
              </a:rPr>
              <a:t>u</a:t>
            </a:r>
            <a:r>
              <a:rPr sz="1600" b="0" spc="-15" dirty="0">
                <a:solidFill>
                  <a:srgbClr val="404040"/>
                </a:solidFill>
                <a:latin typeface="Segoe UI Light"/>
                <a:cs typeface="Segoe UI Light"/>
              </a:rPr>
              <a:t>l</a:t>
            </a:r>
            <a:r>
              <a:rPr sz="1600" b="0" spc="-5" dirty="0">
                <a:solidFill>
                  <a:srgbClr val="404040"/>
                </a:solidFill>
                <a:latin typeface="Segoe UI Light"/>
                <a:cs typeface="Segoe UI Light"/>
              </a:rPr>
              <a:t>e</a:t>
            </a:r>
            <a:r>
              <a:rPr sz="1600" b="0" spc="-15" dirty="0">
                <a:solidFill>
                  <a:srgbClr val="404040"/>
                </a:solidFill>
                <a:latin typeface="Segoe UI Light"/>
                <a:cs typeface="Segoe UI Light"/>
              </a:rPr>
              <a:t>u</a:t>
            </a:r>
            <a:r>
              <a:rPr sz="1600" b="0" spc="-5" dirty="0">
                <a:solidFill>
                  <a:srgbClr val="404040"/>
                </a:solidFill>
                <a:latin typeface="Segoe UI Light"/>
                <a:cs typeface="Segoe UI Light"/>
              </a:rPr>
              <a:t>r</a:t>
            </a:r>
            <a:endParaRPr sz="1600">
              <a:latin typeface="Segoe UI Light"/>
              <a:cs typeface="Segoe UI Light"/>
            </a:endParaRPr>
          </a:p>
        </p:txBody>
      </p:sp>
      <p:sp>
        <p:nvSpPr>
          <p:cNvPr id="10" name="object 10"/>
          <p:cNvSpPr txBox="1"/>
          <p:nvPr/>
        </p:nvSpPr>
        <p:spPr>
          <a:xfrm>
            <a:off x="7462266" y="1876805"/>
            <a:ext cx="1424940" cy="419100"/>
          </a:xfrm>
          <a:prstGeom prst="rect">
            <a:avLst/>
          </a:prstGeom>
          <a:ln w="19811">
            <a:solidFill>
              <a:srgbClr val="000000"/>
            </a:solidFill>
          </a:ln>
        </p:spPr>
        <p:txBody>
          <a:bodyPr vert="horz" wrap="square" lIns="0" tIns="40005" rIns="0" bIns="0" rtlCol="0">
            <a:spAutoFit/>
          </a:bodyPr>
          <a:lstStyle/>
          <a:p>
            <a:pPr marL="352425">
              <a:lnSpc>
                <a:spcPct val="100000"/>
              </a:lnSpc>
              <a:spcBef>
                <a:spcPts val="315"/>
              </a:spcBef>
            </a:pPr>
            <a:r>
              <a:rPr sz="1600" b="0" dirty="0">
                <a:solidFill>
                  <a:srgbClr val="404040"/>
                </a:solidFill>
                <a:latin typeface="Segoe UI Light"/>
                <a:cs typeface="Segoe UI Light"/>
              </a:rPr>
              <a:t>Magasin</a:t>
            </a:r>
            <a:endParaRPr sz="1600">
              <a:latin typeface="Segoe UI Light"/>
              <a:cs typeface="Segoe UI Light"/>
            </a:endParaRPr>
          </a:p>
        </p:txBody>
      </p:sp>
      <p:sp>
        <p:nvSpPr>
          <p:cNvPr id="11" name="object 11"/>
          <p:cNvSpPr/>
          <p:nvPr/>
        </p:nvSpPr>
        <p:spPr>
          <a:xfrm>
            <a:off x="7462266" y="2295905"/>
            <a:ext cx="1424940" cy="940435"/>
          </a:xfrm>
          <a:custGeom>
            <a:avLst/>
            <a:gdLst/>
            <a:ahLst/>
            <a:cxnLst/>
            <a:rect l="l" t="t" r="r" b="b"/>
            <a:pathLst>
              <a:path w="1424940" h="940435">
                <a:moveTo>
                  <a:pt x="0" y="940308"/>
                </a:moveTo>
                <a:lnTo>
                  <a:pt x="1424940" y="940308"/>
                </a:lnTo>
                <a:lnTo>
                  <a:pt x="1424940" y="0"/>
                </a:lnTo>
                <a:lnTo>
                  <a:pt x="0" y="0"/>
                </a:lnTo>
                <a:lnTo>
                  <a:pt x="0" y="940308"/>
                </a:lnTo>
                <a:close/>
              </a:path>
            </a:pathLst>
          </a:custGeom>
          <a:ln w="19812">
            <a:solidFill>
              <a:srgbClr val="000000"/>
            </a:solidFill>
          </a:ln>
        </p:spPr>
        <p:txBody>
          <a:bodyPr wrap="square" lIns="0" tIns="0" rIns="0" bIns="0" rtlCol="0"/>
          <a:lstStyle/>
          <a:p>
            <a:endParaRPr/>
          </a:p>
        </p:txBody>
      </p:sp>
      <p:sp>
        <p:nvSpPr>
          <p:cNvPr id="12" name="object 12"/>
          <p:cNvSpPr txBox="1"/>
          <p:nvPr/>
        </p:nvSpPr>
        <p:spPr>
          <a:xfrm>
            <a:off x="7462266" y="2295905"/>
            <a:ext cx="1424940" cy="940435"/>
          </a:xfrm>
          <a:prstGeom prst="rect">
            <a:avLst/>
          </a:prstGeom>
          <a:ln w="19811">
            <a:solidFill>
              <a:srgbClr val="000000"/>
            </a:solidFill>
          </a:ln>
        </p:spPr>
        <p:txBody>
          <a:bodyPr vert="horz" wrap="square" lIns="0" tIns="40640" rIns="0" bIns="0" rtlCol="0">
            <a:spAutoFit/>
          </a:bodyPr>
          <a:lstStyle/>
          <a:p>
            <a:pPr marL="91440" marR="158115">
              <a:lnSpc>
                <a:spcPct val="100000"/>
              </a:lnSpc>
              <a:spcBef>
                <a:spcPts val="320"/>
              </a:spcBef>
            </a:pPr>
            <a:r>
              <a:rPr sz="1600" b="0" spc="-5" dirty="0">
                <a:solidFill>
                  <a:srgbClr val="404040"/>
                </a:solidFill>
                <a:latin typeface="Segoe UI Light"/>
                <a:cs typeface="Segoe UI Light"/>
              </a:rPr>
              <a:t>C</a:t>
            </a:r>
            <a:r>
              <a:rPr sz="1600" b="0" spc="-10" dirty="0">
                <a:solidFill>
                  <a:srgbClr val="404040"/>
                </a:solidFill>
                <a:latin typeface="Segoe UI Light"/>
                <a:cs typeface="Segoe UI Light"/>
              </a:rPr>
              <a:t>odeMaga</a:t>
            </a:r>
            <a:r>
              <a:rPr sz="1600" b="0" spc="-5" dirty="0">
                <a:solidFill>
                  <a:srgbClr val="404040"/>
                </a:solidFill>
                <a:latin typeface="Segoe UI Light"/>
                <a:cs typeface="Segoe UI Light"/>
              </a:rPr>
              <a:t>s</a:t>
            </a:r>
            <a:r>
              <a:rPr sz="1600" b="0" spc="-10" dirty="0">
                <a:solidFill>
                  <a:srgbClr val="404040"/>
                </a:solidFill>
                <a:latin typeface="Segoe UI Light"/>
                <a:cs typeface="Segoe UI Light"/>
              </a:rPr>
              <a:t>in </a:t>
            </a:r>
            <a:r>
              <a:rPr sz="1600" b="0" spc="-5" dirty="0">
                <a:solidFill>
                  <a:srgbClr val="404040"/>
                </a:solidFill>
                <a:latin typeface="Segoe UI Light"/>
                <a:cs typeface="Segoe UI Light"/>
              </a:rPr>
              <a:t>Nom</a:t>
            </a:r>
            <a:endParaRPr sz="1600">
              <a:latin typeface="Segoe UI Light"/>
              <a:cs typeface="Segoe UI Light"/>
            </a:endParaRPr>
          </a:p>
        </p:txBody>
      </p:sp>
      <p:sp>
        <p:nvSpPr>
          <p:cNvPr id="13" name="object 13"/>
          <p:cNvSpPr/>
          <p:nvPr/>
        </p:nvSpPr>
        <p:spPr>
          <a:xfrm>
            <a:off x="4778502" y="2387345"/>
            <a:ext cx="1905000" cy="759460"/>
          </a:xfrm>
          <a:custGeom>
            <a:avLst/>
            <a:gdLst/>
            <a:ahLst/>
            <a:cxnLst/>
            <a:rect l="l" t="t" r="r" b="b"/>
            <a:pathLst>
              <a:path w="1905000" h="759460">
                <a:moveTo>
                  <a:pt x="0" y="379475"/>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5"/>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60"/>
                </a:lnTo>
                <a:lnTo>
                  <a:pt x="1830145" y="231778"/>
                </a:lnTo>
                <a:lnTo>
                  <a:pt x="1870974" y="278606"/>
                </a:lnTo>
                <a:lnTo>
                  <a:pt x="1896304" y="327989"/>
                </a:lnTo>
                <a:lnTo>
                  <a:pt x="1905000" y="379475"/>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1"/>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1"/>
                </a:lnTo>
                <a:lnTo>
                  <a:pt x="74854" y="527173"/>
                </a:lnTo>
                <a:lnTo>
                  <a:pt x="34025" y="480345"/>
                </a:lnTo>
                <a:lnTo>
                  <a:pt x="8695" y="430962"/>
                </a:lnTo>
                <a:lnTo>
                  <a:pt x="0" y="379475"/>
                </a:lnTo>
                <a:close/>
              </a:path>
            </a:pathLst>
          </a:custGeom>
          <a:ln w="19812">
            <a:solidFill>
              <a:srgbClr val="000000"/>
            </a:solidFill>
          </a:ln>
        </p:spPr>
        <p:txBody>
          <a:bodyPr wrap="square" lIns="0" tIns="0" rIns="0" bIns="0" rtlCol="0"/>
          <a:lstStyle/>
          <a:p>
            <a:endParaRPr/>
          </a:p>
        </p:txBody>
      </p:sp>
      <p:sp>
        <p:nvSpPr>
          <p:cNvPr id="14" name="object 14"/>
          <p:cNvSpPr/>
          <p:nvPr/>
        </p:nvSpPr>
        <p:spPr>
          <a:xfrm>
            <a:off x="4001261" y="2766822"/>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15" name="object 15"/>
          <p:cNvSpPr txBox="1"/>
          <p:nvPr/>
        </p:nvSpPr>
        <p:spPr>
          <a:xfrm>
            <a:off x="5567298" y="2772917"/>
            <a:ext cx="328930"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404040"/>
                </a:solidFill>
                <a:latin typeface="Segoe UI Light"/>
                <a:cs typeface="Segoe UI Light"/>
              </a:rPr>
              <a:t>Pr</a:t>
            </a:r>
            <a:r>
              <a:rPr sz="1600" b="0" spc="-15" dirty="0">
                <a:solidFill>
                  <a:srgbClr val="404040"/>
                </a:solidFill>
                <a:latin typeface="Segoe UI Light"/>
                <a:cs typeface="Segoe UI Light"/>
              </a:rPr>
              <a:t>i</a:t>
            </a:r>
            <a:r>
              <a:rPr sz="1600" b="0" spc="-5" dirty="0">
                <a:solidFill>
                  <a:srgbClr val="404040"/>
                </a:solidFill>
                <a:latin typeface="Segoe UI Light"/>
                <a:cs typeface="Segoe UI Light"/>
              </a:rPr>
              <a:t>x</a:t>
            </a:r>
            <a:endParaRPr sz="1600">
              <a:latin typeface="Segoe UI Light"/>
              <a:cs typeface="Segoe UI Light"/>
            </a:endParaRPr>
          </a:p>
        </p:txBody>
      </p:sp>
      <p:sp>
        <p:nvSpPr>
          <p:cNvPr id="16" name="object 16"/>
          <p:cNvSpPr txBox="1"/>
          <p:nvPr/>
        </p:nvSpPr>
        <p:spPr>
          <a:xfrm>
            <a:off x="4094734" y="2465069"/>
            <a:ext cx="285750" cy="269240"/>
          </a:xfrm>
          <a:prstGeom prst="rect">
            <a:avLst/>
          </a:prstGeom>
        </p:spPr>
        <p:txBody>
          <a:bodyPr vert="horz" wrap="square" lIns="0" tIns="12065" rIns="0" bIns="0" rtlCol="0">
            <a:spAutoFit/>
          </a:bodyPr>
          <a:lstStyle/>
          <a:p>
            <a:pPr marL="12700">
              <a:lnSpc>
                <a:spcPct val="100000"/>
              </a:lnSpc>
              <a:spcBef>
                <a:spcPts val="95"/>
              </a:spcBef>
            </a:pPr>
            <a:r>
              <a:rPr sz="1600" b="0" dirty="0">
                <a:solidFill>
                  <a:srgbClr val="404040"/>
                </a:solidFill>
                <a:latin typeface="Segoe UI Light"/>
                <a:cs typeface="Segoe UI Light"/>
              </a:rPr>
              <a:t>0,n</a:t>
            </a:r>
            <a:endParaRPr sz="1600">
              <a:latin typeface="Segoe UI Light"/>
              <a:cs typeface="Segoe UI Light"/>
            </a:endParaRPr>
          </a:p>
        </p:txBody>
      </p:sp>
      <p:sp>
        <p:nvSpPr>
          <p:cNvPr id="17" name="object 17"/>
          <p:cNvSpPr txBox="1"/>
          <p:nvPr/>
        </p:nvSpPr>
        <p:spPr>
          <a:xfrm>
            <a:off x="7099807" y="2465069"/>
            <a:ext cx="25146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1,n</a:t>
            </a:r>
            <a:endParaRPr sz="1600">
              <a:latin typeface="Segoe UI Light"/>
              <a:cs typeface="Segoe UI Light"/>
            </a:endParaRPr>
          </a:p>
        </p:txBody>
      </p:sp>
      <p:sp>
        <p:nvSpPr>
          <p:cNvPr id="18" name="object 18"/>
          <p:cNvSpPr txBox="1"/>
          <p:nvPr/>
        </p:nvSpPr>
        <p:spPr>
          <a:xfrm>
            <a:off x="1530477" y="2446147"/>
            <a:ext cx="504825"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B8131A"/>
                </a:solidFill>
                <a:latin typeface="Segoe UI Light"/>
                <a:cs typeface="Segoe UI Light"/>
              </a:rPr>
              <a:t>E</a:t>
            </a:r>
            <a:r>
              <a:rPr sz="1600" b="0" dirty="0">
                <a:solidFill>
                  <a:srgbClr val="B8131A"/>
                </a:solidFill>
                <a:latin typeface="Segoe UI Light"/>
                <a:cs typeface="Segoe UI Light"/>
              </a:rPr>
              <a:t>ntit</a:t>
            </a:r>
            <a:r>
              <a:rPr sz="1600" b="0" spc="-5" dirty="0">
                <a:solidFill>
                  <a:srgbClr val="B8131A"/>
                </a:solidFill>
                <a:latin typeface="Segoe UI Light"/>
                <a:cs typeface="Segoe UI Light"/>
              </a:rPr>
              <a:t>é</a:t>
            </a:r>
            <a:endParaRPr sz="1600">
              <a:latin typeface="Segoe UI Light"/>
              <a:cs typeface="Segoe UI Light"/>
            </a:endParaRPr>
          </a:p>
        </p:txBody>
      </p:sp>
      <p:sp>
        <p:nvSpPr>
          <p:cNvPr id="19" name="object 19"/>
          <p:cNvSpPr/>
          <p:nvPr/>
        </p:nvSpPr>
        <p:spPr>
          <a:xfrm>
            <a:off x="4767326" y="3131057"/>
            <a:ext cx="344805" cy="258445"/>
          </a:xfrm>
          <a:custGeom>
            <a:avLst/>
            <a:gdLst/>
            <a:ahLst/>
            <a:cxnLst/>
            <a:rect l="l" t="t" r="r" b="b"/>
            <a:pathLst>
              <a:path w="344804" h="258445">
                <a:moveTo>
                  <a:pt x="240876" y="51857"/>
                </a:moveTo>
                <a:lnTo>
                  <a:pt x="0" y="227202"/>
                </a:lnTo>
                <a:lnTo>
                  <a:pt x="22351" y="257937"/>
                </a:lnTo>
                <a:lnTo>
                  <a:pt x="263361" y="82700"/>
                </a:lnTo>
                <a:lnTo>
                  <a:pt x="240876" y="51857"/>
                </a:lnTo>
                <a:close/>
              </a:path>
              <a:path w="344804" h="258445">
                <a:moveTo>
                  <a:pt x="323480" y="40639"/>
                </a:moveTo>
                <a:lnTo>
                  <a:pt x="256286" y="40639"/>
                </a:lnTo>
                <a:lnTo>
                  <a:pt x="278764" y="71500"/>
                </a:lnTo>
                <a:lnTo>
                  <a:pt x="263361" y="82700"/>
                </a:lnTo>
                <a:lnTo>
                  <a:pt x="285750" y="113411"/>
                </a:lnTo>
                <a:lnTo>
                  <a:pt x="323480" y="40639"/>
                </a:lnTo>
                <a:close/>
              </a:path>
              <a:path w="344804" h="258445">
                <a:moveTo>
                  <a:pt x="256286" y="40639"/>
                </a:moveTo>
                <a:lnTo>
                  <a:pt x="240876" y="51857"/>
                </a:lnTo>
                <a:lnTo>
                  <a:pt x="263361" y="82700"/>
                </a:lnTo>
                <a:lnTo>
                  <a:pt x="278764" y="71500"/>
                </a:lnTo>
                <a:lnTo>
                  <a:pt x="256286" y="40639"/>
                </a:lnTo>
                <a:close/>
              </a:path>
              <a:path w="344804" h="258445">
                <a:moveTo>
                  <a:pt x="344550" y="0"/>
                </a:moveTo>
                <a:lnTo>
                  <a:pt x="218439" y="21081"/>
                </a:lnTo>
                <a:lnTo>
                  <a:pt x="240876" y="51857"/>
                </a:lnTo>
                <a:lnTo>
                  <a:pt x="256286" y="40639"/>
                </a:lnTo>
                <a:lnTo>
                  <a:pt x="323480" y="40639"/>
                </a:lnTo>
                <a:lnTo>
                  <a:pt x="344550" y="0"/>
                </a:lnTo>
                <a:close/>
              </a:path>
            </a:pathLst>
          </a:custGeom>
          <a:solidFill>
            <a:srgbClr val="B8131A"/>
          </a:solidFill>
        </p:spPr>
        <p:txBody>
          <a:bodyPr wrap="square" lIns="0" tIns="0" rIns="0" bIns="0" rtlCol="0"/>
          <a:lstStyle/>
          <a:p>
            <a:endParaRPr/>
          </a:p>
        </p:txBody>
      </p:sp>
      <p:sp>
        <p:nvSpPr>
          <p:cNvPr id="20" name="object 20"/>
          <p:cNvSpPr txBox="1"/>
          <p:nvPr/>
        </p:nvSpPr>
        <p:spPr>
          <a:xfrm>
            <a:off x="178409" y="3344903"/>
            <a:ext cx="11036300" cy="2978150"/>
          </a:xfrm>
          <a:prstGeom prst="rect">
            <a:avLst/>
          </a:prstGeom>
        </p:spPr>
        <p:txBody>
          <a:bodyPr vert="horz" wrap="square" lIns="0" tIns="69215" rIns="0" bIns="0" rtlCol="0">
            <a:spAutoFit/>
          </a:bodyPr>
          <a:lstStyle/>
          <a:p>
            <a:pPr marL="4153535">
              <a:lnSpc>
                <a:spcPct val="100000"/>
              </a:lnSpc>
              <a:spcBef>
                <a:spcPts val="545"/>
              </a:spcBef>
            </a:pPr>
            <a:r>
              <a:rPr sz="1600" b="0" spc="-5" dirty="0">
                <a:solidFill>
                  <a:srgbClr val="B8131A"/>
                </a:solidFill>
                <a:latin typeface="Segoe UI Light"/>
                <a:cs typeface="Segoe UI Light"/>
              </a:rPr>
              <a:t>Association</a:t>
            </a:r>
            <a:endParaRPr sz="1600">
              <a:latin typeface="Segoe UI Light"/>
              <a:cs typeface="Segoe UI Light"/>
            </a:endParaRPr>
          </a:p>
          <a:p>
            <a:pPr marL="469900" marR="862965" indent="-457200">
              <a:lnSpc>
                <a:spcPct val="100000"/>
              </a:lnSpc>
              <a:spcBef>
                <a:spcPts val="905"/>
              </a:spcBef>
              <a:buFont typeface="Arial"/>
              <a:buChar char="•"/>
              <a:tabLst>
                <a:tab pos="469265" algn="l"/>
                <a:tab pos="469900" algn="l"/>
              </a:tabLst>
            </a:pPr>
            <a:r>
              <a:rPr sz="3200" b="0" dirty="0">
                <a:solidFill>
                  <a:srgbClr val="404040"/>
                </a:solidFill>
                <a:latin typeface="Segoe UI Light"/>
                <a:cs typeface="Segoe UI Light"/>
              </a:rPr>
              <a:t>La </a:t>
            </a:r>
            <a:r>
              <a:rPr sz="3200" b="0" spc="-5" dirty="0">
                <a:solidFill>
                  <a:srgbClr val="404040"/>
                </a:solidFill>
                <a:latin typeface="Segoe UI Light"/>
                <a:cs typeface="Segoe UI Light"/>
              </a:rPr>
              <a:t>cardinalité </a:t>
            </a:r>
            <a:r>
              <a:rPr sz="3200" b="0" spc="5" dirty="0">
                <a:solidFill>
                  <a:srgbClr val="404040"/>
                </a:solidFill>
                <a:latin typeface="Segoe UI Light"/>
                <a:cs typeface="Segoe UI Light"/>
              </a:rPr>
              <a:t>est une </a:t>
            </a:r>
            <a:r>
              <a:rPr sz="3200" b="0" dirty="0">
                <a:solidFill>
                  <a:srgbClr val="404040"/>
                </a:solidFill>
                <a:latin typeface="Segoe UI Light"/>
                <a:cs typeface="Segoe UI Light"/>
              </a:rPr>
              <a:t>contrainte </a:t>
            </a:r>
            <a:r>
              <a:rPr sz="3200" b="0" spc="5" dirty="0">
                <a:solidFill>
                  <a:srgbClr val="404040"/>
                </a:solidFill>
                <a:latin typeface="Segoe UI Light"/>
                <a:cs typeface="Segoe UI Light"/>
              </a:rPr>
              <a:t>qui </a:t>
            </a:r>
            <a:r>
              <a:rPr sz="3200" b="0" spc="-40" dirty="0">
                <a:solidFill>
                  <a:srgbClr val="404040"/>
                </a:solidFill>
                <a:latin typeface="Segoe UI Light"/>
                <a:cs typeface="Segoe UI Light"/>
              </a:rPr>
              <a:t>s’exprime </a:t>
            </a:r>
            <a:r>
              <a:rPr sz="3200" b="0" spc="5" dirty="0">
                <a:solidFill>
                  <a:srgbClr val="404040"/>
                </a:solidFill>
                <a:latin typeface="Segoe UI Light"/>
                <a:cs typeface="Segoe UI Light"/>
              </a:rPr>
              <a:t>sur</a:t>
            </a:r>
            <a:r>
              <a:rPr sz="3200" b="0" spc="-225" dirty="0">
                <a:solidFill>
                  <a:srgbClr val="404040"/>
                </a:solidFill>
                <a:latin typeface="Segoe UI Light"/>
                <a:cs typeface="Segoe UI Light"/>
              </a:rPr>
              <a:t> </a:t>
            </a:r>
            <a:r>
              <a:rPr sz="3200" b="0" dirty="0">
                <a:solidFill>
                  <a:srgbClr val="404040"/>
                </a:solidFill>
                <a:latin typeface="Segoe UI Light"/>
                <a:cs typeface="Segoe UI Light"/>
              </a:rPr>
              <a:t>chaque  association </a:t>
            </a:r>
            <a:r>
              <a:rPr sz="3200" b="0" spc="-10" dirty="0">
                <a:solidFill>
                  <a:srgbClr val="404040"/>
                </a:solidFill>
                <a:latin typeface="Segoe UI Light"/>
                <a:cs typeface="Segoe UI Light"/>
              </a:rPr>
              <a:t>entre</a:t>
            </a:r>
            <a:r>
              <a:rPr sz="3200" b="0" spc="-75" dirty="0">
                <a:solidFill>
                  <a:srgbClr val="404040"/>
                </a:solidFill>
                <a:latin typeface="Segoe UI Light"/>
                <a:cs typeface="Segoe UI Light"/>
              </a:rPr>
              <a:t> </a:t>
            </a:r>
            <a:r>
              <a:rPr sz="3200" b="0" dirty="0">
                <a:solidFill>
                  <a:srgbClr val="404040"/>
                </a:solidFill>
                <a:latin typeface="Segoe UI Light"/>
                <a:cs typeface="Segoe UI Light"/>
              </a:rPr>
              <a:t>entités</a:t>
            </a:r>
            <a:endParaRPr sz="3200">
              <a:latin typeface="Segoe UI Light"/>
              <a:cs typeface="Segoe UI Light"/>
            </a:endParaRPr>
          </a:p>
          <a:p>
            <a:pPr marL="469900" marR="5080" indent="-457200">
              <a:lnSpc>
                <a:spcPct val="100000"/>
              </a:lnSpc>
              <a:spcBef>
                <a:spcPts val="775"/>
              </a:spcBef>
              <a:buFont typeface="Arial"/>
              <a:buChar char="•"/>
              <a:tabLst>
                <a:tab pos="469265" algn="l"/>
                <a:tab pos="469900" algn="l"/>
              </a:tabLst>
            </a:pPr>
            <a:r>
              <a:rPr sz="3200" b="0" dirty="0">
                <a:solidFill>
                  <a:srgbClr val="404040"/>
                </a:solidFill>
                <a:latin typeface="Segoe UI Light"/>
                <a:cs typeface="Segoe UI Light"/>
              </a:rPr>
              <a:t>La </a:t>
            </a:r>
            <a:r>
              <a:rPr sz="3200" b="0" spc="5" dirty="0">
                <a:solidFill>
                  <a:srgbClr val="404040"/>
                </a:solidFill>
                <a:latin typeface="Segoe UI Light"/>
                <a:cs typeface="Segoe UI Light"/>
              </a:rPr>
              <a:t>question </a:t>
            </a:r>
            <a:r>
              <a:rPr sz="3200" b="0" dirty="0">
                <a:solidFill>
                  <a:srgbClr val="404040"/>
                </a:solidFill>
                <a:latin typeface="Segoe UI Light"/>
                <a:cs typeface="Segoe UI Light"/>
              </a:rPr>
              <a:t>à </a:t>
            </a:r>
            <a:r>
              <a:rPr sz="3200" b="0" spc="5" dirty="0">
                <a:solidFill>
                  <a:srgbClr val="404040"/>
                </a:solidFill>
                <a:latin typeface="Segoe UI Light"/>
                <a:cs typeface="Segoe UI Light"/>
              </a:rPr>
              <a:t>se poser </a:t>
            </a:r>
            <a:r>
              <a:rPr sz="3200" b="0" dirty="0">
                <a:solidFill>
                  <a:srgbClr val="404040"/>
                </a:solidFill>
                <a:latin typeface="Segoe UI Light"/>
                <a:cs typeface="Segoe UI Light"/>
              </a:rPr>
              <a:t>: </a:t>
            </a:r>
            <a:r>
              <a:rPr sz="3200" b="0" spc="5" dirty="0">
                <a:solidFill>
                  <a:srgbClr val="404040"/>
                </a:solidFill>
                <a:latin typeface="Segoe UI Light"/>
                <a:cs typeface="Segoe UI Light"/>
              </a:rPr>
              <a:t>pour une </a:t>
            </a:r>
            <a:r>
              <a:rPr sz="3200" b="0" spc="-5" dirty="0">
                <a:solidFill>
                  <a:srgbClr val="404040"/>
                </a:solidFill>
                <a:latin typeface="Segoe UI Light"/>
                <a:cs typeface="Segoe UI Light"/>
              </a:rPr>
              <a:t>occurrence </a:t>
            </a:r>
            <a:r>
              <a:rPr sz="3200" b="0" spc="5" dirty="0">
                <a:solidFill>
                  <a:srgbClr val="404040"/>
                </a:solidFill>
                <a:latin typeface="Segoe UI Light"/>
                <a:cs typeface="Segoe UI Light"/>
              </a:rPr>
              <a:t>de cet </a:t>
            </a:r>
            <a:r>
              <a:rPr sz="3200" b="0" dirty="0">
                <a:solidFill>
                  <a:srgbClr val="404040"/>
                </a:solidFill>
                <a:latin typeface="Segoe UI Light"/>
                <a:cs typeface="Segoe UI Light"/>
              </a:rPr>
              <a:t>entité,  </a:t>
            </a:r>
            <a:r>
              <a:rPr sz="3200" b="0" spc="5" dirty="0">
                <a:solidFill>
                  <a:srgbClr val="404040"/>
                </a:solidFill>
                <a:latin typeface="Segoe UI Light"/>
                <a:cs typeface="Segoe UI Light"/>
              </a:rPr>
              <a:t>combien </a:t>
            </a:r>
            <a:r>
              <a:rPr sz="3200" b="0" dirty="0">
                <a:solidFill>
                  <a:srgbClr val="404040"/>
                </a:solidFill>
                <a:latin typeface="Segoe UI Light"/>
                <a:cs typeface="Segoe UI Light"/>
              </a:rPr>
              <a:t>y a </a:t>
            </a:r>
            <a:r>
              <a:rPr sz="3200" b="0" spc="5" dirty="0">
                <a:solidFill>
                  <a:srgbClr val="404040"/>
                </a:solidFill>
                <a:latin typeface="Segoe UI Light"/>
                <a:cs typeface="Segoe UI Light"/>
              </a:rPr>
              <a:t>t'il </a:t>
            </a:r>
            <a:r>
              <a:rPr sz="3200" b="0" spc="-5" dirty="0">
                <a:solidFill>
                  <a:srgbClr val="404040"/>
                </a:solidFill>
                <a:latin typeface="Segoe UI Light"/>
                <a:cs typeface="Segoe UI Light"/>
              </a:rPr>
              <a:t>d'occurrences </a:t>
            </a:r>
            <a:r>
              <a:rPr sz="3200" b="0" spc="5" dirty="0">
                <a:solidFill>
                  <a:srgbClr val="404040"/>
                </a:solidFill>
                <a:latin typeface="Segoe UI Light"/>
                <a:cs typeface="Segoe UI Light"/>
              </a:rPr>
              <a:t>de </a:t>
            </a:r>
            <a:r>
              <a:rPr sz="3200" b="0" dirty="0">
                <a:solidFill>
                  <a:srgbClr val="404040"/>
                </a:solidFill>
                <a:latin typeface="Segoe UI Light"/>
                <a:cs typeface="Segoe UI Light"/>
              </a:rPr>
              <a:t>l'association auxquelles</a:t>
            </a:r>
            <a:r>
              <a:rPr sz="3200" b="0" spc="-195" dirty="0">
                <a:solidFill>
                  <a:srgbClr val="404040"/>
                </a:solidFill>
                <a:latin typeface="Segoe UI Light"/>
                <a:cs typeface="Segoe UI Light"/>
              </a:rPr>
              <a:t> </a:t>
            </a:r>
            <a:r>
              <a:rPr sz="3200" b="0" spc="5" dirty="0">
                <a:solidFill>
                  <a:srgbClr val="404040"/>
                </a:solidFill>
                <a:latin typeface="Segoe UI Light"/>
                <a:cs typeface="Segoe UI Light"/>
              </a:rPr>
              <a:t>cette  </a:t>
            </a:r>
            <a:r>
              <a:rPr sz="3200" b="0" spc="-5" dirty="0">
                <a:solidFill>
                  <a:srgbClr val="404040"/>
                </a:solidFill>
                <a:latin typeface="Segoe UI Light"/>
                <a:cs typeface="Segoe UI Light"/>
              </a:rPr>
              <a:t>occurrence </a:t>
            </a:r>
            <a:r>
              <a:rPr sz="3200" b="0" dirty="0">
                <a:solidFill>
                  <a:srgbClr val="404040"/>
                </a:solidFill>
                <a:latin typeface="Segoe UI Light"/>
                <a:cs typeface="Segoe UI Light"/>
              </a:rPr>
              <a:t>d'entité </a:t>
            </a:r>
            <a:r>
              <a:rPr sz="3200" b="0" spc="20" dirty="0">
                <a:solidFill>
                  <a:srgbClr val="404040"/>
                </a:solidFill>
                <a:latin typeface="Segoe UI Light"/>
                <a:cs typeface="Segoe UI Light"/>
              </a:rPr>
              <a:t>participe, </a:t>
            </a:r>
            <a:r>
              <a:rPr sz="3200" b="0" dirty="0">
                <a:solidFill>
                  <a:srgbClr val="404040"/>
                </a:solidFill>
                <a:latin typeface="Segoe UI Light"/>
                <a:cs typeface="Segoe UI Light"/>
              </a:rPr>
              <a:t>au </a:t>
            </a:r>
            <a:r>
              <a:rPr sz="3200" b="0" spc="5" dirty="0">
                <a:solidFill>
                  <a:srgbClr val="404040"/>
                </a:solidFill>
                <a:latin typeface="Segoe UI Light"/>
                <a:cs typeface="Segoe UI Light"/>
              </a:rPr>
              <a:t>plus et </a:t>
            </a:r>
            <a:r>
              <a:rPr sz="3200" b="0" dirty="0">
                <a:solidFill>
                  <a:srgbClr val="404040"/>
                </a:solidFill>
                <a:latin typeface="Segoe UI Light"/>
                <a:cs typeface="Segoe UI Light"/>
              </a:rPr>
              <a:t>au </a:t>
            </a:r>
            <a:r>
              <a:rPr sz="3200" b="0" spc="5" dirty="0">
                <a:solidFill>
                  <a:srgbClr val="404040"/>
                </a:solidFill>
                <a:latin typeface="Segoe UI Light"/>
                <a:cs typeface="Segoe UI Light"/>
              </a:rPr>
              <a:t>moins</a:t>
            </a:r>
            <a:r>
              <a:rPr sz="3200" b="0" spc="-300" dirty="0">
                <a:solidFill>
                  <a:srgbClr val="404040"/>
                </a:solidFill>
                <a:latin typeface="Segoe UI Light"/>
                <a:cs typeface="Segoe UI Light"/>
              </a:rPr>
              <a:t> </a:t>
            </a:r>
            <a:r>
              <a:rPr sz="3200" b="0" dirty="0">
                <a:solidFill>
                  <a:srgbClr val="404040"/>
                </a:solidFill>
                <a:latin typeface="Segoe UI Light"/>
                <a:cs typeface="Segoe UI Light"/>
              </a:rPr>
              <a:t>?</a:t>
            </a:r>
            <a:endParaRPr sz="3200">
              <a:latin typeface="Segoe UI Light"/>
              <a:cs typeface="Segoe UI Light"/>
            </a:endParaRPr>
          </a:p>
        </p:txBody>
      </p:sp>
      <p:sp>
        <p:nvSpPr>
          <p:cNvPr id="21" name="object 21"/>
          <p:cNvSpPr/>
          <p:nvPr/>
        </p:nvSpPr>
        <p:spPr>
          <a:xfrm>
            <a:off x="2120645" y="2549651"/>
            <a:ext cx="385445" cy="114300"/>
          </a:xfrm>
          <a:custGeom>
            <a:avLst/>
            <a:gdLst/>
            <a:ahLst/>
            <a:cxnLst/>
            <a:rect l="l" t="t" r="r" b="b"/>
            <a:pathLst>
              <a:path w="385444" h="114300">
                <a:moveTo>
                  <a:pt x="271145" y="0"/>
                </a:moveTo>
                <a:lnTo>
                  <a:pt x="271145" y="114300"/>
                </a:lnTo>
                <a:lnTo>
                  <a:pt x="347345" y="76200"/>
                </a:lnTo>
                <a:lnTo>
                  <a:pt x="290195" y="76200"/>
                </a:lnTo>
                <a:lnTo>
                  <a:pt x="290195" y="38100"/>
                </a:lnTo>
                <a:lnTo>
                  <a:pt x="347345" y="38100"/>
                </a:lnTo>
                <a:lnTo>
                  <a:pt x="271145" y="0"/>
                </a:lnTo>
                <a:close/>
              </a:path>
              <a:path w="385444" h="114300">
                <a:moveTo>
                  <a:pt x="271145" y="38100"/>
                </a:moveTo>
                <a:lnTo>
                  <a:pt x="0" y="38100"/>
                </a:lnTo>
                <a:lnTo>
                  <a:pt x="0" y="76200"/>
                </a:lnTo>
                <a:lnTo>
                  <a:pt x="271145" y="76200"/>
                </a:lnTo>
                <a:lnTo>
                  <a:pt x="271145" y="38100"/>
                </a:lnTo>
                <a:close/>
              </a:path>
              <a:path w="385444" h="114300">
                <a:moveTo>
                  <a:pt x="347345" y="38100"/>
                </a:moveTo>
                <a:lnTo>
                  <a:pt x="290195" y="38100"/>
                </a:lnTo>
                <a:lnTo>
                  <a:pt x="290195" y="76200"/>
                </a:lnTo>
                <a:lnTo>
                  <a:pt x="347345" y="76200"/>
                </a:lnTo>
                <a:lnTo>
                  <a:pt x="385445" y="57150"/>
                </a:lnTo>
                <a:lnTo>
                  <a:pt x="347345" y="38100"/>
                </a:lnTo>
                <a:close/>
              </a:path>
            </a:pathLst>
          </a:custGeom>
          <a:solidFill>
            <a:srgbClr val="B8131A"/>
          </a:solidFill>
        </p:spPr>
        <p:txBody>
          <a:bodyPr wrap="square" lIns="0" tIns="0" rIns="0" bIns="0" rtlCol="0"/>
          <a:lstStyle/>
          <a:p>
            <a:endParaRPr/>
          </a:p>
        </p:txBody>
      </p:sp>
      <p:sp>
        <p:nvSpPr>
          <p:cNvPr id="22" name="object 22"/>
          <p:cNvSpPr/>
          <p:nvPr/>
        </p:nvSpPr>
        <p:spPr>
          <a:xfrm>
            <a:off x="8050530" y="2668523"/>
            <a:ext cx="983615" cy="114300"/>
          </a:xfrm>
          <a:custGeom>
            <a:avLst/>
            <a:gdLst/>
            <a:ahLst/>
            <a:cxnLst/>
            <a:rect l="l" t="t" r="r" b="b"/>
            <a:pathLst>
              <a:path w="983615" h="114300">
                <a:moveTo>
                  <a:pt x="114300" y="0"/>
                </a:moveTo>
                <a:lnTo>
                  <a:pt x="0" y="57150"/>
                </a:lnTo>
                <a:lnTo>
                  <a:pt x="114300" y="114300"/>
                </a:lnTo>
                <a:lnTo>
                  <a:pt x="114300" y="76200"/>
                </a:lnTo>
                <a:lnTo>
                  <a:pt x="95250" y="76200"/>
                </a:lnTo>
                <a:lnTo>
                  <a:pt x="95250" y="38100"/>
                </a:lnTo>
                <a:lnTo>
                  <a:pt x="114300" y="38100"/>
                </a:lnTo>
                <a:lnTo>
                  <a:pt x="114300" y="0"/>
                </a:lnTo>
                <a:close/>
              </a:path>
              <a:path w="983615" h="114300">
                <a:moveTo>
                  <a:pt x="114300" y="38100"/>
                </a:moveTo>
                <a:lnTo>
                  <a:pt x="95250" y="38100"/>
                </a:lnTo>
                <a:lnTo>
                  <a:pt x="95250" y="76200"/>
                </a:lnTo>
                <a:lnTo>
                  <a:pt x="114300" y="76200"/>
                </a:lnTo>
                <a:lnTo>
                  <a:pt x="114300" y="38100"/>
                </a:lnTo>
                <a:close/>
              </a:path>
              <a:path w="983615" h="114300">
                <a:moveTo>
                  <a:pt x="983234" y="38100"/>
                </a:moveTo>
                <a:lnTo>
                  <a:pt x="114300" y="38100"/>
                </a:lnTo>
                <a:lnTo>
                  <a:pt x="114300" y="76200"/>
                </a:lnTo>
                <a:lnTo>
                  <a:pt x="983234" y="76200"/>
                </a:lnTo>
                <a:lnTo>
                  <a:pt x="983234" y="38100"/>
                </a:lnTo>
                <a:close/>
              </a:path>
            </a:pathLst>
          </a:custGeom>
          <a:solidFill>
            <a:srgbClr val="B8131A"/>
          </a:solidFill>
        </p:spPr>
        <p:txBody>
          <a:bodyPr wrap="square" lIns="0" tIns="0" rIns="0" bIns="0" rtlCol="0"/>
          <a:lstStyle/>
          <a:p>
            <a:endParaRPr/>
          </a:p>
        </p:txBody>
      </p:sp>
      <p:sp>
        <p:nvSpPr>
          <p:cNvPr id="23" name="object 23"/>
          <p:cNvSpPr txBox="1"/>
          <p:nvPr/>
        </p:nvSpPr>
        <p:spPr>
          <a:xfrm>
            <a:off x="9109964" y="2565018"/>
            <a:ext cx="805180"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B8131A"/>
                </a:solidFill>
                <a:latin typeface="Segoe UI Light"/>
                <a:cs typeface="Segoe UI Light"/>
              </a:rPr>
              <a:t>Propriété</a:t>
            </a:r>
            <a:endParaRPr sz="1600">
              <a:latin typeface="Segoe UI Light"/>
              <a:cs typeface="Segoe UI Light"/>
            </a:endParaRPr>
          </a:p>
        </p:txBody>
      </p:sp>
      <p:sp>
        <p:nvSpPr>
          <p:cNvPr id="24" name="object 24"/>
          <p:cNvSpPr/>
          <p:nvPr/>
        </p:nvSpPr>
        <p:spPr>
          <a:xfrm>
            <a:off x="6635622" y="2181479"/>
            <a:ext cx="471170" cy="355600"/>
          </a:xfrm>
          <a:custGeom>
            <a:avLst/>
            <a:gdLst/>
            <a:ahLst/>
            <a:cxnLst/>
            <a:rect l="l" t="t" r="r" b="b"/>
            <a:pathLst>
              <a:path w="471170" h="355600">
                <a:moveTo>
                  <a:pt x="367631" y="302402"/>
                </a:moveTo>
                <a:lnTo>
                  <a:pt x="344931" y="333121"/>
                </a:lnTo>
                <a:lnTo>
                  <a:pt x="470916" y="355092"/>
                </a:lnTo>
                <a:lnTo>
                  <a:pt x="449822" y="313690"/>
                </a:lnTo>
                <a:lnTo>
                  <a:pt x="382904" y="313690"/>
                </a:lnTo>
                <a:lnTo>
                  <a:pt x="367631" y="302402"/>
                </a:lnTo>
                <a:close/>
              </a:path>
              <a:path w="471170" h="355600">
                <a:moveTo>
                  <a:pt x="390289" y="271739"/>
                </a:moveTo>
                <a:lnTo>
                  <a:pt x="367631" y="302402"/>
                </a:lnTo>
                <a:lnTo>
                  <a:pt x="382904" y="313690"/>
                </a:lnTo>
                <a:lnTo>
                  <a:pt x="405637" y="283083"/>
                </a:lnTo>
                <a:lnTo>
                  <a:pt x="390289" y="271739"/>
                </a:lnTo>
                <a:close/>
              </a:path>
              <a:path w="471170" h="355600">
                <a:moveTo>
                  <a:pt x="412876" y="241173"/>
                </a:moveTo>
                <a:lnTo>
                  <a:pt x="390289" y="271739"/>
                </a:lnTo>
                <a:lnTo>
                  <a:pt x="405637" y="283083"/>
                </a:lnTo>
                <a:lnTo>
                  <a:pt x="382904" y="313690"/>
                </a:lnTo>
                <a:lnTo>
                  <a:pt x="449822" y="313690"/>
                </a:lnTo>
                <a:lnTo>
                  <a:pt x="412876" y="241173"/>
                </a:lnTo>
                <a:close/>
              </a:path>
              <a:path w="471170" h="355600">
                <a:moveTo>
                  <a:pt x="22605" y="0"/>
                </a:moveTo>
                <a:lnTo>
                  <a:pt x="0" y="30734"/>
                </a:lnTo>
                <a:lnTo>
                  <a:pt x="367631" y="302402"/>
                </a:lnTo>
                <a:lnTo>
                  <a:pt x="390289" y="271739"/>
                </a:lnTo>
                <a:lnTo>
                  <a:pt x="22605" y="0"/>
                </a:lnTo>
                <a:close/>
              </a:path>
            </a:pathLst>
          </a:custGeom>
          <a:solidFill>
            <a:srgbClr val="B8131A"/>
          </a:solidFill>
        </p:spPr>
        <p:txBody>
          <a:bodyPr wrap="square" lIns="0" tIns="0" rIns="0" bIns="0" rtlCol="0"/>
          <a:lstStyle/>
          <a:p>
            <a:endParaRPr/>
          </a:p>
        </p:txBody>
      </p:sp>
      <p:sp>
        <p:nvSpPr>
          <p:cNvPr id="25" name="object 25"/>
          <p:cNvSpPr txBox="1"/>
          <p:nvPr/>
        </p:nvSpPr>
        <p:spPr>
          <a:xfrm>
            <a:off x="5305171" y="2001392"/>
            <a:ext cx="1252855" cy="682625"/>
          </a:xfrm>
          <a:prstGeom prst="rect">
            <a:avLst/>
          </a:prstGeom>
        </p:spPr>
        <p:txBody>
          <a:bodyPr vert="horz" wrap="square" lIns="0" tIns="12065" rIns="0" bIns="0" rtlCol="0">
            <a:spAutoFit/>
          </a:bodyPr>
          <a:lstStyle/>
          <a:p>
            <a:pPr marL="336550">
              <a:lnSpc>
                <a:spcPct val="100000"/>
              </a:lnSpc>
              <a:spcBef>
                <a:spcPts val="95"/>
              </a:spcBef>
            </a:pPr>
            <a:r>
              <a:rPr sz="1600" b="0" spc="-5" dirty="0">
                <a:solidFill>
                  <a:srgbClr val="B8131A"/>
                </a:solidFill>
                <a:latin typeface="Segoe UI Light"/>
                <a:cs typeface="Segoe UI Light"/>
              </a:rPr>
              <a:t>Cardinalité</a:t>
            </a:r>
            <a:endParaRPr sz="1600" dirty="0">
              <a:latin typeface="Segoe UI Light"/>
              <a:cs typeface="Segoe UI Light"/>
            </a:endParaRPr>
          </a:p>
          <a:p>
            <a:pPr marL="12700">
              <a:lnSpc>
                <a:spcPct val="100000"/>
              </a:lnSpc>
              <a:spcBef>
                <a:spcPts val="1335"/>
              </a:spcBef>
            </a:pPr>
            <a:r>
              <a:rPr sz="1600" b="0" spc="5" dirty="0">
                <a:solidFill>
                  <a:srgbClr val="404040"/>
                </a:solidFill>
                <a:latin typeface="Segoe UI Light"/>
                <a:cs typeface="Segoe UI Light"/>
              </a:rPr>
              <a:t>Est</a:t>
            </a:r>
            <a:r>
              <a:rPr sz="1600" b="0" spc="-40" dirty="0">
                <a:solidFill>
                  <a:srgbClr val="404040"/>
                </a:solidFill>
                <a:latin typeface="Segoe UI Light"/>
                <a:cs typeface="Segoe UI Light"/>
              </a:rPr>
              <a:t> </a:t>
            </a:r>
            <a:r>
              <a:rPr sz="1600" b="0" dirty="0">
                <a:solidFill>
                  <a:srgbClr val="404040"/>
                </a:solidFill>
                <a:latin typeface="Segoe UI Light"/>
                <a:cs typeface="Segoe UI Light"/>
              </a:rPr>
              <a:t>vendu</a:t>
            </a:r>
            <a:endParaRPr sz="1600" dirty="0">
              <a:latin typeface="Segoe UI Light"/>
              <a:cs typeface="Segoe UI Light"/>
            </a:endParaRPr>
          </a:p>
        </p:txBody>
      </p:sp>
      <p:sp>
        <p:nvSpPr>
          <p:cNvPr id="28" name="object 2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27" name="object 27"/>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26" name="object 26"/>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16</a:t>
            </a:r>
            <a:endParaRPr sz="1200">
              <a:latin typeface="Segoe UI Light"/>
              <a:cs typeface="Segoe UI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4616450" cy="697230"/>
          </a:xfrm>
          <a:prstGeom prst="rect">
            <a:avLst/>
          </a:prstGeom>
        </p:spPr>
        <p:txBody>
          <a:bodyPr vert="horz" wrap="square" lIns="0" tIns="13335" rIns="0" bIns="0" rtlCol="0">
            <a:spAutoFit/>
          </a:bodyPr>
          <a:lstStyle/>
          <a:p>
            <a:pPr marL="12700">
              <a:lnSpc>
                <a:spcPct val="100000"/>
              </a:lnSpc>
              <a:spcBef>
                <a:spcPts val="105"/>
              </a:spcBef>
            </a:pPr>
            <a:r>
              <a:rPr spc="-175" dirty="0"/>
              <a:t>Valeurs </a:t>
            </a:r>
            <a:r>
              <a:rPr spc="-55" dirty="0"/>
              <a:t>de</a:t>
            </a:r>
            <a:r>
              <a:rPr spc="-425" dirty="0"/>
              <a:t> </a:t>
            </a:r>
            <a:r>
              <a:rPr spc="-130" dirty="0"/>
              <a:t>cardinalité</a:t>
            </a:r>
          </a:p>
        </p:txBody>
      </p:sp>
      <p:graphicFrame>
        <p:nvGraphicFramePr>
          <p:cNvPr id="4" name="object 4"/>
          <p:cNvGraphicFramePr>
            <a:graphicFrameLocks noGrp="1"/>
          </p:cNvGraphicFramePr>
          <p:nvPr/>
        </p:nvGraphicFramePr>
        <p:xfrm>
          <a:off x="99645" y="1646047"/>
          <a:ext cx="11816080" cy="1737360"/>
        </p:xfrm>
        <a:graphic>
          <a:graphicData uri="http://schemas.openxmlformats.org/drawingml/2006/table">
            <a:tbl>
              <a:tblPr firstRow="1" bandRow="1">
                <a:tableStyleId>{2D5ABB26-0587-4C30-8999-92F81FD0307C}</a:tableStyleId>
              </a:tblPr>
              <a:tblGrid>
                <a:gridCol w="1157605">
                  <a:extLst>
                    <a:ext uri="{9D8B030D-6E8A-4147-A177-3AD203B41FA5}">
                      <a16:colId xmlns:a16="http://schemas.microsoft.com/office/drawing/2014/main" val="20000"/>
                    </a:ext>
                  </a:extLst>
                </a:gridCol>
                <a:gridCol w="5514975">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79120">
                <a:tc>
                  <a:txBody>
                    <a:bodyPr/>
                    <a:lstStyle/>
                    <a:p>
                      <a:pPr marL="194945" marR="122555" indent="-64135">
                        <a:lnSpc>
                          <a:spcPct val="100000"/>
                        </a:lnSpc>
                        <a:spcBef>
                          <a:spcPts val="325"/>
                        </a:spcBef>
                      </a:pPr>
                      <a:r>
                        <a:rPr sz="1600" b="0" dirty="0">
                          <a:latin typeface="Segoe UI Light"/>
                          <a:cs typeface="Segoe UI Light"/>
                        </a:rPr>
                        <a:t>C</a:t>
                      </a:r>
                      <a:r>
                        <a:rPr sz="1600" b="0" spc="-5" dirty="0">
                          <a:latin typeface="Segoe UI Light"/>
                          <a:cs typeface="Segoe UI Light"/>
                        </a:rPr>
                        <a:t>a</a:t>
                      </a:r>
                      <a:r>
                        <a:rPr sz="1600" b="0" spc="-35" dirty="0">
                          <a:latin typeface="Segoe UI Light"/>
                          <a:cs typeface="Segoe UI Light"/>
                        </a:rPr>
                        <a:t>r</a:t>
                      </a:r>
                      <a:r>
                        <a:rPr sz="1600" b="0" spc="-10" dirty="0">
                          <a:latin typeface="Segoe UI Light"/>
                          <a:cs typeface="Segoe UI Light"/>
                        </a:rPr>
                        <a:t>d</a:t>
                      </a:r>
                      <a:r>
                        <a:rPr sz="1600" b="0" spc="-5" dirty="0">
                          <a:latin typeface="Segoe UI Light"/>
                          <a:cs typeface="Segoe UI Light"/>
                        </a:rPr>
                        <a:t>inali</a:t>
                      </a:r>
                      <a:r>
                        <a:rPr sz="1600" b="0" spc="-10" dirty="0">
                          <a:latin typeface="Segoe UI Light"/>
                          <a:cs typeface="Segoe UI Light"/>
                        </a:rPr>
                        <a:t>t</a:t>
                      </a:r>
                      <a:r>
                        <a:rPr sz="1600" b="0" dirty="0">
                          <a:latin typeface="Segoe UI Light"/>
                          <a:cs typeface="Segoe UI Light"/>
                        </a:rPr>
                        <a:t>é  </a:t>
                      </a:r>
                      <a:r>
                        <a:rPr sz="1600" b="0" spc="-5" dirty="0">
                          <a:latin typeface="Segoe UI Light"/>
                          <a:cs typeface="Segoe UI Light"/>
                        </a:rPr>
                        <a:t>minimale</a:t>
                      </a:r>
                      <a:endParaRPr sz="1600">
                        <a:latin typeface="Segoe UI Light"/>
                        <a:cs typeface="Segoe UI Light"/>
                      </a:endParaRPr>
                    </a:p>
                  </a:txBody>
                  <a:tcPr marL="0" marR="0" marT="41275" marB="0">
                    <a:lnR w="12700">
                      <a:solidFill>
                        <a:srgbClr val="000000"/>
                      </a:solidFill>
                      <a:prstDash val="solid"/>
                    </a:lnR>
                    <a:lnB w="12700">
                      <a:solidFill>
                        <a:srgbClr val="000000"/>
                      </a:solidFill>
                      <a:prstDash val="solid"/>
                    </a:lnB>
                    <a:solidFill>
                      <a:srgbClr val="F1F1F1">
                        <a:alpha val="76077"/>
                      </a:srgbClr>
                    </a:solidFill>
                  </a:tcPr>
                </a:tc>
                <a:tc>
                  <a:txBody>
                    <a:bodyPr/>
                    <a:lstStyle/>
                    <a:p>
                      <a:pPr algn="ctr">
                        <a:lnSpc>
                          <a:spcPct val="100000"/>
                        </a:lnSpc>
                        <a:spcBef>
                          <a:spcPts val="1285"/>
                        </a:spcBef>
                      </a:pPr>
                      <a:r>
                        <a:rPr sz="1600" b="0" spc="-10" dirty="0">
                          <a:latin typeface="Segoe UI Light"/>
                          <a:cs typeface="Segoe UI Light"/>
                        </a:rPr>
                        <a:t>Définition</a:t>
                      </a:r>
                      <a:endParaRPr sz="1600">
                        <a:latin typeface="Segoe UI Light"/>
                        <a:cs typeface="Segoe UI Light"/>
                      </a:endParaRPr>
                    </a:p>
                  </a:txBody>
                  <a:tcPr marL="0" marR="0" marT="163195" marB="0">
                    <a:lnL w="12700">
                      <a:solidFill>
                        <a:srgbClr val="000000"/>
                      </a:solidFill>
                      <a:prstDash val="solid"/>
                    </a:lnL>
                    <a:lnR w="12700">
                      <a:solidFill>
                        <a:srgbClr val="000000"/>
                      </a:solidFill>
                      <a:prstDash val="solid"/>
                    </a:lnR>
                    <a:lnB w="12700">
                      <a:solidFill>
                        <a:srgbClr val="000000"/>
                      </a:solidFill>
                      <a:prstDash val="solid"/>
                    </a:lnB>
                    <a:solidFill>
                      <a:srgbClr val="F1F1F1">
                        <a:alpha val="76077"/>
                      </a:srgbClr>
                    </a:solidFill>
                  </a:tcPr>
                </a:tc>
                <a:tc>
                  <a:txBody>
                    <a:bodyPr/>
                    <a:lstStyle/>
                    <a:p>
                      <a:pPr marL="635" algn="ctr">
                        <a:lnSpc>
                          <a:spcPct val="100000"/>
                        </a:lnSpc>
                        <a:spcBef>
                          <a:spcPts val="1285"/>
                        </a:spcBef>
                      </a:pPr>
                      <a:r>
                        <a:rPr sz="1600" b="0" spc="-10" dirty="0">
                          <a:latin typeface="Segoe UI Light"/>
                          <a:cs typeface="Segoe UI Light"/>
                        </a:rPr>
                        <a:t>Exemple</a:t>
                      </a:r>
                      <a:endParaRPr sz="1600">
                        <a:latin typeface="Segoe UI Light"/>
                        <a:cs typeface="Segoe UI Light"/>
                      </a:endParaRPr>
                    </a:p>
                  </a:txBody>
                  <a:tcPr marL="0" marR="0" marT="163195" marB="0">
                    <a:lnL w="12700">
                      <a:solidFill>
                        <a:srgbClr val="000000"/>
                      </a:solidFill>
                      <a:prstDash val="solid"/>
                    </a:lnL>
                    <a:lnB w="12700">
                      <a:solidFill>
                        <a:srgbClr val="000000"/>
                      </a:solidFill>
                      <a:prstDash val="solid"/>
                    </a:lnB>
                    <a:solidFill>
                      <a:srgbClr val="F1F1F1">
                        <a:alpha val="76077"/>
                      </a:srgbClr>
                    </a:solidFill>
                  </a:tcPr>
                </a:tc>
                <a:extLst>
                  <a:ext uri="{0D108BD9-81ED-4DB2-BD59-A6C34878D82A}">
                    <a16:rowId xmlns:a16="http://schemas.microsoft.com/office/drawing/2014/main" val="10000"/>
                  </a:ext>
                </a:extLst>
              </a:tr>
              <a:tr h="579120">
                <a:tc>
                  <a:txBody>
                    <a:bodyPr/>
                    <a:lstStyle/>
                    <a:p>
                      <a:pPr marL="91440">
                        <a:lnSpc>
                          <a:spcPct val="100000"/>
                        </a:lnSpc>
                        <a:spcBef>
                          <a:spcPts val="1280"/>
                        </a:spcBef>
                      </a:pPr>
                      <a:r>
                        <a:rPr sz="1600" b="0" dirty="0">
                          <a:latin typeface="Segoe UI Light"/>
                          <a:cs typeface="Segoe UI Light"/>
                        </a:rPr>
                        <a:t>0</a:t>
                      </a:r>
                      <a:endParaRPr sz="1600">
                        <a:latin typeface="Segoe UI Light"/>
                        <a:cs typeface="Segoe UI Light"/>
                      </a:endParaRPr>
                    </a:p>
                  </a:txBody>
                  <a:tcPr marL="0" marR="0" marT="162560" marB="0">
                    <a:lnR w="12700">
                      <a:solidFill>
                        <a:srgbClr val="000000"/>
                      </a:solidFill>
                      <a:prstDash val="solid"/>
                    </a:lnR>
                    <a:lnT w="12700">
                      <a:solidFill>
                        <a:srgbClr val="000000"/>
                      </a:solidFill>
                      <a:prstDash val="solid"/>
                    </a:lnT>
                    <a:lnB w="12700">
                      <a:solidFill>
                        <a:srgbClr val="000000"/>
                      </a:solidFill>
                      <a:prstDash val="solid"/>
                    </a:lnB>
                    <a:solidFill>
                      <a:srgbClr val="F1F1F1">
                        <a:alpha val="76077"/>
                      </a:srgbClr>
                    </a:solidFill>
                  </a:tcPr>
                </a:tc>
                <a:tc>
                  <a:txBody>
                    <a:bodyPr/>
                    <a:lstStyle/>
                    <a:p>
                      <a:pPr marL="91440">
                        <a:lnSpc>
                          <a:spcPct val="100000"/>
                        </a:lnSpc>
                        <a:spcBef>
                          <a:spcPts val="325"/>
                        </a:spcBef>
                      </a:pPr>
                      <a:r>
                        <a:rPr sz="1600" b="0" spc="-5" dirty="0">
                          <a:latin typeface="Segoe UI Light"/>
                          <a:cs typeface="Segoe UI Light"/>
                        </a:rPr>
                        <a:t>Une </a:t>
                      </a:r>
                      <a:r>
                        <a:rPr sz="1600" b="0" spc="-10" dirty="0">
                          <a:latin typeface="Segoe UI Light"/>
                          <a:cs typeface="Segoe UI Light"/>
                        </a:rPr>
                        <a:t>occurrence de </a:t>
                      </a:r>
                      <a:r>
                        <a:rPr sz="1600" b="0" spc="-35" dirty="0">
                          <a:latin typeface="Segoe UI Light"/>
                          <a:cs typeface="Segoe UI Light"/>
                        </a:rPr>
                        <a:t>l’entité </a:t>
                      </a:r>
                      <a:r>
                        <a:rPr sz="1600" b="0" spc="-5" dirty="0">
                          <a:latin typeface="Segoe UI Light"/>
                          <a:cs typeface="Segoe UI Light"/>
                        </a:rPr>
                        <a:t>peut ne </a:t>
                      </a:r>
                      <a:r>
                        <a:rPr sz="1600" b="0" spc="-10" dirty="0">
                          <a:latin typeface="Segoe UI Light"/>
                          <a:cs typeface="Segoe UI Light"/>
                        </a:rPr>
                        <a:t>pas </a:t>
                      </a:r>
                      <a:r>
                        <a:rPr sz="1600" b="0" spc="-5" dirty="0">
                          <a:latin typeface="Segoe UI Light"/>
                          <a:cs typeface="Segoe UI Light"/>
                        </a:rPr>
                        <a:t>participer</a:t>
                      </a:r>
                      <a:r>
                        <a:rPr sz="1600" b="0" spc="270" dirty="0">
                          <a:latin typeface="Segoe UI Light"/>
                          <a:cs typeface="Segoe UI Light"/>
                        </a:rPr>
                        <a:t> </a:t>
                      </a:r>
                      <a:r>
                        <a:rPr sz="1600" b="0" spc="-5" dirty="0">
                          <a:latin typeface="Segoe UI Light"/>
                          <a:cs typeface="Segoe UI Light"/>
                        </a:rPr>
                        <a:t>à</a:t>
                      </a:r>
                      <a:endParaRPr sz="1600">
                        <a:latin typeface="Segoe UI Light"/>
                        <a:cs typeface="Segoe UI Light"/>
                      </a:endParaRPr>
                    </a:p>
                    <a:p>
                      <a:pPr marL="91440">
                        <a:lnSpc>
                          <a:spcPct val="100000"/>
                        </a:lnSpc>
                      </a:pPr>
                      <a:r>
                        <a:rPr sz="1600" b="0" spc="-15" dirty="0">
                          <a:latin typeface="Segoe UI Light"/>
                          <a:cs typeface="Segoe UI Light"/>
                        </a:rPr>
                        <a:t>l’association</a:t>
                      </a:r>
                      <a:endParaRPr sz="1600">
                        <a:latin typeface="Segoe UI Light"/>
                        <a:cs typeface="Segoe UI Ligh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alpha val="76077"/>
                      </a:srgbClr>
                    </a:solidFill>
                  </a:tcPr>
                </a:tc>
                <a:tc>
                  <a:txBody>
                    <a:bodyPr/>
                    <a:lstStyle/>
                    <a:p>
                      <a:pPr marL="92075">
                        <a:lnSpc>
                          <a:spcPct val="100000"/>
                        </a:lnSpc>
                        <a:spcBef>
                          <a:spcPts val="1280"/>
                        </a:spcBef>
                      </a:pPr>
                      <a:r>
                        <a:rPr sz="1600" b="0" spc="-5" dirty="0">
                          <a:latin typeface="Segoe UI Light"/>
                          <a:cs typeface="Segoe UI Light"/>
                        </a:rPr>
                        <a:t>Un </a:t>
                      </a:r>
                      <a:r>
                        <a:rPr sz="1600" b="0" spc="-15" dirty="0">
                          <a:latin typeface="Segoe UI Light"/>
                          <a:cs typeface="Segoe UI Light"/>
                        </a:rPr>
                        <a:t>produit </a:t>
                      </a:r>
                      <a:r>
                        <a:rPr sz="1600" b="0" spc="-5" dirty="0">
                          <a:latin typeface="Segoe UI Light"/>
                          <a:cs typeface="Segoe UI Light"/>
                        </a:rPr>
                        <a:t>peut ne </a:t>
                      </a:r>
                      <a:r>
                        <a:rPr sz="1600" b="0" spc="-10" dirty="0">
                          <a:latin typeface="Segoe UI Light"/>
                          <a:cs typeface="Segoe UI Light"/>
                        </a:rPr>
                        <a:t>jamais </a:t>
                      </a:r>
                      <a:r>
                        <a:rPr sz="1600" b="0" spc="-20" dirty="0">
                          <a:latin typeface="Segoe UI Light"/>
                          <a:cs typeface="Segoe UI Light"/>
                        </a:rPr>
                        <a:t>être</a:t>
                      </a:r>
                      <a:r>
                        <a:rPr sz="1600" b="0" spc="130" dirty="0">
                          <a:latin typeface="Segoe UI Light"/>
                          <a:cs typeface="Segoe UI Light"/>
                        </a:rPr>
                        <a:t> </a:t>
                      </a:r>
                      <a:r>
                        <a:rPr sz="1600" b="0" spc="-10" dirty="0">
                          <a:latin typeface="Segoe UI Light"/>
                          <a:cs typeface="Segoe UI Light"/>
                        </a:rPr>
                        <a:t>vendu</a:t>
                      </a:r>
                      <a:endParaRPr sz="1600">
                        <a:latin typeface="Segoe UI Light"/>
                        <a:cs typeface="Segoe UI Light"/>
                      </a:endParaRPr>
                    </a:p>
                  </a:txBody>
                  <a:tcPr marL="0" marR="0" marT="162560" marB="0">
                    <a:lnL w="12700">
                      <a:solidFill>
                        <a:srgbClr val="000000"/>
                      </a:solidFill>
                      <a:prstDash val="solid"/>
                    </a:lnL>
                    <a:lnT w="12700">
                      <a:solidFill>
                        <a:srgbClr val="000000"/>
                      </a:solidFill>
                      <a:prstDash val="solid"/>
                    </a:lnT>
                    <a:lnB w="12700">
                      <a:solidFill>
                        <a:srgbClr val="000000"/>
                      </a:solidFill>
                      <a:prstDash val="solid"/>
                    </a:lnB>
                    <a:solidFill>
                      <a:srgbClr val="F1F1F1">
                        <a:alpha val="76077"/>
                      </a:srgbClr>
                    </a:solidFill>
                  </a:tcPr>
                </a:tc>
                <a:extLst>
                  <a:ext uri="{0D108BD9-81ED-4DB2-BD59-A6C34878D82A}">
                    <a16:rowId xmlns:a16="http://schemas.microsoft.com/office/drawing/2014/main" val="10001"/>
                  </a:ext>
                </a:extLst>
              </a:tr>
              <a:tr h="579120">
                <a:tc>
                  <a:txBody>
                    <a:bodyPr/>
                    <a:lstStyle/>
                    <a:p>
                      <a:pPr marL="91440">
                        <a:lnSpc>
                          <a:spcPct val="100000"/>
                        </a:lnSpc>
                        <a:spcBef>
                          <a:spcPts val="1285"/>
                        </a:spcBef>
                      </a:pPr>
                      <a:r>
                        <a:rPr sz="1600" b="0" dirty="0">
                          <a:latin typeface="Segoe UI Light"/>
                          <a:cs typeface="Segoe UI Light"/>
                        </a:rPr>
                        <a:t>1</a:t>
                      </a:r>
                      <a:endParaRPr sz="1600">
                        <a:latin typeface="Segoe UI Light"/>
                        <a:cs typeface="Segoe UI Light"/>
                      </a:endParaRPr>
                    </a:p>
                  </a:txBody>
                  <a:tcPr marL="0" marR="0" marT="163195" marB="0">
                    <a:lnR w="12700">
                      <a:solidFill>
                        <a:srgbClr val="000000"/>
                      </a:solidFill>
                      <a:prstDash val="solid"/>
                    </a:lnR>
                    <a:lnT w="12700">
                      <a:solidFill>
                        <a:srgbClr val="000000"/>
                      </a:solidFill>
                      <a:prstDash val="solid"/>
                    </a:lnT>
                    <a:solidFill>
                      <a:srgbClr val="F1F1F1">
                        <a:alpha val="76077"/>
                      </a:srgbClr>
                    </a:solidFill>
                  </a:tcPr>
                </a:tc>
                <a:tc>
                  <a:txBody>
                    <a:bodyPr/>
                    <a:lstStyle/>
                    <a:p>
                      <a:pPr marL="91440" marR="702310">
                        <a:lnSpc>
                          <a:spcPct val="100000"/>
                        </a:lnSpc>
                        <a:spcBef>
                          <a:spcPts val="325"/>
                        </a:spcBef>
                      </a:pPr>
                      <a:r>
                        <a:rPr sz="1600" b="0" spc="-5" dirty="0">
                          <a:latin typeface="Segoe UI Light"/>
                          <a:cs typeface="Segoe UI Light"/>
                        </a:rPr>
                        <a:t>Une </a:t>
                      </a:r>
                      <a:r>
                        <a:rPr sz="1600" b="0" spc="-10" dirty="0">
                          <a:latin typeface="Segoe UI Light"/>
                          <a:cs typeface="Segoe UI Light"/>
                        </a:rPr>
                        <a:t>occurrence de </a:t>
                      </a:r>
                      <a:r>
                        <a:rPr sz="1600" b="0" spc="-35" dirty="0">
                          <a:latin typeface="Segoe UI Light"/>
                          <a:cs typeface="Segoe UI Light"/>
                        </a:rPr>
                        <a:t>l’entité </a:t>
                      </a:r>
                      <a:r>
                        <a:rPr sz="1600" b="0" dirty="0">
                          <a:latin typeface="Segoe UI Light"/>
                          <a:cs typeface="Segoe UI Light"/>
                        </a:rPr>
                        <a:t>participe </a:t>
                      </a:r>
                      <a:r>
                        <a:rPr sz="1600" b="0" spc="-5" dirty="0">
                          <a:latin typeface="Segoe UI Light"/>
                          <a:cs typeface="Segoe UI Light"/>
                        </a:rPr>
                        <a:t>au moins </a:t>
                      </a:r>
                      <a:r>
                        <a:rPr sz="1600" b="0" spc="-10" dirty="0">
                          <a:latin typeface="Segoe UI Light"/>
                          <a:cs typeface="Segoe UI Light"/>
                        </a:rPr>
                        <a:t>une </a:t>
                      </a:r>
                      <a:r>
                        <a:rPr sz="1600" b="0" spc="-5" dirty="0">
                          <a:latin typeface="Segoe UI Light"/>
                          <a:cs typeface="Segoe UI Light"/>
                        </a:rPr>
                        <a:t>fois à  </a:t>
                      </a:r>
                      <a:r>
                        <a:rPr sz="1600" b="0" spc="-15" dirty="0">
                          <a:latin typeface="Segoe UI Light"/>
                          <a:cs typeface="Segoe UI Light"/>
                        </a:rPr>
                        <a:t>l’association</a:t>
                      </a:r>
                      <a:endParaRPr sz="1600">
                        <a:latin typeface="Segoe UI Light"/>
                        <a:cs typeface="Segoe UI Ligh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solidFill>
                      <a:srgbClr val="F1F1F1">
                        <a:alpha val="76077"/>
                      </a:srgbClr>
                    </a:solidFill>
                  </a:tcPr>
                </a:tc>
                <a:tc>
                  <a:txBody>
                    <a:bodyPr/>
                    <a:lstStyle/>
                    <a:p>
                      <a:pPr marL="92075">
                        <a:lnSpc>
                          <a:spcPct val="100000"/>
                        </a:lnSpc>
                        <a:spcBef>
                          <a:spcPts val="1285"/>
                        </a:spcBef>
                      </a:pPr>
                      <a:r>
                        <a:rPr sz="1600" b="0" spc="-5" dirty="0">
                          <a:latin typeface="Segoe UI Light"/>
                          <a:cs typeface="Segoe UI Light"/>
                        </a:rPr>
                        <a:t>Un magasin </a:t>
                      </a:r>
                      <a:r>
                        <a:rPr sz="1600" b="0" spc="-15" dirty="0">
                          <a:latin typeface="Segoe UI Light"/>
                          <a:cs typeface="Segoe UI Light"/>
                        </a:rPr>
                        <a:t>propose </a:t>
                      </a:r>
                      <a:r>
                        <a:rPr sz="1600" b="0" spc="-5" dirty="0">
                          <a:latin typeface="Segoe UI Light"/>
                          <a:cs typeface="Segoe UI Light"/>
                        </a:rPr>
                        <a:t>au moins un </a:t>
                      </a:r>
                      <a:r>
                        <a:rPr sz="1600" b="0" spc="-15" dirty="0">
                          <a:latin typeface="Segoe UI Light"/>
                          <a:cs typeface="Segoe UI Light"/>
                        </a:rPr>
                        <a:t>produit </a:t>
                      </a:r>
                      <a:r>
                        <a:rPr sz="1600" b="0" spc="-5" dirty="0">
                          <a:latin typeface="Segoe UI Light"/>
                          <a:cs typeface="Segoe UI Light"/>
                        </a:rPr>
                        <a:t>à la</a:t>
                      </a:r>
                      <a:r>
                        <a:rPr sz="1600" b="0" spc="175" dirty="0">
                          <a:latin typeface="Segoe UI Light"/>
                          <a:cs typeface="Segoe UI Light"/>
                        </a:rPr>
                        <a:t> </a:t>
                      </a:r>
                      <a:r>
                        <a:rPr sz="1600" b="0" spc="-10" dirty="0">
                          <a:latin typeface="Segoe UI Light"/>
                          <a:cs typeface="Segoe UI Light"/>
                        </a:rPr>
                        <a:t>vente</a:t>
                      </a:r>
                      <a:endParaRPr sz="1600">
                        <a:latin typeface="Segoe UI Light"/>
                        <a:cs typeface="Segoe UI Light"/>
                      </a:endParaRPr>
                    </a:p>
                  </a:txBody>
                  <a:tcPr marL="0" marR="0" marT="163195" marB="0">
                    <a:lnL w="12700">
                      <a:solidFill>
                        <a:srgbClr val="000000"/>
                      </a:solidFill>
                      <a:prstDash val="solid"/>
                    </a:lnL>
                    <a:lnT w="12700">
                      <a:solidFill>
                        <a:srgbClr val="000000"/>
                      </a:solidFill>
                      <a:prstDash val="solid"/>
                    </a:lnT>
                    <a:solidFill>
                      <a:srgbClr val="F1F1F1">
                        <a:alpha val="76077"/>
                      </a:srgbClr>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99645" y="3732657"/>
          <a:ext cx="11816080" cy="1737360"/>
        </p:xfrm>
        <a:graphic>
          <a:graphicData uri="http://schemas.openxmlformats.org/drawingml/2006/table">
            <a:tbl>
              <a:tblPr firstRow="1" bandRow="1">
                <a:tableStyleId>{2D5ABB26-0587-4C30-8999-92F81FD0307C}</a:tableStyleId>
              </a:tblPr>
              <a:tblGrid>
                <a:gridCol w="1157605">
                  <a:extLst>
                    <a:ext uri="{9D8B030D-6E8A-4147-A177-3AD203B41FA5}">
                      <a16:colId xmlns:a16="http://schemas.microsoft.com/office/drawing/2014/main" val="20000"/>
                    </a:ext>
                  </a:extLst>
                </a:gridCol>
                <a:gridCol w="5514975">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79120">
                <a:tc>
                  <a:txBody>
                    <a:bodyPr/>
                    <a:lstStyle/>
                    <a:p>
                      <a:pPr marL="176530" marR="122555" indent="-45720">
                        <a:lnSpc>
                          <a:spcPct val="100000"/>
                        </a:lnSpc>
                        <a:spcBef>
                          <a:spcPts val="325"/>
                        </a:spcBef>
                      </a:pPr>
                      <a:r>
                        <a:rPr sz="1600" b="0" dirty="0">
                          <a:latin typeface="Segoe UI Light"/>
                          <a:cs typeface="Segoe UI Light"/>
                        </a:rPr>
                        <a:t>C</a:t>
                      </a:r>
                      <a:r>
                        <a:rPr sz="1600" b="0" spc="-5" dirty="0">
                          <a:latin typeface="Segoe UI Light"/>
                          <a:cs typeface="Segoe UI Light"/>
                        </a:rPr>
                        <a:t>a</a:t>
                      </a:r>
                      <a:r>
                        <a:rPr sz="1600" b="0" spc="-35" dirty="0">
                          <a:latin typeface="Segoe UI Light"/>
                          <a:cs typeface="Segoe UI Light"/>
                        </a:rPr>
                        <a:t>r</a:t>
                      </a:r>
                      <a:r>
                        <a:rPr sz="1600" b="0" spc="-10" dirty="0">
                          <a:latin typeface="Segoe UI Light"/>
                          <a:cs typeface="Segoe UI Light"/>
                        </a:rPr>
                        <a:t>d</a:t>
                      </a:r>
                      <a:r>
                        <a:rPr sz="1600" b="0" spc="-5" dirty="0">
                          <a:latin typeface="Segoe UI Light"/>
                          <a:cs typeface="Segoe UI Light"/>
                        </a:rPr>
                        <a:t>inali</a:t>
                      </a:r>
                      <a:r>
                        <a:rPr sz="1600" b="0" spc="-10" dirty="0">
                          <a:latin typeface="Segoe UI Light"/>
                          <a:cs typeface="Segoe UI Light"/>
                        </a:rPr>
                        <a:t>t</a:t>
                      </a:r>
                      <a:r>
                        <a:rPr sz="1600" b="0" dirty="0">
                          <a:latin typeface="Segoe UI Light"/>
                          <a:cs typeface="Segoe UI Light"/>
                        </a:rPr>
                        <a:t>é  </a:t>
                      </a:r>
                      <a:r>
                        <a:rPr sz="1600" b="0" spc="-10" dirty="0">
                          <a:latin typeface="Segoe UI Light"/>
                          <a:cs typeface="Segoe UI Light"/>
                        </a:rPr>
                        <a:t>maximale</a:t>
                      </a:r>
                      <a:endParaRPr sz="1600">
                        <a:latin typeface="Segoe UI Light"/>
                        <a:cs typeface="Segoe UI Light"/>
                      </a:endParaRPr>
                    </a:p>
                  </a:txBody>
                  <a:tcPr marL="0" marR="0" marT="41275" marB="0">
                    <a:lnR w="12700">
                      <a:solidFill>
                        <a:srgbClr val="000000"/>
                      </a:solidFill>
                      <a:prstDash val="solid"/>
                    </a:lnR>
                    <a:lnB w="12700">
                      <a:solidFill>
                        <a:srgbClr val="000000"/>
                      </a:solidFill>
                      <a:prstDash val="solid"/>
                    </a:lnB>
                    <a:solidFill>
                      <a:srgbClr val="F1F1F1">
                        <a:alpha val="76077"/>
                      </a:srgbClr>
                    </a:solidFill>
                  </a:tcPr>
                </a:tc>
                <a:tc>
                  <a:txBody>
                    <a:bodyPr/>
                    <a:lstStyle/>
                    <a:p>
                      <a:pPr algn="ctr">
                        <a:lnSpc>
                          <a:spcPct val="100000"/>
                        </a:lnSpc>
                        <a:spcBef>
                          <a:spcPts val="1285"/>
                        </a:spcBef>
                      </a:pPr>
                      <a:r>
                        <a:rPr sz="1600" b="0" spc="-10" dirty="0">
                          <a:latin typeface="Segoe UI Light"/>
                          <a:cs typeface="Segoe UI Light"/>
                        </a:rPr>
                        <a:t>Définition</a:t>
                      </a:r>
                      <a:endParaRPr sz="1600">
                        <a:latin typeface="Segoe UI Light"/>
                        <a:cs typeface="Segoe UI Light"/>
                      </a:endParaRPr>
                    </a:p>
                  </a:txBody>
                  <a:tcPr marL="0" marR="0" marT="163195" marB="0">
                    <a:lnL w="12700">
                      <a:solidFill>
                        <a:srgbClr val="000000"/>
                      </a:solidFill>
                      <a:prstDash val="solid"/>
                    </a:lnL>
                    <a:lnR w="12700">
                      <a:solidFill>
                        <a:srgbClr val="000000"/>
                      </a:solidFill>
                      <a:prstDash val="solid"/>
                    </a:lnR>
                    <a:lnB w="12700">
                      <a:solidFill>
                        <a:srgbClr val="000000"/>
                      </a:solidFill>
                      <a:prstDash val="solid"/>
                    </a:lnB>
                    <a:solidFill>
                      <a:srgbClr val="F1F1F1">
                        <a:alpha val="76077"/>
                      </a:srgbClr>
                    </a:solidFill>
                  </a:tcPr>
                </a:tc>
                <a:tc>
                  <a:txBody>
                    <a:bodyPr/>
                    <a:lstStyle/>
                    <a:p>
                      <a:pPr marL="635" algn="ctr">
                        <a:lnSpc>
                          <a:spcPct val="100000"/>
                        </a:lnSpc>
                        <a:spcBef>
                          <a:spcPts val="1285"/>
                        </a:spcBef>
                      </a:pPr>
                      <a:r>
                        <a:rPr sz="1600" b="0" spc="-10" dirty="0">
                          <a:latin typeface="Segoe UI Light"/>
                          <a:cs typeface="Segoe UI Light"/>
                        </a:rPr>
                        <a:t>Exemple</a:t>
                      </a:r>
                      <a:endParaRPr sz="1600">
                        <a:latin typeface="Segoe UI Light"/>
                        <a:cs typeface="Segoe UI Light"/>
                      </a:endParaRPr>
                    </a:p>
                  </a:txBody>
                  <a:tcPr marL="0" marR="0" marT="163195" marB="0">
                    <a:lnL w="12700">
                      <a:solidFill>
                        <a:srgbClr val="000000"/>
                      </a:solidFill>
                      <a:prstDash val="solid"/>
                    </a:lnL>
                    <a:lnB w="12700">
                      <a:solidFill>
                        <a:srgbClr val="000000"/>
                      </a:solidFill>
                      <a:prstDash val="solid"/>
                    </a:lnB>
                    <a:solidFill>
                      <a:srgbClr val="F1F1F1">
                        <a:alpha val="76077"/>
                      </a:srgbClr>
                    </a:solidFill>
                  </a:tcPr>
                </a:tc>
                <a:extLst>
                  <a:ext uri="{0D108BD9-81ED-4DB2-BD59-A6C34878D82A}">
                    <a16:rowId xmlns:a16="http://schemas.microsoft.com/office/drawing/2014/main" val="10000"/>
                  </a:ext>
                </a:extLst>
              </a:tr>
              <a:tr h="579120">
                <a:tc>
                  <a:txBody>
                    <a:bodyPr/>
                    <a:lstStyle/>
                    <a:p>
                      <a:pPr marL="91440">
                        <a:lnSpc>
                          <a:spcPct val="100000"/>
                        </a:lnSpc>
                        <a:spcBef>
                          <a:spcPts val="1285"/>
                        </a:spcBef>
                      </a:pPr>
                      <a:r>
                        <a:rPr sz="1600" b="0" dirty="0">
                          <a:latin typeface="Segoe UI Light"/>
                          <a:cs typeface="Segoe UI Light"/>
                        </a:rPr>
                        <a:t>1</a:t>
                      </a:r>
                      <a:endParaRPr sz="1600">
                        <a:latin typeface="Segoe UI Light"/>
                        <a:cs typeface="Segoe UI Light"/>
                      </a:endParaRPr>
                    </a:p>
                  </a:txBody>
                  <a:tcPr marL="0" marR="0" marT="163195" marB="0">
                    <a:lnR w="12700">
                      <a:solidFill>
                        <a:srgbClr val="000000"/>
                      </a:solidFill>
                      <a:prstDash val="solid"/>
                    </a:lnR>
                    <a:lnT w="12700">
                      <a:solidFill>
                        <a:srgbClr val="000000"/>
                      </a:solidFill>
                      <a:prstDash val="solid"/>
                    </a:lnT>
                    <a:lnB w="12700">
                      <a:solidFill>
                        <a:srgbClr val="000000"/>
                      </a:solidFill>
                      <a:prstDash val="solid"/>
                    </a:lnB>
                    <a:solidFill>
                      <a:srgbClr val="F1F1F1">
                        <a:alpha val="76077"/>
                      </a:srgbClr>
                    </a:solidFill>
                  </a:tcPr>
                </a:tc>
                <a:tc>
                  <a:txBody>
                    <a:bodyPr/>
                    <a:lstStyle/>
                    <a:p>
                      <a:pPr marL="91440" marR="869315">
                        <a:lnSpc>
                          <a:spcPct val="100000"/>
                        </a:lnSpc>
                        <a:spcBef>
                          <a:spcPts val="325"/>
                        </a:spcBef>
                      </a:pPr>
                      <a:r>
                        <a:rPr sz="1600" b="0" spc="-5" dirty="0">
                          <a:latin typeface="Segoe UI Light"/>
                          <a:cs typeface="Segoe UI Light"/>
                        </a:rPr>
                        <a:t>Une </a:t>
                      </a:r>
                      <a:r>
                        <a:rPr sz="1600" b="0" spc="-10" dirty="0">
                          <a:latin typeface="Segoe UI Light"/>
                          <a:cs typeface="Segoe UI Light"/>
                        </a:rPr>
                        <a:t>occurrence de </a:t>
                      </a:r>
                      <a:r>
                        <a:rPr sz="1600" b="0" spc="-35" dirty="0">
                          <a:latin typeface="Segoe UI Light"/>
                          <a:cs typeface="Segoe UI Light"/>
                        </a:rPr>
                        <a:t>l’entité </a:t>
                      </a:r>
                      <a:r>
                        <a:rPr sz="1600" b="0" dirty="0">
                          <a:latin typeface="Segoe UI Light"/>
                          <a:cs typeface="Segoe UI Light"/>
                        </a:rPr>
                        <a:t>participe </a:t>
                      </a:r>
                      <a:r>
                        <a:rPr sz="1600" b="0" spc="-5" dirty="0">
                          <a:latin typeface="Segoe UI Light"/>
                          <a:cs typeface="Segoe UI Light"/>
                        </a:rPr>
                        <a:t>au </a:t>
                      </a:r>
                      <a:r>
                        <a:rPr sz="1600" b="0" spc="-10" dirty="0">
                          <a:latin typeface="Segoe UI Light"/>
                          <a:cs typeface="Segoe UI Light"/>
                        </a:rPr>
                        <a:t>plus une </a:t>
                      </a:r>
                      <a:r>
                        <a:rPr sz="1600" b="0" spc="-5" dirty="0">
                          <a:latin typeface="Segoe UI Light"/>
                          <a:cs typeface="Segoe UI Light"/>
                        </a:rPr>
                        <a:t>fois à  </a:t>
                      </a:r>
                      <a:r>
                        <a:rPr sz="1600" b="0" spc="-15" dirty="0">
                          <a:latin typeface="Segoe UI Light"/>
                          <a:cs typeface="Segoe UI Light"/>
                        </a:rPr>
                        <a:t>l’association</a:t>
                      </a:r>
                      <a:endParaRPr sz="1600">
                        <a:latin typeface="Segoe UI Light"/>
                        <a:cs typeface="Segoe UI Ligh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alpha val="76077"/>
                      </a:srgbClr>
                    </a:solidFill>
                  </a:tcPr>
                </a:tc>
                <a:tc>
                  <a:txBody>
                    <a:bodyPr/>
                    <a:lstStyle/>
                    <a:p>
                      <a:pPr marL="92075">
                        <a:lnSpc>
                          <a:spcPct val="100000"/>
                        </a:lnSpc>
                        <a:spcBef>
                          <a:spcPts val="1285"/>
                        </a:spcBef>
                      </a:pPr>
                      <a:r>
                        <a:rPr sz="1600" b="0" spc="-5" dirty="0">
                          <a:latin typeface="Segoe UI Light"/>
                          <a:cs typeface="Segoe UI Light"/>
                        </a:rPr>
                        <a:t>Un </a:t>
                      </a:r>
                      <a:r>
                        <a:rPr sz="1600" b="0" spc="-15" dirty="0">
                          <a:latin typeface="Segoe UI Light"/>
                          <a:cs typeface="Segoe UI Light"/>
                        </a:rPr>
                        <a:t>produit </a:t>
                      </a:r>
                      <a:r>
                        <a:rPr sz="1600" b="0" dirty="0">
                          <a:latin typeface="Segoe UI Light"/>
                          <a:cs typeface="Segoe UI Light"/>
                        </a:rPr>
                        <a:t>appartient </a:t>
                      </a:r>
                      <a:r>
                        <a:rPr sz="1600" b="0" spc="-5" dirty="0">
                          <a:latin typeface="Segoe UI Light"/>
                          <a:cs typeface="Segoe UI Light"/>
                        </a:rPr>
                        <a:t>à </a:t>
                      </a:r>
                      <a:r>
                        <a:rPr sz="1600" b="0" spc="-10" dirty="0">
                          <a:latin typeface="Segoe UI Light"/>
                          <a:cs typeface="Segoe UI Light"/>
                        </a:rPr>
                        <a:t>une seule </a:t>
                      </a:r>
                      <a:r>
                        <a:rPr sz="1600" b="0" spc="-5" dirty="0">
                          <a:latin typeface="Segoe UI Light"/>
                          <a:cs typeface="Segoe UI Light"/>
                        </a:rPr>
                        <a:t>catégorie </a:t>
                      </a:r>
                      <a:r>
                        <a:rPr sz="1600" b="0" spc="-10" dirty="0">
                          <a:latin typeface="Segoe UI Light"/>
                          <a:cs typeface="Segoe UI Light"/>
                        </a:rPr>
                        <a:t>de</a:t>
                      </a:r>
                      <a:r>
                        <a:rPr sz="1600" b="0" spc="185" dirty="0">
                          <a:latin typeface="Segoe UI Light"/>
                          <a:cs typeface="Segoe UI Light"/>
                        </a:rPr>
                        <a:t> </a:t>
                      </a:r>
                      <a:r>
                        <a:rPr sz="1600" b="0" spc="-15" dirty="0">
                          <a:latin typeface="Segoe UI Light"/>
                          <a:cs typeface="Segoe UI Light"/>
                        </a:rPr>
                        <a:t>produit</a:t>
                      </a:r>
                      <a:endParaRPr sz="1600">
                        <a:latin typeface="Segoe UI Light"/>
                        <a:cs typeface="Segoe UI Light"/>
                      </a:endParaRPr>
                    </a:p>
                  </a:txBody>
                  <a:tcPr marL="0" marR="0" marT="163195" marB="0">
                    <a:lnL w="12700">
                      <a:solidFill>
                        <a:srgbClr val="000000"/>
                      </a:solidFill>
                      <a:prstDash val="solid"/>
                    </a:lnL>
                    <a:lnT w="12700">
                      <a:solidFill>
                        <a:srgbClr val="000000"/>
                      </a:solidFill>
                      <a:prstDash val="solid"/>
                    </a:lnT>
                    <a:lnB w="12700">
                      <a:solidFill>
                        <a:srgbClr val="000000"/>
                      </a:solidFill>
                      <a:prstDash val="solid"/>
                    </a:lnB>
                    <a:solidFill>
                      <a:srgbClr val="F1F1F1">
                        <a:alpha val="76077"/>
                      </a:srgbClr>
                    </a:solidFill>
                  </a:tcPr>
                </a:tc>
                <a:extLst>
                  <a:ext uri="{0D108BD9-81ED-4DB2-BD59-A6C34878D82A}">
                    <a16:rowId xmlns:a16="http://schemas.microsoft.com/office/drawing/2014/main" val="10001"/>
                  </a:ext>
                </a:extLst>
              </a:tr>
              <a:tr h="579120">
                <a:tc>
                  <a:txBody>
                    <a:bodyPr/>
                    <a:lstStyle/>
                    <a:p>
                      <a:pPr marL="91440">
                        <a:lnSpc>
                          <a:spcPct val="100000"/>
                        </a:lnSpc>
                        <a:spcBef>
                          <a:spcPts val="1285"/>
                        </a:spcBef>
                      </a:pPr>
                      <a:r>
                        <a:rPr sz="1600" b="0" dirty="0">
                          <a:latin typeface="Segoe UI Light"/>
                          <a:cs typeface="Segoe UI Light"/>
                        </a:rPr>
                        <a:t>n</a:t>
                      </a:r>
                      <a:endParaRPr sz="1600">
                        <a:latin typeface="Segoe UI Light"/>
                        <a:cs typeface="Segoe UI Light"/>
                      </a:endParaRPr>
                    </a:p>
                  </a:txBody>
                  <a:tcPr marL="0" marR="0" marT="163195" marB="0">
                    <a:lnR w="12700">
                      <a:solidFill>
                        <a:srgbClr val="000000"/>
                      </a:solidFill>
                      <a:prstDash val="solid"/>
                    </a:lnR>
                    <a:lnT w="12700">
                      <a:solidFill>
                        <a:srgbClr val="000000"/>
                      </a:solidFill>
                      <a:prstDash val="solid"/>
                    </a:lnT>
                    <a:solidFill>
                      <a:srgbClr val="F1F1F1">
                        <a:alpha val="76077"/>
                      </a:srgbClr>
                    </a:solidFill>
                  </a:tcPr>
                </a:tc>
                <a:tc>
                  <a:txBody>
                    <a:bodyPr/>
                    <a:lstStyle/>
                    <a:p>
                      <a:pPr marL="91440" marR="1109345">
                        <a:lnSpc>
                          <a:spcPct val="100000"/>
                        </a:lnSpc>
                        <a:spcBef>
                          <a:spcPts val="325"/>
                        </a:spcBef>
                      </a:pPr>
                      <a:r>
                        <a:rPr sz="1600" b="0" spc="-5" dirty="0">
                          <a:latin typeface="Segoe UI Light"/>
                          <a:cs typeface="Segoe UI Light"/>
                        </a:rPr>
                        <a:t>Une </a:t>
                      </a:r>
                      <a:r>
                        <a:rPr sz="1600" b="0" spc="-10" dirty="0">
                          <a:latin typeface="Segoe UI Light"/>
                          <a:cs typeface="Segoe UI Light"/>
                        </a:rPr>
                        <a:t>occurrence de </a:t>
                      </a:r>
                      <a:r>
                        <a:rPr sz="1600" b="0" spc="-35" dirty="0">
                          <a:latin typeface="Segoe UI Light"/>
                          <a:cs typeface="Segoe UI Light"/>
                        </a:rPr>
                        <a:t>l’entité </a:t>
                      </a:r>
                      <a:r>
                        <a:rPr sz="1600" b="0" dirty="0">
                          <a:latin typeface="Segoe UI Light"/>
                          <a:cs typeface="Segoe UI Light"/>
                        </a:rPr>
                        <a:t>participe </a:t>
                      </a:r>
                      <a:r>
                        <a:rPr sz="1600" b="0" spc="-10" dirty="0">
                          <a:latin typeface="Segoe UI Light"/>
                          <a:cs typeface="Segoe UI Light"/>
                        </a:rPr>
                        <a:t>plusieurs </a:t>
                      </a:r>
                      <a:r>
                        <a:rPr sz="1600" b="0" spc="-5" dirty="0">
                          <a:latin typeface="Segoe UI Light"/>
                          <a:cs typeface="Segoe UI Light"/>
                        </a:rPr>
                        <a:t>fois à  </a:t>
                      </a:r>
                      <a:r>
                        <a:rPr sz="1600" b="0" spc="-15" dirty="0">
                          <a:latin typeface="Segoe UI Light"/>
                          <a:cs typeface="Segoe UI Light"/>
                        </a:rPr>
                        <a:t>l’association</a:t>
                      </a:r>
                      <a:endParaRPr sz="1600">
                        <a:latin typeface="Segoe UI Light"/>
                        <a:cs typeface="Segoe UI Ligh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solidFill>
                      <a:srgbClr val="F1F1F1">
                        <a:alpha val="76077"/>
                      </a:srgbClr>
                    </a:solidFill>
                  </a:tcPr>
                </a:tc>
                <a:tc>
                  <a:txBody>
                    <a:bodyPr/>
                    <a:lstStyle/>
                    <a:p>
                      <a:pPr marL="92075">
                        <a:lnSpc>
                          <a:spcPct val="100000"/>
                        </a:lnSpc>
                        <a:spcBef>
                          <a:spcPts val="1285"/>
                        </a:spcBef>
                      </a:pPr>
                      <a:r>
                        <a:rPr sz="1600" b="0" spc="-5" dirty="0">
                          <a:latin typeface="Segoe UI Light"/>
                          <a:cs typeface="Segoe UI Light"/>
                        </a:rPr>
                        <a:t>Un magasin </a:t>
                      </a:r>
                      <a:r>
                        <a:rPr sz="1600" b="0" spc="-15" dirty="0">
                          <a:latin typeface="Segoe UI Light"/>
                          <a:cs typeface="Segoe UI Light"/>
                        </a:rPr>
                        <a:t>propose </a:t>
                      </a:r>
                      <a:r>
                        <a:rPr sz="1600" b="0" spc="-10" dirty="0">
                          <a:latin typeface="Segoe UI Light"/>
                          <a:cs typeface="Segoe UI Light"/>
                        </a:rPr>
                        <a:t>plusieurs</a:t>
                      </a:r>
                      <a:r>
                        <a:rPr sz="1600" b="0" spc="140" dirty="0">
                          <a:latin typeface="Segoe UI Light"/>
                          <a:cs typeface="Segoe UI Light"/>
                        </a:rPr>
                        <a:t> </a:t>
                      </a:r>
                      <a:r>
                        <a:rPr sz="1600" b="0" spc="-15" dirty="0">
                          <a:latin typeface="Segoe UI Light"/>
                          <a:cs typeface="Segoe UI Light"/>
                        </a:rPr>
                        <a:t>produits</a:t>
                      </a:r>
                      <a:endParaRPr sz="1600">
                        <a:latin typeface="Segoe UI Light"/>
                        <a:cs typeface="Segoe UI Light"/>
                      </a:endParaRPr>
                    </a:p>
                  </a:txBody>
                  <a:tcPr marL="0" marR="0" marT="163195" marB="0">
                    <a:lnL w="12700">
                      <a:solidFill>
                        <a:srgbClr val="000000"/>
                      </a:solidFill>
                      <a:prstDash val="solid"/>
                    </a:lnL>
                    <a:lnT w="12700">
                      <a:solidFill>
                        <a:srgbClr val="000000"/>
                      </a:solidFill>
                      <a:prstDash val="solid"/>
                    </a:lnT>
                    <a:solidFill>
                      <a:srgbClr val="F1F1F1">
                        <a:alpha val="76077"/>
                      </a:srgb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5122545" cy="697230"/>
          </a:xfrm>
          <a:prstGeom prst="rect">
            <a:avLst/>
          </a:prstGeom>
        </p:spPr>
        <p:txBody>
          <a:bodyPr vert="horz" wrap="square" lIns="0" tIns="13335" rIns="0" bIns="0" rtlCol="0">
            <a:spAutoFit/>
          </a:bodyPr>
          <a:lstStyle/>
          <a:p>
            <a:pPr marL="12700">
              <a:lnSpc>
                <a:spcPct val="100000"/>
              </a:lnSpc>
              <a:spcBef>
                <a:spcPts val="105"/>
              </a:spcBef>
            </a:pPr>
            <a:r>
              <a:rPr spc="-114" dirty="0"/>
              <a:t>Exemples </a:t>
            </a:r>
            <a:r>
              <a:rPr spc="-55" dirty="0"/>
              <a:t>de</a:t>
            </a:r>
            <a:r>
              <a:rPr spc="-530" dirty="0"/>
              <a:t> </a:t>
            </a:r>
            <a:r>
              <a:rPr spc="-130" dirty="0"/>
              <a:t>cardinalité</a:t>
            </a:r>
          </a:p>
        </p:txBody>
      </p:sp>
      <p:sp>
        <p:nvSpPr>
          <p:cNvPr id="4" name="object 4"/>
          <p:cNvSpPr txBox="1"/>
          <p:nvPr/>
        </p:nvSpPr>
        <p:spPr>
          <a:xfrm>
            <a:off x="2900933" y="1858517"/>
            <a:ext cx="443865" cy="1819910"/>
          </a:xfrm>
          <a:prstGeom prst="rect">
            <a:avLst/>
          </a:prstGeom>
          <a:ln w="19811">
            <a:solidFill>
              <a:srgbClr val="000000"/>
            </a:solidFill>
          </a:ln>
        </p:spPr>
        <p:txBody>
          <a:bodyPr vert="horz" wrap="square" lIns="0" tIns="40005" rIns="0" bIns="0" rtlCol="0">
            <a:spAutoFit/>
          </a:bodyPr>
          <a:lstStyle/>
          <a:p>
            <a:pPr marL="90170">
              <a:lnSpc>
                <a:spcPct val="100000"/>
              </a:lnSpc>
              <a:spcBef>
                <a:spcPts val="315"/>
              </a:spcBef>
            </a:pPr>
            <a:r>
              <a:rPr sz="1600" spc="-5" dirty="0">
                <a:solidFill>
                  <a:srgbClr val="404040"/>
                </a:solidFill>
                <a:latin typeface="Segoe UI"/>
                <a:cs typeface="Segoe UI"/>
              </a:rPr>
              <a:t>X</a:t>
            </a:r>
            <a:r>
              <a:rPr sz="1575" spc="-7" baseline="-21164" dirty="0">
                <a:solidFill>
                  <a:srgbClr val="404040"/>
                </a:solidFill>
                <a:latin typeface="Segoe UI"/>
                <a:cs typeface="Segoe UI"/>
              </a:rPr>
              <a:t>1</a:t>
            </a:r>
            <a:endParaRPr sz="1575" baseline="-21164">
              <a:latin typeface="Segoe UI"/>
              <a:cs typeface="Segoe UI"/>
            </a:endParaRPr>
          </a:p>
          <a:p>
            <a:pPr marL="90170" marR="153035" algn="just">
              <a:lnSpc>
                <a:spcPct val="200000"/>
              </a:lnSpc>
            </a:pPr>
            <a:r>
              <a:rPr sz="1600" spc="-15" dirty="0">
                <a:solidFill>
                  <a:srgbClr val="404040"/>
                </a:solidFill>
                <a:latin typeface="Segoe UI"/>
                <a:cs typeface="Segoe UI"/>
              </a:rPr>
              <a:t>X</a:t>
            </a:r>
            <a:r>
              <a:rPr sz="1575" spc="7" baseline="-21164" dirty="0">
                <a:solidFill>
                  <a:srgbClr val="404040"/>
                </a:solidFill>
                <a:latin typeface="Segoe UI"/>
                <a:cs typeface="Segoe UI"/>
              </a:rPr>
              <a:t>2 </a:t>
            </a:r>
            <a:r>
              <a:rPr sz="1600" spc="-15" dirty="0">
                <a:solidFill>
                  <a:srgbClr val="404040"/>
                </a:solidFill>
                <a:latin typeface="Segoe UI"/>
                <a:cs typeface="Segoe UI"/>
              </a:rPr>
              <a:t>X</a:t>
            </a:r>
            <a:r>
              <a:rPr sz="1575" spc="7" baseline="-21164" dirty="0">
                <a:solidFill>
                  <a:srgbClr val="404040"/>
                </a:solidFill>
                <a:latin typeface="Segoe UI"/>
                <a:cs typeface="Segoe UI"/>
              </a:rPr>
              <a:t>3 </a:t>
            </a:r>
            <a:r>
              <a:rPr sz="1600" spc="-15" dirty="0">
                <a:solidFill>
                  <a:srgbClr val="404040"/>
                </a:solidFill>
                <a:latin typeface="Segoe UI"/>
                <a:cs typeface="Segoe UI"/>
              </a:rPr>
              <a:t>X</a:t>
            </a:r>
            <a:r>
              <a:rPr sz="1575" spc="7" baseline="-21164" dirty="0">
                <a:solidFill>
                  <a:srgbClr val="404040"/>
                </a:solidFill>
                <a:latin typeface="Segoe UI"/>
                <a:cs typeface="Segoe UI"/>
              </a:rPr>
              <a:t>4</a:t>
            </a:r>
            <a:endParaRPr sz="1575" baseline="-21164">
              <a:latin typeface="Segoe UI"/>
              <a:cs typeface="Segoe UI"/>
            </a:endParaRPr>
          </a:p>
        </p:txBody>
      </p:sp>
      <p:sp>
        <p:nvSpPr>
          <p:cNvPr id="5" name="object 5"/>
          <p:cNvSpPr txBox="1"/>
          <p:nvPr/>
        </p:nvSpPr>
        <p:spPr>
          <a:xfrm>
            <a:off x="4176521" y="2096261"/>
            <a:ext cx="443865" cy="1343025"/>
          </a:xfrm>
          <a:prstGeom prst="rect">
            <a:avLst/>
          </a:prstGeom>
          <a:ln w="19811">
            <a:solidFill>
              <a:srgbClr val="000000"/>
            </a:solidFill>
          </a:ln>
        </p:spPr>
        <p:txBody>
          <a:bodyPr vert="horz" wrap="square" lIns="0" tIns="40640" rIns="0" bIns="0" rtlCol="0">
            <a:spAutoFit/>
          </a:bodyPr>
          <a:lstStyle/>
          <a:p>
            <a:pPr marL="90805">
              <a:lnSpc>
                <a:spcPct val="100000"/>
              </a:lnSpc>
              <a:spcBef>
                <a:spcPts val="320"/>
              </a:spcBef>
            </a:pPr>
            <a:r>
              <a:rPr sz="1600" spc="5" dirty="0">
                <a:solidFill>
                  <a:srgbClr val="404040"/>
                </a:solidFill>
                <a:latin typeface="Segoe UI"/>
                <a:cs typeface="Segoe UI"/>
              </a:rPr>
              <a:t>Y</a:t>
            </a:r>
            <a:r>
              <a:rPr sz="1575" spc="7" baseline="-21164" dirty="0">
                <a:solidFill>
                  <a:srgbClr val="404040"/>
                </a:solidFill>
                <a:latin typeface="Segoe UI"/>
                <a:cs typeface="Segoe UI"/>
              </a:rPr>
              <a:t>1</a:t>
            </a:r>
            <a:endParaRPr sz="1575" baseline="-21164">
              <a:latin typeface="Segoe UI"/>
              <a:cs typeface="Segoe UI"/>
            </a:endParaRPr>
          </a:p>
          <a:p>
            <a:pPr marL="90805">
              <a:lnSpc>
                <a:spcPct val="100000"/>
              </a:lnSpc>
              <a:spcBef>
                <a:spcPts val="1914"/>
              </a:spcBef>
            </a:pPr>
            <a:r>
              <a:rPr sz="1600" spc="5" dirty="0">
                <a:solidFill>
                  <a:srgbClr val="404040"/>
                </a:solidFill>
                <a:latin typeface="Segoe UI"/>
                <a:cs typeface="Segoe UI"/>
              </a:rPr>
              <a:t>Y</a:t>
            </a:r>
            <a:r>
              <a:rPr sz="1575" spc="7" baseline="-21164" dirty="0">
                <a:solidFill>
                  <a:srgbClr val="404040"/>
                </a:solidFill>
                <a:latin typeface="Segoe UI"/>
                <a:cs typeface="Segoe UI"/>
              </a:rPr>
              <a:t>2</a:t>
            </a:r>
            <a:endParaRPr sz="1575" baseline="-21164">
              <a:latin typeface="Segoe UI"/>
              <a:cs typeface="Segoe UI"/>
            </a:endParaRPr>
          </a:p>
          <a:p>
            <a:pPr marL="90805">
              <a:lnSpc>
                <a:spcPct val="100000"/>
              </a:lnSpc>
              <a:spcBef>
                <a:spcPts val="1920"/>
              </a:spcBef>
            </a:pPr>
            <a:r>
              <a:rPr sz="1600" dirty="0">
                <a:solidFill>
                  <a:srgbClr val="404040"/>
                </a:solidFill>
                <a:latin typeface="Segoe UI"/>
                <a:cs typeface="Segoe UI"/>
              </a:rPr>
              <a:t>Y</a:t>
            </a:r>
            <a:r>
              <a:rPr sz="1575" baseline="-21164" dirty="0">
                <a:solidFill>
                  <a:srgbClr val="404040"/>
                </a:solidFill>
                <a:latin typeface="Segoe UI"/>
                <a:cs typeface="Segoe UI"/>
              </a:rPr>
              <a:t>3</a:t>
            </a:r>
            <a:endParaRPr sz="1575" baseline="-21164">
              <a:latin typeface="Segoe UI"/>
              <a:cs typeface="Segoe UI"/>
            </a:endParaRPr>
          </a:p>
        </p:txBody>
      </p:sp>
      <p:sp>
        <p:nvSpPr>
          <p:cNvPr id="6" name="object 6"/>
          <p:cNvSpPr/>
          <p:nvPr/>
        </p:nvSpPr>
        <p:spPr>
          <a:xfrm>
            <a:off x="3344417" y="2075307"/>
            <a:ext cx="833119" cy="251460"/>
          </a:xfrm>
          <a:custGeom>
            <a:avLst/>
            <a:gdLst/>
            <a:ahLst/>
            <a:cxnLst/>
            <a:rect l="l" t="t" r="r" b="b"/>
            <a:pathLst>
              <a:path w="833120" h="251460">
                <a:moveTo>
                  <a:pt x="744825" y="223300"/>
                </a:moveTo>
                <a:lnTo>
                  <a:pt x="737743" y="251459"/>
                </a:lnTo>
                <a:lnTo>
                  <a:pt x="832612" y="230504"/>
                </a:lnTo>
                <a:lnTo>
                  <a:pt x="828331" y="226821"/>
                </a:lnTo>
                <a:lnTo>
                  <a:pt x="758825" y="226821"/>
                </a:lnTo>
                <a:lnTo>
                  <a:pt x="744825" y="223300"/>
                </a:lnTo>
                <a:close/>
              </a:path>
              <a:path w="833120" h="251460">
                <a:moveTo>
                  <a:pt x="751887" y="195220"/>
                </a:moveTo>
                <a:lnTo>
                  <a:pt x="744825" y="223300"/>
                </a:lnTo>
                <a:lnTo>
                  <a:pt x="758825" y="226821"/>
                </a:lnTo>
                <a:lnTo>
                  <a:pt x="765937" y="198754"/>
                </a:lnTo>
                <a:lnTo>
                  <a:pt x="751887" y="195220"/>
                </a:lnTo>
                <a:close/>
              </a:path>
              <a:path w="833120" h="251460">
                <a:moveTo>
                  <a:pt x="758952" y="167131"/>
                </a:moveTo>
                <a:lnTo>
                  <a:pt x="751887" y="195220"/>
                </a:lnTo>
                <a:lnTo>
                  <a:pt x="765937" y="198754"/>
                </a:lnTo>
                <a:lnTo>
                  <a:pt x="758825" y="226821"/>
                </a:lnTo>
                <a:lnTo>
                  <a:pt x="828331" y="226821"/>
                </a:lnTo>
                <a:lnTo>
                  <a:pt x="758952" y="167131"/>
                </a:lnTo>
                <a:close/>
              </a:path>
              <a:path w="833120" h="251460">
                <a:moveTo>
                  <a:pt x="87786" y="28159"/>
                </a:moveTo>
                <a:lnTo>
                  <a:pt x="80724" y="56239"/>
                </a:lnTo>
                <a:lnTo>
                  <a:pt x="744825" y="223300"/>
                </a:lnTo>
                <a:lnTo>
                  <a:pt x="751887" y="195220"/>
                </a:lnTo>
                <a:lnTo>
                  <a:pt x="87786" y="28159"/>
                </a:lnTo>
                <a:close/>
              </a:path>
              <a:path w="833120" h="251460">
                <a:moveTo>
                  <a:pt x="94869" y="0"/>
                </a:moveTo>
                <a:lnTo>
                  <a:pt x="0" y="20954"/>
                </a:lnTo>
                <a:lnTo>
                  <a:pt x="73660" y="84327"/>
                </a:lnTo>
                <a:lnTo>
                  <a:pt x="80724" y="56239"/>
                </a:lnTo>
                <a:lnTo>
                  <a:pt x="66675" y="52704"/>
                </a:lnTo>
                <a:lnTo>
                  <a:pt x="73787" y="24637"/>
                </a:lnTo>
                <a:lnTo>
                  <a:pt x="88672" y="24637"/>
                </a:lnTo>
                <a:lnTo>
                  <a:pt x="94869" y="0"/>
                </a:lnTo>
                <a:close/>
              </a:path>
              <a:path w="833120" h="251460">
                <a:moveTo>
                  <a:pt x="73787" y="24637"/>
                </a:moveTo>
                <a:lnTo>
                  <a:pt x="66675" y="52704"/>
                </a:lnTo>
                <a:lnTo>
                  <a:pt x="80724" y="56239"/>
                </a:lnTo>
                <a:lnTo>
                  <a:pt x="87786" y="28159"/>
                </a:lnTo>
                <a:lnTo>
                  <a:pt x="73787" y="24637"/>
                </a:lnTo>
                <a:close/>
              </a:path>
              <a:path w="833120" h="251460">
                <a:moveTo>
                  <a:pt x="88672" y="24637"/>
                </a:moveTo>
                <a:lnTo>
                  <a:pt x="73787" y="24637"/>
                </a:lnTo>
                <a:lnTo>
                  <a:pt x="87786" y="28159"/>
                </a:lnTo>
                <a:lnTo>
                  <a:pt x="88672" y="24637"/>
                </a:lnTo>
                <a:close/>
              </a:path>
            </a:pathLst>
          </a:custGeom>
          <a:solidFill>
            <a:srgbClr val="B8131A"/>
          </a:solidFill>
        </p:spPr>
        <p:txBody>
          <a:bodyPr wrap="square" lIns="0" tIns="0" rIns="0" bIns="0" rtlCol="0"/>
          <a:lstStyle/>
          <a:p>
            <a:endParaRPr/>
          </a:p>
        </p:txBody>
      </p:sp>
      <p:sp>
        <p:nvSpPr>
          <p:cNvPr id="7" name="object 7"/>
          <p:cNvSpPr/>
          <p:nvPr/>
        </p:nvSpPr>
        <p:spPr>
          <a:xfrm>
            <a:off x="3344417" y="2550795"/>
            <a:ext cx="833119" cy="240665"/>
          </a:xfrm>
          <a:custGeom>
            <a:avLst/>
            <a:gdLst/>
            <a:ahLst/>
            <a:cxnLst/>
            <a:rect l="l" t="t" r="r" b="b"/>
            <a:pathLst>
              <a:path w="833120" h="240664">
                <a:moveTo>
                  <a:pt x="744728" y="211959"/>
                </a:moveTo>
                <a:lnTo>
                  <a:pt x="738124" y="240156"/>
                </a:lnTo>
                <a:lnTo>
                  <a:pt x="832612" y="217677"/>
                </a:lnTo>
                <a:lnTo>
                  <a:pt x="829710" y="215264"/>
                </a:lnTo>
                <a:lnTo>
                  <a:pt x="758825" y="215264"/>
                </a:lnTo>
                <a:lnTo>
                  <a:pt x="744728" y="211959"/>
                </a:lnTo>
                <a:close/>
              </a:path>
              <a:path w="833120" h="240664">
                <a:moveTo>
                  <a:pt x="751332" y="183765"/>
                </a:moveTo>
                <a:lnTo>
                  <a:pt x="744728" y="211959"/>
                </a:lnTo>
                <a:lnTo>
                  <a:pt x="758825" y="215264"/>
                </a:lnTo>
                <a:lnTo>
                  <a:pt x="765429" y="187070"/>
                </a:lnTo>
                <a:lnTo>
                  <a:pt x="751332" y="183765"/>
                </a:lnTo>
                <a:close/>
              </a:path>
              <a:path w="833120" h="240664">
                <a:moveTo>
                  <a:pt x="757936" y="155575"/>
                </a:moveTo>
                <a:lnTo>
                  <a:pt x="751332" y="183765"/>
                </a:lnTo>
                <a:lnTo>
                  <a:pt x="765429" y="187070"/>
                </a:lnTo>
                <a:lnTo>
                  <a:pt x="758825" y="215264"/>
                </a:lnTo>
                <a:lnTo>
                  <a:pt x="829710" y="215264"/>
                </a:lnTo>
                <a:lnTo>
                  <a:pt x="757936" y="155575"/>
                </a:lnTo>
                <a:close/>
              </a:path>
              <a:path w="833120" h="240664">
                <a:moveTo>
                  <a:pt x="87883" y="28197"/>
                </a:moveTo>
                <a:lnTo>
                  <a:pt x="81279" y="56391"/>
                </a:lnTo>
                <a:lnTo>
                  <a:pt x="744728" y="211959"/>
                </a:lnTo>
                <a:lnTo>
                  <a:pt x="751332" y="183765"/>
                </a:lnTo>
                <a:lnTo>
                  <a:pt x="87883" y="28197"/>
                </a:lnTo>
                <a:close/>
              </a:path>
              <a:path w="833120" h="240664">
                <a:moveTo>
                  <a:pt x="94487" y="0"/>
                </a:moveTo>
                <a:lnTo>
                  <a:pt x="0" y="22478"/>
                </a:lnTo>
                <a:lnTo>
                  <a:pt x="74676" y="84581"/>
                </a:lnTo>
                <a:lnTo>
                  <a:pt x="81279" y="56391"/>
                </a:lnTo>
                <a:lnTo>
                  <a:pt x="67183" y="53085"/>
                </a:lnTo>
                <a:lnTo>
                  <a:pt x="73787" y="24891"/>
                </a:lnTo>
                <a:lnTo>
                  <a:pt x="88657" y="24891"/>
                </a:lnTo>
                <a:lnTo>
                  <a:pt x="94487" y="0"/>
                </a:lnTo>
                <a:close/>
              </a:path>
              <a:path w="833120" h="240664">
                <a:moveTo>
                  <a:pt x="73787" y="24891"/>
                </a:moveTo>
                <a:lnTo>
                  <a:pt x="67183" y="53085"/>
                </a:lnTo>
                <a:lnTo>
                  <a:pt x="81279" y="56391"/>
                </a:lnTo>
                <a:lnTo>
                  <a:pt x="87883" y="28197"/>
                </a:lnTo>
                <a:lnTo>
                  <a:pt x="73787" y="24891"/>
                </a:lnTo>
                <a:close/>
              </a:path>
              <a:path w="833120" h="240664">
                <a:moveTo>
                  <a:pt x="88657" y="24891"/>
                </a:moveTo>
                <a:lnTo>
                  <a:pt x="73787" y="24891"/>
                </a:lnTo>
                <a:lnTo>
                  <a:pt x="87883" y="28197"/>
                </a:lnTo>
                <a:lnTo>
                  <a:pt x="88657" y="24891"/>
                </a:lnTo>
                <a:close/>
              </a:path>
            </a:pathLst>
          </a:custGeom>
          <a:solidFill>
            <a:srgbClr val="B8131A"/>
          </a:solidFill>
        </p:spPr>
        <p:txBody>
          <a:bodyPr wrap="square" lIns="0" tIns="0" rIns="0" bIns="0" rtlCol="0"/>
          <a:lstStyle/>
          <a:p>
            <a:endParaRPr/>
          </a:p>
        </p:txBody>
      </p:sp>
      <p:sp>
        <p:nvSpPr>
          <p:cNvPr id="8" name="object 8"/>
          <p:cNvSpPr/>
          <p:nvPr/>
        </p:nvSpPr>
        <p:spPr>
          <a:xfrm>
            <a:off x="3344417" y="2863088"/>
            <a:ext cx="833119" cy="273050"/>
          </a:xfrm>
          <a:custGeom>
            <a:avLst/>
            <a:gdLst/>
            <a:ahLst/>
            <a:cxnLst/>
            <a:rect l="l" t="t" r="r" b="b"/>
            <a:pathLst>
              <a:path w="833120" h="273050">
                <a:moveTo>
                  <a:pt x="71628" y="189357"/>
                </a:moveTo>
                <a:lnTo>
                  <a:pt x="0" y="255015"/>
                </a:lnTo>
                <a:lnTo>
                  <a:pt x="95377" y="272923"/>
                </a:lnTo>
                <a:lnTo>
                  <a:pt x="88591" y="249047"/>
                </a:lnTo>
                <a:lnTo>
                  <a:pt x="73533" y="249047"/>
                </a:lnTo>
                <a:lnTo>
                  <a:pt x="65659" y="221234"/>
                </a:lnTo>
                <a:lnTo>
                  <a:pt x="79562" y="217276"/>
                </a:lnTo>
                <a:lnTo>
                  <a:pt x="71628" y="189357"/>
                </a:lnTo>
                <a:close/>
              </a:path>
              <a:path w="833120" h="273050">
                <a:moveTo>
                  <a:pt x="79562" y="217276"/>
                </a:moveTo>
                <a:lnTo>
                  <a:pt x="65659" y="221234"/>
                </a:lnTo>
                <a:lnTo>
                  <a:pt x="73533" y="249047"/>
                </a:lnTo>
                <a:lnTo>
                  <a:pt x="87465" y="245084"/>
                </a:lnTo>
                <a:lnTo>
                  <a:pt x="79562" y="217276"/>
                </a:lnTo>
                <a:close/>
              </a:path>
              <a:path w="833120" h="273050">
                <a:moveTo>
                  <a:pt x="87465" y="245084"/>
                </a:moveTo>
                <a:lnTo>
                  <a:pt x="73533" y="249047"/>
                </a:lnTo>
                <a:lnTo>
                  <a:pt x="88591" y="249047"/>
                </a:lnTo>
                <a:lnTo>
                  <a:pt x="87465" y="245084"/>
                </a:lnTo>
                <a:close/>
              </a:path>
              <a:path w="833120" h="273050">
                <a:moveTo>
                  <a:pt x="745020" y="27841"/>
                </a:moveTo>
                <a:lnTo>
                  <a:pt x="79562" y="217276"/>
                </a:lnTo>
                <a:lnTo>
                  <a:pt x="87465" y="245084"/>
                </a:lnTo>
                <a:lnTo>
                  <a:pt x="752964" y="55794"/>
                </a:lnTo>
                <a:lnTo>
                  <a:pt x="745020" y="27841"/>
                </a:lnTo>
                <a:close/>
              </a:path>
              <a:path w="833120" h="273050">
                <a:moveTo>
                  <a:pt x="826215" y="23875"/>
                </a:moveTo>
                <a:lnTo>
                  <a:pt x="758952" y="23875"/>
                </a:lnTo>
                <a:lnTo>
                  <a:pt x="766953" y="51815"/>
                </a:lnTo>
                <a:lnTo>
                  <a:pt x="752964" y="55794"/>
                </a:lnTo>
                <a:lnTo>
                  <a:pt x="760857" y="83565"/>
                </a:lnTo>
                <a:lnTo>
                  <a:pt x="826215" y="23875"/>
                </a:lnTo>
                <a:close/>
              </a:path>
              <a:path w="833120" h="273050">
                <a:moveTo>
                  <a:pt x="758952" y="23875"/>
                </a:moveTo>
                <a:lnTo>
                  <a:pt x="745020" y="27841"/>
                </a:lnTo>
                <a:lnTo>
                  <a:pt x="752964" y="55794"/>
                </a:lnTo>
                <a:lnTo>
                  <a:pt x="766953" y="51815"/>
                </a:lnTo>
                <a:lnTo>
                  <a:pt x="758952" y="23875"/>
                </a:lnTo>
                <a:close/>
              </a:path>
              <a:path w="833120" h="273050">
                <a:moveTo>
                  <a:pt x="737108" y="0"/>
                </a:moveTo>
                <a:lnTo>
                  <a:pt x="745020" y="27841"/>
                </a:lnTo>
                <a:lnTo>
                  <a:pt x="758952" y="23875"/>
                </a:lnTo>
                <a:lnTo>
                  <a:pt x="826215" y="23875"/>
                </a:lnTo>
                <a:lnTo>
                  <a:pt x="832612" y="18034"/>
                </a:lnTo>
                <a:lnTo>
                  <a:pt x="737108" y="0"/>
                </a:lnTo>
                <a:close/>
              </a:path>
            </a:pathLst>
          </a:custGeom>
          <a:solidFill>
            <a:srgbClr val="B8131A"/>
          </a:solidFill>
        </p:spPr>
        <p:txBody>
          <a:bodyPr wrap="square" lIns="0" tIns="0" rIns="0" bIns="0" rtlCol="0"/>
          <a:lstStyle/>
          <a:p>
            <a:endParaRPr/>
          </a:p>
        </p:txBody>
      </p:sp>
      <p:sp>
        <p:nvSpPr>
          <p:cNvPr id="9" name="object 9"/>
          <p:cNvSpPr/>
          <p:nvPr/>
        </p:nvSpPr>
        <p:spPr>
          <a:xfrm>
            <a:off x="6019800" y="3828288"/>
            <a:ext cx="4266565" cy="0"/>
          </a:xfrm>
          <a:custGeom>
            <a:avLst/>
            <a:gdLst/>
            <a:ahLst/>
            <a:cxnLst/>
            <a:rect l="l" t="t" r="r" b="b"/>
            <a:pathLst>
              <a:path w="4266565">
                <a:moveTo>
                  <a:pt x="0" y="0"/>
                </a:moveTo>
                <a:lnTo>
                  <a:pt x="4266565" y="0"/>
                </a:lnTo>
              </a:path>
            </a:pathLst>
          </a:custGeom>
          <a:ln w="57912">
            <a:solidFill>
              <a:srgbClr val="000000"/>
            </a:solidFill>
          </a:ln>
        </p:spPr>
        <p:txBody>
          <a:bodyPr wrap="square" lIns="0" tIns="0" rIns="0" bIns="0" rtlCol="0"/>
          <a:lstStyle/>
          <a:p>
            <a:endParaRPr/>
          </a:p>
        </p:txBody>
      </p:sp>
      <p:sp>
        <p:nvSpPr>
          <p:cNvPr id="10" name="object 10"/>
          <p:cNvSpPr/>
          <p:nvPr/>
        </p:nvSpPr>
        <p:spPr>
          <a:xfrm>
            <a:off x="1927860" y="3828288"/>
            <a:ext cx="4034154" cy="0"/>
          </a:xfrm>
          <a:custGeom>
            <a:avLst/>
            <a:gdLst/>
            <a:ahLst/>
            <a:cxnLst/>
            <a:rect l="l" t="t" r="r" b="b"/>
            <a:pathLst>
              <a:path w="4034154">
                <a:moveTo>
                  <a:pt x="0" y="0"/>
                </a:moveTo>
                <a:lnTo>
                  <a:pt x="4034028" y="0"/>
                </a:lnTo>
              </a:path>
            </a:pathLst>
          </a:custGeom>
          <a:ln w="57912">
            <a:solidFill>
              <a:srgbClr val="000000"/>
            </a:solidFill>
          </a:ln>
        </p:spPr>
        <p:txBody>
          <a:bodyPr wrap="square" lIns="0" tIns="0" rIns="0" bIns="0" rtlCol="0"/>
          <a:lstStyle/>
          <a:p>
            <a:endParaRPr/>
          </a:p>
        </p:txBody>
      </p:sp>
      <p:sp>
        <p:nvSpPr>
          <p:cNvPr id="11" name="object 11"/>
          <p:cNvSpPr txBox="1"/>
          <p:nvPr/>
        </p:nvSpPr>
        <p:spPr>
          <a:xfrm>
            <a:off x="2900933" y="4423409"/>
            <a:ext cx="443865" cy="1818639"/>
          </a:xfrm>
          <a:prstGeom prst="rect">
            <a:avLst/>
          </a:prstGeom>
          <a:ln w="19811">
            <a:solidFill>
              <a:srgbClr val="000000"/>
            </a:solidFill>
          </a:ln>
        </p:spPr>
        <p:txBody>
          <a:bodyPr vert="horz" wrap="square" lIns="0" tIns="40005" rIns="0" bIns="0" rtlCol="0">
            <a:spAutoFit/>
          </a:bodyPr>
          <a:lstStyle/>
          <a:p>
            <a:pPr marL="90170">
              <a:lnSpc>
                <a:spcPct val="100000"/>
              </a:lnSpc>
              <a:spcBef>
                <a:spcPts val="315"/>
              </a:spcBef>
            </a:pPr>
            <a:r>
              <a:rPr sz="1600" spc="-5" dirty="0">
                <a:solidFill>
                  <a:srgbClr val="404040"/>
                </a:solidFill>
                <a:latin typeface="Segoe UI"/>
                <a:cs typeface="Segoe UI"/>
              </a:rPr>
              <a:t>X</a:t>
            </a:r>
            <a:r>
              <a:rPr sz="1575" spc="-7" baseline="-21164" dirty="0">
                <a:solidFill>
                  <a:srgbClr val="404040"/>
                </a:solidFill>
                <a:latin typeface="Segoe UI"/>
                <a:cs typeface="Segoe UI"/>
              </a:rPr>
              <a:t>1</a:t>
            </a:r>
            <a:endParaRPr sz="1575" baseline="-21164">
              <a:latin typeface="Segoe UI"/>
              <a:cs typeface="Segoe UI"/>
            </a:endParaRPr>
          </a:p>
          <a:p>
            <a:pPr marL="90170" marR="153035" algn="just">
              <a:lnSpc>
                <a:spcPct val="200000"/>
              </a:lnSpc>
            </a:pPr>
            <a:r>
              <a:rPr sz="1600" spc="-15" dirty="0">
                <a:solidFill>
                  <a:srgbClr val="404040"/>
                </a:solidFill>
                <a:latin typeface="Segoe UI"/>
                <a:cs typeface="Segoe UI"/>
              </a:rPr>
              <a:t>X</a:t>
            </a:r>
            <a:r>
              <a:rPr sz="1575" spc="7" baseline="-21164" dirty="0">
                <a:solidFill>
                  <a:srgbClr val="404040"/>
                </a:solidFill>
                <a:latin typeface="Segoe UI"/>
                <a:cs typeface="Segoe UI"/>
              </a:rPr>
              <a:t>2 </a:t>
            </a:r>
            <a:r>
              <a:rPr sz="1600" spc="-15" dirty="0">
                <a:solidFill>
                  <a:srgbClr val="404040"/>
                </a:solidFill>
                <a:latin typeface="Segoe UI"/>
                <a:cs typeface="Segoe UI"/>
              </a:rPr>
              <a:t>X</a:t>
            </a:r>
            <a:r>
              <a:rPr sz="1575" spc="7" baseline="-21164" dirty="0">
                <a:solidFill>
                  <a:srgbClr val="404040"/>
                </a:solidFill>
                <a:latin typeface="Segoe UI"/>
                <a:cs typeface="Segoe UI"/>
              </a:rPr>
              <a:t>3 </a:t>
            </a:r>
            <a:r>
              <a:rPr sz="1600" spc="-15" dirty="0">
                <a:solidFill>
                  <a:srgbClr val="404040"/>
                </a:solidFill>
                <a:latin typeface="Segoe UI"/>
                <a:cs typeface="Segoe UI"/>
              </a:rPr>
              <a:t>X</a:t>
            </a:r>
            <a:r>
              <a:rPr sz="1575" spc="7" baseline="-21164" dirty="0">
                <a:solidFill>
                  <a:srgbClr val="404040"/>
                </a:solidFill>
                <a:latin typeface="Segoe UI"/>
                <a:cs typeface="Segoe UI"/>
              </a:rPr>
              <a:t>4</a:t>
            </a:r>
            <a:endParaRPr sz="1575" baseline="-21164">
              <a:latin typeface="Segoe UI"/>
              <a:cs typeface="Segoe UI"/>
            </a:endParaRPr>
          </a:p>
        </p:txBody>
      </p:sp>
      <p:sp>
        <p:nvSpPr>
          <p:cNvPr id="12" name="object 12"/>
          <p:cNvSpPr txBox="1"/>
          <p:nvPr/>
        </p:nvSpPr>
        <p:spPr>
          <a:xfrm>
            <a:off x="4176521" y="4661153"/>
            <a:ext cx="443865" cy="1343025"/>
          </a:xfrm>
          <a:prstGeom prst="rect">
            <a:avLst/>
          </a:prstGeom>
          <a:ln w="19811">
            <a:solidFill>
              <a:srgbClr val="000000"/>
            </a:solidFill>
          </a:ln>
        </p:spPr>
        <p:txBody>
          <a:bodyPr vert="horz" wrap="square" lIns="0" tIns="40640" rIns="0" bIns="0" rtlCol="0">
            <a:spAutoFit/>
          </a:bodyPr>
          <a:lstStyle/>
          <a:p>
            <a:pPr marL="90805">
              <a:lnSpc>
                <a:spcPct val="100000"/>
              </a:lnSpc>
              <a:spcBef>
                <a:spcPts val="320"/>
              </a:spcBef>
            </a:pPr>
            <a:r>
              <a:rPr sz="1600" spc="5" dirty="0">
                <a:solidFill>
                  <a:srgbClr val="404040"/>
                </a:solidFill>
                <a:latin typeface="Segoe UI"/>
                <a:cs typeface="Segoe UI"/>
              </a:rPr>
              <a:t>Y</a:t>
            </a:r>
            <a:r>
              <a:rPr sz="1575" spc="7" baseline="-21164" dirty="0">
                <a:solidFill>
                  <a:srgbClr val="404040"/>
                </a:solidFill>
                <a:latin typeface="Segoe UI"/>
                <a:cs typeface="Segoe UI"/>
              </a:rPr>
              <a:t>1</a:t>
            </a:r>
            <a:endParaRPr sz="1575" baseline="-21164">
              <a:latin typeface="Segoe UI"/>
              <a:cs typeface="Segoe UI"/>
            </a:endParaRPr>
          </a:p>
          <a:p>
            <a:pPr marL="90805" marR="158115">
              <a:lnSpc>
                <a:spcPct val="200000"/>
              </a:lnSpc>
            </a:pPr>
            <a:r>
              <a:rPr sz="1600" dirty="0">
                <a:solidFill>
                  <a:srgbClr val="404040"/>
                </a:solidFill>
                <a:latin typeface="Segoe UI"/>
                <a:cs typeface="Segoe UI"/>
              </a:rPr>
              <a:t>Y</a:t>
            </a:r>
            <a:r>
              <a:rPr sz="1575" spc="7" baseline="-21164" dirty="0">
                <a:solidFill>
                  <a:srgbClr val="404040"/>
                </a:solidFill>
                <a:latin typeface="Segoe UI"/>
                <a:cs typeface="Segoe UI"/>
              </a:rPr>
              <a:t>2 </a:t>
            </a:r>
            <a:r>
              <a:rPr sz="1600" dirty="0">
                <a:solidFill>
                  <a:srgbClr val="404040"/>
                </a:solidFill>
                <a:latin typeface="Segoe UI"/>
                <a:cs typeface="Segoe UI"/>
              </a:rPr>
              <a:t>Y</a:t>
            </a:r>
            <a:r>
              <a:rPr sz="1575" spc="7" baseline="-21164" dirty="0">
                <a:solidFill>
                  <a:srgbClr val="404040"/>
                </a:solidFill>
                <a:latin typeface="Segoe UI"/>
                <a:cs typeface="Segoe UI"/>
              </a:rPr>
              <a:t>3</a:t>
            </a:r>
            <a:endParaRPr sz="1575" baseline="-21164">
              <a:latin typeface="Segoe UI"/>
              <a:cs typeface="Segoe UI"/>
            </a:endParaRPr>
          </a:p>
        </p:txBody>
      </p:sp>
      <p:sp>
        <p:nvSpPr>
          <p:cNvPr id="13" name="object 13"/>
          <p:cNvSpPr/>
          <p:nvPr/>
        </p:nvSpPr>
        <p:spPr>
          <a:xfrm>
            <a:off x="3344417" y="4661153"/>
            <a:ext cx="833119" cy="671830"/>
          </a:xfrm>
          <a:custGeom>
            <a:avLst/>
            <a:gdLst/>
            <a:ahLst/>
            <a:cxnLst/>
            <a:rect l="l" t="t" r="r" b="b"/>
            <a:pathLst>
              <a:path w="833120" h="671829">
                <a:moveTo>
                  <a:pt x="755830" y="628213"/>
                </a:moveTo>
                <a:lnTo>
                  <a:pt x="737616" y="650748"/>
                </a:lnTo>
                <a:lnTo>
                  <a:pt x="832612" y="671449"/>
                </a:lnTo>
                <a:lnTo>
                  <a:pt x="816980" y="637286"/>
                </a:lnTo>
                <a:lnTo>
                  <a:pt x="767080" y="637286"/>
                </a:lnTo>
                <a:lnTo>
                  <a:pt x="755830" y="628213"/>
                </a:lnTo>
                <a:close/>
              </a:path>
              <a:path w="833120" h="671829">
                <a:moveTo>
                  <a:pt x="773996" y="605737"/>
                </a:moveTo>
                <a:lnTo>
                  <a:pt x="755830" y="628213"/>
                </a:lnTo>
                <a:lnTo>
                  <a:pt x="767080" y="637286"/>
                </a:lnTo>
                <a:lnTo>
                  <a:pt x="785241" y="614807"/>
                </a:lnTo>
                <a:lnTo>
                  <a:pt x="773996" y="605737"/>
                </a:lnTo>
                <a:close/>
              </a:path>
              <a:path w="833120" h="671829">
                <a:moveTo>
                  <a:pt x="792226" y="583184"/>
                </a:moveTo>
                <a:lnTo>
                  <a:pt x="773996" y="605737"/>
                </a:lnTo>
                <a:lnTo>
                  <a:pt x="785241" y="614807"/>
                </a:lnTo>
                <a:lnTo>
                  <a:pt x="767080" y="637286"/>
                </a:lnTo>
                <a:lnTo>
                  <a:pt x="816980" y="637286"/>
                </a:lnTo>
                <a:lnTo>
                  <a:pt x="792226" y="583184"/>
                </a:lnTo>
                <a:close/>
              </a:path>
              <a:path w="833120" h="671829">
                <a:moveTo>
                  <a:pt x="76700" y="43274"/>
                </a:moveTo>
                <a:lnTo>
                  <a:pt x="58519" y="65862"/>
                </a:lnTo>
                <a:lnTo>
                  <a:pt x="755830" y="628213"/>
                </a:lnTo>
                <a:lnTo>
                  <a:pt x="773996" y="605737"/>
                </a:lnTo>
                <a:lnTo>
                  <a:pt x="76700" y="43274"/>
                </a:lnTo>
                <a:close/>
              </a:path>
              <a:path w="833120" h="671829">
                <a:moveTo>
                  <a:pt x="0" y="0"/>
                </a:moveTo>
                <a:lnTo>
                  <a:pt x="40386" y="88392"/>
                </a:lnTo>
                <a:lnTo>
                  <a:pt x="58519" y="65862"/>
                </a:lnTo>
                <a:lnTo>
                  <a:pt x="47244" y="56769"/>
                </a:lnTo>
                <a:lnTo>
                  <a:pt x="65405" y="34163"/>
                </a:lnTo>
                <a:lnTo>
                  <a:pt x="84033" y="34163"/>
                </a:lnTo>
                <a:lnTo>
                  <a:pt x="94869" y="20701"/>
                </a:lnTo>
                <a:lnTo>
                  <a:pt x="0" y="0"/>
                </a:lnTo>
                <a:close/>
              </a:path>
              <a:path w="833120" h="671829">
                <a:moveTo>
                  <a:pt x="65405" y="34163"/>
                </a:moveTo>
                <a:lnTo>
                  <a:pt x="47244" y="56769"/>
                </a:lnTo>
                <a:lnTo>
                  <a:pt x="58519" y="65862"/>
                </a:lnTo>
                <a:lnTo>
                  <a:pt x="76700" y="43274"/>
                </a:lnTo>
                <a:lnTo>
                  <a:pt x="65405" y="34163"/>
                </a:lnTo>
                <a:close/>
              </a:path>
              <a:path w="833120" h="671829">
                <a:moveTo>
                  <a:pt x="84033" y="34163"/>
                </a:moveTo>
                <a:lnTo>
                  <a:pt x="65405" y="34163"/>
                </a:lnTo>
                <a:lnTo>
                  <a:pt x="76700" y="43274"/>
                </a:lnTo>
                <a:lnTo>
                  <a:pt x="84033" y="34163"/>
                </a:lnTo>
                <a:close/>
              </a:path>
            </a:pathLst>
          </a:custGeom>
          <a:solidFill>
            <a:srgbClr val="B8131A"/>
          </a:solidFill>
        </p:spPr>
        <p:txBody>
          <a:bodyPr wrap="square" lIns="0" tIns="0" rIns="0" bIns="0" rtlCol="0"/>
          <a:lstStyle/>
          <a:p>
            <a:endParaRPr/>
          </a:p>
        </p:txBody>
      </p:sp>
      <p:sp>
        <p:nvSpPr>
          <p:cNvPr id="14" name="object 14"/>
          <p:cNvSpPr/>
          <p:nvPr/>
        </p:nvSpPr>
        <p:spPr>
          <a:xfrm>
            <a:off x="3344417" y="5144261"/>
            <a:ext cx="833119" cy="676910"/>
          </a:xfrm>
          <a:custGeom>
            <a:avLst/>
            <a:gdLst/>
            <a:ahLst/>
            <a:cxnLst/>
            <a:rect l="l" t="t" r="r" b="b"/>
            <a:pathLst>
              <a:path w="833120" h="676910">
                <a:moveTo>
                  <a:pt x="755982" y="632966"/>
                </a:moveTo>
                <a:lnTo>
                  <a:pt x="737743" y="655434"/>
                </a:lnTo>
                <a:lnTo>
                  <a:pt x="832612" y="676503"/>
                </a:lnTo>
                <a:lnTo>
                  <a:pt x="817003" y="642086"/>
                </a:lnTo>
                <a:lnTo>
                  <a:pt x="767207" y="642086"/>
                </a:lnTo>
                <a:lnTo>
                  <a:pt x="755982" y="632966"/>
                </a:lnTo>
                <a:close/>
              </a:path>
              <a:path w="833120" h="676910">
                <a:moveTo>
                  <a:pt x="774241" y="610476"/>
                </a:moveTo>
                <a:lnTo>
                  <a:pt x="755982" y="632966"/>
                </a:lnTo>
                <a:lnTo>
                  <a:pt x="767207" y="642086"/>
                </a:lnTo>
                <a:lnTo>
                  <a:pt x="785495" y="619620"/>
                </a:lnTo>
                <a:lnTo>
                  <a:pt x="774241" y="610476"/>
                </a:lnTo>
                <a:close/>
              </a:path>
              <a:path w="833120" h="676910">
                <a:moveTo>
                  <a:pt x="792480" y="588010"/>
                </a:moveTo>
                <a:lnTo>
                  <a:pt x="774241" y="610476"/>
                </a:lnTo>
                <a:lnTo>
                  <a:pt x="785495" y="619620"/>
                </a:lnTo>
                <a:lnTo>
                  <a:pt x="767207" y="642086"/>
                </a:lnTo>
                <a:lnTo>
                  <a:pt x="817003" y="642086"/>
                </a:lnTo>
                <a:lnTo>
                  <a:pt x="792480" y="588010"/>
                </a:lnTo>
                <a:close/>
              </a:path>
              <a:path w="833120" h="676910">
                <a:moveTo>
                  <a:pt x="76561" y="43585"/>
                </a:moveTo>
                <a:lnTo>
                  <a:pt x="58273" y="66064"/>
                </a:lnTo>
                <a:lnTo>
                  <a:pt x="755982" y="632966"/>
                </a:lnTo>
                <a:lnTo>
                  <a:pt x="774241" y="610476"/>
                </a:lnTo>
                <a:lnTo>
                  <a:pt x="76561" y="43585"/>
                </a:lnTo>
                <a:close/>
              </a:path>
              <a:path w="833120" h="676910">
                <a:moveTo>
                  <a:pt x="0" y="0"/>
                </a:moveTo>
                <a:lnTo>
                  <a:pt x="40005" y="88518"/>
                </a:lnTo>
                <a:lnTo>
                  <a:pt x="58273" y="66064"/>
                </a:lnTo>
                <a:lnTo>
                  <a:pt x="46990" y="56895"/>
                </a:lnTo>
                <a:lnTo>
                  <a:pt x="65278" y="34417"/>
                </a:lnTo>
                <a:lnTo>
                  <a:pt x="84020" y="34417"/>
                </a:lnTo>
                <a:lnTo>
                  <a:pt x="94869" y="21081"/>
                </a:lnTo>
                <a:lnTo>
                  <a:pt x="0" y="0"/>
                </a:lnTo>
                <a:close/>
              </a:path>
              <a:path w="833120" h="676910">
                <a:moveTo>
                  <a:pt x="65278" y="34417"/>
                </a:moveTo>
                <a:lnTo>
                  <a:pt x="46990" y="56895"/>
                </a:lnTo>
                <a:lnTo>
                  <a:pt x="58273" y="66064"/>
                </a:lnTo>
                <a:lnTo>
                  <a:pt x="76561" y="43585"/>
                </a:lnTo>
                <a:lnTo>
                  <a:pt x="65278" y="34417"/>
                </a:lnTo>
                <a:close/>
              </a:path>
              <a:path w="833120" h="676910">
                <a:moveTo>
                  <a:pt x="84020" y="34417"/>
                </a:moveTo>
                <a:lnTo>
                  <a:pt x="65278" y="34417"/>
                </a:lnTo>
                <a:lnTo>
                  <a:pt x="76561" y="43585"/>
                </a:lnTo>
                <a:lnTo>
                  <a:pt x="84020" y="34417"/>
                </a:lnTo>
                <a:close/>
              </a:path>
            </a:pathLst>
          </a:custGeom>
          <a:solidFill>
            <a:srgbClr val="B8131A"/>
          </a:solidFill>
        </p:spPr>
        <p:txBody>
          <a:bodyPr wrap="square" lIns="0" tIns="0" rIns="0" bIns="0" rtlCol="0"/>
          <a:lstStyle/>
          <a:p>
            <a:endParaRPr/>
          </a:p>
        </p:txBody>
      </p:sp>
      <p:sp>
        <p:nvSpPr>
          <p:cNvPr id="15" name="object 15"/>
          <p:cNvSpPr/>
          <p:nvPr/>
        </p:nvSpPr>
        <p:spPr>
          <a:xfrm>
            <a:off x="5990844" y="1668779"/>
            <a:ext cx="0" cy="4500245"/>
          </a:xfrm>
          <a:custGeom>
            <a:avLst/>
            <a:gdLst/>
            <a:ahLst/>
            <a:cxnLst/>
            <a:rect l="l" t="t" r="r" b="b"/>
            <a:pathLst>
              <a:path h="4500245">
                <a:moveTo>
                  <a:pt x="0" y="0"/>
                </a:moveTo>
                <a:lnTo>
                  <a:pt x="0" y="4500003"/>
                </a:lnTo>
              </a:path>
            </a:pathLst>
          </a:custGeom>
          <a:ln w="57912">
            <a:solidFill>
              <a:srgbClr val="000000"/>
            </a:solidFill>
          </a:ln>
        </p:spPr>
        <p:txBody>
          <a:bodyPr wrap="square" lIns="0" tIns="0" rIns="0" bIns="0" rtlCol="0"/>
          <a:lstStyle/>
          <a:p>
            <a:endParaRPr/>
          </a:p>
        </p:txBody>
      </p:sp>
      <p:sp>
        <p:nvSpPr>
          <p:cNvPr id="16" name="object 16"/>
          <p:cNvSpPr txBox="1"/>
          <p:nvPr/>
        </p:nvSpPr>
        <p:spPr>
          <a:xfrm>
            <a:off x="2964559" y="4017009"/>
            <a:ext cx="595759" cy="320601"/>
          </a:xfrm>
          <a:prstGeom prst="rect">
            <a:avLst/>
          </a:prstGeom>
        </p:spPr>
        <p:txBody>
          <a:bodyPr vert="horz" wrap="square" lIns="0" tIns="12700" rIns="0" bIns="0" rtlCol="0">
            <a:spAutoFit/>
          </a:bodyPr>
          <a:lstStyle/>
          <a:p>
            <a:pPr marL="12700">
              <a:lnSpc>
                <a:spcPct val="100000"/>
              </a:lnSpc>
              <a:spcBef>
                <a:spcPts val="100"/>
              </a:spcBef>
            </a:pPr>
            <a:r>
              <a:rPr sz="2000" b="0" spc="15" dirty="0">
                <a:solidFill>
                  <a:srgbClr val="B8131A"/>
                </a:solidFill>
                <a:latin typeface="Segoe UI Light"/>
                <a:cs typeface="Segoe UI Light"/>
              </a:rPr>
              <a:t>1</a:t>
            </a:r>
            <a:r>
              <a:rPr sz="2000" b="0" spc="5" dirty="0">
                <a:solidFill>
                  <a:srgbClr val="B8131A"/>
                </a:solidFill>
                <a:latin typeface="Segoe UI Light"/>
                <a:cs typeface="Segoe UI Light"/>
              </a:rPr>
              <a:t>,</a:t>
            </a:r>
            <a:r>
              <a:rPr sz="2000" b="0" dirty="0">
                <a:solidFill>
                  <a:srgbClr val="B8131A"/>
                </a:solidFill>
                <a:latin typeface="Segoe UI Light"/>
                <a:cs typeface="Segoe UI Light"/>
              </a:rPr>
              <a:t>n</a:t>
            </a:r>
            <a:endParaRPr sz="2000">
              <a:latin typeface="Segoe UI Light"/>
              <a:cs typeface="Segoe UI Light"/>
            </a:endParaRPr>
          </a:p>
        </p:txBody>
      </p:sp>
      <p:sp>
        <p:nvSpPr>
          <p:cNvPr id="17" name="object 17"/>
          <p:cNvSpPr/>
          <p:nvPr/>
        </p:nvSpPr>
        <p:spPr>
          <a:xfrm>
            <a:off x="3344417" y="4871465"/>
            <a:ext cx="833119" cy="794385"/>
          </a:xfrm>
          <a:custGeom>
            <a:avLst/>
            <a:gdLst/>
            <a:ahLst/>
            <a:cxnLst/>
            <a:rect l="l" t="t" r="r" b="b"/>
            <a:pathLst>
              <a:path w="833120" h="794385">
                <a:moveTo>
                  <a:pt x="32893" y="702563"/>
                </a:moveTo>
                <a:lnTo>
                  <a:pt x="0" y="793940"/>
                </a:lnTo>
                <a:lnTo>
                  <a:pt x="92837" y="765428"/>
                </a:lnTo>
                <a:lnTo>
                  <a:pt x="82374" y="754456"/>
                </a:lnTo>
                <a:lnTo>
                  <a:pt x="62357" y="754456"/>
                </a:lnTo>
                <a:lnTo>
                  <a:pt x="42418" y="733501"/>
                </a:lnTo>
                <a:lnTo>
                  <a:pt x="52879" y="723524"/>
                </a:lnTo>
                <a:lnTo>
                  <a:pt x="32893" y="702563"/>
                </a:lnTo>
                <a:close/>
              </a:path>
              <a:path w="833120" h="794385">
                <a:moveTo>
                  <a:pt x="52879" y="723524"/>
                </a:moveTo>
                <a:lnTo>
                  <a:pt x="42418" y="733501"/>
                </a:lnTo>
                <a:lnTo>
                  <a:pt x="62357" y="754456"/>
                </a:lnTo>
                <a:lnTo>
                  <a:pt x="72841" y="744459"/>
                </a:lnTo>
                <a:lnTo>
                  <a:pt x="52879" y="723524"/>
                </a:lnTo>
                <a:close/>
              </a:path>
              <a:path w="833120" h="794385">
                <a:moveTo>
                  <a:pt x="72841" y="744459"/>
                </a:moveTo>
                <a:lnTo>
                  <a:pt x="62357" y="754456"/>
                </a:lnTo>
                <a:lnTo>
                  <a:pt x="82374" y="754456"/>
                </a:lnTo>
                <a:lnTo>
                  <a:pt x="72841" y="744459"/>
                </a:lnTo>
                <a:close/>
              </a:path>
              <a:path w="833120" h="794385">
                <a:moveTo>
                  <a:pt x="759685" y="49455"/>
                </a:moveTo>
                <a:lnTo>
                  <a:pt x="52879" y="723524"/>
                </a:lnTo>
                <a:lnTo>
                  <a:pt x="72841" y="744459"/>
                </a:lnTo>
                <a:lnTo>
                  <a:pt x="779706" y="70452"/>
                </a:lnTo>
                <a:lnTo>
                  <a:pt x="759685" y="49455"/>
                </a:lnTo>
                <a:close/>
              </a:path>
              <a:path w="833120" h="794385">
                <a:moveTo>
                  <a:pt x="818404" y="39496"/>
                </a:moveTo>
                <a:lnTo>
                  <a:pt x="770128" y="39496"/>
                </a:lnTo>
                <a:lnTo>
                  <a:pt x="790194" y="60451"/>
                </a:lnTo>
                <a:lnTo>
                  <a:pt x="779706" y="70452"/>
                </a:lnTo>
                <a:lnTo>
                  <a:pt x="799719" y="91439"/>
                </a:lnTo>
                <a:lnTo>
                  <a:pt x="818404" y="39496"/>
                </a:lnTo>
                <a:close/>
              </a:path>
              <a:path w="833120" h="794385">
                <a:moveTo>
                  <a:pt x="770128" y="39496"/>
                </a:moveTo>
                <a:lnTo>
                  <a:pt x="759685" y="49455"/>
                </a:lnTo>
                <a:lnTo>
                  <a:pt x="779706" y="70452"/>
                </a:lnTo>
                <a:lnTo>
                  <a:pt x="790194" y="60451"/>
                </a:lnTo>
                <a:lnTo>
                  <a:pt x="770128" y="39496"/>
                </a:lnTo>
                <a:close/>
              </a:path>
              <a:path w="833120" h="794385">
                <a:moveTo>
                  <a:pt x="832612" y="0"/>
                </a:moveTo>
                <a:lnTo>
                  <a:pt x="739775" y="28574"/>
                </a:lnTo>
                <a:lnTo>
                  <a:pt x="759685" y="49455"/>
                </a:lnTo>
                <a:lnTo>
                  <a:pt x="770128" y="39496"/>
                </a:lnTo>
                <a:lnTo>
                  <a:pt x="818404" y="39496"/>
                </a:lnTo>
                <a:lnTo>
                  <a:pt x="832612" y="0"/>
                </a:lnTo>
                <a:close/>
              </a:path>
            </a:pathLst>
          </a:custGeom>
          <a:solidFill>
            <a:srgbClr val="B8131A"/>
          </a:solidFill>
        </p:spPr>
        <p:txBody>
          <a:bodyPr wrap="square" lIns="0" tIns="0" rIns="0" bIns="0" rtlCol="0"/>
          <a:lstStyle/>
          <a:p>
            <a:endParaRPr/>
          </a:p>
        </p:txBody>
      </p:sp>
      <p:sp>
        <p:nvSpPr>
          <p:cNvPr id="18" name="object 18"/>
          <p:cNvSpPr txBox="1"/>
          <p:nvPr/>
        </p:nvSpPr>
        <p:spPr>
          <a:xfrm>
            <a:off x="2967608" y="1449705"/>
            <a:ext cx="1607820" cy="330835"/>
          </a:xfrm>
          <a:prstGeom prst="rect">
            <a:avLst/>
          </a:prstGeom>
        </p:spPr>
        <p:txBody>
          <a:bodyPr vert="horz" wrap="square" lIns="0" tIns="13335" rIns="0" bIns="0" rtlCol="0">
            <a:spAutoFit/>
          </a:bodyPr>
          <a:lstStyle/>
          <a:p>
            <a:pPr marL="12700">
              <a:lnSpc>
                <a:spcPct val="100000"/>
              </a:lnSpc>
              <a:spcBef>
                <a:spcPts val="105"/>
              </a:spcBef>
              <a:tabLst>
                <a:tab pos="1266190" algn="l"/>
              </a:tabLst>
            </a:pPr>
            <a:r>
              <a:rPr sz="2000" b="0" spc="10" dirty="0">
                <a:solidFill>
                  <a:srgbClr val="B8131A"/>
                </a:solidFill>
                <a:latin typeface="Segoe UI Light"/>
                <a:cs typeface="Segoe UI Light"/>
              </a:rPr>
              <a:t>0,</a:t>
            </a:r>
            <a:r>
              <a:rPr sz="2000" b="0" dirty="0">
                <a:solidFill>
                  <a:srgbClr val="B8131A"/>
                </a:solidFill>
                <a:latin typeface="Segoe UI Light"/>
                <a:cs typeface="Segoe UI Light"/>
              </a:rPr>
              <a:t>1	</a:t>
            </a:r>
            <a:r>
              <a:rPr sz="2000" b="0" spc="10" dirty="0">
                <a:solidFill>
                  <a:srgbClr val="B8131A"/>
                </a:solidFill>
                <a:latin typeface="Segoe UI Light"/>
                <a:cs typeface="Segoe UI Light"/>
              </a:rPr>
              <a:t>0,n</a:t>
            </a:r>
            <a:endParaRPr sz="2000">
              <a:latin typeface="Segoe UI Light"/>
              <a:cs typeface="Segoe UI Light"/>
            </a:endParaRPr>
          </a:p>
        </p:txBody>
      </p:sp>
      <p:sp>
        <p:nvSpPr>
          <p:cNvPr id="19" name="object 19"/>
          <p:cNvSpPr/>
          <p:nvPr/>
        </p:nvSpPr>
        <p:spPr>
          <a:xfrm>
            <a:off x="3344417" y="5835662"/>
            <a:ext cx="833119" cy="325120"/>
          </a:xfrm>
          <a:custGeom>
            <a:avLst/>
            <a:gdLst/>
            <a:ahLst/>
            <a:cxnLst/>
            <a:rect l="l" t="t" r="r" b="b"/>
            <a:pathLst>
              <a:path w="833120" h="325120">
                <a:moveTo>
                  <a:pt x="66802" y="243090"/>
                </a:moveTo>
                <a:lnTo>
                  <a:pt x="0" y="313563"/>
                </a:lnTo>
                <a:lnTo>
                  <a:pt x="96520" y="324739"/>
                </a:lnTo>
                <a:lnTo>
                  <a:pt x="88412" y="302463"/>
                </a:lnTo>
                <a:lnTo>
                  <a:pt x="73025" y="302463"/>
                </a:lnTo>
                <a:lnTo>
                  <a:pt x="63119" y="275247"/>
                </a:lnTo>
                <a:lnTo>
                  <a:pt x="76709" y="270310"/>
                </a:lnTo>
                <a:lnTo>
                  <a:pt x="66802" y="243090"/>
                </a:lnTo>
                <a:close/>
              </a:path>
              <a:path w="833120" h="325120">
                <a:moveTo>
                  <a:pt x="76709" y="270310"/>
                </a:moveTo>
                <a:lnTo>
                  <a:pt x="63119" y="275247"/>
                </a:lnTo>
                <a:lnTo>
                  <a:pt x="73025" y="302463"/>
                </a:lnTo>
                <a:lnTo>
                  <a:pt x="86615" y="297526"/>
                </a:lnTo>
                <a:lnTo>
                  <a:pt x="76709" y="270310"/>
                </a:lnTo>
                <a:close/>
              </a:path>
              <a:path w="833120" h="325120">
                <a:moveTo>
                  <a:pt x="86615" y="297526"/>
                </a:moveTo>
                <a:lnTo>
                  <a:pt x="73025" y="302463"/>
                </a:lnTo>
                <a:lnTo>
                  <a:pt x="88412" y="302463"/>
                </a:lnTo>
                <a:lnTo>
                  <a:pt x="86615" y="297526"/>
                </a:lnTo>
                <a:close/>
              </a:path>
              <a:path w="833120" h="325120">
                <a:moveTo>
                  <a:pt x="745955" y="27214"/>
                </a:moveTo>
                <a:lnTo>
                  <a:pt x="76709" y="270310"/>
                </a:lnTo>
                <a:lnTo>
                  <a:pt x="86615" y="297526"/>
                </a:lnTo>
                <a:lnTo>
                  <a:pt x="755823" y="54444"/>
                </a:lnTo>
                <a:lnTo>
                  <a:pt x="745955" y="27214"/>
                </a:lnTo>
                <a:close/>
              </a:path>
              <a:path w="833120" h="325120">
                <a:moveTo>
                  <a:pt x="822072" y="22263"/>
                </a:moveTo>
                <a:lnTo>
                  <a:pt x="759587" y="22263"/>
                </a:lnTo>
                <a:lnTo>
                  <a:pt x="769493" y="49479"/>
                </a:lnTo>
                <a:lnTo>
                  <a:pt x="755823" y="54444"/>
                </a:lnTo>
                <a:lnTo>
                  <a:pt x="765683" y="81648"/>
                </a:lnTo>
                <a:lnTo>
                  <a:pt x="822072" y="22263"/>
                </a:lnTo>
                <a:close/>
              </a:path>
              <a:path w="833120" h="325120">
                <a:moveTo>
                  <a:pt x="759587" y="22263"/>
                </a:moveTo>
                <a:lnTo>
                  <a:pt x="745955" y="27214"/>
                </a:lnTo>
                <a:lnTo>
                  <a:pt x="755823" y="54444"/>
                </a:lnTo>
                <a:lnTo>
                  <a:pt x="769493" y="49479"/>
                </a:lnTo>
                <a:lnTo>
                  <a:pt x="759587" y="22263"/>
                </a:lnTo>
                <a:close/>
              </a:path>
              <a:path w="833120" h="325120">
                <a:moveTo>
                  <a:pt x="736092" y="0"/>
                </a:moveTo>
                <a:lnTo>
                  <a:pt x="745955" y="27214"/>
                </a:lnTo>
                <a:lnTo>
                  <a:pt x="759587" y="22263"/>
                </a:lnTo>
                <a:lnTo>
                  <a:pt x="822072" y="22263"/>
                </a:lnTo>
                <a:lnTo>
                  <a:pt x="832612" y="11163"/>
                </a:lnTo>
                <a:lnTo>
                  <a:pt x="736092" y="0"/>
                </a:lnTo>
                <a:close/>
              </a:path>
            </a:pathLst>
          </a:custGeom>
          <a:solidFill>
            <a:srgbClr val="B8131A"/>
          </a:solidFill>
        </p:spPr>
        <p:txBody>
          <a:bodyPr wrap="square" lIns="0" tIns="0" rIns="0" bIns="0" rtlCol="0"/>
          <a:lstStyle/>
          <a:p>
            <a:endParaRPr/>
          </a:p>
        </p:txBody>
      </p:sp>
      <p:sp>
        <p:nvSpPr>
          <p:cNvPr id="20" name="object 20"/>
          <p:cNvSpPr/>
          <p:nvPr/>
        </p:nvSpPr>
        <p:spPr>
          <a:xfrm>
            <a:off x="3344417" y="5331714"/>
            <a:ext cx="833119" cy="743585"/>
          </a:xfrm>
          <a:custGeom>
            <a:avLst/>
            <a:gdLst/>
            <a:ahLst/>
            <a:cxnLst/>
            <a:rect l="l" t="t" r="r" b="b"/>
            <a:pathLst>
              <a:path w="833120" h="743585">
                <a:moveTo>
                  <a:pt x="35941" y="652754"/>
                </a:moveTo>
                <a:lnTo>
                  <a:pt x="0" y="743000"/>
                </a:lnTo>
                <a:lnTo>
                  <a:pt x="93726" y="717575"/>
                </a:lnTo>
                <a:lnTo>
                  <a:pt x="83061" y="705612"/>
                </a:lnTo>
                <a:lnTo>
                  <a:pt x="63627" y="705612"/>
                </a:lnTo>
                <a:lnTo>
                  <a:pt x="44323" y="684009"/>
                </a:lnTo>
                <a:lnTo>
                  <a:pt x="55171" y="674326"/>
                </a:lnTo>
                <a:lnTo>
                  <a:pt x="35941" y="652754"/>
                </a:lnTo>
                <a:close/>
              </a:path>
              <a:path w="833120" h="743585">
                <a:moveTo>
                  <a:pt x="55171" y="674326"/>
                </a:moveTo>
                <a:lnTo>
                  <a:pt x="44323" y="684009"/>
                </a:lnTo>
                <a:lnTo>
                  <a:pt x="63627" y="705612"/>
                </a:lnTo>
                <a:lnTo>
                  <a:pt x="74450" y="695953"/>
                </a:lnTo>
                <a:lnTo>
                  <a:pt x="55171" y="674326"/>
                </a:lnTo>
                <a:close/>
              </a:path>
              <a:path w="833120" h="743585">
                <a:moveTo>
                  <a:pt x="74450" y="695953"/>
                </a:moveTo>
                <a:lnTo>
                  <a:pt x="63627" y="705612"/>
                </a:lnTo>
                <a:lnTo>
                  <a:pt x="83061" y="705612"/>
                </a:lnTo>
                <a:lnTo>
                  <a:pt x="74450" y="695953"/>
                </a:lnTo>
                <a:close/>
              </a:path>
              <a:path w="833120" h="743585">
                <a:moveTo>
                  <a:pt x="758080" y="46957"/>
                </a:moveTo>
                <a:lnTo>
                  <a:pt x="55171" y="674326"/>
                </a:lnTo>
                <a:lnTo>
                  <a:pt x="74450" y="695953"/>
                </a:lnTo>
                <a:lnTo>
                  <a:pt x="777402" y="68656"/>
                </a:lnTo>
                <a:lnTo>
                  <a:pt x="758080" y="46957"/>
                </a:lnTo>
                <a:close/>
              </a:path>
              <a:path w="833120" h="743585">
                <a:moveTo>
                  <a:pt x="817750" y="37338"/>
                </a:moveTo>
                <a:lnTo>
                  <a:pt x="768858" y="37338"/>
                </a:lnTo>
                <a:lnTo>
                  <a:pt x="788162" y="59055"/>
                </a:lnTo>
                <a:lnTo>
                  <a:pt x="777402" y="68656"/>
                </a:lnTo>
                <a:lnTo>
                  <a:pt x="796671" y="90297"/>
                </a:lnTo>
                <a:lnTo>
                  <a:pt x="817750" y="37338"/>
                </a:lnTo>
                <a:close/>
              </a:path>
              <a:path w="833120" h="743585">
                <a:moveTo>
                  <a:pt x="768858" y="37338"/>
                </a:moveTo>
                <a:lnTo>
                  <a:pt x="758080" y="46957"/>
                </a:lnTo>
                <a:lnTo>
                  <a:pt x="777402" y="68656"/>
                </a:lnTo>
                <a:lnTo>
                  <a:pt x="788162" y="59055"/>
                </a:lnTo>
                <a:lnTo>
                  <a:pt x="768858" y="37338"/>
                </a:lnTo>
                <a:close/>
              </a:path>
              <a:path w="833120" h="743585">
                <a:moveTo>
                  <a:pt x="832612" y="0"/>
                </a:moveTo>
                <a:lnTo>
                  <a:pt x="738886" y="25400"/>
                </a:lnTo>
                <a:lnTo>
                  <a:pt x="758080" y="46957"/>
                </a:lnTo>
                <a:lnTo>
                  <a:pt x="768858" y="37338"/>
                </a:lnTo>
                <a:lnTo>
                  <a:pt x="817750" y="37338"/>
                </a:lnTo>
                <a:lnTo>
                  <a:pt x="832612" y="0"/>
                </a:lnTo>
                <a:close/>
              </a:path>
            </a:pathLst>
          </a:custGeom>
          <a:solidFill>
            <a:srgbClr val="B8131A"/>
          </a:solidFill>
        </p:spPr>
        <p:txBody>
          <a:bodyPr wrap="square" lIns="0" tIns="0" rIns="0" bIns="0" rtlCol="0"/>
          <a:lstStyle/>
          <a:p>
            <a:endParaRPr/>
          </a:p>
        </p:txBody>
      </p:sp>
      <p:sp>
        <p:nvSpPr>
          <p:cNvPr id="21" name="object 21"/>
          <p:cNvSpPr txBox="1"/>
          <p:nvPr/>
        </p:nvSpPr>
        <p:spPr>
          <a:xfrm>
            <a:off x="4231640" y="4017009"/>
            <a:ext cx="699136" cy="320601"/>
          </a:xfrm>
          <a:prstGeom prst="rect">
            <a:avLst/>
          </a:prstGeom>
        </p:spPr>
        <p:txBody>
          <a:bodyPr vert="horz" wrap="square" lIns="0" tIns="12700" rIns="0" bIns="0" rtlCol="0">
            <a:spAutoFit/>
          </a:bodyPr>
          <a:lstStyle/>
          <a:p>
            <a:pPr marL="12700">
              <a:lnSpc>
                <a:spcPct val="100000"/>
              </a:lnSpc>
              <a:spcBef>
                <a:spcPts val="100"/>
              </a:spcBef>
            </a:pPr>
            <a:r>
              <a:rPr sz="2000" b="0" spc="15" dirty="0">
                <a:solidFill>
                  <a:srgbClr val="B8131A"/>
                </a:solidFill>
                <a:latin typeface="Segoe UI Light"/>
                <a:cs typeface="Segoe UI Light"/>
              </a:rPr>
              <a:t>1</a:t>
            </a:r>
            <a:r>
              <a:rPr sz="2000" b="0" spc="5" dirty="0">
                <a:solidFill>
                  <a:srgbClr val="B8131A"/>
                </a:solidFill>
                <a:latin typeface="Segoe UI Light"/>
                <a:cs typeface="Segoe UI Light"/>
              </a:rPr>
              <a:t>,</a:t>
            </a:r>
            <a:r>
              <a:rPr sz="2000" b="0" dirty="0">
                <a:solidFill>
                  <a:srgbClr val="B8131A"/>
                </a:solidFill>
                <a:latin typeface="Segoe UI Light"/>
                <a:cs typeface="Segoe UI Light"/>
              </a:rPr>
              <a:t>n</a:t>
            </a:r>
            <a:endParaRPr sz="2000" dirty="0">
              <a:latin typeface="Segoe UI Light"/>
              <a:cs typeface="Segoe UI Light"/>
            </a:endParaRPr>
          </a:p>
        </p:txBody>
      </p:sp>
      <p:sp>
        <p:nvSpPr>
          <p:cNvPr id="22" name="object 22"/>
          <p:cNvSpPr txBox="1"/>
          <p:nvPr/>
        </p:nvSpPr>
        <p:spPr>
          <a:xfrm>
            <a:off x="6662166" y="1858517"/>
            <a:ext cx="443865" cy="1819910"/>
          </a:xfrm>
          <a:prstGeom prst="rect">
            <a:avLst/>
          </a:prstGeom>
          <a:ln w="19811">
            <a:solidFill>
              <a:srgbClr val="000000"/>
            </a:solidFill>
          </a:ln>
        </p:spPr>
        <p:txBody>
          <a:bodyPr vert="horz" wrap="square" lIns="0" tIns="40005" rIns="0" bIns="0" rtlCol="0">
            <a:spAutoFit/>
          </a:bodyPr>
          <a:lstStyle/>
          <a:p>
            <a:pPr marL="91440">
              <a:lnSpc>
                <a:spcPct val="100000"/>
              </a:lnSpc>
              <a:spcBef>
                <a:spcPts val="315"/>
              </a:spcBef>
            </a:pPr>
            <a:r>
              <a:rPr sz="1600" spc="-5" dirty="0">
                <a:solidFill>
                  <a:srgbClr val="404040"/>
                </a:solidFill>
                <a:latin typeface="Segoe UI"/>
                <a:cs typeface="Segoe UI"/>
              </a:rPr>
              <a:t>X</a:t>
            </a:r>
            <a:r>
              <a:rPr sz="1575" spc="-7" baseline="-21164" dirty="0">
                <a:solidFill>
                  <a:srgbClr val="404040"/>
                </a:solidFill>
                <a:latin typeface="Segoe UI"/>
                <a:cs typeface="Segoe UI"/>
              </a:rPr>
              <a:t>1</a:t>
            </a:r>
            <a:endParaRPr sz="1575" baseline="-21164">
              <a:latin typeface="Segoe UI"/>
              <a:cs typeface="Segoe UI"/>
            </a:endParaRPr>
          </a:p>
          <a:p>
            <a:pPr marL="91440" marR="151765" algn="just">
              <a:lnSpc>
                <a:spcPct val="200000"/>
              </a:lnSpc>
            </a:pPr>
            <a:r>
              <a:rPr sz="1600" spc="-15" dirty="0">
                <a:solidFill>
                  <a:srgbClr val="404040"/>
                </a:solidFill>
                <a:latin typeface="Segoe UI"/>
                <a:cs typeface="Segoe UI"/>
              </a:rPr>
              <a:t>X</a:t>
            </a:r>
            <a:r>
              <a:rPr sz="1575" spc="7" baseline="-21164" dirty="0">
                <a:solidFill>
                  <a:srgbClr val="404040"/>
                </a:solidFill>
                <a:latin typeface="Segoe UI"/>
                <a:cs typeface="Segoe UI"/>
              </a:rPr>
              <a:t>2 </a:t>
            </a:r>
            <a:r>
              <a:rPr sz="1600" spc="-15" dirty="0">
                <a:solidFill>
                  <a:srgbClr val="404040"/>
                </a:solidFill>
                <a:latin typeface="Segoe UI"/>
                <a:cs typeface="Segoe UI"/>
              </a:rPr>
              <a:t>X</a:t>
            </a:r>
            <a:r>
              <a:rPr sz="1575" spc="7" baseline="-21164" dirty="0">
                <a:solidFill>
                  <a:srgbClr val="404040"/>
                </a:solidFill>
                <a:latin typeface="Segoe UI"/>
                <a:cs typeface="Segoe UI"/>
              </a:rPr>
              <a:t>3 </a:t>
            </a:r>
            <a:r>
              <a:rPr sz="1600" spc="-15" dirty="0">
                <a:solidFill>
                  <a:srgbClr val="404040"/>
                </a:solidFill>
                <a:latin typeface="Segoe UI"/>
                <a:cs typeface="Segoe UI"/>
              </a:rPr>
              <a:t>X</a:t>
            </a:r>
            <a:r>
              <a:rPr sz="1575" spc="7" baseline="-21164" dirty="0">
                <a:solidFill>
                  <a:srgbClr val="404040"/>
                </a:solidFill>
                <a:latin typeface="Segoe UI"/>
                <a:cs typeface="Segoe UI"/>
              </a:rPr>
              <a:t>4</a:t>
            </a:r>
            <a:endParaRPr sz="1575" baseline="-21164">
              <a:latin typeface="Segoe UI"/>
              <a:cs typeface="Segoe UI"/>
            </a:endParaRPr>
          </a:p>
        </p:txBody>
      </p:sp>
      <p:sp>
        <p:nvSpPr>
          <p:cNvPr id="23" name="object 23"/>
          <p:cNvSpPr txBox="1"/>
          <p:nvPr/>
        </p:nvSpPr>
        <p:spPr>
          <a:xfrm>
            <a:off x="7939278" y="2096261"/>
            <a:ext cx="443865" cy="902335"/>
          </a:xfrm>
          <a:prstGeom prst="rect">
            <a:avLst/>
          </a:prstGeom>
          <a:ln w="19811">
            <a:solidFill>
              <a:srgbClr val="000000"/>
            </a:solidFill>
          </a:ln>
        </p:spPr>
        <p:txBody>
          <a:bodyPr vert="horz" wrap="square" lIns="0" tIns="40005" rIns="0" bIns="0" rtlCol="0">
            <a:spAutoFit/>
          </a:bodyPr>
          <a:lstStyle/>
          <a:p>
            <a:pPr marL="90805">
              <a:lnSpc>
                <a:spcPct val="100000"/>
              </a:lnSpc>
              <a:spcBef>
                <a:spcPts val="315"/>
              </a:spcBef>
            </a:pPr>
            <a:r>
              <a:rPr sz="1600" spc="5" dirty="0">
                <a:solidFill>
                  <a:srgbClr val="404040"/>
                </a:solidFill>
                <a:latin typeface="Segoe UI"/>
                <a:cs typeface="Segoe UI"/>
              </a:rPr>
              <a:t>Y</a:t>
            </a:r>
            <a:r>
              <a:rPr sz="1575" spc="7" baseline="-21164" dirty="0">
                <a:solidFill>
                  <a:srgbClr val="404040"/>
                </a:solidFill>
                <a:latin typeface="Segoe UI"/>
                <a:cs typeface="Segoe UI"/>
              </a:rPr>
              <a:t>1</a:t>
            </a:r>
            <a:endParaRPr sz="1575" baseline="-21164">
              <a:latin typeface="Segoe UI"/>
              <a:cs typeface="Segoe UI"/>
            </a:endParaRPr>
          </a:p>
          <a:p>
            <a:pPr marL="90805">
              <a:lnSpc>
                <a:spcPct val="100000"/>
              </a:lnSpc>
              <a:spcBef>
                <a:spcPts val="1920"/>
              </a:spcBef>
            </a:pPr>
            <a:r>
              <a:rPr sz="1600" spc="5" dirty="0">
                <a:solidFill>
                  <a:srgbClr val="404040"/>
                </a:solidFill>
                <a:latin typeface="Segoe UI"/>
                <a:cs typeface="Segoe UI"/>
              </a:rPr>
              <a:t>Y</a:t>
            </a:r>
            <a:r>
              <a:rPr sz="1575" spc="7" baseline="-21164" dirty="0">
                <a:solidFill>
                  <a:srgbClr val="404040"/>
                </a:solidFill>
                <a:latin typeface="Segoe UI"/>
                <a:cs typeface="Segoe UI"/>
              </a:rPr>
              <a:t>2</a:t>
            </a:r>
            <a:endParaRPr sz="1575" baseline="-21164">
              <a:latin typeface="Segoe UI"/>
              <a:cs typeface="Segoe UI"/>
            </a:endParaRPr>
          </a:p>
        </p:txBody>
      </p:sp>
      <p:sp>
        <p:nvSpPr>
          <p:cNvPr id="24" name="object 24"/>
          <p:cNvSpPr/>
          <p:nvPr/>
        </p:nvSpPr>
        <p:spPr>
          <a:xfrm>
            <a:off x="7105650" y="2075307"/>
            <a:ext cx="833119" cy="251460"/>
          </a:xfrm>
          <a:custGeom>
            <a:avLst/>
            <a:gdLst/>
            <a:ahLst/>
            <a:cxnLst/>
            <a:rect l="l" t="t" r="r" b="b"/>
            <a:pathLst>
              <a:path w="833120" h="251460">
                <a:moveTo>
                  <a:pt x="744825" y="223300"/>
                </a:moveTo>
                <a:lnTo>
                  <a:pt x="737743" y="251459"/>
                </a:lnTo>
                <a:lnTo>
                  <a:pt x="832611" y="230504"/>
                </a:lnTo>
                <a:lnTo>
                  <a:pt x="828331" y="226821"/>
                </a:lnTo>
                <a:lnTo>
                  <a:pt x="758825" y="226821"/>
                </a:lnTo>
                <a:lnTo>
                  <a:pt x="744825" y="223300"/>
                </a:lnTo>
                <a:close/>
              </a:path>
              <a:path w="833120" h="251460">
                <a:moveTo>
                  <a:pt x="751887" y="195220"/>
                </a:moveTo>
                <a:lnTo>
                  <a:pt x="744825" y="223300"/>
                </a:lnTo>
                <a:lnTo>
                  <a:pt x="758825" y="226821"/>
                </a:lnTo>
                <a:lnTo>
                  <a:pt x="765936" y="198754"/>
                </a:lnTo>
                <a:lnTo>
                  <a:pt x="751887" y="195220"/>
                </a:lnTo>
                <a:close/>
              </a:path>
              <a:path w="833120" h="251460">
                <a:moveTo>
                  <a:pt x="758951" y="167131"/>
                </a:moveTo>
                <a:lnTo>
                  <a:pt x="751887" y="195220"/>
                </a:lnTo>
                <a:lnTo>
                  <a:pt x="765936" y="198754"/>
                </a:lnTo>
                <a:lnTo>
                  <a:pt x="758825" y="226821"/>
                </a:lnTo>
                <a:lnTo>
                  <a:pt x="828331" y="226821"/>
                </a:lnTo>
                <a:lnTo>
                  <a:pt x="758951" y="167131"/>
                </a:lnTo>
                <a:close/>
              </a:path>
              <a:path w="833120" h="251460">
                <a:moveTo>
                  <a:pt x="87786" y="28159"/>
                </a:moveTo>
                <a:lnTo>
                  <a:pt x="80724" y="56239"/>
                </a:lnTo>
                <a:lnTo>
                  <a:pt x="744825" y="223300"/>
                </a:lnTo>
                <a:lnTo>
                  <a:pt x="751887" y="195220"/>
                </a:lnTo>
                <a:lnTo>
                  <a:pt x="87786" y="28159"/>
                </a:lnTo>
                <a:close/>
              </a:path>
              <a:path w="833120" h="251460">
                <a:moveTo>
                  <a:pt x="94869" y="0"/>
                </a:moveTo>
                <a:lnTo>
                  <a:pt x="0" y="20954"/>
                </a:lnTo>
                <a:lnTo>
                  <a:pt x="73659" y="84327"/>
                </a:lnTo>
                <a:lnTo>
                  <a:pt x="80724" y="56239"/>
                </a:lnTo>
                <a:lnTo>
                  <a:pt x="66675" y="52704"/>
                </a:lnTo>
                <a:lnTo>
                  <a:pt x="73786" y="24637"/>
                </a:lnTo>
                <a:lnTo>
                  <a:pt x="88672" y="24637"/>
                </a:lnTo>
                <a:lnTo>
                  <a:pt x="94869" y="0"/>
                </a:lnTo>
                <a:close/>
              </a:path>
              <a:path w="833120" h="251460">
                <a:moveTo>
                  <a:pt x="73786" y="24637"/>
                </a:moveTo>
                <a:lnTo>
                  <a:pt x="66675" y="52704"/>
                </a:lnTo>
                <a:lnTo>
                  <a:pt x="80724" y="56239"/>
                </a:lnTo>
                <a:lnTo>
                  <a:pt x="87786" y="28159"/>
                </a:lnTo>
                <a:lnTo>
                  <a:pt x="73786" y="24637"/>
                </a:lnTo>
                <a:close/>
              </a:path>
              <a:path w="833120" h="251460">
                <a:moveTo>
                  <a:pt x="88672" y="24637"/>
                </a:moveTo>
                <a:lnTo>
                  <a:pt x="73786" y="24637"/>
                </a:lnTo>
                <a:lnTo>
                  <a:pt x="87786" y="28159"/>
                </a:lnTo>
                <a:lnTo>
                  <a:pt x="88672" y="24637"/>
                </a:lnTo>
                <a:close/>
              </a:path>
            </a:pathLst>
          </a:custGeom>
          <a:solidFill>
            <a:srgbClr val="B8131A"/>
          </a:solidFill>
        </p:spPr>
        <p:txBody>
          <a:bodyPr wrap="square" lIns="0" tIns="0" rIns="0" bIns="0" rtlCol="0"/>
          <a:lstStyle/>
          <a:p>
            <a:endParaRPr/>
          </a:p>
        </p:txBody>
      </p:sp>
      <p:sp>
        <p:nvSpPr>
          <p:cNvPr id="25" name="object 25"/>
          <p:cNvSpPr/>
          <p:nvPr/>
        </p:nvSpPr>
        <p:spPr>
          <a:xfrm>
            <a:off x="7105650" y="2551557"/>
            <a:ext cx="804545" cy="238760"/>
          </a:xfrm>
          <a:custGeom>
            <a:avLst/>
            <a:gdLst/>
            <a:ahLst/>
            <a:cxnLst/>
            <a:rect l="l" t="t" r="r" b="b"/>
            <a:pathLst>
              <a:path w="804545" h="238760">
                <a:moveTo>
                  <a:pt x="716476" y="210588"/>
                </a:moveTo>
                <a:lnTo>
                  <a:pt x="709676" y="238632"/>
                </a:lnTo>
                <a:lnTo>
                  <a:pt x="804291" y="216915"/>
                </a:lnTo>
                <a:lnTo>
                  <a:pt x="800830" y="213994"/>
                </a:lnTo>
                <a:lnTo>
                  <a:pt x="730503" y="213994"/>
                </a:lnTo>
                <a:lnTo>
                  <a:pt x="716476" y="210588"/>
                </a:lnTo>
                <a:close/>
              </a:path>
              <a:path w="804545" h="238760">
                <a:moveTo>
                  <a:pt x="723312" y="182391"/>
                </a:moveTo>
                <a:lnTo>
                  <a:pt x="716476" y="210588"/>
                </a:lnTo>
                <a:lnTo>
                  <a:pt x="730503" y="213994"/>
                </a:lnTo>
                <a:lnTo>
                  <a:pt x="737361" y="185800"/>
                </a:lnTo>
                <a:lnTo>
                  <a:pt x="723312" y="182391"/>
                </a:lnTo>
                <a:close/>
              </a:path>
              <a:path w="804545" h="238760">
                <a:moveTo>
                  <a:pt x="730123" y="154304"/>
                </a:moveTo>
                <a:lnTo>
                  <a:pt x="723312" y="182391"/>
                </a:lnTo>
                <a:lnTo>
                  <a:pt x="737361" y="185800"/>
                </a:lnTo>
                <a:lnTo>
                  <a:pt x="730503" y="213994"/>
                </a:lnTo>
                <a:lnTo>
                  <a:pt x="800830" y="213994"/>
                </a:lnTo>
                <a:lnTo>
                  <a:pt x="730123" y="154304"/>
                </a:lnTo>
                <a:close/>
              </a:path>
              <a:path w="804545" h="238760">
                <a:moveTo>
                  <a:pt x="87796" y="28164"/>
                </a:moveTo>
                <a:lnTo>
                  <a:pt x="80996" y="56248"/>
                </a:lnTo>
                <a:lnTo>
                  <a:pt x="716476" y="210588"/>
                </a:lnTo>
                <a:lnTo>
                  <a:pt x="723312" y="182391"/>
                </a:lnTo>
                <a:lnTo>
                  <a:pt x="87796" y="28164"/>
                </a:lnTo>
                <a:close/>
              </a:path>
              <a:path w="804545" h="238760">
                <a:moveTo>
                  <a:pt x="94615" y="0"/>
                </a:moveTo>
                <a:lnTo>
                  <a:pt x="0" y="21716"/>
                </a:lnTo>
                <a:lnTo>
                  <a:pt x="74168" y="84454"/>
                </a:lnTo>
                <a:lnTo>
                  <a:pt x="80996" y="56248"/>
                </a:lnTo>
                <a:lnTo>
                  <a:pt x="66928" y="52831"/>
                </a:lnTo>
                <a:lnTo>
                  <a:pt x="73786" y="24764"/>
                </a:lnTo>
                <a:lnTo>
                  <a:pt x="88619" y="24764"/>
                </a:lnTo>
                <a:lnTo>
                  <a:pt x="94615" y="0"/>
                </a:lnTo>
                <a:close/>
              </a:path>
              <a:path w="804545" h="238760">
                <a:moveTo>
                  <a:pt x="73786" y="24764"/>
                </a:moveTo>
                <a:lnTo>
                  <a:pt x="66928" y="52831"/>
                </a:lnTo>
                <a:lnTo>
                  <a:pt x="80996" y="56248"/>
                </a:lnTo>
                <a:lnTo>
                  <a:pt x="87796" y="28164"/>
                </a:lnTo>
                <a:lnTo>
                  <a:pt x="73786" y="24764"/>
                </a:lnTo>
                <a:close/>
              </a:path>
              <a:path w="804545" h="238760">
                <a:moveTo>
                  <a:pt x="88619" y="24764"/>
                </a:moveTo>
                <a:lnTo>
                  <a:pt x="73786" y="24764"/>
                </a:lnTo>
                <a:lnTo>
                  <a:pt x="87796" y="28164"/>
                </a:lnTo>
                <a:lnTo>
                  <a:pt x="88619" y="24764"/>
                </a:lnTo>
                <a:close/>
              </a:path>
            </a:pathLst>
          </a:custGeom>
          <a:solidFill>
            <a:srgbClr val="B8131A"/>
          </a:solidFill>
        </p:spPr>
        <p:txBody>
          <a:bodyPr wrap="square" lIns="0" tIns="0" rIns="0" bIns="0" rtlCol="0"/>
          <a:lstStyle/>
          <a:p>
            <a:endParaRPr/>
          </a:p>
        </p:txBody>
      </p:sp>
      <p:sp>
        <p:nvSpPr>
          <p:cNvPr id="26" name="object 26"/>
          <p:cNvSpPr/>
          <p:nvPr/>
        </p:nvSpPr>
        <p:spPr>
          <a:xfrm>
            <a:off x="7107173" y="2863976"/>
            <a:ext cx="804545" cy="271145"/>
          </a:xfrm>
          <a:custGeom>
            <a:avLst/>
            <a:gdLst/>
            <a:ahLst/>
            <a:cxnLst/>
            <a:rect l="l" t="t" r="r" b="b"/>
            <a:pathLst>
              <a:path w="804545" h="271144">
                <a:moveTo>
                  <a:pt x="70993" y="187833"/>
                </a:moveTo>
                <a:lnTo>
                  <a:pt x="0" y="254126"/>
                </a:lnTo>
                <a:lnTo>
                  <a:pt x="95630" y="271145"/>
                </a:lnTo>
                <a:lnTo>
                  <a:pt x="88645" y="247523"/>
                </a:lnTo>
                <a:lnTo>
                  <a:pt x="73532" y="247523"/>
                </a:lnTo>
                <a:lnTo>
                  <a:pt x="65404" y="219710"/>
                </a:lnTo>
                <a:lnTo>
                  <a:pt x="79217" y="215642"/>
                </a:lnTo>
                <a:lnTo>
                  <a:pt x="70993" y="187833"/>
                </a:lnTo>
                <a:close/>
              </a:path>
              <a:path w="804545" h="271144">
                <a:moveTo>
                  <a:pt x="79217" y="215642"/>
                </a:moveTo>
                <a:lnTo>
                  <a:pt x="65404" y="219710"/>
                </a:lnTo>
                <a:lnTo>
                  <a:pt x="73532" y="247523"/>
                </a:lnTo>
                <a:lnTo>
                  <a:pt x="87433" y="243426"/>
                </a:lnTo>
                <a:lnTo>
                  <a:pt x="79217" y="215642"/>
                </a:lnTo>
                <a:close/>
              </a:path>
              <a:path w="804545" h="271144">
                <a:moveTo>
                  <a:pt x="87433" y="243426"/>
                </a:moveTo>
                <a:lnTo>
                  <a:pt x="73532" y="247523"/>
                </a:lnTo>
                <a:lnTo>
                  <a:pt x="88645" y="247523"/>
                </a:lnTo>
                <a:lnTo>
                  <a:pt x="87433" y="243426"/>
                </a:lnTo>
                <a:close/>
              </a:path>
              <a:path w="804545" h="271144">
                <a:moveTo>
                  <a:pt x="716891" y="27833"/>
                </a:moveTo>
                <a:lnTo>
                  <a:pt x="79217" y="215642"/>
                </a:lnTo>
                <a:lnTo>
                  <a:pt x="87433" y="243426"/>
                </a:lnTo>
                <a:lnTo>
                  <a:pt x="725074" y="55505"/>
                </a:lnTo>
                <a:lnTo>
                  <a:pt x="716891" y="27833"/>
                </a:lnTo>
                <a:close/>
              </a:path>
              <a:path w="804545" h="271144">
                <a:moveTo>
                  <a:pt x="797205" y="23749"/>
                </a:moveTo>
                <a:lnTo>
                  <a:pt x="730757" y="23749"/>
                </a:lnTo>
                <a:lnTo>
                  <a:pt x="738885" y="51435"/>
                </a:lnTo>
                <a:lnTo>
                  <a:pt x="725074" y="55505"/>
                </a:lnTo>
                <a:lnTo>
                  <a:pt x="733298" y="83312"/>
                </a:lnTo>
                <a:lnTo>
                  <a:pt x="797205" y="23749"/>
                </a:lnTo>
                <a:close/>
              </a:path>
              <a:path w="804545" h="271144">
                <a:moveTo>
                  <a:pt x="730757" y="23749"/>
                </a:moveTo>
                <a:lnTo>
                  <a:pt x="716891" y="27833"/>
                </a:lnTo>
                <a:lnTo>
                  <a:pt x="725074" y="55505"/>
                </a:lnTo>
                <a:lnTo>
                  <a:pt x="738885" y="51435"/>
                </a:lnTo>
                <a:lnTo>
                  <a:pt x="730757" y="23749"/>
                </a:lnTo>
                <a:close/>
              </a:path>
              <a:path w="804545" h="271144">
                <a:moveTo>
                  <a:pt x="708659" y="0"/>
                </a:moveTo>
                <a:lnTo>
                  <a:pt x="716891" y="27833"/>
                </a:lnTo>
                <a:lnTo>
                  <a:pt x="730757" y="23749"/>
                </a:lnTo>
                <a:lnTo>
                  <a:pt x="797205" y="23749"/>
                </a:lnTo>
                <a:lnTo>
                  <a:pt x="804291" y="17145"/>
                </a:lnTo>
                <a:lnTo>
                  <a:pt x="708659" y="0"/>
                </a:lnTo>
                <a:close/>
              </a:path>
            </a:pathLst>
          </a:custGeom>
          <a:solidFill>
            <a:srgbClr val="B8131A"/>
          </a:solidFill>
        </p:spPr>
        <p:txBody>
          <a:bodyPr wrap="square" lIns="0" tIns="0" rIns="0" bIns="0" rtlCol="0"/>
          <a:lstStyle/>
          <a:p>
            <a:endParaRPr/>
          </a:p>
        </p:txBody>
      </p:sp>
      <p:sp>
        <p:nvSpPr>
          <p:cNvPr id="27" name="object 27"/>
          <p:cNvSpPr txBox="1"/>
          <p:nvPr/>
        </p:nvSpPr>
        <p:spPr>
          <a:xfrm>
            <a:off x="6730364" y="1449705"/>
            <a:ext cx="491109" cy="321242"/>
          </a:xfrm>
          <a:prstGeom prst="rect">
            <a:avLst/>
          </a:prstGeom>
        </p:spPr>
        <p:txBody>
          <a:bodyPr vert="horz" wrap="square" lIns="0" tIns="13335" rIns="0" bIns="0" rtlCol="0">
            <a:spAutoFit/>
          </a:bodyPr>
          <a:lstStyle/>
          <a:p>
            <a:pPr marL="12700">
              <a:lnSpc>
                <a:spcPct val="100000"/>
              </a:lnSpc>
              <a:spcBef>
                <a:spcPts val="105"/>
              </a:spcBef>
            </a:pPr>
            <a:r>
              <a:rPr sz="2000" b="0" spc="10" dirty="0">
                <a:solidFill>
                  <a:srgbClr val="B8131A"/>
                </a:solidFill>
                <a:latin typeface="Segoe UI Light"/>
                <a:cs typeface="Segoe UI Light"/>
              </a:rPr>
              <a:t>0,1</a:t>
            </a:r>
            <a:endParaRPr sz="2000" dirty="0">
              <a:latin typeface="Segoe UI Light"/>
              <a:cs typeface="Segoe UI Light"/>
            </a:endParaRPr>
          </a:p>
        </p:txBody>
      </p:sp>
      <p:sp>
        <p:nvSpPr>
          <p:cNvPr id="28" name="object 28"/>
          <p:cNvSpPr txBox="1"/>
          <p:nvPr/>
        </p:nvSpPr>
        <p:spPr>
          <a:xfrm>
            <a:off x="8003793" y="1449706"/>
            <a:ext cx="417578" cy="321242"/>
          </a:xfrm>
          <a:prstGeom prst="rect">
            <a:avLst/>
          </a:prstGeom>
        </p:spPr>
        <p:txBody>
          <a:bodyPr vert="horz" wrap="square" lIns="0" tIns="13335" rIns="0" bIns="0" rtlCol="0">
            <a:spAutoFit/>
          </a:bodyPr>
          <a:lstStyle/>
          <a:p>
            <a:pPr marL="12700">
              <a:lnSpc>
                <a:spcPct val="100000"/>
              </a:lnSpc>
              <a:spcBef>
                <a:spcPts val="105"/>
              </a:spcBef>
            </a:pPr>
            <a:r>
              <a:rPr sz="2000" b="0" spc="15" dirty="0">
                <a:solidFill>
                  <a:srgbClr val="B8131A"/>
                </a:solidFill>
                <a:latin typeface="Segoe UI Light"/>
                <a:cs typeface="Segoe UI Light"/>
              </a:rPr>
              <a:t>1</a:t>
            </a:r>
            <a:r>
              <a:rPr sz="2000" b="0" spc="5" dirty="0">
                <a:solidFill>
                  <a:srgbClr val="B8131A"/>
                </a:solidFill>
                <a:latin typeface="Segoe UI Light"/>
                <a:cs typeface="Segoe UI Light"/>
              </a:rPr>
              <a:t>,</a:t>
            </a:r>
            <a:r>
              <a:rPr sz="2000" b="0" dirty="0">
                <a:solidFill>
                  <a:srgbClr val="B8131A"/>
                </a:solidFill>
                <a:latin typeface="Segoe UI Light"/>
                <a:cs typeface="Segoe UI Light"/>
              </a:rPr>
              <a:t>n</a:t>
            </a:r>
            <a:endParaRPr sz="2000" dirty="0">
              <a:latin typeface="Segoe UI Light"/>
              <a:cs typeface="Segoe UI Light"/>
            </a:endParaRPr>
          </a:p>
        </p:txBody>
      </p:sp>
      <p:sp>
        <p:nvSpPr>
          <p:cNvPr id="29" name="object 29"/>
          <p:cNvSpPr txBox="1"/>
          <p:nvPr/>
        </p:nvSpPr>
        <p:spPr>
          <a:xfrm>
            <a:off x="6662166" y="4380738"/>
            <a:ext cx="443865" cy="1818639"/>
          </a:xfrm>
          <a:prstGeom prst="rect">
            <a:avLst/>
          </a:prstGeom>
          <a:ln w="19811">
            <a:solidFill>
              <a:srgbClr val="000000"/>
            </a:solidFill>
          </a:ln>
        </p:spPr>
        <p:txBody>
          <a:bodyPr vert="horz" wrap="square" lIns="0" tIns="40005" rIns="0" bIns="0" rtlCol="0">
            <a:spAutoFit/>
          </a:bodyPr>
          <a:lstStyle/>
          <a:p>
            <a:pPr marL="91440">
              <a:lnSpc>
                <a:spcPct val="100000"/>
              </a:lnSpc>
              <a:spcBef>
                <a:spcPts val="315"/>
              </a:spcBef>
            </a:pPr>
            <a:r>
              <a:rPr sz="1600" spc="-5" dirty="0">
                <a:solidFill>
                  <a:srgbClr val="404040"/>
                </a:solidFill>
                <a:latin typeface="Segoe UI"/>
                <a:cs typeface="Segoe UI"/>
              </a:rPr>
              <a:t>X</a:t>
            </a:r>
            <a:r>
              <a:rPr sz="1575" spc="-7" baseline="-21164" dirty="0">
                <a:solidFill>
                  <a:srgbClr val="404040"/>
                </a:solidFill>
                <a:latin typeface="Segoe UI"/>
                <a:cs typeface="Segoe UI"/>
              </a:rPr>
              <a:t>1</a:t>
            </a:r>
            <a:endParaRPr sz="1575" baseline="-21164">
              <a:latin typeface="Segoe UI"/>
              <a:cs typeface="Segoe UI"/>
            </a:endParaRPr>
          </a:p>
          <a:p>
            <a:pPr marL="91440" marR="151765" algn="just">
              <a:lnSpc>
                <a:spcPct val="200000"/>
              </a:lnSpc>
            </a:pPr>
            <a:r>
              <a:rPr sz="1600" spc="-15" dirty="0">
                <a:solidFill>
                  <a:srgbClr val="404040"/>
                </a:solidFill>
                <a:latin typeface="Segoe UI"/>
                <a:cs typeface="Segoe UI"/>
              </a:rPr>
              <a:t>X</a:t>
            </a:r>
            <a:r>
              <a:rPr sz="1575" spc="7" baseline="-21164" dirty="0">
                <a:solidFill>
                  <a:srgbClr val="404040"/>
                </a:solidFill>
                <a:latin typeface="Segoe UI"/>
                <a:cs typeface="Segoe UI"/>
              </a:rPr>
              <a:t>2 </a:t>
            </a:r>
            <a:r>
              <a:rPr sz="1600" spc="-15" dirty="0">
                <a:solidFill>
                  <a:srgbClr val="404040"/>
                </a:solidFill>
                <a:latin typeface="Segoe UI"/>
                <a:cs typeface="Segoe UI"/>
              </a:rPr>
              <a:t>X</a:t>
            </a:r>
            <a:r>
              <a:rPr sz="1575" spc="7" baseline="-21164" dirty="0">
                <a:solidFill>
                  <a:srgbClr val="404040"/>
                </a:solidFill>
                <a:latin typeface="Segoe UI"/>
                <a:cs typeface="Segoe UI"/>
              </a:rPr>
              <a:t>3 </a:t>
            </a:r>
            <a:r>
              <a:rPr sz="1600" spc="-15" dirty="0">
                <a:solidFill>
                  <a:srgbClr val="404040"/>
                </a:solidFill>
                <a:latin typeface="Segoe UI"/>
                <a:cs typeface="Segoe UI"/>
              </a:rPr>
              <a:t>X</a:t>
            </a:r>
            <a:r>
              <a:rPr sz="1575" spc="7" baseline="-21164" dirty="0">
                <a:solidFill>
                  <a:srgbClr val="404040"/>
                </a:solidFill>
                <a:latin typeface="Segoe UI"/>
                <a:cs typeface="Segoe UI"/>
              </a:rPr>
              <a:t>4</a:t>
            </a:r>
            <a:endParaRPr sz="1575" baseline="-21164">
              <a:latin typeface="Segoe UI"/>
              <a:cs typeface="Segoe UI"/>
            </a:endParaRPr>
          </a:p>
        </p:txBody>
      </p:sp>
      <p:sp>
        <p:nvSpPr>
          <p:cNvPr id="30" name="object 30"/>
          <p:cNvSpPr/>
          <p:nvPr/>
        </p:nvSpPr>
        <p:spPr>
          <a:xfrm>
            <a:off x="7105650" y="4597527"/>
            <a:ext cx="833119" cy="251460"/>
          </a:xfrm>
          <a:custGeom>
            <a:avLst/>
            <a:gdLst/>
            <a:ahLst/>
            <a:cxnLst/>
            <a:rect l="l" t="t" r="r" b="b"/>
            <a:pathLst>
              <a:path w="833120" h="251460">
                <a:moveTo>
                  <a:pt x="744825" y="223300"/>
                </a:moveTo>
                <a:lnTo>
                  <a:pt x="737743" y="251460"/>
                </a:lnTo>
                <a:lnTo>
                  <a:pt x="832611" y="230505"/>
                </a:lnTo>
                <a:lnTo>
                  <a:pt x="828331" y="226822"/>
                </a:lnTo>
                <a:lnTo>
                  <a:pt x="758825" y="226822"/>
                </a:lnTo>
                <a:lnTo>
                  <a:pt x="744825" y="223300"/>
                </a:lnTo>
                <a:close/>
              </a:path>
              <a:path w="833120" h="251460">
                <a:moveTo>
                  <a:pt x="751887" y="195220"/>
                </a:moveTo>
                <a:lnTo>
                  <a:pt x="744825" y="223300"/>
                </a:lnTo>
                <a:lnTo>
                  <a:pt x="758825" y="226822"/>
                </a:lnTo>
                <a:lnTo>
                  <a:pt x="765936" y="198755"/>
                </a:lnTo>
                <a:lnTo>
                  <a:pt x="751887" y="195220"/>
                </a:lnTo>
                <a:close/>
              </a:path>
              <a:path w="833120" h="251460">
                <a:moveTo>
                  <a:pt x="758951" y="167131"/>
                </a:moveTo>
                <a:lnTo>
                  <a:pt x="751887" y="195220"/>
                </a:lnTo>
                <a:lnTo>
                  <a:pt x="765936" y="198755"/>
                </a:lnTo>
                <a:lnTo>
                  <a:pt x="758825" y="226822"/>
                </a:lnTo>
                <a:lnTo>
                  <a:pt x="828331" y="226822"/>
                </a:lnTo>
                <a:lnTo>
                  <a:pt x="758951" y="167131"/>
                </a:lnTo>
                <a:close/>
              </a:path>
              <a:path w="833120" h="251460">
                <a:moveTo>
                  <a:pt x="87786" y="28159"/>
                </a:moveTo>
                <a:lnTo>
                  <a:pt x="80724" y="56239"/>
                </a:lnTo>
                <a:lnTo>
                  <a:pt x="744825" y="223300"/>
                </a:lnTo>
                <a:lnTo>
                  <a:pt x="751887" y="195220"/>
                </a:lnTo>
                <a:lnTo>
                  <a:pt x="87786" y="28159"/>
                </a:lnTo>
                <a:close/>
              </a:path>
              <a:path w="833120" h="251460">
                <a:moveTo>
                  <a:pt x="94869" y="0"/>
                </a:moveTo>
                <a:lnTo>
                  <a:pt x="0" y="20955"/>
                </a:lnTo>
                <a:lnTo>
                  <a:pt x="73659" y="84328"/>
                </a:lnTo>
                <a:lnTo>
                  <a:pt x="80724" y="56239"/>
                </a:lnTo>
                <a:lnTo>
                  <a:pt x="66675" y="52705"/>
                </a:lnTo>
                <a:lnTo>
                  <a:pt x="73786" y="24637"/>
                </a:lnTo>
                <a:lnTo>
                  <a:pt x="88672" y="24637"/>
                </a:lnTo>
                <a:lnTo>
                  <a:pt x="94869" y="0"/>
                </a:lnTo>
                <a:close/>
              </a:path>
              <a:path w="833120" h="251460">
                <a:moveTo>
                  <a:pt x="73786" y="24637"/>
                </a:moveTo>
                <a:lnTo>
                  <a:pt x="66675" y="52705"/>
                </a:lnTo>
                <a:lnTo>
                  <a:pt x="80724" y="56239"/>
                </a:lnTo>
                <a:lnTo>
                  <a:pt x="87786" y="28159"/>
                </a:lnTo>
                <a:lnTo>
                  <a:pt x="73786" y="24637"/>
                </a:lnTo>
                <a:close/>
              </a:path>
              <a:path w="833120" h="251460">
                <a:moveTo>
                  <a:pt x="88672" y="24637"/>
                </a:moveTo>
                <a:lnTo>
                  <a:pt x="73786" y="24637"/>
                </a:lnTo>
                <a:lnTo>
                  <a:pt x="87786" y="28159"/>
                </a:lnTo>
                <a:lnTo>
                  <a:pt x="88672" y="24637"/>
                </a:lnTo>
                <a:close/>
              </a:path>
            </a:pathLst>
          </a:custGeom>
          <a:solidFill>
            <a:srgbClr val="B8131A"/>
          </a:solidFill>
        </p:spPr>
        <p:txBody>
          <a:bodyPr wrap="square" lIns="0" tIns="0" rIns="0" bIns="0" rtlCol="0"/>
          <a:lstStyle/>
          <a:p>
            <a:endParaRPr/>
          </a:p>
        </p:txBody>
      </p:sp>
      <p:sp>
        <p:nvSpPr>
          <p:cNvPr id="31" name="object 31"/>
          <p:cNvSpPr/>
          <p:nvPr/>
        </p:nvSpPr>
        <p:spPr>
          <a:xfrm>
            <a:off x="7105650" y="5072253"/>
            <a:ext cx="804545" cy="238760"/>
          </a:xfrm>
          <a:custGeom>
            <a:avLst/>
            <a:gdLst/>
            <a:ahLst/>
            <a:cxnLst/>
            <a:rect l="l" t="t" r="r" b="b"/>
            <a:pathLst>
              <a:path w="804545" h="238760">
                <a:moveTo>
                  <a:pt x="716476" y="210588"/>
                </a:moveTo>
                <a:lnTo>
                  <a:pt x="709676" y="238633"/>
                </a:lnTo>
                <a:lnTo>
                  <a:pt x="804291" y="216916"/>
                </a:lnTo>
                <a:lnTo>
                  <a:pt x="800830" y="213995"/>
                </a:lnTo>
                <a:lnTo>
                  <a:pt x="730503" y="213995"/>
                </a:lnTo>
                <a:lnTo>
                  <a:pt x="716476" y="210588"/>
                </a:lnTo>
                <a:close/>
              </a:path>
              <a:path w="804545" h="238760">
                <a:moveTo>
                  <a:pt x="723312" y="182391"/>
                </a:moveTo>
                <a:lnTo>
                  <a:pt x="716476" y="210588"/>
                </a:lnTo>
                <a:lnTo>
                  <a:pt x="730503" y="213995"/>
                </a:lnTo>
                <a:lnTo>
                  <a:pt x="737361" y="185801"/>
                </a:lnTo>
                <a:lnTo>
                  <a:pt x="723312" y="182391"/>
                </a:lnTo>
                <a:close/>
              </a:path>
              <a:path w="804545" h="238760">
                <a:moveTo>
                  <a:pt x="730123" y="154305"/>
                </a:moveTo>
                <a:lnTo>
                  <a:pt x="723312" y="182391"/>
                </a:lnTo>
                <a:lnTo>
                  <a:pt x="737361" y="185801"/>
                </a:lnTo>
                <a:lnTo>
                  <a:pt x="730503" y="213995"/>
                </a:lnTo>
                <a:lnTo>
                  <a:pt x="800830" y="213995"/>
                </a:lnTo>
                <a:lnTo>
                  <a:pt x="730123" y="154305"/>
                </a:lnTo>
                <a:close/>
              </a:path>
              <a:path w="804545" h="238760">
                <a:moveTo>
                  <a:pt x="87796" y="28164"/>
                </a:moveTo>
                <a:lnTo>
                  <a:pt x="80996" y="56248"/>
                </a:lnTo>
                <a:lnTo>
                  <a:pt x="716476" y="210588"/>
                </a:lnTo>
                <a:lnTo>
                  <a:pt x="723312" y="182391"/>
                </a:lnTo>
                <a:lnTo>
                  <a:pt x="87796" y="28164"/>
                </a:lnTo>
                <a:close/>
              </a:path>
              <a:path w="804545" h="238760">
                <a:moveTo>
                  <a:pt x="94615" y="0"/>
                </a:moveTo>
                <a:lnTo>
                  <a:pt x="0" y="21717"/>
                </a:lnTo>
                <a:lnTo>
                  <a:pt x="74168" y="84455"/>
                </a:lnTo>
                <a:lnTo>
                  <a:pt x="80996" y="56248"/>
                </a:lnTo>
                <a:lnTo>
                  <a:pt x="66928" y="52832"/>
                </a:lnTo>
                <a:lnTo>
                  <a:pt x="73786" y="24765"/>
                </a:lnTo>
                <a:lnTo>
                  <a:pt x="88619" y="24765"/>
                </a:lnTo>
                <a:lnTo>
                  <a:pt x="94615" y="0"/>
                </a:lnTo>
                <a:close/>
              </a:path>
              <a:path w="804545" h="238760">
                <a:moveTo>
                  <a:pt x="73786" y="24765"/>
                </a:moveTo>
                <a:lnTo>
                  <a:pt x="66928" y="52832"/>
                </a:lnTo>
                <a:lnTo>
                  <a:pt x="80996" y="56248"/>
                </a:lnTo>
                <a:lnTo>
                  <a:pt x="87796" y="28164"/>
                </a:lnTo>
                <a:lnTo>
                  <a:pt x="73786" y="24765"/>
                </a:lnTo>
                <a:close/>
              </a:path>
              <a:path w="804545" h="238760">
                <a:moveTo>
                  <a:pt x="88619" y="24765"/>
                </a:moveTo>
                <a:lnTo>
                  <a:pt x="73786" y="24765"/>
                </a:lnTo>
                <a:lnTo>
                  <a:pt x="87796" y="28164"/>
                </a:lnTo>
                <a:lnTo>
                  <a:pt x="88619" y="24765"/>
                </a:lnTo>
                <a:close/>
              </a:path>
            </a:pathLst>
          </a:custGeom>
          <a:solidFill>
            <a:srgbClr val="B8131A"/>
          </a:solidFill>
        </p:spPr>
        <p:txBody>
          <a:bodyPr wrap="square" lIns="0" tIns="0" rIns="0" bIns="0" rtlCol="0"/>
          <a:lstStyle/>
          <a:p>
            <a:endParaRPr/>
          </a:p>
        </p:txBody>
      </p:sp>
      <p:sp>
        <p:nvSpPr>
          <p:cNvPr id="32" name="object 32"/>
          <p:cNvSpPr/>
          <p:nvPr/>
        </p:nvSpPr>
        <p:spPr>
          <a:xfrm>
            <a:off x="7107173" y="5386196"/>
            <a:ext cx="804545" cy="271780"/>
          </a:xfrm>
          <a:custGeom>
            <a:avLst/>
            <a:gdLst/>
            <a:ahLst/>
            <a:cxnLst/>
            <a:rect l="l" t="t" r="r" b="b"/>
            <a:pathLst>
              <a:path w="804545" h="271779">
                <a:moveTo>
                  <a:pt x="70993" y="187832"/>
                </a:moveTo>
                <a:lnTo>
                  <a:pt x="0" y="254076"/>
                </a:lnTo>
                <a:lnTo>
                  <a:pt x="95630" y="271195"/>
                </a:lnTo>
                <a:lnTo>
                  <a:pt x="88630" y="247510"/>
                </a:lnTo>
                <a:lnTo>
                  <a:pt x="73532" y="247510"/>
                </a:lnTo>
                <a:lnTo>
                  <a:pt x="65404" y="219735"/>
                </a:lnTo>
                <a:lnTo>
                  <a:pt x="79219" y="215666"/>
                </a:lnTo>
                <a:lnTo>
                  <a:pt x="70993" y="187832"/>
                </a:lnTo>
                <a:close/>
              </a:path>
              <a:path w="804545" h="271779">
                <a:moveTo>
                  <a:pt x="79219" y="215666"/>
                </a:moveTo>
                <a:lnTo>
                  <a:pt x="65404" y="219735"/>
                </a:lnTo>
                <a:lnTo>
                  <a:pt x="73532" y="247510"/>
                </a:lnTo>
                <a:lnTo>
                  <a:pt x="87421" y="243417"/>
                </a:lnTo>
                <a:lnTo>
                  <a:pt x="79219" y="215666"/>
                </a:lnTo>
                <a:close/>
              </a:path>
              <a:path w="804545" h="271779">
                <a:moveTo>
                  <a:pt x="87421" y="243417"/>
                </a:moveTo>
                <a:lnTo>
                  <a:pt x="73532" y="247510"/>
                </a:lnTo>
                <a:lnTo>
                  <a:pt x="88630" y="247510"/>
                </a:lnTo>
                <a:lnTo>
                  <a:pt x="87421" y="243417"/>
                </a:lnTo>
                <a:close/>
              </a:path>
              <a:path w="804545" h="271779">
                <a:moveTo>
                  <a:pt x="716891" y="27833"/>
                </a:moveTo>
                <a:lnTo>
                  <a:pt x="79219" y="215666"/>
                </a:lnTo>
                <a:lnTo>
                  <a:pt x="87421" y="243417"/>
                </a:lnTo>
                <a:lnTo>
                  <a:pt x="725074" y="55505"/>
                </a:lnTo>
                <a:lnTo>
                  <a:pt x="716891" y="27833"/>
                </a:lnTo>
                <a:close/>
              </a:path>
              <a:path w="804545" h="271779">
                <a:moveTo>
                  <a:pt x="797205" y="23748"/>
                </a:moveTo>
                <a:lnTo>
                  <a:pt x="730757" y="23748"/>
                </a:lnTo>
                <a:lnTo>
                  <a:pt x="738885" y="51434"/>
                </a:lnTo>
                <a:lnTo>
                  <a:pt x="725074" y="55505"/>
                </a:lnTo>
                <a:lnTo>
                  <a:pt x="733298" y="83311"/>
                </a:lnTo>
                <a:lnTo>
                  <a:pt x="797205" y="23748"/>
                </a:lnTo>
                <a:close/>
              </a:path>
              <a:path w="804545" h="271779">
                <a:moveTo>
                  <a:pt x="730757" y="23748"/>
                </a:moveTo>
                <a:lnTo>
                  <a:pt x="716891" y="27833"/>
                </a:lnTo>
                <a:lnTo>
                  <a:pt x="725074" y="55505"/>
                </a:lnTo>
                <a:lnTo>
                  <a:pt x="738885" y="51434"/>
                </a:lnTo>
                <a:lnTo>
                  <a:pt x="730757" y="23748"/>
                </a:lnTo>
                <a:close/>
              </a:path>
              <a:path w="804545" h="271779">
                <a:moveTo>
                  <a:pt x="708659" y="0"/>
                </a:moveTo>
                <a:lnTo>
                  <a:pt x="716891" y="27833"/>
                </a:lnTo>
                <a:lnTo>
                  <a:pt x="730757" y="23748"/>
                </a:lnTo>
                <a:lnTo>
                  <a:pt x="797205" y="23748"/>
                </a:lnTo>
                <a:lnTo>
                  <a:pt x="804291" y="17144"/>
                </a:lnTo>
                <a:lnTo>
                  <a:pt x="708659" y="0"/>
                </a:lnTo>
                <a:close/>
              </a:path>
            </a:pathLst>
          </a:custGeom>
          <a:solidFill>
            <a:srgbClr val="B8131A"/>
          </a:solidFill>
        </p:spPr>
        <p:txBody>
          <a:bodyPr wrap="square" lIns="0" tIns="0" rIns="0" bIns="0" rtlCol="0"/>
          <a:lstStyle/>
          <a:p>
            <a:endParaRPr/>
          </a:p>
        </p:txBody>
      </p:sp>
      <p:sp>
        <p:nvSpPr>
          <p:cNvPr id="33" name="object 33"/>
          <p:cNvSpPr/>
          <p:nvPr/>
        </p:nvSpPr>
        <p:spPr>
          <a:xfrm>
            <a:off x="7107173" y="5744222"/>
            <a:ext cx="804545" cy="337820"/>
          </a:xfrm>
          <a:custGeom>
            <a:avLst/>
            <a:gdLst/>
            <a:ahLst/>
            <a:cxnLst/>
            <a:rect l="l" t="t" r="r" b="b"/>
            <a:pathLst>
              <a:path w="804545" h="337820">
                <a:moveTo>
                  <a:pt x="64516" y="256806"/>
                </a:moveTo>
                <a:lnTo>
                  <a:pt x="0" y="329361"/>
                </a:lnTo>
                <a:lnTo>
                  <a:pt x="96774" y="337477"/>
                </a:lnTo>
                <a:lnTo>
                  <a:pt x="88166" y="315950"/>
                </a:lnTo>
                <a:lnTo>
                  <a:pt x="72644" y="315950"/>
                </a:lnTo>
                <a:lnTo>
                  <a:pt x="61849" y="289064"/>
                </a:lnTo>
                <a:lnTo>
                  <a:pt x="75271" y="283703"/>
                </a:lnTo>
                <a:lnTo>
                  <a:pt x="64516" y="256806"/>
                </a:lnTo>
                <a:close/>
              </a:path>
              <a:path w="804545" h="337820">
                <a:moveTo>
                  <a:pt x="75271" y="283703"/>
                </a:moveTo>
                <a:lnTo>
                  <a:pt x="61849" y="289064"/>
                </a:lnTo>
                <a:lnTo>
                  <a:pt x="72644" y="315950"/>
                </a:lnTo>
                <a:lnTo>
                  <a:pt x="86028" y="310604"/>
                </a:lnTo>
                <a:lnTo>
                  <a:pt x="75271" y="283703"/>
                </a:lnTo>
                <a:close/>
              </a:path>
              <a:path w="804545" h="337820">
                <a:moveTo>
                  <a:pt x="86028" y="310604"/>
                </a:moveTo>
                <a:lnTo>
                  <a:pt x="72644" y="315950"/>
                </a:lnTo>
                <a:lnTo>
                  <a:pt x="88166" y="315950"/>
                </a:lnTo>
                <a:lnTo>
                  <a:pt x="86028" y="310604"/>
                </a:lnTo>
                <a:close/>
              </a:path>
              <a:path w="804545" h="337820">
                <a:moveTo>
                  <a:pt x="718258" y="26861"/>
                </a:moveTo>
                <a:lnTo>
                  <a:pt x="75271" y="283703"/>
                </a:lnTo>
                <a:lnTo>
                  <a:pt x="86028" y="310604"/>
                </a:lnTo>
                <a:lnTo>
                  <a:pt x="729019" y="53773"/>
                </a:lnTo>
                <a:lnTo>
                  <a:pt x="718258" y="26861"/>
                </a:lnTo>
                <a:close/>
              </a:path>
              <a:path w="804545" h="337820">
                <a:moveTo>
                  <a:pt x="792377" y="21513"/>
                </a:moveTo>
                <a:lnTo>
                  <a:pt x="731647" y="21513"/>
                </a:lnTo>
                <a:lnTo>
                  <a:pt x="742442" y="48412"/>
                </a:lnTo>
                <a:lnTo>
                  <a:pt x="729019" y="53773"/>
                </a:lnTo>
                <a:lnTo>
                  <a:pt x="739775" y="80670"/>
                </a:lnTo>
                <a:lnTo>
                  <a:pt x="792377" y="21513"/>
                </a:lnTo>
                <a:close/>
              </a:path>
              <a:path w="804545" h="337820">
                <a:moveTo>
                  <a:pt x="731647" y="21513"/>
                </a:moveTo>
                <a:lnTo>
                  <a:pt x="718258" y="26861"/>
                </a:lnTo>
                <a:lnTo>
                  <a:pt x="729019" y="53773"/>
                </a:lnTo>
                <a:lnTo>
                  <a:pt x="742442" y="48412"/>
                </a:lnTo>
                <a:lnTo>
                  <a:pt x="731647" y="21513"/>
                </a:lnTo>
                <a:close/>
              </a:path>
              <a:path w="804545" h="337820">
                <a:moveTo>
                  <a:pt x="707517" y="0"/>
                </a:moveTo>
                <a:lnTo>
                  <a:pt x="718258" y="26861"/>
                </a:lnTo>
                <a:lnTo>
                  <a:pt x="731647" y="21513"/>
                </a:lnTo>
                <a:lnTo>
                  <a:pt x="792377" y="21513"/>
                </a:lnTo>
                <a:lnTo>
                  <a:pt x="804291" y="8115"/>
                </a:lnTo>
                <a:lnTo>
                  <a:pt x="707517" y="0"/>
                </a:lnTo>
                <a:close/>
              </a:path>
            </a:pathLst>
          </a:custGeom>
          <a:solidFill>
            <a:srgbClr val="B8131A"/>
          </a:solidFill>
        </p:spPr>
        <p:txBody>
          <a:bodyPr wrap="square" lIns="0" tIns="0" rIns="0" bIns="0" rtlCol="0"/>
          <a:lstStyle/>
          <a:p>
            <a:endParaRPr/>
          </a:p>
        </p:txBody>
      </p:sp>
      <p:sp>
        <p:nvSpPr>
          <p:cNvPr id="34" name="object 34"/>
          <p:cNvSpPr txBox="1"/>
          <p:nvPr/>
        </p:nvSpPr>
        <p:spPr>
          <a:xfrm>
            <a:off x="6750176" y="4017009"/>
            <a:ext cx="355473" cy="330835"/>
          </a:xfrm>
          <a:prstGeom prst="rect">
            <a:avLst/>
          </a:prstGeom>
        </p:spPr>
        <p:txBody>
          <a:bodyPr vert="horz" wrap="square" lIns="0" tIns="12700" rIns="0" bIns="0" rtlCol="0">
            <a:spAutoFit/>
          </a:bodyPr>
          <a:lstStyle/>
          <a:p>
            <a:pPr marL="12700">
              <a:lnSpc>
                <a:spcPct val="100000"/>
              </a:lnSpc>
              <a:spcBef>
                <a:spcPts val="100"/>
              </a:spcBef>
            </a:pPr>
            <a:r>
              <a:rPr sz="2000" b="0" spc="15" dirty="0">
                <a:solidFill>
                  <a:srgbClr val="B8131A"/>
                </a:solidFill>
                <a:latin typeface="Segoe UI Light"/>
                <a:cs typeface="Segoe UI Light"/>
              </a:rPr>
              <a:t>1</a:t>
            </a:r>
            <a:r>
              <a:rPr sz="2000" b="0" spc="5" dirty="0">
                <a:solidFill>
                  <a:srgbClr val="B8131A"/>
                </a:solidFill>
                <a:latin typeface="Segoe UI Light"/>
                <a:cs typeface="Segoe UI Light"/>
              </a:rPr>
              <a:t>,</a:t>
            </a:r>
            <a:r>
              <a:rPr sz="2000" b="0" dirty="0">
                <a:solidFill>
                  <a:srgbClr val="B8131A"/>
                </a:solidFill>
                <a:latin typeface="Segoe UI Light"/>
                <a:cs typeface="Segoe UI Light"/>
              </a:rPr>
              <a:t>1</a:t>
            </a:r>
            <a:endParaRPr sz="2000" dirty="0">
              <a:latin typeface="Segoe UI Light"/>
              <a:cs typeface="Segoe UI Light"/>
            </a:endParaRPr>
          </a:p>
        </p:txBody>
      </p:sp>
      <p:sp>
        <p:nvSpPr>
          <p:cNvPr id="35" name="object 35"/>
          <p:cNvSpPr txBox="1"/>
          <p:nvPr/>
        </p:nvSpPr>
        <p:spPr>
          <a:xfrm>
            <a:off x="8003793" y="4017009"/>
            <a:ext cx="417578" cy="330835"/>
          </a:xfrm>
          <a:prstGeom prst="rect">
            <a:avLst/>
          </a:prstGeom>
        </p:spPr>
        <p:txBody>
          <a:bodyPr vert="horz" wrap="square" lIns="0" tIns="12700" rIns="0" bIns="0" rtlCol="0">
            <a:spAutoFit/>
          </a:bodyPr>
          <a:lstStyle/>
          <a:p>
            <a:pPr marL="12700">
              <a:lnSpc>
                <a:spcPct val="100000"/>
              </a:lnSpc>
              <a:spcBef>
                <a:spcPts val="100"/>
              </a:spcBef>
            </a:pPr>
            <a:r>
              <a:rPr sz="2000" b="0" spc="15" dirty="0">
                <a:solidFill>
                  <a:srgbClr val="B8131A"/>
                </a:solidFill>
                <a:latin typeface="Segoe UI Light"/>
                <a:cs typeface="Segoe UI Light"/>
              </a:rPr>
              <a:t>1</a:t>
            </a:r>
            <a:r>
              <a:rPr sz="2000" b="0" spc="5" dirty="0">
                <a:solidFill>
                  <a:srgbClr val="B8131A"/>
                </a:solidFill>
                <a:latin typeface="Segoe UI Light"/>
                <a:cs typeface="Segoe UI Light"/>
              </a:rPr>
              <a:t>,</a:t>
            </a:r>
            <a:r>
              <a:rPr sz="2000" b="0" dirty="0">
                <a:solidFill>
                  <a:srgbClr val="B8131A"/>
                </a:solidFill>
                <a:latin typeface="Segoe UI Light"/>
                <a:cs typeface="Segoe UI Light"/>
              </a:rPr>
              <a:t>n</a:t>
            </a:r>
            <a:endParaRPr sz="2000" dirty="0">
              <a:latin typeface="Segoe UI Light"/>
              <a:cs typeface="Segoe UI Light"/>
            </a:endParaRPr>
          </a:p>
        </p:txBody>
      </p:sp>
      <p:sp>
        <p:nvSpPr>
          <p:cNvPr id="36" name="object 36"/>
          <p:cNvSpPr txBox="1"/>
          <p:nvPr/>
        </p:nvSpPr>
        <p:spPr>
          <a:xfrm>
            <a:off x="7948421" y="4645914"/>
            <a:ext cx="443865" cy="1344295"/>
          </a:xfrm>
          <a:prstGeom prst="rect">
            <a:avLst/>
          </a:prstGeom>
          <a:ln w="19811">
            <a:solidFill>
              <a:srgbClr val="000000"/>
            </a:solidFill>
          </a:ln>
        </p:spPr>
        <p:txBody>
          <a:bodyPr vert="horz" wrap="square" lIns="0" tIns="41275" rIns="0" bIns="0" rtlCol="0">
            <a:spAutoFit/>
          </a:bodyPr>
          <a:lstStyle/>
          <a:p>
            <a:pPr marL="90805">
              <a:lnSpc>
                <a:spcPct val="100000"/>
              </a:lnSpc>
              <a:spcBef>
                <a:spcPts val="325"/>
              </a:spcBef>
            </a:pPr>
            <a:r>
              <a:rPr sz="1600" spc="5" dirty="0">
                <a:solidFill>
                  <a:srgbClr val="404040"/>
                </a:solidFill>
                <a:latin typeface="Segoe UI"/>
                <a:cs typeface="Segoe UI"/>
              </a:rPr>
              <a:t>Y</a:t>
            </a:r>
            <a:r>
              <a:rPr sz="1575" spc="7" baseline="-21164" dirty="0">
                <a:solidFill>
                  <a:srgbClr val="404040"/>
                </a:solidFill>
                <a:latin typeface="Segoe UI"/>
                <a:cs typeface="Segoe UI"/>
              </a:rPr>
              <a:t>1</a:t>
            </a:r>
            <a:endParaRPr sz="1575" baseline="-21164">
              <a:latin typeface="Segoe UI"/>
              <a:cs typeface="Segoe UI"/>
            </a:endParaRPr>
          </a:p>
          <a:p>
            <a:pPr marL="90805">
              <a:lnSpc>
                <a:spcPct val="100000"/>
              </a:lnSpc>
              <a:spcBef>
                <a:spcPts val="1920"/>
              </a:spcBef>
            </a:pPr>
            <a:r>
              <a:rPr sz="1600" spc="5" dirty="0">
                <a:solidFill>
                  <a:srgbClr val="404040"/>
                </a:solidFill>
                <a:latin typeface="Segoe UI"/>
                <a:cs typeface="Segoe UI"/>
              </a:rPr>
              <a:t>Y</a:t>
            </a:r>
            <a:r>
              <a:rPr sz="1575" spc="7" baseline="-21164" dirty="0">
                <a:solidFill>
                  <a:srgbClr val="404040"/>
                </a:solidFill>
                <a:latin typeface="Segoe UI"/>
                <a:cs typeface="Segoe UI"/>
              </a:rPr>
              <a:t>2</a:t>
            </a:r>
            <a:endParaRPr sz="1575" baseline="-21164">
              <a:latin typeface="Segoe UI"/>
              <a:cs typeface="Segoe UI"/>
            </a:endParaRPr>
          </a:p>
          <a:p>
            <a:pPr marL="90805">
              <a:lnSpc>
                <a:spcPct val="100000"/>
              </a:lnSpc>
              <a:spcBef>
                <a:spcPts val="1920"/>
              </a:spcBef>
            </a:pPr>
            <a:r>
              <a:rPr sz="1600" spc="5" dirty="0">
                <a:solidFill>
                  <a:srgbClr val="404040"/>
                </a:solidFill>
                <a:latin typeface="Segoe UI"/>
                <a:cs typeface="Segoe UI"/>
              </a:rPr>
              <a:t>Y</a:t>
            </a:r>
            <a:r>
              <a:rPr sz="1575" spc="7" baseline="-21164" dirty="0">
                <a:solidFill>
                  <a:srgbClr val="404040"/>
                </a:solidFill>
                <a:latin typeface="Segoe UI"/>
                <a:cs typeface="Segoe UI"/>
              </a:rPr>
              <a:t>3</a:t>
            </a:r>
            <a:endParaRPr sz="1575" baseline="-21164">
              <a:latin typeface="Segoe UI"/>
              <a:cs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17765"/>
            <a:ext cx="11376660" cy="4060190"/>
          </a:xfrm>
          <a:prstGeom prst="rect">
            <a:avLst/>
          </a:prstGeom>
        </p:spPr>
        <p:txBody>
          <a:bodyPr vert="horz" wrap="square" lIns="0" tIns="152400" rIns="0" bIns="0" rtlCol="0">
            <a:spAutoFit/>
          </a:bodyPr>
          <a:lstStyle/>
          <a:p>
            <a:pPr marL="12700">
              <a:lnSpc>
                <a:spcPct val="100000"/>
              </a:lnSpc>
              <a:spcBef>
                <a:spcPts val="1200"/>
              </a:spcBef>
            </a:pPr>
            <a:r>
              <a:rPr sz="4400" b="0" spc="-120" dirty="0">
                <a:solidFill>
                  <a:srgbClr val="B8131A"/>
                </a:solidFill>
                <a:latin typeface="Segoe UI Light"/>
                <a:cs typeface="Segoe UI Light"/>
              </a:rPr>
              <a:t>Identifiant</a:t>
            </a:r>
            <a:endParaRPr sz="4400">
              <a:latin typeface="Segoe UI Light"/>
              <a:cs typeface="Segoe UI Light"/>
            </a:endParaRPr>
          </a:p>
          <a:p>
            <a:pPr marL="469900" marR="5080" indent="-457200">
              <a:lnSpc>
                <a:spcPct val="100000"/>
              </a:lnSpc>
              <a:spcBef>
                <a:spcPts val="805"/>
              </a:spcBef>
              <a:buFont typeface="Arial"/>
              <a:buChar char="•"/>
              <a:tabLst>
                <a:tab pos="469265" algn="l"/>
                <a:tab pos="469900" algn="l"/>
              </a:tabLst>
            </a:pPr>
            <a:r>
              <a:rPr sz="3200" b="0" spc="-5" dirty="0">
                <a:solidFill>
                  <a:srgbClr val="404040"/>
                </a:solidFill>
                <a:latin typeface="Segoe UI Light"/>
                <a:cs typeface="Segoe UI Light"/>
              </a:rPr>
              <a:t>Propriété </a:t>
            </a:r>
            <a:r>
              <a:rPr sz="3200" b="0" dirty="0">
                <a:solidFill>
                  <a:srgbClr val="404040"/>
                </a:solidFill>
                <a:latin typeface="Segoe UI Light"/>
                <a:cs typeface="Segoe UI Light"/>
              </a:rPr>
              <a:t>d’une entité </a:t>
            </a:r>
            <a:r>
              <a:rPr sz="3200" b="0" spc="-5" dirty="0">
                <a:solidFill>
                  <a:srgbClr val="404040"/>
                </a:solidFill>
                <a:latin typeface="Segoe UI Light"/>
                <a:cs typeface="Segoe UI Light"/>
              </a:rPr>
              <a:t>permettant </a:t>
            </a:r>
            <a:r>
              <a:rPr sz="3200" b="0" dirty="0">
                <a:solidFill>
                  <a:srgbClr val="404040"/>
                </a:solidFill>
                <a:latin typeface="Segoe UI Light"/>
                <a:cs typeface="Segoe UI Light"/>
              </a:rPr>
              <a:t>d’identifier </a:t>
            </a:r>
            <a:r>
              <a:rPr sz="3200" b="0" spc="5" dirty="0">
                <a:solidFill>
                  <a:srgbClr val="404040"/>
                </a:solidFill>
                <a:latin typeface="Segoe UI Light"/>
                <a:cs typeface="Segoe UI Light"/>
              </a:rPr>
              <a:t>de </a:t>
            </a:r>
            <a:r>
              <a:rPr sz="3200" b="0" spc="-5" dirty="0">
                <a:solidFill>
                  <a:srgbClr val="404040"/>
                </a:solidFill>
                <a:latin typeface="Segoe UI Light"/>
                <a:cs typeface="Segoe UI Light"/>
              </a:rPr>
              <a:t>manière</a:t>
            </a:r>
            <a:r>
              <a:rPr sz="3200" b="0" spc="-204" dirty="0">
                <a:solidFill>
                  <a:srgbClr val="404040"/>
                </a:solidFill>
                <a:latin typeface="Segoe UI Light"/>
                <a:cs typeface="Segoe UI Light"/>
              </a:rPr>
              <a:t> </a:t>
            </a:r>
            <a:r>
              <a:rPr sz="3200" b="0" dirty="0">
                <a:solidFill>
                  <a:srgbClr val="404040"/>
                </a:solidFill>
                <a:latin typeface="Segoe UI Light"/>
                <a:cs typeface="Segoe UI Light"/>
              </a:rPr>
              <a:t>unique  chaque </a:t>
            </a:r>
            <a:r>
              <a:rPr sz="3200" b="0" spc="-5" dirty="0">
                <a:solidFill>
                  <a:srgbClr val="404040"/>
                </a:solidFill>
                <a:latin typeface="Segoe UI Light"/>
                <a:cs typeface="Segoe UI Light"/>
              </a:rPr>
              <a:t>occurrence </a:t>
            </a:r>
            <a:r>
              <a:rPr sz="3200" b="0" spc="5" dirty="0">
                <a:solidFill>
                  <a:srgbClr val="404040"/>
                </a:solidFill>
                <a:latin typeface="Segoe UI Light"/>
                <a:cs typeface="Segoe UI Light"/>
              </a:rPr>
              <a:t>de cette</a:t>
            </a:r>
            <a:r>
              <a:rPr sz="3200" b="0" spc="-165" dirty="0">
                <a:solidFill>
                  <a:srgbClr val="404040"/>
                </a:solidFill>
                <a:latin typeface="Segoe UI Light"/>
                <a:cs typeface="Segoe UI Light"/>
              </a:rPr>
              <a:t> </a:t>
            </a:r>
            <a:r>
              <a:rPr sz="3200" b="0" dirty="0">
                <a:solidFill>
                  <a:srgbClr val="404040"/>
                </a:solidFill>
                <a:latin typeface="Segoe UI Light"/>
                <a:cs typeface="Segoe UI Light"/>
              </a:rPr>
              <a:t>entité</a:t>
            </a:r>
            <a:endParaRPr sz="3200">
              <a:latin typeface="Segoe UI Light"/>
              <a:cs typeface="Segoe UI Light"/>
            </a:endParaRPr>
          </a:p>
          <a:p>
            <a:pPr marL="469900" marR="476250" indent="-457200">
              <a:lnSpc>
                <a:spcPct val="100000"/>
              </a:lnSpc>
              <a:spcBef>
                <a:spcPts val="770"/>
              </a:spcBef>
              <a:buFont typeface="Arial"/>
              <a:buChar char="•"/>
              <a:tabLst>
                <a:tab pos="469265" algn="l"/>
                <a:tab pos="469900" algn="l"/>
              </a:tabLst>
            </a:pPr>
            <a:r>
              <a:rPr sz="3200" b="0" spc="5" dirty="0">
                <a:solidFill>
                  <a:srgbClr val="404040"/>
                </a:solidFill>
                <a:latin typeface="Segoe UI Light"/>
                <a:cs typeface="Segoe UI Light"/>
              </a:rPr>
              <a:t>On la place en tête de la liste </a:t>
            </a:r>
            <a:r>
              <a:rPr sz="3200" b="0" spc="10" dirty="0">
                <a:solidFill>
                  <a:srgbClr val="404040"/>
                </a:solidFill>
                <a:latin typeface="Segoe UI Light"/>
                <a:cs typeface="Segoe UI Light"/>
              </a:rPr>
              <a:t>des </a:t>
            </a:r>
            <a:r>
              <a:rPr sz="3200" b="0" spc="-5" dirty="0">
                <a:solidFill>
                  <a:srgbClr val="404040"/>
                </a:solidFill>
                <a:latin typeface="Segoe UI Light"/>
                <a:cs typeface="Segoe UI Light"/>
              </a:rPr>
              <a:t>propriété </a:t>
            </a:r>
            <a:r>
              <a:rPr sz="3200" b="0" spc="5" dirty="0">
                <a:solidFill>
                  <a:srgbClr val="404040"/>
                </a:solidFill>
                <a:latin typeface="Segoe UI Light"/>
                <a:cs typeface="Segoe UI Light"/>
              </a:rPr>
              <a:t>de </a:t>
            </a:r>
            <a:r>
              <a:rPr sz="3200" b="0" spc="-45" dirty="0">
                <a:solidFill>
                  <a:srgbClr val="404040"/>
                </a:solidFill>
                <a:latin typeface="Segoe UI Light"/>
                <a:cs typeface="Segoe UI Light"/>
              </a:rPr>
              <a:t>l’entité </a:t>
            </a:r>
            <a:r>
              <a:rPr sz="3200" b="0" spc="5" dirty="0">
                <a:solidFill>
                  <a:srgbClr val="404040"/>
                </a:solidFill>
                <a:latin typeface="Segoe UI Light"/>
                <a:cs typeface="Segoe UI Light"/>
              </a:rPr>
              <a:t>et on</a:t>
            </a:r>
            <a:r>
              <a:rPr sz="3200" b="0" spc="-430" dirty="0">
                <a:solidFill>
                  <a:srgbClr val="404040"/>
                </a:solidFill>
                <a:latin typeface="Segoe UI Light"/>
                <a:cs typeface="Segoe UI Light"/>
              </a:rPr>
              <a:t> </a:t>
            </a:r>
            <a:r>
              <a:rPr sz="3200" b="0" spc="5" dirty="0">
                <a:solidFill>
                  <a:srgbClr val="404040"/>
                </a:solidFill>
                <a:latin typeface="Segoe UI Light"/>
                <a:cs typeface="Segoe UI Light"/>
              </a:rPr>
              <a:t>la  </a:t>
            </a:r>
            <a:r>
              <a:rPr sz="3200" b="0" dirty="0">
                <a:solidFill>
                  <a:srgbClr val="404040"/>
                </a:solidFill>
                <a:latin typeface="Segoe UI Light"/>
                <a:cs typeface="Segoe UI Light"/>
              </a:rPr>
              <a:t>souligne</a:t>
            </a:r>
            <a:endParaRPr sz="3200">
              <a:latin typeface="Segoe UI Light"/>
              <a:cs typeface="Segoe UI Light"/>
            </a:endParaRPr>
          </a:p>
          <a:p>
            <a:pPr marL="469900" marR="285115" indent="-457200">
              <a:lnSpc>
                <a:spcPct val="100000"/>
              </a:lnSpc>
              <a:spcBef>
                <a:spcPts val="765"/>
              </a:spcBef>
              <a:buFont typeface="Arial"/>
              <a:buChar char="•"/>
              <a:tabLst>
                <a:tab pos="469265" algn="l"/>
                <a:tab pos="469900" algn="l"/>
              </a:tabLst>
            </a:pPr>
            <a:r>
              <a:rPr sz="3200" b="0" spc="5" dirty="0">
                <a:solidFill>
                  <a:srgbClr val="404040"/>
                </a:solidFill>
                <a:latin typeface="Segoe UI Light"/>
                <a:cs typeface="Segoe UI Light"/>
              </a:rPr>
              <a:t>Une </a:t>
            </a:r>
            <a:r>
              <a:rPr sz="3200" b="0" dirty="0">
                <a:solidFill>
                  <a:srgbClr val="404040"/>
                </a:solidFill>
                <a:latin typeface="Segoe UI Light"/>
                <a:cs typeface="Segoe UI Light"/>
              </a:rPr>
              <a:t>association </a:t>
            </a:r>
            <a:r>
              <a:rPr sz="3200" b="0" spc="5" dirty="0">
                <a:solidFill>
                  <a:srgbClr val="404040"/>
                </a:solidFill>
                <a:latin typeface="Segoe UI Light"/>
                <a:cs typeface="Segoe UI Light"/>
              </a:rPr>
              <a:t>ne </a:t>
            </a:r>
            <a:r>
              <a:rPr sz="3200" b="0" dirty="0">
                <a:solidFill>
                  <a:srgbClr val="404040"/>
                </a:solidFill>
                <a:latin typeface="Segoe UI Light"/>
                <a:cs typeface="Segoe UI Light"/>
              </a:rPr>
              <a:t>possède </a:t>
            </a:r>
            <a:r>
              <a:rPr sz="3200" b="0" spc="5" dirty="0">
                <a:solidFill>
                  <a:srgbClr val="404040"/>
                </a:solidFill>
                <a:latin typeface="Segoe UI Light"/>
                <a:cs typeface="Segoe UI Light"/>
              </a:rPr>
              <a:t>pas </a:t>
            </a:r>
            <a:r>
              <a:rPr sz="3200" b="0" dirty="0">
                <a:solidFill>
                  <a:srgbClr val="404040"/>
                </a:solidFill>
                <a:latin typeface="Segoe UI Light"/>
                <a:cs typeface="Segoe UI Light"/>
              </a:rPr>
              <a:t>d’identifiant </a:t>
            </a:r>
            <a:r>
              <a:rPr sz="3200" b="0" spc="-15" dirty="0">
                <a:solidFill>
                  <a:srgbClr val="404040"/>
                </a:solidFill>
                <a:latin typeface="Segoe UI Light"/>
                <a:cs typeface="Segoe UI Light"/>
              </a:rPr>
              <a:t>propre. </a:t>
            </a:r>
            <a:r>
              <a:rPr sz="3200" b="0" spc="5" dirty="0">
                <a:solidFill>
                  <a:srgbClr val="404040"/>
                </a:solidFill>
                <a:latin typeface="Segoe UI Light"/>
                <a:cs typeface="Segoe UI Light"/>
              </a:rPr>
              <a:t>Elle</a:t>
            </a:r>
            <a:r>
              <a:rPr sz="3200" b="0" spc="-254" dirty="0">
                <a:solidFill>
                  <a:srgbClr val="404040"/>
                </a:solidFill>
                <a:latin typeface="Segoe UI Light"/>
                <a:cs typeface="Segoe UI Light"/>
              </a:rPr>
              <a:t> </a:t>
            </a:r>
            <a:r>
              <a:rPr sz="3200" b="0" dirty="0">
                <a:solidFill>
                  <a:srgbClr val="404040"/>
                </a:solidFill>
                <a:latin typeface="Segoe UI Light"/>
                <a:cs typeface="Segoe UI Light"/>
              </a:rPr>
              <a:t>utilise  </a:t>
            </a:r>
            <a:r>
              <a:rPr sz="3200" b="0" spc="5" dirty="0">
                <a:solidFill>
                  <a:srgbClr val="404040"/>
                </a:solidFill>
                <a:latin typeface="Segoe UI Light"/>
                <a:cs typeface="Segoe UI Light"/>
              </a:rPr>
              <a:t>ceux </a:t>
            </a:r>
            <a:r>
              <a:rPr sz="3200" b="0" spc="10" dirty="0">
                <a:solidFill>
                  <a:srgbClr val="404040"/>
                </a:solidFill>
                <a:latin typeface="Segoe UI Light"/>
                <a:cs typeface="Segoe UI Light"/>
              </a:rPr>
              <a:t>des </a:t>
            </a:r>
            <a:r>
              <a:rPr sz="3200" b="0" dirty="0">
                <a:solidFill>
                  <a:srgbClr val="404040"/>
                </a:solidFill>
                <a:latin typeface="Segoe UI Light"/>
                <a:cs typeface="Segoe UI Light"/>
              </a:rPr>
              <a:t>entités </a:t>
            </a:r>
            <a:r>
              <a:rPr sz="3200" b="0" spc="-50" dirty="0">
                <a:solidFill>
                  <a:srgbClr val="404040"/>
                </a:solidFill>
                <a:latin typeface="Segoe UI Light"/>
                <a:cs typeface="Segoe UI Light"/>
              </a:rPr>
              <a:t>qu’elle</a:t>
            </a:r>
            <a:r>
              <a:rPr sz="3200" b="0" spc="-160" dirty="0">
                <a:solidFill>
                  <a:srgbClr val="404040"/>
                </a:solidFill>
                <a:latin typeface="Segoe UI Light"/>
                <a:cs typeface="Segoe UI Light"/>
              </a:rPr>
              <a:t> </a:t>
            </a:r>
            <a:r>
              <a:rPr sz="3200" b="0" spc="-10" dirty="0">
                <a:solidFill>
                  <a:srgbClr val="404040"/>
                </a:solidFill>
                <a:latin typeface="Segoe UI Light"/>
                <a:cs typeface="Segoe UI Light"/>
              </a:rPr>
              <a:t>relie</a:t>
            </a:r>
            <a:endParaRPr sz="3200">
              <a:latin typeface="Segoe UI Light"/>
              <a:cs typeface="Segoe UI Light"/>
            </a:endParaRPr>
          </a:p>
        </p:txBody>
      </p:sp>
      <p:sp>
        <p:nvSpPr>
          <p:cNvPr id="8" name="object 8"/>
          <p:cNvSpPr/>
          <p:nvPr/>
        </p:nvSpPr>
        <p:spPr>
          <a:xfrm>
            <a:off x="4959858" y="5282946"/>
            <a:ext cx="1905000" cy="759460"/>
          </a:xfrm>
          <a:custGeom>
            <a:avLst/>
            <a:gdLst/>
            <a:ahLst/>
            <a:cxnLst/>
            <a:rect l="l" t="t" r="r" b="b"/>
            <a:pathLst>
              <a:path w="1905000" h="759460">
                <a:moveTo>
                  <a:pt x="0" y="379475"/>
                </a:moveTo>
                <a:lnTo>
                  <a:pt x="8695" y="327989"/>
                </a:lnTo>
                <a:lnTo>
                  <a:pt x="34025" y="278606"/>
                </a:lnTo>
                <a:lnTo>
                  <a:pt x="74854" y="231778"/>
                </a:lnTo>
                <a:lnTo>
                  <a:pt x="130048" y="187959"/>
                </a:lnTo>
                <a:lnTo>
                  <a:pt x="162676" y="167320"/>
                </a:lnTo>
                <a:lnTo>
                  <a:pt x="198470" y="147601"/>
                </a:lnTo>
                <a:lnTo>
                  <a:pt x="237288" y="128861"/>
                </a:lnTo>
                <a:lnTo>
                  <a:pt x="278987" y="111156"/>
                </a:lnTo>
                <a:lnTo>
                  <a:pt x="323426" y="94543"/>
                </a:lnTo>
                <a:lnTo>
                  <a:pt x="370462" y="79077"/>
                </a:lnTo>
                <a:lnTo>
                  <a:pt x="419955" y="64816"/>
                </a:lnTo>
                <a:lnTo>
                  <a:pt x="471762" y="51815"/>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59"/>
                </a:lnTo>
                <a:lnTo>
                  <a:pt x="1830145" y="231778"/>
                </a:lnTo>
                <a:lnTo>
                  <a:pt x="1870974" y="278606"/>
                </a:lnTo>
                <a:lnTo>
                  <a:pt x="1896304" y="327989"/>
                </a:lnTo>
                <a:lnTo>
                  <a:pt x="1904999" y="379475"/>
                </a:lnTo>
                <a:lnTo>
                  <a:pt x="1902802" y="405456"/>
                </a:lnTo>
                <a:lnTo>
                  <a:pt x="1885647" y="455952"/>
                </a:lnTo>
                <a:lnTo>
                  <a:pt x="1852426" y="504117"/>
                </a:lnTo>
                <a:lnTo>
                  <a:pt x="1804273" y="549497"/>
                </a:lnTo>
                <a:lnTo>
                  <a:pt x="1742323" y="591643"/>
                </a:lnTo>
                <a:lnTo>
                  <a:pt x="1706529" y="611361"/>
                </a:lnTo>
                <a:lnTo>
                  <a:pt x="1667711" y="630100"/>
                </a:lnTo>
                <a:lnTo>
                  <a:pt x="1626012" y="647804"/>
                </a:lnTo>
                <a:lnTo>
                  <a:pt x="1581573" y="664417"/>
                </a:lnTo>
                <a:lnTo>
                  <a:pt x="1534537" y="679882"/>
                </a:lnTo>
                <a:lnTo>
                  <a:pt x="1485044" y="694142"/>
                </a:lnTo>
                <a:lnTo>
                  <a:pt x="1433237" y="707141"/>
                </a:lnTo>
                <a:lnTo>
                  <a:pt x="1379258" y="718823"/>
                </a:lnTo>
                <a:lnTo>
                  <a:pt x="1323248" y="729130"/>
                </a:lnTo>
                <a:lnTo>
                  <a:pt x="1265350" y="738007"/>
                </a:lnTo>
                <a:lnTo>
                  <a:pt x="1205706" y="745396"/>
                </a:lnTo>
                <a:lnTo>
                  <a:pt x="1144457" y="751242"/>
                </a:lnTo>
                <a:lnTo>
                  <a:pt x="1081744" y="755487"/>
                </a:lnTo>
                <a:lnTo>
                  <a:pt x="1017712" y="758076"/>
                </a:lnTo>
                <a:lnTo>
                  <a:pt x="952500" y="758951"/>
                </a:lnTo>
                <a:lnTo>
                  <a:pt x="887287" y="758076"/>
                </a:lnTo>
                <a:lnTo>
                  <a:pt x="823255" y="755487"/>
                </a:lnTo>
                <a:lnTo>
                  <a:pt x="760542" y="751242"/>
                </a:lnTo>
                <a:lnTo>
                  <a:pt x="699293" y="745396"/>
                </a:lnTo>
                <a:lnTo>
                  <a:pt x="639649" y="738007"/>
                </a:lnTo>
                <a:lnTo>
                  <a:pt x="581751" y="729130"/>
                </a:lnTo>
                <a:lnTo>
                  <a:pt x="525741" y="718823"/>
                </a:lnTo>
                <a:lnTo>
                  <a:pt x="471762" y="707141"/>
                </a:lnTo>
                <a:lnTo>
                  <a:pt x="419955" y="694142"/>
                </a:lnTo>
                <a:lnTo>
                  <a:pt x="370462" y="679882"/>
                </a:lnTo>
                <a:lnTo>
                  <a:pt x="323426" y="664417"/>
                </a:lnTo>
                <a:lnTo>
                  <a:pt x="278987" y="647804"/>
                </a:lnTo>
                <a:lnTo>
                  <a:pt x="237288" y="630100"/>
                </a:lnTo>
                <a:lnTo>
                  <a:pt x="198470" y="611361"/>
                </a:lnTo>
                <a:lnTo>
                  <a:pt x="162676" y="591643"/>
                </a:lnTo>
                <a:lnTo>
                  <a:pt x="130048" y="571003"/>
                </a:lnTo>
                <a:lnTo>
                  <a:pt x="74854" y="527183"/>
                </a:lnTo>
                <a:lnTo>
                  <a:pt x="34025" y="480354"/>
                </a:lnTo>
                <a:lnTo>
                  <a:pt x="8695" y="430967"/>
                </a:lnTo>
                <a:lnTo>
                  <a:pt x="0" y="379475"/>
                </a:lnTo>
                <a:close/>
              </a:path>
            </a:pathLst>
          </a:custGeom>
          <a:ln w="19812">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2746248" y="4762500"/>
          <a:ext cx="6311899" cy="1359408"/>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19100">
                <a:tc>
                  <a:txBody>
                    <a:bodyPr/>
                    <a:lstStyle/>
                    <a:p>
                      <a:pPr marL="403225">
                        <a:lnSpc>
                          <a:spcPct val="100000"/>
                        </a:lnSpc>
                        <a:spcBef>
                          <a:spcPts val="320"/>
                        </a:spcBef>
                      </a:pPr>
                      <a:r>
                        <a:rPr sz="1600" b="0" spc="-5" dirty="0">
                          <a:solidFill>
                            <a:srgbClr val="404040"/>
                          </a:solidFill>
                          <a:latin typeface="Segoe UI Light"/>
                          <a:cs typeface="Segoe UI Light"/>
                        </a:rPr>
                        <a:t>Produit</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05410">
                        <a:lnSpc>
                          <a:spcPct val="100000"/>
                        </a:lnSpc>
                        <a:spcBef>
                          <a:spcPts val="1465"/>
                        </a:spcBef>
                        <a:tabLst>
                          <a:tab pos="1315720" algn="l"/>
                          <a:tab pos="3110865" algn="l"/>
                        </a:tabLst>
                      </a:pPr>
                      <a:r>
                        <a:rPr sz="2400" b="0" baseline="-13888" dirty="0">
                          <a:solidFill>
                            <a:srgbClr val="404040"/>
                          </a:solidFill>
                          <a:latin typeface="Segoe UI Light"/>
                          <a:cs typeface="Segoe UI Light"/>
                        </a:rPr>
                        <a:t>0,n	</a:t>
                      </a:r>
                      <a:r>
                        <a:rPr sz="1600" b="0" spc="5" dirty="0">
                          <a:solidFill>
                            <a:srgbClr val="404040"/>
                          </a:solidFill>
                          <a:latin typeface="Segoe UI Light"/>
                          <a:cs typeface="Segoe UI Light"/>
                        </a:rPr>
                        <a:t>Est</a:t>
                      </a:r>
                      <a:r>
                        <a:rPr sz="1600" b="0" spc="-25" dirty="0">
                          <a:solidFill>
                            <a:srgbClr val="404040"/>
                          </a:solidFill>
                          <a:latin typeface="Segoe UI Light"/>
                          <a:cs typeface="Segoe UI Light"/>
                        </a:rPr>
                        <a:t> </a:t>
                      </a:r>
                      <a:r>
                        <a:rPr sz="1600" b="0" dirty="0">
                          <a:solidFill>
                            <a:srgbClr val="404040"/>
                          </a:solidFill>
                          <a:latin typeface="Segoe UI Light"/>
                          <a:cs typeface="Segoe UI Light"/>
                        </a:rPr>
                        <a:t>vendu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52425">
                        <a:lnSpc>
                          <a:spcPct val="100000"/>
                        </a:lnSpc>
                        <a:spcBef>
                          <a:spcPts val="320"/>
                        </a:spcBef>
                      </a:pPr>
                      <a:r>
                        <a:rPr sz="1600" b="0" dirty="0">
                          <a:solidFill>
                            <a:srgbClr val="404040"/>
                          </a:solidFill>
                          <a:latin typeface="Segoe UI Light"/>
                          <a:cs typeface="Segoe UI Light"/>
                        </a:rPr>
                        <a:t>Magasin</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70916">
                <a:tc rowSpan="2">
                  <a:txBody>
                    <a:bodyPr/>
                    <a:lstStyle/>
                    <a:p>
                      <a:pPr marL="91440" marR="323215">
                        <a:lnSpc>
                          <a:spcPct val="100000"/>
                        </a:lnSpc>
                        <a:spcBef>
                          <a:spcPts val="325"/>
                        </a:spcBef>
                      </a:pPr>
                      <a:r>
                        <a:rPr sz="1600" b="0" u="sng" spc="-10" dirty="0">
                          <a:solidFill>
                            <a:srgbClr val="404040"/>
                          </a:solidFill>
                          <a:uFill>
                            <a:solidFill>
                              <a:srgbClr val="404040"/>
                            </a:solidFill>
                          </a:uFill>
                          <a:latin typeface="Segoe UI Light"/>
                          <a:cs typeface="Segoe UI Light"/>
                        </a:rPr>
                        <a:t>CodeEAN </a:t>
                      </a:r>
                      <a:r>
                        <a:rPr sz="1600" b="0" spc="-10" dirty="0">
                          <a:solidFill>
                            <a:srgbClr val="404040"/>
                          </a:solidFill>
                          <a:latin typeface="Segoe UI Light"/>
                          <a:cs typeface="Segoe UI Light"/>
                        </a:rPr>
                        <a:t> </a:t>
                      </a:r>
                      <a:r>
                        <a:rPr sz="1600" b="0" dirty="0">
                          <a:solidFill>
                            <a:srgbClr val="404040"/>
                          </a:solidFill>
                          <a:latin typeface="Segoe UI Light"/>
                          <a:cs typeface="Segoe UI Light"/>
                        </a:rPr>
                        <a:t>Dé</a:t>
                      </a:r>
                      <a:r>
                        <a:rPr sz="1600" b="0" spc="5" dirty="0">
                          <a:solidFill>
                            <a:srgbClr val="404040"/>
                          </a:solidFill>
                          <a:latin typeface="Segoe UI Light"/>
                          <a:cs typeface="Segoe UI Light"/>
                        </a:rPr>
                        <a:t>s</a:t>
                      </a:r>
                      <a:r>
                        <a:rPr sz="1600" b="0" spc="-5" dirty="0">
                          <a:solidFill>
                            <a:srgbClr val="404040"/>
                          </a:solidFill>
                          <a:latin typeface="Segoe UI Light"/>
                          <a:cs typeface="Segoe UI Light"/>
                        </a:rPr>
                        <a:t>i</a:t>
                      </a:r>
                      <a:r>
                        <a:rPr sz="1600" b="0" spc="-10" dirty="0">
                          <a:solidFill>
                            <a:srgbClr val="404040"/>
                          </a:solidFill>
                          <a:latin typeface="Segoe UI Light"/>
                          <a:cs typeface="Segoe UI Light"/>
                        </a:rPr>
                        <a:t>g</a:t>
                      </a:r>
                      <a:r>
                        <a:rPr sz="1600" b="0" spc="-5" dirty="0">
                          <a:solidFill>
                            <a:srgbClr val="404040"/>
                          </a:solidFill>
                          <a:latin typeface="Segoe UI Light"/>
                          <a:cs typeface="Segoe UI Light"/>
                        </a:rPr>
                        <a:t>nat</a:t>
                      </a:r>
                      <a:r>
                        <a:rPr sz="1600" b="0" spc="-10" dirty="0">
                          <a:solidFill>
                            <a:srgbClr val="404040"/>
                          </a:solidFill>
                          <a:latin typeface="Segoe UI Light"/>
                          <a:cs typeface="Segoe UI Light"/>
                        </a:rPr>
                        <a:t>i</a:t>
                      </a:r>
                      <a:r>
                        <a:rPr sz="1600" b="0" spc="-5" dirty="0">
                          <a:solidFill>
                            <a:srgbClr val="404040"/>
                          </a:solidFill>
                          <a:latin typeface="Segoe UI Light"/>
                          <a:cs typeface="Segoe UI Light"/>
                        </a:rPr>
                        <a:t>on  </a:t>
                      </a:r>
                      <a:r>
                        <a:rPr sz="1600" b="0" spc="-10" dirty="0">
                          <a:solidFill>
                            <a:srgbClr val="404040"/>
                          </a:solidFill>
                          <a:latin typeface="Segoe UI Light"/>
                          <a:cs typeface="Segoe UI Light"/>
                        </a:rPr>
                        <a:t>Couleur</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0805" marR="158115">
                        <a:lnSpc>
                          <a:spcPct val="100000"/>
                        </a:lnSpc>
                        <a:spcBef>
                          <a:spcPts val="325"/>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odeMaga</a:t>
                      </a:r>
                      <a:r>
                        <a:rPr sz="1600" b="0" u="sng" dirty="0">
                          <a:solidFill>
                            <a:srgbClr val="404040"/>
                          </a:solidFill>
                          <a:uFill>
                            <a:solidFill>
                              <a:srgbClr val="404040"/>
                            </a:solidFill>
                          </a:uFill>
                          <a:latin typeface="Segoe UI Light"/>
                          <a:cs typeface="Segoe UI Light"/>
                        </a:rPr>
                        <a:t>s</a:t>
                      </a:r>
                      <a:r>
                        <a:rPr sz="1600" b="0" u="sng" spc="-5" dirty="0">
                          <a:solidFill>
                            <a:srgbClr val="404040"/>
                          </a:solidFill>
                          <a:uFill>
                            <a:solidFill>
                              <a:srgbClr val="404040"/>
                            </a:solidFill>
                          </a:uFill>
                          <a:latin typeface="Segoe UI Light"/>
                          <a:cs typeface="Segoe UI Light"/>
                        </a:rPr>
                        <a:t>in </a:t>
                      </a:r>
                      <a:r>
                        <a:rPr sz="1600" b="0" spc="-5" dirty="0">
                          <a:solidFill>
                            <a:srgbClr val="404040"/>
                          </a:solidFill>
                          <a:latin typeface="Segoe UI Light"/>
                          <a:cs typeface="Segoe UI Light"/>
                        </a:rPr>
                        <a:t> Nom</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69392">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145"/>
                        </a:spcBef>
                      </a:pPr>
                      <a:r>
                        <a:rPr sz="1600" b="0" spc="-5" dirty="0">
                          <a:solidFill>
                            <a:srgbClr val="404040"/>
                          </a:solidFill>
                          <a:latin typeface="Segoe UI Light"/>
                          <a:cs typeface="Segoe UI Light"/>
                        </a:rPr>
                        <a:t>Prix</a:t>
                      </a:r>
                      <a:endParaRPr sz="1600">
                        <a:latin typeface="Segoe UI Light"/>
                        <a:cs typeface="Segoe UI Light"/>
                      </a:endParaRPr>
                    </a:p>
                  </a:txBody>
                  <a:tcPr marL="0" marR="0" marT="18415"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10" name="object 10"/>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19</a:t>
            </a:r>
            <a:endParaRPr sz="1200">
              <a:latin typeface="Segoe UI Light"/>
              <a:cs typeface="Segoe U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3968115" cy="697230"/>
          </a:xfrm>
          <a:prstGeom prst="rect">
            <a:avLst/>
          </a:prstGeom>
        </p:spPr>
        <p:txBody>
          <a:bodyPr vert="horz" wrap="square" lIns="0" tIns="13335" rIns="0" bIns="0" rtlCol="0">
            <a:spAutoFit/>
          </a:bodyPr>
          <a:lstStyle/>
          <a:p>
            <a:pPr marL="12700">
              <a:lnSpc>
                <a:spcPct val="100000"/>
              </a:lnSpc>
              <a:spcBef>
                <a:spcPts val="105"/>
              </a:spcBef>
            </a:pPr>
            <a:r>
              <a:rPr spc="-120" dirty="0"/>
              <a:t>Objectifs </a:t>
            </a:r>
            <a:r>
              <a:rPr spc="-55" dirty="0"/>
              <a:t>du</a:t>
            </a:r>
            <a:r>
              <a:rPr spc="-490" dirty="0"/>
              <a:t> </a:t>
            </a:r>
            <a:r>
              <a:rPr spc="-95" dirty="0"/>
              <a:t>cours</a:t>
            </a:r>
          </a:p>
        </p:txBody>
      </p:sp>
      <p:sp>
        <p:nvSpPr>
          <p:cNvPr id="3" name="object 3"/>
          <p:cNvSpPr txBox="1"/>
          <p:nvPr/>
        </p:nvSpPr>
        <p:spPr>
          <a:xfrm>
            <a:off x="178409" y="1014374"/>
            <a:ext cx="11497945" cy="3711914"/>
          </a:xfrm>
          <a:prstGeom prst="rect">
            <a:avLst/>
          </a:prstGeom>
        </p:spPr>
        <p:txBody>
          <a:bodyPr vert="horz" wrap="square" lIns="0" tIns="79375" rIns="0" bIns="0" rtlCol="0">
            <a:spAutoFit/>
          </a:bodyPr>
          <a:lstStyle/>
          <a:p>
            <a:pPr marL="469900" indent="-457200">
              <a:lnSpc>
                <a:spcPct val="100000"/>
              </a:lnSpc>
              <a:spcBef>
                <a:spcPts val="625"/>
              </a:spcBef>
              <a:buFont typeface="Arial"/>
              <a:buChar char="•"/>
              <a:tabLst>
                <a:tab pos="469265" algn="l"/>
                <a:tab pos="469900" algn="l"/>
              </a:tabLst>
            </a:pPr>
            <a:r>
              <a:rPr sz="4250" b="0" spc="10" dirty="0">
                <a:solidFill>
                  <a:srgbClr val="404040"/>
                </a:solidFill>
                <a:latin typeface="Segoe UI Light"/>
                <a:cs typeface="Segoe UI Light"/>
              </a:rPr>
              <a:t>Analyser </a:t>
            </a:r>
            <a:r>
              <a:rPr sz="4250" b="0" spc="5" dirty="0">
                <a:solidFill>
                  <a:srgbClr val="404040"/>
                </a:solidFill>
                <a:latin typeface="Segoe UI Light"/>
                <a:cs typeface="Segoe UI Light"/>
              </a:rPr>
              <a:t>et </a:t>
            </a:r>
            <a:r>
              <a:rPr sz="4250" b="0" spc="-5" dirty="0">
                <a:solidFill>
                  <a:srgbClr val="404040"/>
                </a:solidFill>
                <a:latin typeface="Segoe UI Light"/>
                <a:cs typeface="Segoe UI Light"/>
              </a:rPr>
              <a:t>comprendre </a:t>
            </a:r>
            <a:r>
              <a:rPr sz="4250" b="0" spc="5" dirty="0">
                <a:solidFill>
                  <a:srgbClr val="404040"/>
                </a:solidFill>
                <a:latin typeface="Segoe UI Light"/>
                <a:cs typeface="Segoe UI Light"/>
              </a:rPr>
              <a:t>le</a:t>
            </a:r>
            <a:r>
              <a:rPr sz="4250" b="0" spc="-30" dirty="0">
                <a:solidFill>
                  <a:srgbClr val="404040"/>
                </a:solidFill>
                <a:latin typeface="Segoe UI Light"/>
                <a:cs typeface="Segoe UI Light"/>
              </a:rPr>
              <a:t> </a:t>
            </a:r>
            <a:r>
              <a:rPr sz="4250" b="0" spc="-15" dirty="0">
                <a:solidFill>
                  <a:srgbClr val="404040"/>
                </a:solidFill>
                <a:latin typeface="Segoe UI Light"/>
                <a:cs typeface="Segoe UI Light"/>
              </a:rPr>
              <a:t>réel</a:t>
            </a:r>
            <a:endParaRPr sz="4250" dirty="0">
              <a:latin typeface="Segoe UI Light"/>
              <a:cs typeface="Segoe UI Light"/>
            </a:endParaRPr>
          </a:p>
          <a:p>
            <a:pPr marL="469900" indent="-457200">
              <a:lnSpc>
                <a:spcPct val="100000"/>
              </a:lnSpc>
              <a:spcBef>
                <a:spcPts val="535"/>
              </a:spcBef>
              <a:buFont typeface="Arial"/>
              <a:buChar char="•"/>
              <a:tabLst>
                <a:tab pos="469265" algn="l"/>
                <a:tab pos="469900" algn="l"/>
              </a:tabLst>
            </a:pPr>
            <a:r>
              <a:rPr sz="4250" b="0" spc="-10" dirty="0">
                <a:solidFill>
                  <a:srgbClr val="404040"/>
                </a:solidFill>
                <a:latin typeface="Segoe UI Light"/>
                <a:cs typeface="Segoe UI Light"/>
              </a:rPr>
              <a:t>Apprendre </a:t>
            </a:r>
            <a:r>
              <a:rPr sz="4250" b="0" spc="10" dirty="0">
                <a:solidFill>
                  <a:srgbClr val="404040"/>
                </a:solidFill>
                <a:latin typeface="Segoe UI Light"/>
                <a:cs typeface="Segoe UI Light"/>
              </a:rPr>
              <a:t>à concevoir </a:t>
            </a:r>
            <a:r>
              <a:rPr sz="4250" b="0" spc="5" dirty="0">
                <a:solidFill>
                  <a:srgbClr val="404040"/>
                </a:solidFill>
                <a:latin typeface="Segoe UI Light"/>
                <a:cs typeface="Segoe UI Light"/>
              </a:rPr>
              <a:t>des </a:t>
            </a:r>
            <a:r>
              <a:rPr sz="4250" b="0" spc="10" dirty="0">
                <a:solidFill>
                  <a:srgbClr val="404040"/>
                </a:solidFill>
                <a:latin typeface="Segoe UI Light"/>
                <a:cs typeface="Segoe UI Light"/>
              </a:rPr>
              <a:t>modèles </a:t>
            </a:r>
            <a:r>
              <a:rPr sz="4250" b="0" spc="5" dirty="0">
                <a:solidFill>
                  <a:srgbClr val="404040"/>
                </a:solidFill>
                <a:latin typeface="Segoe UI Light"/>
                <a:cs typeface="Segoe UI Light"/>
              </a:rPr>
              <a:t>de</a:t>
            </a:r>
            <a:r>
              <a:rPr sz="4250" b="0" spc="-75" dirty="0">
                <a:solidFill>
                  <a:srgbClr val="404040"/>
                </a:solidFill>
                <a:latin typeface="Segoe UI Light"/>
                <a:cs typeface="Segoe UI Light"/>
              </a:rPr>
              <a:t> </a:t>
            </a:r>
            <a:r>
              <a:rPr sz="4250" b="0" spc="5" dirty="0">
                <a:solidFill>
                  <a:srgbClr val="404040"/>
                </a:solidFill>
                <a:latin typeface="Segoe UI Light"/>
                <a:cs typeface="Segoe UI Light"/>
              </a:rPr>
              <a:t>données</a:t>
            </a:r>
            <a:endParaRPr sz="4250" dirty="0">
              <a:latin typeface="Segoe UI Light"/>
              <a:cs typeface="Segoe UI Light"/>
            </a:endParaRPr>
          </a:p>
          <a:p>
            <a:pPr marL="469900" indent="-457200">
              <a:lnSpc>
                <a:spcPct val="100000"/>
              </a:lnSpc>
              <a:spcBef>
                <a:spcPts val="525"/>
              </a:spcBef>
              <a:buFont typeface="Arial"/>
              <a:buChar char="•"/>
              <a:tabLst>
                <a:tab pos="469265" algn="l"/>
                <a:tab pos="469900" algn="l"/>
              </a:tabLst>
            </a:pPr>
            <a:r>
              <a:rPr sz="4250" b="0" spc="-60" dirty="0">
                <a:solidFill>
                  <a:srgbClr val="404040"/>
                </a:solidFill>
                <a:latin typeface="Segoe UI Light"/>
                <a:cs typeface="Segoe UI Light"/>
              </a:rPr>
              <a:t>Transcrire </a:t>
            </a:r>
            <a:r>
              <a:rPr sz="4250" b="0" spc="5" dirty="0">
                <a:solidFill>
                  <a:srgbClr val="404040"/>
                </a:solidFill>
                <a:latin typeface="Segoe UI Light"/>
                <a:cs typeface="Segoe UI Light"/>
              </a:rPr>
              <a:t>les </a:t>
            </a:r>
            <a:r>
              <a:rPr sz="4250" b="0" spc="10" dirty="0">
                <a:solidFill>
                  <a:srgbClr val="404040"/>
                </a:solidFill>
                <a:latin typeface="Segoe UI Light"/>
                <a:cs typeface="Segoe UI Light"/>
              </a:rPr>
              <a:t>modèles </a:t>
            </a:r>
            <a:r>
              <a:rPr sz="4250" b="0" spc="5" dirty="0">
                <a:solidFill>
                  <a:srgbClr val="404040"/>
                </a:solidFill>
                <a:latin typeface="Segoe UI Light"/>
                <a:cs typeface="Segoe UI Light"/>
              </a:rPr>
              <a:t>via </a:t>
            </a:r>
            <a:r>
              <a:rPr sz="4250" b="0" spc="10" dirty="0">
                <a:solidFill>
                  <a:srgbClr val="404040"/>
                </a:solidFill>
                <a:latin typeface="Segoe UI Light"/>
                <a:cs typeface="Segoe UI Light"/>
              </a:rPr>
              <a:t>un</a:t>
            </a:r>
            <a:r>
              <a:rPr sz="4250" b="0" spc="35" dirty="0">
                <a:solidFill>
                  <a:srgbClr val="404040"/>
                </a:solidFill>
                <a:latin typeface="Segoe UI Light"/>
                <a:cs typeface="Segoe UI Light"/>
              </a:rPr>
              <a:t> </a:t>
            </a:r>
            <a:r>
              <a:rPr sz="4250" b="0" spc="5" dirty="0">
                <a:solidFill>
                  <a:srgbClr val="404040"/>
                </a:solidFill>
                <a:latin typeface="Segoe UI Light"/>
                <a:cs typeface="Segoe UI Light"/>
              </a:rPr>
              <a:t>SGBD</a:t>
            </a:r>
            <a:endParaRPr sz="4250" dirty="0">
              <a:latin typeface="Segoe UI Light"/>
              <a:cs typeface="Segoe UI Light"/>
            </a:endParaRPr>
          </a:p>
          <a:p>
            <a:pPr marL="469900" indent="-457200">
              <a:lnSpc>
                <a:spcPct val="100000"/>
              </a:lnSpc>
              <a:spcBef>
                <a:spcPts val="545"/>
              </a:spcBef>
              <a:buFont typeface="Arial"/>
              <a:buChar char="•"/>
              <a:tabLst>
                <a:tab pos="469265" algn="l"/>
                <a:tab pos="469900" algn="l"/>
              </a:tabLst>
            </a:pPr>
            <a:r>
              <a:rPr sz="4250" b="0" spc="5" dirty="0">
                <a:solidFill>
                  <a:srgbClr val="404040"/>
                </a:solidFill>
                <a:latin typeface="Segoe UI Light"/>
                <a:cs typeface="Segoe UI Light"/>
              </a:rPr>
              <a:t>Utiliser des opérations sur </a:t>
            </a:r>
            <a:r>
              <a:rPr sz="4250" b="0" dirty="0">
                <a:solidFill>
                  <a:srgbClr val="404040"/>
                </a:solidFill>
                <a:latin typeface="Segoe UI Light"/>
                <a:cs typeface="Segoe UI Light"/>
              </a:rPr>
              <a:t>les </a:t>
            </a:r>
            <a:r>
              <a:rPr sz="4250" b="0" spc="5" dirty="0">
                <a:solidFill>
                  <a:srgbClr val="404040"/>
                </a:solidFill>
                <a:latin typeface="Segoe UI Light"/>
                <a:cs typeface="Segoe UI Light"/>
              </a:rPr>
              <a:t>objets</a:t>
            </a:r>
            <a:r>
              <a:rPr sz="4250" b="0" spc="-35" dirty="0">
                <a:solidFill>
                  <a:srgbClr val="404040"/>
                </a:solidFill>
                <a:latin typeface="Segoe UI Light"/>
                <a:cs typeface="Segoe UI Light"/>
              </a:rPr>
              <a:t> </a:t>
            </a:r>
            <a:r>
              <a:rPr sz="4250" b="0" spc="10" dirty="0">
                <a:solidFill>
                  <a:srgbClr val="404040"/>
                </a:solidFill>
                <a:latin typeface="Segoe UI Light"/>
                <a:cs typeface="Segoe UI Light"/>
              </a:rPr>
              <a:t>manipulés</a:t>
            </a:r>
            <a:endParaRPr sz="4250" dirty="0">
              <a:latin typeface="Segoe UI Light"/>
              <a:cs typeface="Segoe UI Light"/>
            </a:endParaRPr>
          </a:p>
          <a:p>
            <a:pPr>
              <a:lnSpc>
                <a:spcPct val="100000"/>
              </a:lnSpc>
              <a:spcBef>
                <a:spcPts val="5"/>
              </a:spcBef>
              <a:buClr>
                <a:srgbClr val="404040"/>
              </a:buClr>
              <a:buFont typeface="Arial"/>
              <a:buChar char="•"/>
            </a:pPr>
            <a:endParaRPr sz="535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17765"/>
            <a:ext cx="11783060" cy="3736975"/>
          </a:xfrm>
          <a:prstGeom prst="rect">
            <a:avLst/>
          </a:prstGeom>
        </p:spPr>
        <p:txBody>
          <a:bodyPr vert="horz" wrap="square" lIns="0" tIns="152400" rIns="0" bIns="0" rtlCol="0">
            <a:spAutoFit/>
          </a:bodyPr>
          <a:lstStyle/>
          <a:p>
            <a:pPr marL="12700">
              <a:lnSpc>
                <a:spcPct val="100000"/>
              </a:lnSpc>
              <a:spcBef>
                <a:spcPts val="1200"/>
              </a:spcBef>
            </a:pPr>
            <a:r>
              <a:rPr sz="4400" b="0" spc="-175" dirty="0">
                <a:solidFill>
                  <a:srgbClr val="B8131A"/>
                </a:solidFill>
                <a:latin typeface="Segoe UI Light"/>
                <a:cs typeface="Segoe UI Light"/>
              </a:rPr>
              <a:t>Types</a:t>
            </a:r>
            <a:r>
              <a:rPr sz="4400" b="0" spc="-305" dirty="0">
                <a:solidFill>
                  <a:srgbClr val="B8131A"/>
                </a:solidFill>
                <a:latin typeface="Segoe UI Light"/>
                <a:cs typeface="Segoe UI Light"/>
              </a:rPr>
              <a:t> </a:t>
            </a:r>
            <a:r>
              <a:rPr sz="4400" b="0" spc="-150" dirty="0">
                <a:solidFill>
                  <a:srgbClr val="B8131A"/>
                </a:solidFill>
                <a:latin typeface="Segoe UI Light"/>
                <a:cs typeface="Segoe UI Light"/>
              </a:rPr>
              <a:t>d’associations</a:t>
            </a:r>
            <a:endParaRPr sz="4400" dirty="0">
              <a:latin typeface="Segoe UI Light"/>
              <a:cs typeface="Segoe UI Light"/>
            </a:endParaRPr>
          </a:p>
          <a:p>
            <a:pPr marL="469900" marR="245745" indent="-457200">
              <a:lnSpc>
                <a:spcPct val="100000"/>
              </a:lnSpc>
              <a:spcBef>
                <a:spcPts val="805"/>
              </a:spcBef>
              <a:buFont typeface="Arial"/>
              <a:buChar char="•"/>
              <a:tabLst>
                <a:tab pos="469265" algn="l"/>
                <a:tab pos="469900" algn="l"/>
              </a:tabLst>
            </a:pPr>
            <a:r>
              <a:rPr sz="3200" b="0" dirty="0">
                <a:solidFill>
                  <a:srgbClr val="404040"/>
                </a:solidFill>
                <a:latin typeface="Segoe UI Light"/>
                <a:cs typeface="Segoe UI Light"/>
              </a:rPr>
              <a:t>Association </a:t>
            </a:r>
            <a:r>
              <a:rPr sz="3200" b="0" spc="-5" dirty="0">
                <a:solidFill>
                  <a:srgbClr val="404040"/>
                </a:solidFill>
                <a:latin typeface="Segoe UI Light"/>
                <a:cs typeface="Segoe UI Light"/>
              </a:rPr>
              <a:t>hiérarchique </a:t>
            </a:r>
            <a:r>
              <a:rPr sz="3200" b="0" dirty="0">
                <a:solidFill>
                  <a:srgbClr val="404040"/>
                </a:solidFill>
                <a:latin typeface="Segoe UI Light"/>
                <a:cs typeface="Segoe UI Light"/>
              </a:rPr>
              <a:t>: </a:t>
            </a:r>
            <a:r>
              <a:rPr sz="3200" b="0" spc="10" dirty="0">
                <a:solidFill>
                  <a:srgbClr val="404040"/>
                </a:solidFill>
                <a:latin typeface="Segoe UI Light"/>
                <a:cs typeface="Segoe UI Light"/>
              </a:rPr>
              <a:t>lorsque </a:t>
            </a:r>
            <a:r>
              <a:rPr sz="3200" b="0" dirty="0">
                <a:solidFill>
                  <a:srgbClr val="404040"/>
                </a:solidFill>
                <a:latin typeface="Segoe UI Light"/>
                <a:cs typeface="Segoe UI Light"/>
              </a:rPr>
              <a:t>l’une </a:t>
            </a:r>
            <a:r>
              <a:rPr sz="3200" b="0" spc="10" dirty="0">
                <a:solidFill>
                  <a:srgbClr val="404040"/>
                </a:solidFill>
                <a:latin typeface="Segoe UI Light"/>
                <a:cs typeface="Segoe UI Light"/>
              </a:rPr>
              <a:t>des </a:t>
            </a:r>
            <a:r>
              <a:rPr sz="3200" b="0" spc="-5" dirty="0">
                <a:solidFill>
                  <a:srgbClr val="404040"/>
                </a:solidFill>
                <a:latin typeface="Segoe UI Light"/>
                <a:cs typeface="Segoe UI Light"/>
              </a:rPr>
              <a:t>cardinalités</a:t>
            </a:r>
            <a:r>
              <a:rPr sz="3200" b="0" spc="-235" dirty="0">
                <a:solidFill>
                  <a:srgbClr val="404040"/>
                </a:solidFill>
                <a:latin typeface="Segoe UI Light"/>
                <a:cs typeface="Segoe UI Light"/>
              </a:rPr>
              <a:t> </a:t>
            </a:r>
            <a:r>
              <a:rPr sz="3200" b="0" spc="5" dirty="0">
                <a:solidFill>
                  <a:srgbClr val="404040"/>
                </a:solidFill>
                <a:latin typeface="Segoe UI Light"/>
                <a:cs typeface="Segoe UI Light"/>
              </a:rPr>
              <a:t>maximale  vaut </a:t>
            </a:r>
            <a:r>
              <a:rPr sz="3200" b="0" dirty="0">
                <a:solidFill>
                  <a:srgbClr val="404040"/>
                </a:solidFill>
                <a:latin typeface="Segoe UI Light"/>
                <a:cs typeface="Segoe UI Light"/>
              </a:rPr>
              <a:t>1 </a:t>
            </a:r>
            <a:r>
              <a:rPr sz="3200" b="0" spc="5" dirty="0">
                <a:solidFill>
                  <a:srgbClr val="404040"/>
                </a:solidFill>
                <a:latin typeface="Segoe UI Light"/>
                <a:cs typeface="Segoe UI Light"/>
              </a:rPr>
              <a:t>pour une </a:t>
            </a:r>
            <a:r>
              <a:rPr sz="3200" b="0" dirty="0">
                <a:solidFill>
                  <a:srgbClr val="404040"/>
                </a:solidFill>
                <a:latin typeface="Segoe UI Light"/>
                <a:cs typeface="Segoe UI Light"/>
              </a:rPr>
              <a:t>entité </a:t>
            </a:r>
            <a:r>
              <a:rPr sz="3200" b="0" spc="5" dirty="0">
                <a:solidFill>
                  <a:srgbClr val="404040"/>
                </a:solidFill>
                <a:latin typeface="Segoe UI Light"/>
                <a:cs typeface="Segoe UI Light"/>
              </a:rPr>
              <a:t>et </a:t>
            </a:r>
            <a:r>
              <a:rPr sz="3200" b="0" dirty="0">
                <a:solidFill>
                  <a:srgbClr val="404040"/>
                </a:solidFill>
                <a:latin typeface="Segoe UI Light"/>
                <a:cs typeface="Segoe UI Light"/>
              </a:rPr>
              <a:t>n </a:t>
            </a:r>
            <a:r>
              <a:rPr sz="3200" b="0" spc="5" dirty="0">
                <a:solidFill>
                  <a:srgbClr val="404040"/>
                </a:solidFill>
                <a:latin typeface="Segoe UI Light"/>
                <a:cs typeface="Segoe UI Light"/>
              </a:rPr>
              <a:t>pour</a:t>
            </a:r>
            <a:r>
              <a:rPr sz="3200" b="0" spc="-240" dirty="0">
                <a:solidFill>
                  <a:srgbClr val="404040"/>
                </a:solidFill>
                <a:latin typeface="Segoe UI Light"/>
                <a:cs typeface="Segoe UI Light"/>
              </a:rPr>
              <a:t> </a:t>
            </a:r>
            <a:r>
              <a:rPr sz="3200" b="0" spc="-40" dirty="0">
                <a:solidFill>
                  <a:srgbClr val="404040"/>
                </a:solidFill>
                <a:latin typeface="Segoe UI Light"/>
                <a:cs typeface="Segoe UI Light"/>
              </a:rPr>
              <a:t>l’autre</a:t>
            </a:r>
            <a:endParaRPr sz="3200" dirty="0">
              <a:latin typeface="Segoe UI Light"/>
              <a:cs typeface="Segoe UI Light"/>
            </a:endParaRPr>
          </a:p>
          <a:p>
            <a:pPr marL="1003300" lvl="1" indent="-381000">
              <a:lnSpc>
                <a:spcPct val="100000"/>
              </a:lnSpc>
              <a:spcBef>
                <a:spcPts val="570"/>
              </a:spcBef>
              <a:buFont typeface="Arial"/>
              <a:buChar char="–"/>
              <a:tabLst>
                <a:tab pos="1002665" algn="l"/>
                <a:tab pos="1003300" algn="l"/>
              </a:tabLst>
            </a:pPr>
            <a:r>
              <a:rPr sz="2100" spc="15" dirty="0">
                <a:solidFill>
                  <a:srgbClr val="404040"/>
                </a:solidFill>
                <a:latin typeface="Segoe UI"/>
                <a:cs typeface="Segoe UI"/>
              </a:rPr>
              <a:t>Dans </a:t>
            </a:r>
            <a:r>
              <a:rPr sz="2100" spc="10" dirty="0">
                <a:solidFill>
                  <a:srgbClr val="404040"/>
                </a:solidFill>
                <a:latin typeface="Segoe UI"/>
                <a:cs typeface="Segoe UI"/>
              </a:rPr>
              <a:t>notre </a:t>
            </a:r>
            <a:r>
              <a:rPr sz="2100" spc="15" dirty="0">
                <a:solidFill>
                  <a:srgbClr val="404040"/>
                </a:solidFill>
                <a:latin typeface="Segoe UI"/>
                <a:cs typeface="Segoe UI"/>
              </a:rPr>
              <a:t>exemple, </a:t>
            </a:r>
            <a:r>
              <a:rPr sz="2100" spc="20" dirty="0">
                <a:solidFill>
                  <a:srgbClr val="404040"/>
                </a:solidFill>
                <a:latin typeface="Segoe UI"/>
                <a:cs typeface="Segoe UI"/>
              </a:rPr>
              <a:t>un </a:t>
            </a:r>
            <a:r>
              <a:rPr sz="2100" spc="10" dirty="0">
                <a:solidFill>
                  <a:srgbClr val="404040"/>
                </a:solidFill>
                <a:latin typeface="Segoe UI"/>
                <a:cs typeface="Segoe UI"/>
              </a:rPr>
              <a:t>produit </a:t>
            </a:r>
            <a:r>
              <a:rPr sz="2100" spc="20" dirty="0">
                <a:solidFill>
                  <a:srgbClr val="404040"/>
                </a:solidFill>
                <a:latin typeface="Segoe UI"/>
                <a:cs typeface="Segoe UI"/>
              </a:rPr>
              <a:t>appartient </a:t>
            </a:r>
            <a:r>
              <a:rPr sz="2100" spc="15" dirty="0">
                <a:solidFill>
                  <a:srgbClr val="404040"/>
                </a:solidFill>
                <a:latin typeface="Segoe UI"/>
                <a:cs typeface="Segoe UI"/>
              </a:rPr>
              <a:t>à </a:t>
            </a:r>
            <a:r>
              <a:rPr sz="2100" spc="20" dirty="0">
                <a:solidFill>
                  <a:srgbClr val="404040"/>
                </a:solidFill>
                <a:latin typeface="Segoe UI"/>
                <a:cs typeface="Segoe UI"/>
              </a:rPr>
              <a:t>une </a:t>
            </a:r>
            <a:r>
              <a:rPr sz="2100" spc="15" dirty="0">
                <a:solidFill>
                  <a:srgbClr val="404040"/>
                </a:solidFill>
                <a:latin typeface="Segoe UI"/>
                <a:cs typeface="Segoe UI"/>
              </a:rPr>
              <a:t>et </a:t>
            </a:r>
            <a:r>
              <a:rPr sz="2100" spc="20" dirty="0">
                <a:solidFill>
                  <a:srgbClr val="404040"/>
                </a:solidFill>
                <a:latin typeface="Segoe UI"/>
                <a:cs typeface="Segoe UI"/>
              </a:rPr>
              <a:t>une </a:t>
            </a:r>
            <a:r>
              <a:rPr sz="2100" spc="10" dirty="0">
                <a:solidFill>
                  <a:srgbClr val="404040"/>
                </a:solidFill>
                <a:latin typeface="Segoe UI"/>
                <a:cs typeface="Segoe UI"/>
              </a:rPr>
              <a:t>seule </a:t>
            </a:r>
            <a:r>
              <a:rPr sz="2100" spc="15" dirty="0">
                <a:solidFill>
                  <a:srgbClr val="404040"/>
                </a:solidFill>
                <a:latin typeface="Segoe UI"/>
                <a:cs typeface="Segoe UI"/>
              </a:rPr>
              <a:t>catégorie et </a:t>
            </a:r>
            <a:r>
              <a:rPr sz="2100" spc="20" dirty="0">
                <a:solidFill>
                  <a:srgbClr val="404040"/>
                </a:solidFill>
                <a:latin typeface="Segoe UI"/>
                <a:cs typeface="Segoe UI"/>
              </a:rPr>
              <a:t>une</a:t>
            </a:r>
            <a:r>
              <a:rPr sz="2100" spc="-229" dirty="0">
                <a:solidFill>
                  <a:srgbClr val="404040"/>
                </a:solidFill>
                <a:latin typeface="Segoe UI"/>
                <a:cs typeface="Segoe UI"/>
              </a:rPr>
              <a:t> </a:t>
            </a:r>
            <a:r>
              <a:rPr sz="2100" spc="15" dirty="0">
                <a:solidFill>
                  <a:srgbClr val="404040"/>
                </a:solidFill>
                <a:latin typeface="Segoe UI"/>
                <a:cs typeface="Segoe UI"/>
              </a:rPr>
              <a:t>catégorie</a:t>
            </a:r>
            <a:endParaRPr sz="2100" dirty="0">
              <a:latin typeface="Segoe UI"/>
              <a:cs typeface="Segoe UI"/>
            </a:endParaRPr>
          </a:p>
          <a:p>
            <a:pPr marL="1003300">
              <a:lnSpc>
                <a:spcPct val="100000"/>
              </a:lnSpc>
              <a:spcBef>
                <a:spcPts val="40"/>
              </a:spcBef>
            </a:pPr>
            <a:r>
              <a:rPr sz="2100" spc="15" dirty="0">
                <a:solidFill>
                  <a:srgbClr val="404040"/>
                </a:solidFill>
                <a:latin typeface="Segoe UI"/>
                <a:cs typeface="Segoe UI"/>
              </a:rPr>
              <a:t>peut </a:t>
            </a:r>
            <a:r>
              <a:rPr sz="2100" spc="10" dirty="0">
                <a:solidFill>
                  <a:srgbClr val="404040"/>
                </a:solidFill>
                <a:latin typeface="Segoe UI"/>
                <a:cs typeface="Segoe UI"/>
              </a:rPr>
              <a:t>contenir plusieurs produits </a:t>
            </a:r>
            <a:r>
              <a:rPr sz="2100" spc="5" dirty="0">
                <a:solidFill>
                  <a:srgbClr val="404040"/>
                </a:solidFill>
                <a:latin typeface="Segoe UI"/>
                <a:cs typeface="Segoe UI"/>
              </a:rPr>
              <a:t>: </a:t>
            </a:r>
            <a:r>
              <a:rPr sz="2100" spc="20" dirty="0">
                <a:solidFill>
                  <a:srgbClr val="404040"/>
                </a:solidFill>
                <a:latin typeface="Segoe UI"/>
                <a:cs typeface="Segoe UI"/>
              </a:rPr>
              <a:t>nous </a:t>
            </a:r>
            <a:r>
              <a:rPr sz="2100" spc="15" dirty="0">
                <a:solidFill>
                  <a:srgbClr val="404040"/>
                </a:solidFill>
                <a:latin typeface="Segoe UI"/>
                <a:cs typeface="Segoe UI"/>
              </a:rPr>
              <a:t>avons </a:t>
            </a:r>
            <a:r>
              <a:rPr sz="2100" spc="20" dirty="0">
                <a:solidFill>
                  <a:srgbClr val="404040"/>
                </a:solidFill>
                <a:latin typeface="Segoe UI"/>
                <a:cs typeface="Segoe UI"/>
              </a:rPr>
              <a:t>donc une </a:t>
            </a:r>
            <a:r>
              <a:rPr sz="2100" spc="10" dirty="0">
                <a:solidFill>
                  <a:srgbClr val="404040"/>
                </a:solidFill>
                <a:latin typeface="Segoe UI"/>
                <a:cs typeface="Segoe UI"/>
              </a:rPr>
              <a:t>hiérarchie Catégorie </a:t>
            </a:r>
            <a:r>
              <a:rPr sz="2100" spc="15" dirty="0">
                <a:solidFill>
                  <a:srgbClr val="404040"/>
                </a:solidFill>
                <a:latin typeface="Segoe UI"/>
                <a:cs typeface="Segoe UI"/>
              </a:rPr>
              <a:t>–</a:t>
            </a:r>
            <a:r>
              <a:rPr sz="2100" spc="-145" dirty="0">
                <a:solidFill>
                  <a:srgbClr val="404040"/>
                </a:solidFill>
                <a:latin typeface="Segoe UI"/>
                <a:cs typeface="Segoe UI"/>
              </a:rPr>
              <a:t> </a:t>
            </a:r>
            <a:r>
              <a:rPr sz="2100" spc="10" dirty="0">
                <a:solidFill>
                  <a:srgbClr val="404040"/>
                </a:solidFill>
                <a:latin typeface="Segoe UI"/>
                <a:cs typeface="Segoe UI"/>
              </a:rPr>
              <a:t>Produit</a:t>
            </a:r>
            <a:endParaRPr sz="2100" dirty="0">
              <a:latin typeface="Segoe UI"/>
              <a:cs typeface="Segoe UI"/>
            </a:endParaRPr>
          </a:p>
          <a:p>
            <a:pPr marL="1003300" lvl="1" indent="-381000">
              <a:lnSpc>
                <a:spcPct val="100000"/>
              </a:lnSpc>
              <a:spcBef>
                <a:spcPts val="550"/>
              </a:spcBef>
              <a:buFont typeface="Arial"/>
              <a:buChar char="–"/>
              <a:tabLst>
                <a:tab pos="1002665" algn="l"/>
                <a:tab pos="1003300" algn="l"/>
              </a:tabLst>
            </a:pPr>
            <a:r>
              <a:rPr sz="2100" spc="15" dirty="0">
                <a:solidFill>
                  <a:srgbClr val="404040"/>
                </a:solidFill>
                <a:latin typeface="Segoe UI"/>
                <a:cs typeface="Segoe UI"/>
              </a:rPr>
              <a:t>Les </a:t>
            </a:r>
            <a:r>
              <a:rPr sz="2100" spc="10" dirty="0">
                <a:solidFill>
                  <a:srgbClr val="404040"/>
                </a:solidFill>
                <a:latin typeface="Segoe UI"/>
                <a:cs typeface="Segoe UI"/>
              </a:rPr>
              <a:t>associations </a:t>
            </a:r>
            <a:r>
              <a:rPr sz="2100" spc="20" dirty="0">
                <a:solidFill>
                  <a:srgbClr val="404040"/>
                </a:solidFill>
                <a:latin typeface="Segoe UI"/>
                <a:cs typeface="Segoe UI"/>
              </a:rPr>
              <a:t>de </a:t>
            </a:r>
            <a:r>
              <a:rPr sz="2100" spc="10" dirty="0">
                <a:solidFill>
                  <a:srgbClr val="404040"/>
                </a:solidFill>
                <a:latin typeface="Segoe UI"/>
                <a:cs typeface="Segoe UI"/>
              </a:rPr>
              <a:t>type 1,1 </a:t>
            </a:r>
            <a:r>
              <a:rPr sz="2100" spc="15" dirty="0">
                <a:solidFill>
                  <a:srgbClr val="404040"/>
                </a:solidFill>
                <a:latin typeface="Segoe UI"/>
                <a:cs typeface="Segoe UI"/>
              </a:rPr>
              <a:t>ne </a:t>
            </a:r>
            <a:r>
              <a:rPr sz="2100" spc="20" dirty="0">
                <a:solidFill>
                  <a:srgbClr val="404040"/>
                </a:solidFill>
                <a:latin typeface="Segoe UI"/>
                <a:cs typeface="Segoe UI"/>
              </a:rPr>
              <a:t>porte </a:t>
            </a:r>
            <a:r>
              <a:rPr sz="2100" spc="10" dirty="0">
                <a:solidFill>
                  <a:srgbClr val="404040"/>
                </a:solidFill>
                <a:latin typeface="Segoe UI"/>
                <a:cs typeface="Segoe UI"/>
              </a:rPr>
              <a:t>jamais </a:t>
            </a:r>
            <a:r>
              <a:rPr sz="2100" spc="20" dirty="0">
                <a:solidFill>
                  <a:srgbClr val="404040"/>
                </a:solidFill>
                <a:latin typeface="Segoe UI"/>
                <a:cs typeface="Segoe UI"/>
              </a:rPr>
              <a:t>de</a:t>
            </a:r>
            <a:r>
              <a:rPr sz="2100" spc="-135" dirty="0">
                <a:solidFill>
                  <a:srgbClr val="404040"/>
                </a:solidFill>
                <a:latin typeface="Segoe UI"/>
                <a:cs typeface="Segoe UI"/>
              </a:rPr>
              <a:t> </a:t>
            </a:r>
            <a:r>
              <a:rPr sz="2100" spc="10" dirty="0">
                <a:solidFill>
                  <a:srgbClr val="404040"/>
                </a:solidFill>
                <a:latin typeface="Segoe UI"/>
                <a:cs typeface="Segoe UI"/>
              </a:rPr>
              <a:t>propriété</a:t>
            </a:r>
            <a:endParaRPr sz="2100" dirty="0">
              <a:latin typeface="Segoe UI"/>
              <a:cs typeface="Segoe UI"/>
            </a:endParaRPr>
          </a:p>
          <a:p>
            <a:pPr marL="1003300" lvl="1" indent="-381000">
              <a:lnSpc>
                <a:spcPct val="100000"/>
              </a:lnSpc>
              <a:spcBef>
                <a:spcPts val="550"/>
              </a:spcBef>
              <a:buFont typeface="Arial"/>
              <a:buChar char="–"/>
              <a:tabLst>
                <a:tab pos="1002665" algn="l"/>
                <a:tab pos="1003300" algn="l"/>
              </a:tabLst>
            </a:pPr>
            <a:r>
              <a:rPr sz="2100" spc="15" dirty="0">
                <a:solidFill>
                  <a:srgbClr val="404040"/>
                </a:solidFill>
                <a:latin typeface="Segoe UI"/>
                <a:cs typeface="Segoe UI"/>
              </a:rPr>
              <a:t>Une </a:t>
            </a:r>
            <a:r>
              <a:rPr sz="2100" spc="20" dirty="0">
                <a:solidFill>
                  <a:srgbClr val="404040"/>
                </a:solidFill>
                <a:latin typeface="Segoe UI"/>
                <a:cs typeface="Segoe UI"/>
              </a:rPr>
              <a:t>dépendance </a:t>
            </a:r>
            <a:r>
              <a:rPr sz="2100" spc="10" dirty="0">
                <a:solidFill>
                  <a:srgbClr val="404040"/>
                </a:solidFill>
                <a:latin typeface="Segoe UI"/>
                <a:cs typeface="Segoe UI"/>
              </a:rPr>
              <a:t>fonctionnelle </a:t>
            </a:r>
            <a:r>
              <a:rPr sz="2100" spc="15" dirty="0">
                <a:solidFill>
                  <a:srgbClr val="404040"/>
                </a:solidFill>
                <a:latin typeface="Segoe UI"/>
                <a:cs typeface="Segoe UI"/>
              </a:rPr>
              <a:t>est </a:t>
            </a:r>
            <a:r>
              <a:rPr sz="2100" spc="10" dirty="0">
                <a:solidFill>
                  <a:srgbClr val="404040"/>
                </a:solidFill>
                <a:latin typeface="Segoe UI"/>
                <a:cs typeface="Segoe UI"/>
              </a:rPr>
              <a:t>créée </a:t>
            </a:r>
            <a:r>
              <a:rPr sz="2100" spc="5" dirty="0">
                <a:solidFill>
                  <a:srgbClr val="404040"/>
                </a:solidFill>
                <a:latin typeface="Segoe UI"/>
                <a:cs typeface="Segoe UI"/>
              </a:rPr>
              <a:t>: si </a:t>
            </a:r>
            <a:r>
              <a:rPr sz="2100" spc="10" dirty="0">
                <a:solidFill>
                  <a:srgbClr val="404040"/>
                </a:solidFill>
                <a:latin typeface="Segoe UI"/>
                <a:cs typeface="Segoe UI"/>
              </a:rPr>
              <a:t>je </a:t>
            </a:r>
            <a:r>
              <a:rPr sz="2100" spc="15" dirty="0">
                <a:solidFill>
                  <a:srgbClr val="404040"/>
                </a:solidFill>
                <a:latin typeface="Segoe UI"/>
                <a:cs typeface="Segoe UI"/>
              </a:rPr>
              <a:t>connais </a:t>
            </a:r>
            <a:r>
              <a:rPr sz="2100" spc="10" dirty="0">
                <a:solidFill>
                  <a:srgbClr val="404040"/>
                </a:solidFill>
                <a:latin typeface="Segoe UI"/>
                <a:cs typeface="Segoe UI"/>
              </a:rPr>
              <a:t>le produit, je </a:t>
            </a:r>
            <a:r>
              <a:rPr sz="2100" dirty="0">
                <a:solidFill>
                  <a:srgbClr val="404040"/>
                </a:solidFill>
                <a:latin typeface="Segoe UI"/>
                <a:cs typeface="Segoe UI"/>
              </a:rPr>
              <a:t>vais</a:t>
            </a:r>
            <a:r>
              <a:rPr sz="2100" spc="-60" dirty="0">
                <a:solidFill>
                  <a:srgbClr val="404040"/>
                </a:solidFill>
                <a:latin typeface="Segoe UI"/>
                <a:cs typeface="Segoe UI"/>
              </a:rPr>
              <a:t> </a:t>
            </a:r>
            <a:r>
              <a:rPr sz="2100" spc="15" dirty="0">
                <a:solidFill>
                  <a:srgbClr val="404040"/>
                </a:solidFill>
                <a:latin typeface="Segoe UI"/>
                <a:cs typeface="Segoe UI"/>
              </a:rPr>
              <a:t>automatiquement</a:t>
            </a:r>
            <a:endParaRPr sz="2100" dirty="0">
              <a:latin typeface="Segoe UI"/>
              <a:cs typeface="Segoe UI"/>
            </a:endParaRPr>
          </a:p>
          <a:p>
            <a:pPr marL="1003300">
              <a:lnSpc>
                <a:spcPct val="100000"/>
              </a:lnSpc>
              <a:spcBef>
                <a:spcPts val="40"/>
              </a:spcBef>
            </a:pPr>
            <a:r>
              <a:rPr sz="2100" spc="20" dirty="0">
                <a:solidFill>
                  <a:srgbClr val="404040"/>
                </a:solidFill>
                <a:latin typeface="Segoe UI"/>
                <a:cs typeface="Segoe UI"/>
              </a:rPr>
              <a:t>en </a:t>
            </a:r>
            <a:r>
              <a:rPr sz="2100" spc="15" dirty="0">
                <a:solidFill>
                  <a:srgbClr val="404040"/>
                </a:solidFill>
                <a:latin typeface="Segoe UI"/>
                <a:cs typeface="Segoe UI"/>
              </a:rPr>
              <a:t>déduire sa </a:t>
            </a:r>
            <a:r>
              <a:rPr sz="2100" spc="10" dirty="0">
                <a:solidFill>
                  <a:srgbClr val="404040"/>
                </a:solidFill>
                <a:latin typeface="Segoe UI"/>
                <a:cs typeface="Segoe UI"/>
              </a:rPr>
              <a:t>catégorie, </a:t>
            </a:r>
            <a:r>
              <a:rPr sz="2100" spc="20" dirty="0">
                <a:solidFill>
                  <a:srgbClr val="404040"/>
                </a:solidFill>
                <a:latin typeface="Segoe UI"/>
                <a:cs typeface="Segoe UI"/>
              </a:rPr>
              <a:t>donc </a:t>
            </a:r>
            <a:r>
              <a:rPr sz="2100" dirty="0">
                <a:solidFill>
                  <a:srgbClr val="404040"/>
                </a:solidFill>
                <a:latin typeface="Segoe UI"/>
                <a:cs typeface="Segoe UI"/>
              </a:rPr>
              <a:t>l’association </a:t>
            </a:r>
            <a:r>
              <a:rPr sz="2100" spc="15" dirty="0">
                <a:solidFill>
                  <a:srgbClr val="404040"/>
                </a:solidFill>
                <a:latin typeface="Segoe UI"/>
                <a:cs typeface="Segoe UI"/>
              </a:rPr>
              <a:t>a </a:t>
            </a:r>
            <a:r>
              <a:rPr sz="2100" spc="20" dirty="0">
                <a:solidFill>
                  <a:srgbClr val="404040"/>
                </a:solidFill>
                <a:latin typeface="Segoe UI"/>
                <a:cs typeface="Segoe UI"/>
              </a:rPr>
              <a:t>pour </a:t>
            </a:r>
            <a:r>
              <a:rPr sz="2100" spc="10" dirty="0">
                <a:solidFill>
                  <a:srgbClr val="404040"/>
                </a:solidFill>
                <a:latin typeface="Segoe UI"/>
                <a:cs typeface="Segoe UI"/>
              </a:rPr>
              <a:t>identifiant le</a:t>
            </a:r>
            <a:r>
              <a:rPr sz="2100" spc="-204" dirty="0">
                <a:solidFill>
                  <a:srgbClr val="404040"/>
                </a:solidFill>
                <a:latin typeface="Segoe UI"/>
                <a:cs typeface="Segoe UI"/>
              </a:rPr>
              <a:t> </a:t>
            </a:r>
            <a:r>
              <a:rPr sz="2100" spc="20" dirty="0">
                <a:solidFill>
                  <a:srgbClr val="404040"/>
                </a:solidFill>
                <a:latin typeface="Segoe UI"/>
                <a:cs typeface="Segoe UI"/>
              </a:rPr>
              <a:t>CodeEAN</a:t>
            </a:r>
            <a:endParaRPr sz="2100" dirty="0">
              <a:latin typeface="Segoe UI"/>
              <a:cs typeface="Segoe UI"/>
            </a:endParaRPr>
          </a:p>
        </p:txBody>
      </p:sp>
      <p:sp>
        <p:nvSpPr>
          <p:cNvPr id="8" name="object 8"/>
          <p:cNvSpPr/>
          <p:nvPr/>
        </p:nvSpPr>
        <p:spPr>
          <a:xfrm>
            <a:off x="5083302" y="5386578"/>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1" y="188298"/>
                </a:lnTo>
                <a:lnTo>
                  <a:pt x="1830145" y="232207"/>
                </a:lnTo>
                <a:lnTo>
                  <a:pt x="1870974" y="279135"/>
                </a:lnTo>
                <a:lnTo>
                  <a:pt x="1896304" y="328629"/>
                </a:lnTo>
                <a:lnTo>
                  <a:pt x="1905000" y="380238"/>
                </a:lnTo>
                <a:lnTo>
                  <a:pt x="1902802" y="406270"/>
                </a:lnTo>
                <a:lnTo>
                  <a:pt x="1885647" y="456867"/>
                </a:lnTo>
                <a:lnTo>
                  <a:pt x="1852426" y="505128"/>
                </a:lnTo>
                <a:lnTo>
                  <a:pt x="1804273" y="550600"/>
                </a:lnTo>
                <a:lnTo>
                  <a:pt x="1742323" y="592830"/>
                </a:lnTo>
                <a:lnTo>
                  <a:pt x="1706529" y="612587"/>
                </a:lnTo>
                <a:lnTo>
                  <a:pt x="1667711" y="631364"/>
                </a:lnTo>
                <a:lnTo>
                  <a:pt x="1626012" y="649104"/>
                </a:lnTo>
                <a:lnTo>
                  <a:pt x="1581573" y="665751"/>
                </a:lnTo>
                <a:lnTo>
                  <a:pt x="1534537" y="681247"/>
                </a:lnTo>
                <a:lnTo>
                  <a:pt x="1485044" y="695535"/>
                </a:lnTo>
                <a:lnTo>
                  <a:pt x="1433237" y="708561"/>
                </a:lnTo>
                <a:lnTo>
                  <a:pt x="1379258" y="720266"/>
                </a:lnTo>
                <a:lnTo>
                  <a:pt x="1323248" y="730594"/>
                </a:lnTo>
                <a:lnTo>
                  <a:pt x="1265350" y="739488"/>
                </a:lnTo>
                <a:lnTo>
                  <a:pt x="1205706" y="746893"/>
                </a:lnTo>
                <a:lnTo>
                  <a:pt x="1144457" y="752750"/>
                </a:lnTo>
                <a:lnTo>
                  <a:pt x="1081744" y="757004"/>
                </a:lnTo>
                <a:lnTo>
                  <a:pt x="1017712" y="759598"/>
                </a:lnTo>
                <a:lnTo>
                  <a:pt x="952500" y="760476"/>
                </a:lnTo>
                <a:lnTo>
                  <a:pt x="887287" y="759598"/>
                </a:lnTo>
                <a:lnTo>
                  <a:pt x="823255" y="757004"/>
                </a:lnTo>
                <a:lnTo>
                  <a:pt x="760542" y="752750"/>
                </a:lnTo>
                <a:lnTo>
                  <a:pt x="699293" y="746893"/>
                </a:lnTo>
                <a:lnTo>
                  <a:pt x="639649" y="739488"/>
                </a:lnTo>
                <a:lnTo>
                  <a:pt x="581751" y="730594"/>
                </a:lnTo>
                <a:lnTo>
                  <a:pt x="525741" y="720266"/>
                </a:lnTo>
                <a:lnTo>
                  <a:pt x="471762" y="708561"/>
                </a:lnTo>
                <a:lnTo>
                  <a:pt x="419955" y="695535"/>
                </a:lnTo>
                <a:lnTo>
                  <a:pt x="370462" y="681247"/>
                </a:lnTo>
                <a:lnTo>
                  <a:pt x="323426" y="665751"/>
                </a:lnTo>
                <a:lnTo>
                  <a:pt x="278987" y="649104"/>
                </a:lnTo>
                <a:lnTo>
                  <a:pt x="237288" y="631364"/>
                </a:lnTo>
                <a:lnTo>
                  <a:pt x="198470" y="612587"/>
                </a:lnTo>
                <a:lnTo>
                  <a:pt x="162676" y="592830"/>
                </a:lnTo>
                <a:lnTo>
                  <a:pt x="130048" y="572149"/>
                </a:lnTo>
                <a:lnTo>
                  <a:pt x="74854" y="528241"/>
                </a:lnTo>
                <a:lnTo>
                  <a:pt x="34025" y="481318"/>
                </a:lnTo>
                <a:lnTo>
                  <a:pt x="8695" y="431832"/>
                </a:lnTo>
                <a:lnTo>
                  <a:pt x="0" y="380238"/>
                </a:lnTo>
                <a:close/>
              </a:path>
            </a:pathLst>
          </a:custGeom>
          <a:ln w="19812">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2871216" y="4866132"/>
          <a:ext cx="6310629" cy="1360932"/>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20624">
                <a:tc>
                  <a:txBody>
                    <a:bodyPr/>
                    <a:lstStyle/>
                    <a:p>
                      <a:pPr marL="401955">
                        <a:lnSpc>
                          <a:spcPct val="100000"/>
                        </a:lnSpc>
                        <a:spcBef>
                          <a:spcPts val="325"/>
                        </a:spcBef>
                      </a:pPr>
                      <a:r>
                        <a:rPr sz="1600" b="0" spc="-5" dirty="0">
                          <a:solidFill>
                            <a:srgbClr val="404040"/>
                          </a:solidFill>
                          <a:latin typeface="Segoe UI Light"/>
                          <a:cs typeface="Segoe UI Light"/>
                        </a:rPr>
                        <a:t>Produit</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40970">
                        <a:lnSpc>
                          <a:spcPct val="100000"/>
                        </a:lnSpc>
                        <a:spcBef>
                          <a:spcPts val="1470"/>
                        </a:spcBef>
                        <a:tabLst>
                          <a:tab pos="1273810" algn="l"/>
                          <a:tab pos="3110865" algn="l"/>
                        </a:tabLst>
                      </a:pPr>
                      <a:r>
                        <a:rPr sz="2400" b="0" spc="-7" baseline="-13888" dirty="0">
                          <a:solidFill>
                            <a:srgbClr val="404040"/>
                          </a:solidFill>
                          <a:latin typeface="Segoe UI Light"/>
                          <a:cs typeface="Segoe UI Light"/>
                        </a:rPr>
                        <a:t>1,1	</a:t>
                      </a:r>
                      <a:r>
                        <a:rPr sz="1600" b="0" spc="5" dirty="0">
                          <a:solidFill>
                            <a:srgbClr val="404040"/>
                          </a:solidFill>
                          <a:latin typeface="Segoe UI Light"/>
                          <a:cs typeface="Segoe UI Light"/>
                        </a:rPr>
                        <a:t>Appartient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94640">
                        <a:lnSpc>
                          <a:spcPct val="100000"/>
                        </a:lnSpc>
                        <a:spcBef>
                          <a:spcPts val="325"/>
                        </a:spcBef>
                      </a:pPr>
                      <a:r>
                        <a:rPr sz="1600" b="0" dirty="0">
                          <a:solidFill>
                            <a:srgbClr val="404040"/>
                          </a:solidFill>
                          <a:latin typeface="Segoe UI Light"/>
                          <a:cs typeface="Segoe UI Light"/>
                        </a:rPr>
                        <a:t>Catégorie</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70916">
                <a:tc rowSpan="2">
                  <a:txBody>
                    <a:bodyPr/>
                    <a:lstStyle/>
                    <a:p>
                      <a:pPr marL="90170" marR="322580">
                        <a:lnSpc>
                          <a:spcPct val="100000"/>
                        </a:lnSpc>
                        <a:spcBef>
                          <a:spcPts val="325"/>
                        </a:spcBef>
                      </a:pPr>
                      <a:r>
                        <a:rPr sz="1600" b="0" u="sng" spc="-10" dirty="0">
                          <a:solidFill>
                            <a:srgbClr val="404040"/>
                          </a:solidFill>
                          <a:uFill>
                            <a:solidFill>
                              <a:srgbClr val="404040"/>
                            </a:solidFill>
                          </a:uFill>
                          <a:latin typeface="Segoe UI Light"/>
                          <a:cs typeface="Segoe UI Light"/>
                        </a:rPr>
                        <a:t>CodeEAN </a:t>
                      </a:r>
                      <a:r>
                        <a:rPr sz="1600" b="0" spc="-10" dirty="0">
                          <a:solidFill>
                            <a:srgbClr val="404040"/>
                          </a:solidFill>
                          <a:latin typeface="Segoe UI Light"/>
                          <a:cs typeface="Segoe UI Light"/>
                        </a:rPr>
                        <a:t> </a:t>
                      </a:r>
                      <a:r>
                        <a:rPr sz="1600" b="0" dirty="0">
                          <a:solidFill>
                            <a:srgbClr val="404040"/>
                          </a:solidFill>
                          <a:latin typeface="Segoe UI Light"/>
                          <a:cs typeface="Segoe UI Light"/>
                        </a:rPr>
                        <a:t>Dé</a:t>
                      </a:r>
                      <a:r>
                        <a:rPr sz="1600" b="0" spc="5" dirty="0">
                          <a:solidFill>
                            <a:srgbClr val="404040"/>
                          </a:solidFill>
                          <a:latin typeface="Segoe UI Light"/>
                          <a:cs typeface="Segoe UI Light"/>
                        </a:rPr>
                        <a:t>s</a:t>
                      </a:r>
                      <a:r>
                        <a:rPr sz="1600" b="0" spc="-5" dirty="0">
                          <a:solidFill>
                            <a:srgbClr val="404040"/>
                          </a:solidFill>
                          <a:latin typeface="Segoe UI Light"/>
                          <a:cs typeface="Segoe UI Light"/>
                        </a:rPr>
                        <a:t>i</a:t>
                      </a:r>
                      <a:r>
                        <a:rPr sz="1600" b="0" spc="-10" dirty="0">
                          <a:solidFill>
                            <a:srgbClr val="404040"/>
                          </a:solidFill>
                          <a:latin typeface="Segoe UI Light"/>
                          <a:cs typeface="Segoe UI Light"/>
                        </a:rPr>
                        <a:t>g</a:t>
                      </a:r>
                      <a:r>
                        <a:rPr sz="1600" b="0" spc="-5" dirty="0">
                          <a:solidFill>
                            <a:srgbClr val="404040"/>
                          </a:solidFill>
                          <a:latin typeface="Segoe UI Light"/>
                          <a:cs typeface="Segoe UI Light"/>
                        </a:rPr>
                        <a:t>nat</a:t>
                      </a:r>
                      <a:r>
                        <a:rPr sz="1600" b="0" spc="-10" dirty="0">
                          <a:solidFill>
                            <a:srgbClr val="404040"/>
                          </a:solidFill>
                          <a:latin typeface="Segoe UI Light"/>
                          <a:cs typeface="Segoe UI Light"/>
                        </a:rPr>
                        <a:t>i</a:t>
                      </a:r>
                      <a:r>
                        <a:rPr sz="1600" b="0" spc="-5" dirty="0">
                          <a:solidFill>
                            <a:srgbClr val="404040"/>
                          </a:solidFill>
                          <a:latin typeface="Segoe UI Light"/>
                          <a:cs typeface="Segoe UI Light"/>
                        </a:rPr>
                        <a:t>on  </a:t>
                      </a:r>
                      <a:r>
                        <a:rPr sz="1600" b="0" spc="-10" dirty="0">
                          <a:solidFill>
                            <a:srgbClr val="404040"/>
                          </a:solidFill>
                          <a:latin typeface="Segoe UI Light"/>
                          <a:cs typeface="Segoe UI Light"/>
                        </a:rPr>
                        <a:t>Couleur</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1440" marR="582930">
                        <a:lnSpc>
                          <a:spcPct val="100000"/>
                        </a:lnSpc>
                        <a:spcBef>
                          <a:spcPts val="325"/>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odeC</a:t>
                      </a:r>
                      <a:r>
                        <a:rPr sz="1600" b="0" u="sng" dirty="0">
                          <a:solidFill>
                            <a:srgbClr val="404040"/>
                          </a:solidFill>
                          <a:uFill>
                            <a:solidFill>
                              <a:srgbClr val="404040"/>
                            </a:solidFill>
                          </a:uFill>
                          <a:latin typeface="Segoe UI Light"/>
                          <a:cs typeface="Segoe UI Light"/>
                        </a:rPr>
                        <a:t>at </a:t>
                      </a:r>
                      <a:r>
                        <a:rPr sz="1600" b="0" dirty="0">
                          <a:solidFill>
                            <a:srgbClr val="404040"/>
                          </a:solidFill>
                          <a:latin typeface="Segoe UI Light"/>
                          <a:cs typeface="Segoe UI Light"/>
                        </a:rPr>
                        <a:t> </a:t>
                      </a:r>
                      <a:r>
                        <a:rPr sz="1600" b="0" spc="-5" dirty="0">
                          <a:solidFill>
                            <a:srgbClr val="404040"/>
                          </a:solidFill>
                          <a:latin typeface="Segoe UI Light"/>
                          <a:cs typeface="Segoe UI Light"/>
                        </a:rPr>
                        <a:t>Nom</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69392">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10" name="object 10"/>
          <p:cNvSpPr txBox="1"/>
          <p:nvPr/>
        </p:nvSpPr>
        <p:spPr>
          <a:xfrm>
            <a:off x="11475466" y="22606"/>
            <a:ext cx="53657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20</a:t>
            </a:r>
            <a:endParaRPr sz="1200">
              <a:latin typeface="Segoe UI Light"/>
              <a:cs typeface="Segoe UI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4333240" cy="697230"/>
          </a:xfrm>
          <a:prstGeom prst="rect">
            <a:avLst/>
          </a:prstGeom>
        </p:spPr>
        <p:txBody>
          <a:bodyPr vert="horz" wrap="square" lIns="0" tIns="13335" rIns="0" bIns="0" rtlCol="0">
            <a:spAutoFit/>
          </a:bodyPr>
          <a:lstStyle/>
          <a:p>
            <a:pPr marL="12700">
              <a:lnSpc>
                <a:spcPct val="100000"/>
              </a:lnSpc>
              <a:spcBef>
                <a:spcPts val="105"/>
              </a:spcBef>
            </a:pPr>
            <a:r>
              <a:rPr spc="-175" dirty="0"/>
              <a:t>Types</a:t>
            </a:r>
            <a:r>
              <a:rPr spc="-320" dirty="0"/>
              <a:t> </a:t>
            </a:r>
            <a:r>
              <a:rPr spc="-150" dirty="0"/>
              <a:t>d’associations</a:t>
            </a:r>
          </a:p>
        </p:txBody>
      </p:sp>
      <p:sp>
        <p:nvSpPr>
          <p:cNvPr id="4" name="object 4"/>
          <p:cNvSpPr txBox="1"/>
          <p:nvPr/>
        </p:nvSpPr>
        <p:spPr>
          <a:xfrm>
            <a:off x="178409" y="1429638"/>
            <a:ext cx="11478895" cy="2434590"/>
          </a:xfrm>
          <a:prstGeom prst="rect">
            <a:avLst/>
          </a:prstGeom>
        </p:spPr>
        <p:txBody>
          <a:bodyPr vert="horz" wrap="square" lIns="0" tIns="13335" rIns="0" bIns="0" rtlCol="0">
            <a:spAutoFit/>
          </a:bodyPr>
          <a:lstStyle/>
          <a:p>
            <a:pPr marL="469900" marR="127000" indent="-457200">
              <a:lnSpc>
                <a:spcPct val="100000"/>
              </a:lnSpc>
              <a:spcBef>
                <a:spcPts val="105"/>
              </a:spcBef>
              <a:buFont typeface="Arial"/>
              <a:buChar char="•"/>
              <a:tabLst>
                <a:tab pos="469265" algn="l"/>
                <a:tab pos="469900" algn="l"/>
              </a:tabLst>
            </a:pPr>
            <a:r>
              <a:rPr sz="3200" b="0" dirty="0">
                <a:solidFill>
                  <a:srgbClr val="404040"/>
                </a:solidFill>
                <a:latin typeface="Segoe UI Light"/>
                <a:cs typeface="Segoe UI Light"/>
              </a:rPr>
              <a:t>Association </a:t>
            </a:r>
            <a:r>
              <a:rPr sz="3200" b="0" spc="5" dirty="0">
                <a:solidFill>
                  <a:srgbClr val="404040"/>
                </a:solidFill>
                <a:latin typeface="Segoe UI Light"/>
                <a:cs typeface="Segoe UI Light"/>
              </a:rPr>
              <a:t>non </a:t>
            </a:r>
            <a:r>
              <a:rPr sz="3200" b="0" spc="-5" dirty="0">
                <a:solidFill>
                  <a:srgbClr val="404040"/>
                </a:solidFill>
                <a:latin typeface="Segoe UI Light"/>
                <a:cs typeface="Segoe UI Light"/>
              </a:rPr>
              <a:t>hiérarchique </a:t>
            </a:r>
            <a:r>
              <a:rPr sz="3200" b="0" spc="5" dirty="0">
                <a:solidFill>
                  <a:srgbClr val="404040"/>
                </a:solidFill>
                <a:latin typeface="Segoe UI Light"/>
                <a:cs typeface="Segoe UI Light"/>
              </a:rPr>
              <a:t>ou association maillée </a:t>
            </a:r>
            <a:r>
              <a:rPr sz="3200" b="0" dirty="0">
                <a:solidFill>
                  <a:srgbClr val="404040"/>
                </a:solidFill>
                <a:latin typeface="Segoe UI Light"/>
                <a:cs typeface="Segoe UI Light"/>
              </a:rPr>
              <a:t>: </a:t>
            </a:r>
            <a:r>
              <a:rPr sz="3200" b="0" spc="5" dirty="0">
                <a:solidFill>
                  <a:srgbClr val="404040"/>
                </a:solidFill>
                <a:latin typeface="Segoe UI Light"/>
                <a:cs typeface="Segoe UI Light"/>
              </a:rPr>
              <a:t>lorsque</a:t>
            </a:r>
            <a:r>
              <a:rPr sz="3200" b="0" spc="-270" dirty="0">
                <a:solidFill>
                  <a:srgbClr val="404040"/>
                </a:solidFill>
                <a:latin typeface="Segoe UI Light"/>
                <a:cs typeface="Segoe UI Light"/>
              </a:rPr>
              <a:t> </a:t>
            </a:r>
            <a:r>
              <a:rPr sz="3200" b="0" spc="5" dirty="0">
                <a:solidFill>
                  <a:srgbClr val="404040"/>
                </a:solidFill>
                <a:latin typeface="Segoe UI Light"/>
                <a:cs typeface="Segoe UI Light"/>
              </a:rPr>
              <a:t>les  deux </a:t>
            </a:r>
            <a:r>
              <a:rPr sz="3200" b="0" spc="-5" dirty="0">
                <a:solidFill>
                  <a:srgbClr val="404040"/>
                </a:solidFill>
                <a:latin typeface="Segoe UI Light"/>
                <a:cs typeface="Segoe UI Light"/>
              </a:rPr>
              <a:t>cardinalités </a:t>
            </a:r>
            <a:r>
              <a:rPr sz="3200" b="0" spc="5" dirty="0">
                <a:solidFill>
                  <a:srgbClr val="404040"/>
                </a:solidFill>
                <a:latin typeface="Segoe UI Light"/>
                <a:cs typeface="Segoe UI Light"/>
              </a:rPr>
              <a:t>maximales </a:t>
            </a:r>
            <a:r>
              <a:rPr sz="3200" b="0" dirty="0">
                <a:solidFill>
                  <a:srgbClr val="404040"/>
                </a:solidFill>
                <a:latin typeface="Segoe UI Light"/>
                <a:cs typeface="Segoe UI Light"/>
              </a:rPr>
              <a:t>valent</a:t>
            </a:r>
            <a:r>
              <a:rPr sz="3200" b="0" spc="-160" dirty="0">
                <a:solidFill>
                  <a:srgbClr val="404040"/>
                </a:solidFill>
                <a:latin typeface="Segoe UI Light"/>
                <a:cs typeface="Segoe UI Light"/>
              </a:rPr>
              <a:t> </a:t>
            </a:r>
            <a:r>
              <a:rPr sz="3200" b="0" dirty="0">
                <a:solidFill>
                  <a:srgbClr val="404040"/>
                </a:solidFill>
                <a:latin typeface="Segoe UI Light"/>
                <a:cs typeface="Segoe UI Light"/>
              </a:rPr>
              <a:t>n</a:t>
            </a:r>
            <a:endParaRPr sz="3200">
              <a:latin typeface="Segoe UI Light"/>
              <a:cs typeface="Segoe UI Light"/>
            </a:endParaRPr>
          </a:p>
          <a:p>
            <a:pPr marL="1003300" lvl="1" indent="-381000">
              <a:lnSpc>
                <a:spcPct val="100000"/>
              </a:lnSpc>
              <a:spcBef>
                <a:spcPts val="570"/>
              </a:spcBef>
              <a:buFont typeface="Arial"/>
              <a:buChar char="–"/>
              <a:tabLst>
                <a:tab pos="1002665" algn="l"/>
                <a:tab pos="1003300" algn="l"/>
              </a:tabLst>
            </a:pPr>
            <a:r>
              <a:rPr sz="2100" spc="15" dirty="0">
                <a:solidFill>
                  <a:srgbClr val="404040"/>
                </a:solidFill>
                <a:latin typeface="Segoe UI"/>
                <a:cs typeface="Segoe UI"/>
              </a:rPr>
              <a:t>Dans ce </a:t>
            </a:r>
            <a:r>
              <a:rPr sz="2100" spc="10" dirty="0">
                <a:solidFill>
                  <a:srgbClr val="404040"/>
                </a:solidFill>
                <a:latin typeface="Segoe UI"/>
                <a:cs typeface="Segoe UI"/>
              </a:rPr>
              <a:t>cas, </a:t>
            </a:r>
            <a:r>
              <a:rPr sz="2100" spc="5" dirty="0">
                <a:solidFill>
                  <a:srgbClr val="404040"/>
                </a:solidFill>
                <a:latin typeface="Segoe UI"/>
                <a:cs typeface="Segoe UI"/>
              </a:rPr>
              <a:t>il </a:t>
            </a:r>
            <a:r>
              <a:rPr sz="2100" spc="15" dirty="0">
                <a:solidFill>
                  <a:srgbClr val="404040"/>
                </a:solidFill>
                <a:latin typeface="Segoe UI"/>
                <a:cs typeface="Segoe UI"/>
              </a:rPr>
              <a:t>y a </a:t>
            </a:r>
            <a:r>
              <a:rPr sz="2100" spc="20" dirty="0">
                <a:solidFill>
                  <a:srgbClr val="404040"/>
                </a:solidFill>
                <a:latin typeface="Segoe UI"/>
                <a:cs typeface="Segoe UI"/>
              </a:rPr>
              <a:t>de fortes chances pour que </a:t>
            </a:r>
            <a:r>
              <a:rPr sz="2100" dirty="0">
                <a:solidFill>
                  <a:srgbClr val="404040"/>
                </a:solidFill>
                <a:latin typeface="Segoe UI"/>
                <a:cs typeface="Segoe UI"/>
              </a:rPr>
              <a:t>l’association </a:t>
            </a:r>
            <a:r>
              <a:rPr sz="2100" spc="10" dirty="0">
                <a:solidFill>
                  <a:srgbClr val="404040"/>
                </a:solidFill>
                <a:latin typeface="Segoe UI"/>
                <a:cs typeface="Segoe UI"/>
              </a:rPr>
              <a:t>soit </a:t>
            </a:r>
            <a:r>
              <a:rPr sz="2100" spc="20" dirty="0">
                <a:solidFill>
                  <a:srgbClr val="404040"/>
                </a:solidFill>
                <a:latin typeface="Segoe UI"/>
                <a:cs typeface="Segoe UI"/>
              </a:rPr>
              <a:t>porteuse </a:t>
            </a:r>
            <a:r>
              <a:rPr sz="2100" spc="-10" dirty="0">
                <a:solidFill>
                  <a:srgbClr val="404040"/>
                </a:solidFill>
                <a:latin typeface="Segoe UI"/>
                <a:cs typeface="Segoe UI"/>
              </a:rPr>
              <a:t>d’au </a:t>
            </a:r>
            <a:r>
              <a:rPr sz="2100" spc="15" dirty="0">
                <a:solidFill>
                  <a:srgbClr val="404040"/>
                </a:solidFill>
                <a:latin typeface="Segoe UI"/>
                <a:cs typeface="Segoe UI"/>
              </a:rPr>
              <a:t>moins</a:t>
            </a:r>
            <a:r>
              <a:rPr sz="2100" spc="-135" dirty="0">
                <a:solidFill>
                  <a:srgbClr val="404040"/>
                </a:solidFill>
                <a:latin typeface="Segoe UI"/>
                <a:cs typeface="Segoe UI"/>
              </a:rPr>
              <a:t> </a:t>
            </a:r>
            <a:r>
              <a:rPr sz="2100" spc="20" dirty="0">
                <a:solidFill>
                  <a:srgbClr val="404040"/>
                </a:solidFill>
                <a:latin typeface="Segoe UI"/>
                <a:cs typeface="Segoe UI"/>
              </a:rPr>
              <a:t>une</a:t>
            </a:r>
            <a:endParaRPr sz="2100">
              <a:latin typeface="Segoe UI"/>
              <a:cs typeface="Segoe UI"/>
            </a:endParaRPr>
          </a:p>
          <a:p>
            <a:pPr marL="1003300">
              <a:lnSpc>
                <a:spcPct val="100000"/>
              </a:lnSpc>
              <a:spcBef>
                <a:spcPts val="40"/>
              </a:spcBef>
            </a:pPr>
            <a:r>
              <a:rPr sz="2100" spc="10" dirty="0">
                <a:solidFill>
                  <a:srgbClr val="404040"/>
                </a:solidFill>
                <a:latin typeface="Segoe UI"/>
                <a:cs typeface="Segoe UI"/>
              </a:rPr>
              <a:t>propriété</a:t>
            </a:r>
            <a:endParaRPr sz="2100">
              <a:latin typeface="Segoe UI"/>
              <a:cs typeface="Segoe UI"/>
            </a:endParaRPr>
          </a:p>
          <a:p>
            <a:pPr marL="1003300" marR="322580" lvl="1" indent="-381000">
              <a:lnSpc>
                <a:spcPct val="101400"/>
              </a:lnSpc>
              <a:spcBef>
                <a:spcPts val="515"/>
              </a:spcBef>
              <a:buFont typeface="Arial"/>
              <a:buChar char="–"/>
              <a:tabLst>
                <a:tab pos="1002665" algn="l"/>
                <a:tab pos="1003300" algn="l"/>
              </a:tabLst>
            </a:pPr>
            <a:r>
              <a:rPr sz="2100" dirty="0">
                <a:solidFill>
                  <a:srgbClr val="404040"/>
                </a:solidFill>
                <a:latin typeface="Segoe UI"/>
                <a:cs typeface="Segoe UI"/>
              </a:rPr>
              <a:t>L’identifiant </a:t>
            </a:r>
            <a:r>
              <a:rPr sz="2100" spc="20" dirty="0">
                <a:solidFill>
                  <a:srgbClr val="404040"/>
                </a:solidFill>
                <a:latin typeface="Segoe UI"/>
                <a:cs typeface="Segoe UI"/>
              </a:rPr>
              <a:t>de </a:t>
            </a:r>
            <a:r>
              <a:rPr sz="2100" dirty="0">
                <a:solidFill>
                  <a:srgbClr val="404040"/>
                </a:solidFill>
                <a:latin typeface="Segoe UI"/>
                <a:cs typeface="Segoe UI"/>
              </a:rPr>
              <a:t>l’association </a:t>
            </a:r>
            <a:r>
              <a:rPr sz="2100" spc="15" dirty="0">
                <a:solidFill>
                  <a:srgbClr val="404040"/>
                </a:solidFill>
                <a:latin typeface="Segoe UI"/>
                <a:cs typeface="Segoe UI"/>
              </a:rPr>
              <a:t>est constitué </a:t>
            </a:r>
            <a:r>
              <a:rPr sz="2100" spc="20" dirty="0">
                <a:solidFill>
                  <a:srgbClr val="404040"/>
                </a:solidFill>
                <a:latin typeface="Segoe UI"/>
                <a:cs typeface="Segoe UI"/>
              </a:rPr>
              <a:t>de </a:t>
            </a:r>
            <a:r>
              <a:rPr sz="2100" spc="15" dirty="0">
                <a:solidFill>
                  <a:srgbClr val="404040"/>
                </a:solidFill>
                <a:latin typeface="Segoe UI"/>
                <a:cs typeface="Segoe UI"/>
              </a:rPr>
              <a:t>chacun des </a:t>
            </a:r>
            <a:r>
              <a:rPr sz="2100" spc="10" dirty="0">
                <a:solidFill>
                  <a:srgbClr val="404040"/>
                </a:solidFill>
                <a:latin typeface="Segoe UI"/>
                <a:cs typeface="Segoe UI"/>
              </a:rPr>
              <a:t>identifiants </a:t>
            </a:r>
            <a:r>
              <a:rPr sz="2100" spc="15" dirty="0">
                <a:solidFill>
                  <a:srgbClr val="404040"/>
                </a:solidFill>
                <a:latin typeface="Segoe UI"/>
                <a:cs typeface="Segoe UI"/>
              </a:rPr>
              <a:t>des </a:t>
            </a:r>
            <a:r>
              <a:rPr sz="2100" spc="10" dirty="0">
                <a:solidFill>
                  <a:srgbClr val="404040"/>
                </a:solidFill>
                <a:latin typeface="Segoe UI"/>
                <a:cs typeface="Segoe UI"/>
              </a:rPr>
              <a:t>entités </a:t>
            </a:r>
            <a:r>
              <a:rPr sz="2100" spc="15" dirty="0">
                <a:solidFill>
                  <a:srgbClr val="404040"/>
                </a:solidFill>
                <a:latin typeface="Segoe UI"/>
                <a:cs typeface="Segoe UI"/>
              </a:rPr>
              <a:t>qui </a:t>
            </a:r>
            <a:r>
              <a:rPr sz="2100" spc="5" dirty="0">
                <a:solidFill>
                  <a:srgbClr val="404040"/>
                </a:solidFill>
                <a:latin typeface="Segoe UI"/>
                <a:cs typeface="Segoe UI"/>
              </a:rPr>
              <a:t>la  </a:t>
            </a:r>
            <a:r>
              <a:rPr sz="2100" spc="20" dirty="0">
                <a:solidFill>
                  <a:srgbClr val="404040"/>
                </a:solidFill>
                <a:latin typeface="Segoe UI"/>
                <a:cs typeface="Segoe UI"/>
              </a:rPr>
              <a:t>compose</a:t>
            </a:r>
            <a:endParaRPr sz="2100">
              <a:latin typeface="Segoe UI"/>
              <a:cs typeface="Segoe UI"/>
            </a:endParaRPr>
          </a:p>
        </p:txBody>
      </p:sp>
      <p:sp>
        <p:nvSpPr>
          <p:cNvPr id="5" name="object 5"/>
          <p:cNvSpPr/>
          <p:nvPr/>
        </p:nvSpPr>
        <p:spPr>
          <a:xfrm>
            <a:off x="4959858" y="4962905"/>
            <a:ext cx="1905000" cy="759460"/>
          </a:xfrm>
          <a:custGeom>
            <a:avLst/>
            <a:gdLst/>
            <a:ahLst/>
            <a:cxnLst/>
            <a:rect l="l" t="t" r="r" b="b"/>
            <a:pathLst>
              <a:path w="1905000" h="759460">
                <a:moveTo>
                  <a:pt x="0" y="379476"/>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6"/>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6"/>
                </a:lnTo>
                <a:lnTo>
                  <a:pt x="1485044" y="64816"/>
                </a:lnTo>
                <a:lnTo>
                  <a:pt x="1534537" y="79077"/>
                </a:lnTo>
                <a:lnTo>
                  <a:pt x="1581573" y="94543"/>
                </a:lnTo>
                <a:lnTo>
                  <a:pt x="1626012" y="111156"/>
                </a:lnTo>
                <a:lnTo>
                  <a:pt x="1667711" y="128861"/>
                </a:lnTo>
                <a:lnTo>
                  <a:pt x="1706529" y="147601"/>
                </a:lnTo>
                <a:lnTo>
                  <a:pt x="1742323" y="167320"/>
                </a:lnTo>
                <a:lnTo>
                  <a:pt x="1774951" y="187960"/>
                </a:lnTo>
                <a:lnTo>
                  <a:pt x="1830145" y="231778"/>
                </a:lnTo>
                <a:lnTo>
                  <a:pt x="1870974" y="278606"/>
                </a:lnTo>
                <a:lnTo>
                  <a:pt x="1896304" y="327989"/>
                </a:lnTo>
                <a:lnTo>
                  <a:pt x="1904999" y="379476"/>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2"/>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2"/>
                </a:lnTo>
                <a:lnTo>
                  <a:pt x="74854" y="527173"/>
                </a:lnTo>
                <a:lnTo>
                  <a:pt x="34025" y="480345"/>
                </a:lnTo>
                <a:lnTo>
                  <a:pt x="8695" y="430962"/>
                </a:lnTo>
                <a:lnTo>
                  <a:pt x="0" y="379476"/>
                </a:lnTo>
                <a:close/>
              </a:path>
            </a:pathLst>
          </a:custGeom>
          <a:ln w="19812">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2746248" y="4442459"/>
          <a:ext cx="6311899" cy="1360932"/>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20624">
                <a:tc>
                  <a:txBody>
                    <a:bodyPr/>
                    <a:lstStyle/>
                    <a:p>
                      <a:pPr marL="403225">
                        <a:lnSpc>
                          <a:spcPct val="100000"/>
                        </a:lnSpc>
                        <a:spcBef>
                          <a:spcPts val="320"/>
                        </a:spcBef>
                      </a:pPr>
                      <a:r>
                        <a:rPr sz="1600" b="0" spc="-5" dirty="0">
                          <a:solidFill>
                            <a:srgbClr val="404040"/>
                          </a:solidFill>
                          <a:latin typeface="Segoe UI Light"/>
                          <a:cs typeface="Segoe UI Light"/>
                        </a:rPr>
                        <a:t>Produit</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05410">
                        <a:lnSpc>
                          <a:spcPct val="100000"/>
                        </a:lnSpc>
                        <a:spcBef>
                          <a:spcPts val="1470"/>
                        </a:spcBef>
                        <a:tabLst>
                          <a:tab pos="1315720" algn="l"/>
                          <a:tab pos="3110865" algn="l"/>
                        </a:tabLst>
                      </a:pPr>
                      <a:r>
                        <a:rPr sz="2400" b="0" baseline="-13888" dirty="0">
                          <a:solidFill>
                            <a:srgbClr val="404040"/>
                          </a:solidFill>
                          <a:latin typeface="Segoe UI Light"/>
                          <a:cs typeface="Segoe UI Light"/>
                        </a:rPr>
                        <a:t>0,n	</a:t>
                      </a:r>
                      <a:r>
                        <a:rPr sz="1600" b="0" spc="5" dirty="0">
                          <a:solidFill>
                            <a:srgbClr val="404040"/>
                          </a:solidFill>
                          <a:latin typeface="Segoe UI Light"/>
                          <a:cs typeface="Segoe UI Light"/>
                        </a:rPr>
                        <a:t>Est</a:t>
                      </a:r>
                      <a:r>
                        <a:rPr sz="1600" b="0" spc="-25" dirty="0">
                          <a:solidFill>
                            <a:srgbClr val="404040"/>
                          </a:solidFill>
                          <a:latin typeface="Segoe UI Light"/>
                          <a:cs typeface="Segoe UI Light"/>
                        </a:rPr>
                        <a:t> </a:t>
                      </a:r>
                      <a:r>
                        <a:rPr sz="1600" b="0" dirty="0">
                          <a:solidFill>
                            <a:srgbClr val="404040"/>
                          </a:solidFill>
                          <a:latin typeface="Segoe UI Light"/>
                          <a:cs typeface="Segoe UI Light"/>
                        </a:rPr>
                        <a:t>vendu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52425">
                        <a:lnSpc>
                          <a:spcPct val="100000"/>
                        </a:lnSpc>
                        <a:spcBef>
                          <a:spcPts val="320"/>
                        </a:spcBef>
                      </a:pPr>
                      <a:r>
                        <a:rPr sz="1600" b="0" dirty="0">
                          <a:solidFill>
                            <a:srgbClr val="404040"/>
                          </a:solidFill>
                          <a:latin typeface="Segoe UI Light"/>
                          <a:cs typeface="Segoe UI Light"/>
                        </a:rPr>
                        <a:t>Magasin</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69392">
                <a:tc rowSpan="2">
                  <a:txBody>
                    <a:bodyPr/>
                    <a:lstStyle/>
                    <a:p>
                      <a:pPr marL="91440" marR="323215">
                        <a:lnSpc>
                          <a:spcPct val="100000"/>
                        </a:lnSpc>
                        <a:spcBef>
                          <a:spcPts val="315"/>
                        </a:spcBef>
                      </a:pPr>
                      <a:r>
                        <a:rPr sz="1600" b="0" u="sng" spc="-10" dirty="0">
                          <a:solidFill>
                            <a:srgbClr val="404040"/>
                          </a:solidFill>
                          <a:uFill>
                            <a:solidFill>
                              <a:srgbClr val="404040"/>
                            </a:solidFill>
                          </a:uFill>
                          <a:latin typeface="Segoe UI Light"/>
                          <a:cs typeface="Segoe UI Light"/>
                        </a:rPr>
                        <a:t>CodeEAN </a:t>
                      </a:r>
                      <a:r>
                        <a:rPr sz="1600" b="0" spc="-10" dirty="0">
                          <a:solidFill>
                            <a:srgbClr val="404040"/>
                          </a:solidFill>
                          <a:latin typeface="Segoe UI Light"/>
                          <a:cs typeface="Segoe UI Light"/>
                        </a:rPr>
                        <a:t> </a:t>
                      </a:r>
                      <a:r>
                        <a:rPr sz="1600" b="0" dirty="0">
                          <a:solidFill>
                            <a:srgbClr val="404040"/>
                          </a:solidFill>
                          <a:latin typeface="Segoe UI Light"/>
                          <a:cs typeface="Segoe UI Light"/>
                        </a:rPr>
                        <a:t>Dé</a:t>
                      </a:r>
                      <a:r>
                        <a:rPr sz="1600" b="0" spc="5" dirty="0">
                          <a:solidFill>
                            <a:srgbClr val="404040"/>
                          </a:solidFill>
                          <a:latin typeface="Segoe UI Light"/>
                          <a:cs typeface="Segoe UI Light"/>
                        </a:rPr>
                        <a:t>s</a:t>
                      </a:r>
                      <a:r>
                        <a:rPr sz="1600" b="0" spc="-5" dirty="0">
                          <a:solidFill>
                            <a:srgbClr val="404040"/>
                          </a:solidFill>
                          <a:latin typeface="Segoe UI Light"/>
                          <a:cs typeface="Segoe UI Light"/>
                        </a:rPr>
                        <a:t>i</a:t>
                      </a:r>
                      <a:r>
                        <a:rPr sz="1600" b="0" spc="-10" dirty="0">
                          <a:solidFill>
                            <a:srgbClr val="404040"/>
                          </a:solidFill>
                          <a:latin typeface="Segoe UI Light"/>
                          <a:cs typeface="Segoe UI Light"/>
                        </a:rPr>
                        <a:t>g</a:t>
                      </a:r>
                      <a:r>
                        <a:rPr sz="1600" b="0" spc="-5" dirty="0">
                          <a:solidFill>
                            <a:srgbClr val="404040"/>
                          </a:solidFill>
                          <a:latin typeface="Segoe UI Light"/>
                          <a:cs typeface="Segoe UI Light"/>
                        </a:rPr>
                        <a:t>nat</a:t>
                      </a:r>
                      <a:r>
                        <a:rPr sz="1600" b="0" spc="-10" dirty="0">
                          <a:solidFill>
                            <a:srgbClr val="404040"/>
                          </a:solidFill>
                          <a:latin typeface="Segoe UI Light"/>
                          <a:cs typeface="Segoe UI Light"/>
                        </a:rPr>
                        <a:t>i</a:t>
                      </a:r>
                      <a:r>
                        <a:rPr sz="1600" b="0" spc="-5" dirty="0">
                          <a:solidFill>
                            <a:srgbClr val="404040"/>
                          </a:solidFill>
                          <a:latin typeface="Segoe UI Light"/>
                          <a:cs typeface="Segoe UI Light"/>
                        </a:rPr>
                        <a:t>on  </a:t>
                      </a:r>
                      <a:r>
                        <a:rPr sz="1600" b="0" spc="-10" dirty="0">
                          <a:solidFill>
                            <a:srgbClr val="404040"/>
                          </a:solidFill>
                          <a:latin typeface="Segoe UI Light"/>
                          <a:cs typeface="Segoe UI Light"/>
                        </a:rPr>
                        <a:t>Couleur</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0805" marR="158115">
                        <a:lnSpc>
                          <a:spcPct val="100000"/>
                        </a:lnSpc>
                        <a:spcBef>
                          <a:spcPts val="315"/>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odeMaga</a:t>
                      </a:r>
                      <a:r>
                        <a:rPr sz="1600" b="0" u="sng" dirty="0">
                          <a:solidFill>
                            <a:srgbClr val="404040"/>
                          </a:solidFill>
                          <a:uFill>
                            <a:solidFill>
                              <a:srgbClr val="404040"/>
                            </a:solidFill>
                          </a:uFill>
                          <a:latin typeface="Segoe UI Light"/>
                          <a:cs typeface="Segoe UI Light"/>
                        </a:rPr>
                        <a:t>s</a:t>
                      </a:r>
                      <a:r>
                        <a:rPr sz="1600" b="0" u="sng" spc="-5" dirty="0">
                          <a:solidFill>
                            <a:srgbClr val="404040"/>
                          </a:solidFill>
                          <a:uFill>
                            <a:solidFill>
                              <a:srgbClr val="404040"/>
                            </a:solidFill>
                          </a:uFill>
                          <a:latin typeface="Segoe UI Light"/>
                          <a:cs typeface="Segoe UI Light"/>
                        </a:rPr>
                        <a:t>in </a:t>
                      </a:r>
                      <a:r>
                        <a:rPr sz="1600" b="0" spc="-5" dirty="0">
                          <a:solidFill>
                            <a:srgbClr val="404040"/>
                          </a:solidFill>
                          <a:latin typeface="Segoe UI Light"/>
                          <a:cs typeface="Segoe UI Light"/>
                        </a:rPr>
                        <a:t> Nom</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70916">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150"/>
                        </a:spcBef>
                      </a:pPr>
                      <a:r>
                        <a:rPr sz="1600" b="0" spc="-5" dirty="0">
                          <a:solidFill>
                            <a:srgbClr val="404040"/>
                          </a:solidFill>
                          <a:latin typeface="Segoe UI Light"/>
                          <a:cs typeface="Segoe UI Light"/>
                        </a:rPr>
                        <a:t>Prix</a:t>
                      </a:r>
                      <a:endParaRPr sz="1600">
                        <a:latin typeface="Segoe UI Light"/>
                        <a:cs typeface="Segoe UI Light"/>
                      </a:endParaRPr>
                    </a:p>
                  </a:txBody>
                  <a:tcPr marL="0" marR="0" marT="1905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a:latin typeface="Segoe UI"/>
              <a:cs typeface="Segoe UI"/>
            </a:endParaRPr>
          </a:p>
        </p:txBody>
      </p:sp>
      <p:sp>
        <p:nvSpPr>
          <p:cNvPr id="7" name="object 7"/>
          <p:cNvSpPr txBox="1"/>
          <p:nvPr/>
        </p:nvSpPr>
        <p:spPr>
          <a:xfrm>
            <a:off x="178409" y="517765"/>
            <a:ext cx="11457305" cy="2632075"/>
          </a:xfrm>
          <a:prstGeom prst="rect">
            <a:avLst/>
          </a:prstGeom>
        </p:spPr>
        <p:txBody>
          <a:bodyPr vert="horz" wrap="square" lIns="0" tIns="152400" rIns="0" bIns="0" rtlCol="0">
            <a:spAutoFit/>
          </a:bodyPr>
          <a:lstStyle/>
          <a:p>
            <a:pPr marL="12700">
              <a:lnSpc>
                <a:spcPct val="100000"/>
              </a:lnSpc>
              <a:spcBef>
                <a:spcPts val="1200"/>
              </a:spcBef>
            </a:pPr>
            <a:r>
              <a:rPr sz="4400" b="0" spc="-175" dirty="0">
                <a:solidFill>
                  <a:srgbClr val="B8131A"/>
                </a:solidFill>
                <a:latin typeface="Segoe UI Light"/>
                <a:cs typeface="Segoe UI Light"/>
              </a:rPr>
              <a:t>Types</a:t>
            </a:r>
            <a:r>
              <a:rPr sz="4400" b="0" spc="-305" dirty="0">
                <a:solidFill>
                  <a:srgbClr val="B8131A"/>
                </a:solidFill>
                <a:latin typeface="Segoe UI Light"/>
                <a:cs typeface="Segoe UI Light"/>
              </a:rPr>
              <a:t> </a:t>
            </a:r>
            <a:r>
              <a:rPr sz="4400" b="0" spc="-150" dirty="0">
                <a:solidFill>
                  <a:srgbClr val="B8131A"/>
                </a:solidFill>
                <a:latin typeface="Segoe UI Light"/>
                <a:cs typeface="Segoe UI Light"/>
              </a:rPr>
              <a:t>d’associations</a:t>
            </a:r>
            <a:endParaRPr sz="4400">
              <a:latin typeface="Segoe UI Light"/>
              <a:cs typeface="Segoe UI Light"/>
            </a:endParaRPr>
          </a:p>
          <a:p>
            <a:pPr marL="469900" marR="5080" indent="-457200">
              <a:lnSpc>
                <a:spcPct val="100000"/>
              </a:lnSpc>
              <a:spcBef>
                <a:spcPts val="805"/>
              </a:spcBef>
              <a:buFont typeface="Arial"/>
              <a:buChar char="•"/>
              <a:tabLst>
                <a:tab pos="469265" algn="l"/>
                <a:tab pos="469900" algn="l"/>
              </a:tabLst>
            </a:pPr>
            <a:r>
              <a:rPr sz="3200" b="0" dirty="0">
                <a:solidFill>
                  <a:srgbClr val="404040"/>
                </a:solidFill>
                <a:latin typeface="Segoe UI Light"/>
                <a:cs typeface="Segoe UI Light"/>
              </a:rPr>
              <a:t>Association </a:t>
            </a:r>
            <a:r>
              <a:rPr sz="3200" b="0" spc="-5" dirty="0">
                <a:solidFill>
                  <a:srgbClr val="404040"/>
                </a:solidFill>
                <a:latin typeface="Segoe UI Light"/>
                <a:cs typeface="Segoe UI Light"/>
              </a:rPr>
              <a:t>réflexive </a:t>
            </a:r>
            <a:r>
              <a:rPr sz="3200" b="0" dirty="0">
                <a:solidFill>
                  <a:srgbClr val="404040"/>
                </a:solidFill>
                <a:latin typeface="Segoe UI Light"/>
                <a:cs typeface="Segoe UI Light"/>
              </a:rPr>
              <a:t>: </a:t>
            </a:r>
            <a:r>
              <a:rPr sz="3200" b="0" spc="10" dirty="0">
                <a:solidFill>
                  <a:srgbClr val="404040"/>
                </a:solidFill>
                <a:latin typeface="Segoe UI Light"/>
                <a:cs typeface="Segoe UI Light"/>
              </a:rPr>
              <a:t>lorsque </a:t>
            </a:r>
            <a:r>
              <a:rPr sz="3200" b="0" dirty="0">
                <a:solidFill>
                  <a:srgbClr val="404040"/>
                </a:solidFill>
                <a:latin typeface="Segoe UI Light"/>
                <a:cs typeface="Segoe UI Light"/>
              </a:rPr>
              <a:t>qu’une </a:t>
            </a:r>
            <a:r>
              <a:rPr sz="3200" b="0" spc="-5" dirty="0">
                <a:solidFill>
                  <a:srgbClr val="404040"/>
                </a:solidFill>
                <a:latin typeface="Segoe UI Light"/>
                <a:cs typeface="Segoe UI Light"/>
              </a:rPr>
              <a:t>occurrence </a:t>
            </a:r>
            <a:r>
              <a:rPr sz="3200" b="0" spc="5" dirty="0">
                <a:solidFill>
                  <a:srgbClr val="404040"/>
                </a:solidFill>
                <a:latin typeface="Segoe UI Light"/>
                <a:cs typeface="Segoe UI Light"/>
              </a:rPr>
              <a:t>d’une </a:t>
            </a:r>
            <a:r>
              <a:rPr sz="3200" b="0" dirty="0">
                <a:solidFill>
                  <a:srgbClr val="404040"/>
                </a:solidFill>
                <a:latin typeface="Segoe UI Light"/>
                <a:cs typeface="Segoe UI Light"/>
              </a:rPr>
              <a:t>entité</a:t>
            </a:r>
            <a:r>
              <a:rPr sz="3200" b="0" spc="-300" dirty="0">
                <a:solidFill>
                  <a:srgbClr val="404040"/>
                </a:solidFill>
                <a:latin typeface="Segoe UI Light"/>
                <a:cs typeface="Segoe UI Light"/>
              </a:rPr>
              <a:t> </a:t>
            </a:r>
            <a:r>
              <a:rPr sz="3200" b="0" spc="5" dirty="0">
                <a:solidFill>
                  <a:srgbClr val="404040"/>
                </a:solidFill>
                <a:latin typeface="Segoe UI Light"/>
                <a:cs typeface="Segoe UI Light"/>
              </a:rPr>
              <a:t>est  liée </a:t>
            </a:r>
            <a:r>
              <a:rPr sz="3200" b="0" dirty="0">
                <a:solidFill>
                  <a:srgbClr val="404040"/>
                </a:solidFill>
                <a:latin typeface="Segoe UI Light"/>
                <a:cs typeface="Segoe UI Light"/>
              </a:rPr>
              <a:t>à </a:t>
            </a:r>
            <a:r>
              <a:rPr sz="3200" b="0" spc="5" dirty="0">
                <a:solidFill>
                  <a:srgbClr val="404040"/>
                </a:solidFill>
                <a:latin typeface="Segoe UI Light"/>
                <a:cs typeface="Segoe UI Light"/>
              </a:rPr>
              <a:t>une </a:t>
            </a:r>
            <a:r>
              <a:rPr sz="3200" b="0" spc="-10" dirty="0">
                <a:solidFill>
                  <a:srgbClr val="404040"/>
                </a:solidFill>
                <a:latin typeface="Segoe UI Light"/>
                <a:cs typeface="Segoe UI Light"/>
              </a:rPr>
              <a:t>autre </a:t>
            </a:r>
            <a:r>
              <a:rPr sz="3200" b="0" spc="-5" dirty="0">
                <a:solidFill>
                  <a:srgbClr val="404040"/>
                </a:solidFill>
                <a:latin typeface="Segoe UI Light"/>
                <a:cs typeface="Segoe UI Light"/>
              </a:rPr>
              <a:t>occurrence </a:t>
            </a:r>
            <a:r>
              <a:rPr sz="3200" b="0" spc="5" dirty="0">
                <a:solidFill>
                  <a:srgbClr val="404040"/>
                </a:solidFill>
                <a:latin typeface="Segoe UI Light"/>
                <a:cs typeface="Segoe UI Light"/>
              </a:rPr>
              <a:t>de la même</a:t>
            </a:r>
            <a:r>
              <a:rPr sz="3200" b="0" spc="-235" dirty="0">
                <a:solidFill>
                  <a:srgbClr val="404040"/>
                </a:solidFill>
                <a:latin typeface="Segoe UI Light"/>
                <a:cs typeface="Segoe UI Light"/>
              </a:rPr>
              <a:t> </a:t>
            </a:r>
            <a:r>
              <a:rPr sz="3200" b="0" dirty="0">
                <a:solidFill>
                  <a:srgbClr val="404040"/>
                </a:solidFill>
                <a:latin typeface="Segoe UI Light"/>
                <a:cs typeface="Segoe UI Light"/>
              </a:rPr>
              <a:t>entité</a:t>
            </a:r>
            <a:endParaRPr sz="3200">
              <a:latin typeface="Segoe UI Light"/>
              <a:cs typeface="Segoe UI Light"/>
            </a:endParaRPr>
          </a:p>
          <a:p>
            <a:pPr marL="622300">
              <a:lnSpc>
                <a:spcPct val="100000"/>
              </a:lnSpc>
              <a:spcBef>
                <a:spcPts val="570"/>
              </a:spcBef>
              <a:tabLst>
                <a:tab pos="1002665" algn="l"/>
              </a:tabLst>
            </a:pPr>
            <a:r>
              <a:rPr sz="2100" spc="20" dirty="0">
                <a:solidFill>
                  <a:srgbClr val="404040"/>
                </a:solidFill>
                <a:latin typeface="Arial"/>
                <a:cs typeface="Arial"/>
              </a:rPr>
              <a:t>–	</a:t>
            </a:r>
            <a:r>
              <a:rPr sz="2100" spc="15" dirty="0">
                <a:solidFill>
                  <a:srgbClr val="404040"/>
                </a:solidFill>
                <a:latin typeface="Segoe UI"/>
                <a:cs typeface="Segoe UI"/>
              </a:rPr>
              <a:t>Dans ce </a:t>
            </a:r>
            <a:r>
              <a:rPr sz="2100" spc="10" dirty="0">
                <a:solidFill>
                  <a:srgbClr val="404040"/>
                </a:solidFill>
                <a:latin typeface="Segoe UI"/>
                <a:cs typeface="Segoe UI"/>
              </a:rPr>
              <a:t>cas, </a:t>
            </a:r>
            <a:r>
              <a:rPr sz="2100" spc="20" dirty="0">
                <a:solidFill>
                  <a:srgbClr val="404040"/>
                </a:solidFill>
                <a:latin typeface="Segoe UI"/>
                <a:cs typeface="Segoe UI"/>
              </a:rPr>
              <a:t>on </a:t>
            </a:r>
            <a:r>
              <a:rPr sz="2100" spc="5" dirty="0">
                <a:solidFill>
                  <a:srgbClr val="404040"/>
                </a:solidFill>
                <a:latin typeface="Segoe UI"/>
                <a:cs typeface="Segoe UI"/>
              </a:rPr>
              <a:t>s’arrange </a:t>
            </a:r>
            <a:r>
              <a:rPr sz="2100" spc="20" dirty="0">
                <a:solidFill>
                  <a:srgbClr val="404040"/>
                </a:solidFill>
                <a:latin typeface="Segoe UI"/>
                <a:cs typeface="Segoe UI"/>
              </a:rPr>
              <a:t>pour nommer </a:t>
            </a:r>
            <a:r>
              <a:rPr sz="2100" spc="10" dirty="0">
                <a:solidFill>
                  <a:srgbClr val="404040"/>
                </a:solidFill>
                <a:latin typeface="Segoe UI"/>
                <a:cs typeface="Segoe UI"/>
              </a:rPr>
              <a:t>les </a:t>
            </a:r>
            <a:r>
              <a:rPr sz="2100" spc="15" dirty="0">
                <a:solidFill>
                  <a:srgbClr val="404040"/>
                </a:solidFill>
                <a:latin typeface="Segoe UI"/>
                <a:cs typeface="Segoe UI"/>
              </a:rPr>
              <a:t>branches afin </a:t>
            </a:r>
            <a:r>
              <a:rPr sz="2100" spc="20" dirty="0">
                <a:solidFill>
                  <a:srgbClr val="404040"/>
                </a:solidFill>
                <a:latin typeface="Segoe UI"/>
                <a:cs typeface="Segoe UI"/>
              </a:rPr>
              <a:t>de </a:t>
            </a:r>
            <a:r>
              <a:rPr sz="2100" spc="15" dirty="0">
                <a:solidFill>
                  <a:srgbClr val="404040"/>
                </a:solidFill>
                <a:latin typeface="Segoe UI"/>
                <a:cs typeface="Segoe UI"/>
              </a:rPr>
              <a:t>définir </a:t>
            </a:r>
            <a:r>
              <a:rPr sz="2100" spc="10" dirty="0">
                <a:solidFill>
                  <a:srgbClr val="404040"/>
                </a:solidFill>
                <a:latin typeface="Segoe UI"/>
                <a:cs typeface="Segoe UI"/>
              </a:rPr>
              <a:t>le rôle jouer</a:t>
            </a:r>
            <a:r>
              <a:rPr sz="2100" spc="-240" dirty="0">
                <a:solidFill>
                  <a:srgbClr val="404040"/>
                </a:solidFill>
                <a:latin typeface="Segoe UI"/>
                <a:cs typeface="Segoe UI"/>
              </a:rPr>
              <a:t> </a:t>
            </a:r>
            <a:r>
              <a:rPr sz="2100" spc="10" dirty="0">
                <a:solidFill>
                  <a:srgbClr val="404040"/>
                </a:solidFill>
                <a:latin typeface="Segoe UI"/>
                <a:cs typeface="Segoe UI"/>
              </a:rPr>
              <a:t>par</a:t>
            </a:r>
            <a:endParaRPr sz="2100">
              <a:latin typeface="Segoe UI"/>
              <a:cs typeface="Segoe UI"/>
            </a:endParaRPr>
          </a:p>
          <a:p>
            <a:pPr marL="1003300">
              <a:lnSpc>
                <a:spcPct val="100000"/>
              </a:lnSpc>
              <a:spcBef>
                <a:spcPts val="40"/>
              </a:spcBef>
            </a:pPr>
            <a:r>
              <a:rPr sz="2100" dirty="0">
                <a:solidFill>
                  <a:srgbClr val="404040"/>
                </a:solidFill>
                <a:latin typeface="Segoe UI"/>
                <a:cs typeface="Segoe UI"/>
              </a:rPr>
              <a:t>l’association</a:t>
            </a:r>
            <a:endParaRPr sz="2100">
              <a:latin typeface="Segoe UI"/>
              <a:cs typeface="Segoe UI"/>
            </a:endParaRPr>
          </a:p>
        </p:txBody>
      </p:sp>
      <p:sp>
        <p:nvSpPr>
          <p:cNvPr id="8" name="object 8"/>
          <p:cNvSpPr/>
          <p:nvPr/>
        </p:nvSpPr>
        <p:spPr>
          <a:xfrm>
            <a:off x="3417570" y="4464558"/>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1" y="188298"/>
                </a:lnTo>
                <a:lnTo>
                  <a:pt x="1830145" y="232207"/>
                </a:lnTo>
                <a:lnTo>
                  <a:pt x="1870974" y="279135"/>
                </a:lnTo>
                <a:lnTo>
                  <a:pt x="1896304" y="328629"/>
                </a:lnTo>
                <a:lnTo>
                  <a:pt x="1905000"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500"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8"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sp>
        <p:nvSpPr>
          <p:cNvPr id="9" name="object 9"/>
          <p:cNvSpPr txBox="1"/>
          <p:nvPr/>
        </p:nvSpPr>
        <p:spPr>
          <a:xfrm>
            <a:off x="4378713" y="4559884"/>
            <a:ext cx="956944" cy="269240"/>
          </a:xfrm>
          <a:prstGeom prst="rect">
            <a:avLst/>
          </a:prstGeom>
        </p:spPr>
        <p:txBody>
          <a:bodyPr vert="horz" wrap="square" lIns="0" tIns="12065" rIns="0" bIns="0" rtlCol="0">
            <a:spAutoFit/>
          </a:bodyPr>
          <a:lstStyle/>
          <a:p>
            <a:pPr marL="12700">
              <a:lnSpc>
                <a:spcPct val="100000"/>
              </a:lnSpc>
              <a:spcBef>
                <a:spcPts val="95"/>
              </a:spcBef>
              <a:tabLst>
                <a:tab pos="943610" algn="l"/>
              </a:tabLst>
            </a:pPr>
            <a:r>
              <a:rPr sz="1600" b="0" u="heavy" spc="-10" dirty="0">
                <a:solidFill>
                  <a:srgbClr val="404040"/>
                </a:solidFill>
                <a:uFill>
                  <a:solidFill>
                    <a:srgbClr val="000000"/>
                  </a:solidFill>
                </a:uFill>
                <a:latin typeface="Segoe UI Light"/>
                <a:cs typeface="Segoe UI Light"/>
              </a:rPr>
              <a:t>archique	</a:t>
            </a:r>
            <a:endParaRPr sz="1600">
              <a:latin typeface="Segoe UI Light"/>
              <a:cs typeface="Segoe UI Light"/>
            </a:endParaRPr>
          </a:p>
        </p:txBody>
      </p:sp>
      <p:graphicFrame>
        <p:nvGraphicFramePr>
          <p:cNvPr id="10" name="object 10"/>
          <p:cNvGraphicFramePr>
            <a:graphicFrameLocks noGrp="1"/>
          </p:cNvGraphicFramePr>
          <p:nvPr/>
        </p:nvGraphicFramePr>
        <p:xfrm>
          <a:off x="460248" y="3944111"/>
          <a:ext cx="3927475" cy="1360930"/>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2501265">
                  <a:extLst>
                    <a:ext uri="{9D8B030D-6E8A-4147-A177-3AD203B41FA5}">
                      <a16:colId xmlns:a16="http://schemas.microsoft.com/office/drawing/2014/main" val="20001"/>
                    </a:ext>
                  </a:extLst>
                </a:gridCol>
              </a:tblGrid>
              <a:tr h="420623">
                <a:tc>
                  <a:txBody>
                    <a:bodyPr/>
                    <a:lstStyle/>
                    <a:p>
                      <a:pPr marL="342900">
                        <a:lnSpc>
                          <a:spcPct val="100000"/>
                        </a:lnSpc>
                        <a:spcBef>
                          <a:spcPts val="325"/>
                        </a:spcBef>
                      </a:pPr>
                      <a:r>
                        <a:rPr sz="1600" b="0" dirty="0">
                          <a:solidFill>
                            <a:srgbClr val="404040"/>
                          </a:solidFill>
                          <a:latin typeface="Segoe UI Light"/>
                          <a:cs typeface="Segoe UI Light"/>
                        </a:rPr>
                        <a:t>Employé</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marL="85725" marR="12065">
                        <a:lnSpc>
                          <a:spcPts val="1895"/>
                        </a:lnSpc>
                        <a:spcBef>
                          <a:spcPts val="2055"/>
                        </a:spcBef>
                        <a:tabLst>
                          <a:tab pos="634365" algn="l"/>
                        </a:tabLst>
                      </a:pPr>
                      <a:r>
                        <a:rPr sz="2400" b="0" baseline="20833" dirty="0">
                          <a:solidFill>
                            <a:srgbClr val="404040"/>
                          </a:solidFill>
                          <a:latin typeface="Segoe UI Light"/>
                          <a:cs typeface="Segoe UI Light"/>
                        </a:rPr>
                        <a:t>0,1	</a:t>
                      </a:r>
                      <a:r>
                        <a:rPr sz="1200" b="0" dirty="0">
                          <a:solidFill>
                            <a:srgbClr val="404040"/>
                          </a:solidFill>
                          <a:latin typeface="Segoe UI Light"/>
                          <a:cs typeface="Segoe UI Light"/>
                        </a:rPr>
                        <a:t>à </a:t>
                      </a:r>
                      <a:r>
                        <a:rPr sz="1200" b="0" spc="5" dirty="0">
                          <a:solidFill>
                            <a:srgbClr val="404040"/>
                          </a:solidFill>
                          <a:latin typeface="Segoe UI Light"/>
                          <a:cs typeface="Segoe UI Light"/>
                        </a:rPr>
                        <a:t>pour</a:t>
                      </a:r>
                      <a:r>
                        <a:rPr sz="1200" b="0" spc="-70" dirty="0">
                          <a:solidFill>
                            <a:srgbClr val="404040"/>
                          </a:solidFill>
                          <a:latin typeface="Segoe UI Light"/>
                          <a:cs typeface="Segoe UI Light"/>
                        </a:rPr>
                        <a:t> </a:t>
                      </a:r>
                      <a:r>
                        <a:rPr sz="1200" b="0" spc="-5" dirty="0">
                          <a:solidFill>
                            <a:srgbClr val="404040"/>
                          </a:solidFill>
                          <a:latin typeface="Segoe UI Light"/>
                          <a:cs typeface="Segoe UI Light"/>
                        </a:rPr>
                        <a:t>responsable</a:t>
                      </a:r>
                      <a:endParaRPr sz="1200">
                        <a:latin typeface="Segoe UI Light"/>
                        <a:cs typeface="Segoe UI Light"/>
                      </a:endParaRPr>
                    </a:p>
                  </a:txBody>
                  <a:tcPr marL="0" marR="0" marT="260985"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94043">
                <a:tc rowSpan="3">
                  <a:txBody>
                    <a:bodyPr/>
                    <a:lstStyle/>
                    <a:p>
                      <a:pPr marL="91440" marR="548005">
                        <a:lnSpc>
                          <a:spcPct val="100000"/>
                        </a:lnSpc>
                        <a:spcBef>
                          <a:spcPts val="320"/>
                        </a:spcBef>
                      </a:pPr>
                      <a:r>
                        <a:rPr sz="1600" b="0" u="sng" dirty="0">
                          <a:solidFill>
                            <a:srgbClr val="404040"/>
                          </a:solidFill>
                          <a:uFill>
                            <a:solidFill>
                              <a:srgbClr val="404040"/>
                            </a:solidFill>
                          </a:uFill>
                          <a:latin typeface="Segoe UI Light"/>
                          <a:cs typeface="Segoe UI Light"/>
                        </a:rPr>
                        <a:t>Ma</a:t>
                      </a:r>
                      <a:r>
                        <a:rPr sz="1600" b="0" u="sng" spc="-10" dirty="0">
                          <a:solidFill>
                            <a:srgbClr val="404040"/>
                          </a:solidFill>
                          <a:uFill>
                            <a:solidFill>
                              <a:srgbClr val="404040"/>
                            </a:solidFill>
                          </a:uFill>
                          <a:latin typeface="Segoe UI Light"/>
                          <a:cs typeface="Segoe UI Light"/>
                        </a:rPr>
                        <a:t>t</a:t>
                      </a:r>
                      <a:r>
                        <a:rPr sz="1600" b="0" u="sng" spc="-5" dirty="0">
                          <a:solidFill>
                            <a:srgbClr val="404040"/>
                          </a:solidFill>
                          <a:uFill>
                            <a:solidFill>
                              <a:srgbClr val="404040"/>
                            </a:solidFill>
                          </a:uFill>
                          <a:latin typeface="Segoe UI Light"/>
                          <a:cs typeface="Segoe UI Light"/>
                        </a:rPr>
                        <a:t>ricu</a:t>
                      </a:r>
                      <a:r>
                        <a:rPr sz="1600" b="0" u="sng" spc="-10" dirty="0">
                          <a:solidFill>
                            <a:srgbClr val="404040"/>
                          </a:solidFill>
                          <a:uFill>
                            <a:solidFill>
                              <a:srgbClr val="404040"/>
                            </a:solidFill>
                          </a:uFill>
                          <a:latin typeface="Segoe UI Light"/>
                          <a:cs typeface="Segoe UI Light"/>
                        </a:rPr>
                        <a:t>l</a:t>
                      </a:r>
                      <a:r>
                        <a:rPr sz="1600" b="0" u="sng" dirty="0">
                          <a:solidFill>
                            <a:srgbClr val="404040"/>
                          </a:solidFill>
                          <a:uFill>
                            <a:solidFill>
                              <a:srgbClr val="404040"/>
                            </a:solidFill>
                          </a:uFill>
                          <a:latin typeface="Segoe UI Light"/>
                          <a:cs typeface="Segoe UI Light"/>
                        </a:rPr>
                        <a:t>e </a:t>
                      </a:r>
                      <a:r>
                        <a:rPr sz="1600" b="0" dirty="0">
                          <a:solidFill>
                            <a:srgbClr val="404040"/>
                          </a:solidFill>
                          <a:latin typeface="Segoe UI Light"/>
                          <a:cs typeface="Segoe UI Light"/>
                        </a:rPr>
                        <a:t> </a:t>
                      </a:r>
                      <a:r>
                        <a:rPr sz="1600" b="0" spc="-5" dirty="0">
                          <a:solidFill>
                            <a:srgbClr val="404040"/>
                          </a:solidFill>
                          <a:latin typeface="Segoe UI Light"/>
                          <a:cs typeface="Segoe UI Light"/>
                        </a:rPr>
                        <a:t>Nom</a:t>
                      </a:r>
                      <a:endParaRPr sz="1600">
                        <a:latin typeface="Segoe UI Light"/>
                        <a:cs typeface="Segoe UI Light"/>
                      </a:endParaRPr>
                    </a:p>
                    <a:p>
                      <a:pPr marL="91440">
                        <a:lnSpc>
                          <a:spcPct val="100000"/>
                        </a:lnSpc>
                      </a:pPr>
                      <a:r>
                        <a:rPr sz="1600" b="0" spc="-5" dirty="0">
                          <a:solidFill>
                            <a:srgbClr val="404040"/>
                          </a:solidFill>
                          <a:latin typeface="Segoe UI Light"/>
                          <a:cs typeface="Segoe UI Light"/>
                        </a:rPr>
                        <a:t>Date</a:t>
                      </a:r>
                      <a:r>
                        <a:rPr sz="1600" b="0" spc="-10" dirty="0">
                          <a:solidFill>
                            <a:srgbClr val="404040"/>
                          </a:solidFill>
                          <a:latin typeface="Segoe UI Light"/>
                          <a:cs typeface="Segoe UI Light"/>
                        </a:rPr>
                        <a:t> </a:t>
                      </a:r>
                      <a:r>
                        <a:rPr sz="1600" b="0" spc="-5" dirty="0">
                          <a:solidFill>
                            <a:srgbClr val="404040"/>
                          </a:solidFill>
                          <a:latin typeface="Segoe UI Light"/>
                          <a:cs typeface="Segoe UI Light"/>
                        </a:rPr>
                        <a:t>naiss.</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260985"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1"/>
                  </a:ext>
                </a:extLst>
              </a:tr>
              <a:tr h="756348">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20825">
                        <a:lnSpc>
                          <a:spcPct val="100000"/>
                        </a:lnSpc>
                        <a:spcBef>
                          <a:spcPts val="815"/>
                        </a:spcBef>
                        <a:tabLst>
                          <a:tab pos="1715770" algn="l"/>
                        </a:tabLst>
                      </a:pPr>
                      <a:r>
                        <a:rPr sz="1600" b="0" u="heavy" dirty="0">
                          <a:solidFill>
                            <a:srgbClr val="404040"/>
                          </a:solidFill>
                          <a:uFill>
                            <a:solidFill>
                              <a:srgbClr val="000000"/>
                            </a:solidFill>
                          </a:uFill>
                          <a:latin typeface="Segoe UI Light"/>
                          <a:cs typeface="Segoe UI Light"/>
                        </a:rPr>
                        <a:t> 	Sup.</a:t>
                      </a:r>
                      <a:r>
                        <a:rPr sz="1600" b="0" u="heavy" spc="-75" dirty="0">
                          <a:solidFill>
                            <a:srgbClr val="404040"/>
                          </a:solidFill>
                          <a:uFill>
                            <a:solidFill>
                              <a:srgbClr val="000000"/>
                            </a:solidFill>
                          </a:uFill>
                          <a:latin typeface="Segoe UI Light"/>
                          <a:cs typeface="Segoe UI Light"/>
                        </a:rPr>
                        <a:t> </a:t>
                      </a:r>
                      <a:r>
                        <a:rPr sz="1600" b="0" u="heavy" dirty="0">
                          <a:solidFill>
                            <a:srgbClr val="404040"/>
                          </a:solidFill>
                          <a:uFill>
                            <a:solidFill>
                              <a:srgbClr val="000000"/>
                            </a:solidFill>
                          </a:uFill>
                          <a:latin typeface="Segoe UI Light"/>
                          <a:cs typeface="Segoe UI Light"/>
                        </a:rPr>
                        <a:t>Hiér</a:t>
                      </a:r>
                      <a:endParaRPr sz="1600">
                        <a:latin typeface="Segoe UI Light"/>
                        <a:cs typeface="Segoe UI Light"/>
                      </a:endParaRPr>
                    </a:p>
                    <a:p>
                      <a:pPr marL="67310" marR="12065">
                        <a:lnSpc>
                          <a:spcPct val="100000"/>
                        </a:lnSpc>
                        <a:spcBef>
                          <a:spcPts val="705"/>
                        </a:spcBef>
                      </a:pPr>
                      <a:r>
                        <a:rPr sz="1600" b="0" dirty="0">
                          <a:solidFill>
                            <a:srgbClr val="404040"/>
                          </a:solidFill>
                          <a:latin typeface="Segoe UI Light"/>
                          <a:cs typeface="Segoe UI Light"/>
                        </a:rPr>
                        <a:t>0,n</a:t>
                      </a:r>
                      <a:endParaRPr sz="1600">
                        <a:latin typeface="Segoe UI Light"/>
                        <a:cs typeface="Segoe UI Light"/>
                      </a:endParaRPr>
                    </a:p>
                  </a:txBody>
                  <a:tcPr marL="0" marR="0" marT="103505"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89916">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12065">
                        <a:lnSpc>
                          <a:spcPct val="100000"/>
                        </a:lnSpc>
                      </a:pPr>
                      <a:endParaRPr sz="4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3"/>
                  </a:ext>
                </a:extLst>
              </a:tr>
            </a:tbl>
          </a:graphicData>
        </a:graphic>
      </p:graphicFrame>
      <p:sp>
        <p:nvSpPr>
          <p:cNvPr id="11" name="object 11"/>
          <p:cNvSpPr txBox="1"/>
          <p:nvPr/>
        </p:nvSpPr>
        <p:spPr>
          <a:xfrm>
            <a:off x="2536698" y="5205476"/>
            <a:ext cx="1218565" cy="208279"/>
          </a:xfrm>
          <a:prstGeom prst="rect">
            <a:avLst/>
          </a:prstGeom>
        </p:spPr>
        <p:txBody>
          <a:bodyPr vert="horz" wrap="square" lIns="0" tIns="12700" rIns="0" bIns="0" rtlCol="0">
            <a:spAutoFit/>
          </a:bodyPr>
          <a:lstStyle/>
          <a:p>
            <a:pPr marL="12700">
              <a:lnSpc>
                <a:spcPct val="100000"/>
              </a:lnSpc>
              <a:spcBef>
                <a:spcPts val="100"/>
              </a:spcBef>
            </a:pPr>
            <a:r>
              <a:rPr sz="1200" b="0" dirty="0">
                <a:solidFill>
                  <a:srgbClr val="404040"/>
                </a:solidFill>
                <a:latin typeface="Segoe UI Light"/>
                <a:cs typeface="Segoe UI Light"/>
              </a:rPr>
              <a:t>est </a:t>
            </a:r>
            <a:r>
              <a:rPr sz="1200" b="0" spc="-5" dirty="0">
                <a:solidFill>
                  <a:srgbClr val="404040"/>
                </a:solidFill>
                <a:latin typeface="Segoe UI Light"/>
                <a:cs typeface="Segoe UI Light"/>
              </a:rPr>
              <a:t>responsable</a:t>
            </a:r>
            <a:r>
              <a:rPr sz="1200" b="0" spc="-100" dirty="0">
                <a:solidFill>
                  <a:srgbClr val="404040"/>
                </a:solidFill>
                <a:latin typeface="Segoe UI Light"/>
                <a:cs typeface="Segoe UI Light"/>
              </a:rPr>
              <a:t> </a:t>
            </a:r>
            <a:r>
              <a:rPr sz="1200" b="0" spc="5" dirty="0">
                <a:solidFill>
                  <a:srgbClr val="404040"/>
                </a:solidFill>
                <a:latin typeface="Segoe UI Light"/>
                <a:cs typeface="Segoe UI Light"/>
              </a:rPr>
              <a:t>de</a:t>
            </a:r>
            <a:endParaRPr sz="1200">
              <a:latin typeface="Segoe UI Light"/>
              <a:cs typeface="Segoe UI Light"/>
            </a:endParaRPr>
          </a:p>
        </p:txBody>
      </p:sp>
      <p:sp>
        <p:nvSpPr>
          <p:cNvPr id="12" name="object 12"/>
          <p:cNvSpPr/>
          <p:nvPr/>
        </p:nvSpPr>
        <p:spPr>
          <a:xfrm>
            <a:off x="9394697" y="4464558"/>
            <a:ext cx="1905000" cy="760730"/>
          </a:xfrm>
          <a:custGeom>
            <a:avLst/>
            <a:gdLst/>
            <a:ahLst/>
            <a:cxnLst/>
            <a:rect l="l" t="t" r="r" b="b"/>
            <a:pathLst>
              <a:path w="1905000" h="760729">
                <a:moveTo>
                  <a:pt x="0" y="380238"/>
                </a:moveTo>
                <a:lnTo>
                  <a:pt x="8695" y="328629"/>
                </a:lnTo>
                <a:lnTo>
                  <a:pt x="34025" y="279135"/>
                </a:lnTo>
                <a:lnTo>
                  <a:pt x="74854" y="232207"/>
                </a:lnTo>
                <a:lnTo>
                  <a:pt x="130048"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500"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2" y="188298"/>
                </a:lnTo>
                <a:lnTo>
                  <a:pt x="1830145" y="232207"/>
                </a:lnTo>
                <a:lnTo>
                  <a:pt x="1870974" y="279135"/>
                </a:lnTo>
                <a:lnTo>
                  <a:pt x="1896304" y="328629"/>
                </a:lnTo>
                <a:lnTo>
                  <a:pt x="1905000"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500"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7"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sp>
        <p:nvSpPr>
          <p:cNvPr id="13" name="object 13"/>
          <p:cNvSpPr txBox="1"/>
          <p:nvPr/>
        </p:nvSpPr>
        <p:spPr>
          <a:xfrm>
            <a:off x="10316344" y="4559884"/>
            <a:ext cx="996315" cy="269240"/>
          </a:xfrm>
          <a:prstGeom prst="rect">
            <a:avLst/>
          </a:prstGeom>
        </p:spPr>
        <p:txBody>
          <a:bodyPr vert="horz" wrap="square" lIns="0" tIns="12065" rIns="0" bIns="0" rtlCol="0">
            <a:spAutoFit/>
          </a:bodyPr>
          <a:lstStyle/>
          <a:p>
            <a:pPr marL="12700">
              <a:lnSpc>
                <a:spcPct val="100000"/>
              </a:lnSpc>
              <a:spcBef>
                <a:spcPts val="95"/>
              </a:spcBef>
              <a:tabLst>
                <a:tab pos="982980" algn="l"/>
              </a:tabLst>
            </a:pPr>
            <a:r>
              <a:rPr sz="1600" b="0" u="heavy" spc="-5" dirty="0">
                <a:solidFill>
                  <a:srgbClr val="404040"/>
                </a:solidFill>
                <a:uFill>
                  <a:solidFill>
                    <a:srgbClr val="000000"/>
                  </a:solidFill>
                </a:uFill>
                <a:latin typeface="Segoe UI Light"/>
                <a:cs typeface="Segoe UI Light"/>
              </a:rPr>
              <a:t>osition	</a:t>
            </a:r>
            <a:endParaRPr sz="1600">
              <a:latin typeface="Segoe UI Light"/>
              <a:cs typeface="Segoe UI Light"/>
            </a:endParaRPr>
          </a:p>
        </p:txBody>
      </p:sp>
      <p:graphicFrame>
        <p:nvGraphicFramePr>
          <p:cNvPr id="14" name="object 14"/>
          <p:cNvGraphicFramePr>
            <a:graphicFrameLocks noGrp="1"/>
          </p:cNvGraphicFramePr>
          <p:nvPr/>
        </p:nvGraphicFramePr>
        <p:xfrm>
          <a:off x="6437376" y="3944111"/>
          <a:ext cx="3909060" cy="1360930"/>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2482850">
                  <a:extLst>
                    <a:ext uri="{9D8B030D-6E8A-4147-A177-3AD203B41FA5}">
                      <a16:colId xmlns:a16="http://schemas.microsoft.com/office/drawing/2014/main" val="20001"/>
                    </a:ext>
                  </a:extLst>
                </a:gridCol>
              </a:tblGrid>
              <a:tr h="420623">
                <a:tc>
                  <a:txBody>
                    <a:bodyPr/>
                    <a:lstStyle/>
                    <a:p>
                      <a:pPr algn="ctr">
                        <a:lnSpc>
                          <a:spcPct val="100000"/>
                        </a:lnSpc>
                        <a:spcBef>
                          <a:spcPts val="325"/>
                        </a:spcBef>
                      </a:pPr>
                      <a:r>
                        <a:rPr sz="1600" b="0" dirty="0">
                          <a:solidFill>
                            <a:srgbClr val="404040"/>
                          </a:solidFill>
                          <a:latin typeface="Segoe UI Light"/>
                          <a:cs typeface="Segoe UI Light"/>
                        </a:rPr>
                        <a:t>Pièce</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marL="67945">
                        <a:lnSpc>
                          <a:spcPct val="100000"/>
                        </a:lnSpc>
                        <a:spcBef>
                          <a:spcPts val="1910"/>
                        </a:spcBef>
                        <a:tabLst>
                          <a:tab pos="716915" algn="l"/>
                        </a:tabLst>
                      </a:pPr>
                      <a:r>
                        <a:rPr sz="2400" b="0" baseline="15625" dirty="0">
                          <a:solidFill>
                            <a:srgbClr val="404040"/>
                          </a:solidFill>
                          <a:latin typeface="Segoe UI Light"/>
                          <a:cs typeface="Segoe UI Light"/>
                        </a:rPr>
                        <a:t>0,n	</a:t>
                      </a:r>
                      <a:r>
                        <a:rPr sz="1200" b="0" dirty="0">
                          <a:solidFill>
                            <a:srgbClr val="404040"/>
                          </a:solidFill>
                          <a:latin typeface="Segoe UI Light"/>
                          <a:cs typeface="Segoe UI Light"/>
                        </a:rPr>
                        <a:t>compose</a:t>
                      </a:r>
                      <a:endParaRPr sz="1200">
                        <a:latin typeface="Segoe UI Light"/>
                        <a:cs typeface="Segoe UI Light"/>
                      </a:endParaRPr>
                    </a:p>
                  </a:txBody>
                  <a:tcPr marL="0" marR="0" marT="24257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94043">
                <a:tc rowSpan="3">
                  <a:txBody>
                    <a:bodyPr/>
                    <a:lstStyle/>
                    <a:p>
                      <a:pPr marL="92075" marR="600710">
                        <a:lnSpc>
                          <a:spcPct val="100000"/>
                        </a:lnSpc>
                        <a:spcBef>
                          <a:spcPts val="320"/>
                        </a:spcBef>
                      </a:pPr>
                      <a:r>
                        <a:rPr sz="1600" b="0" u="sng" spc="-5" dirty="0">
                          <a:solidFill>
                            <a:srgbClr val="404040"/>
                          </a:solidFill>
                          <a:uFill>
                            <a:solidFill>
                              <a:srgbClr val="404040"/>
                            </a:solidFill>
                          </a:uFill>
                          <a:latin typeface="Segoe UI Light"/>
                          <a:cs typeface="Segoe UI Light"/>
                        </a:rPr>
                        <a:t>N°</a:t>
                      </a:r>
                      <a:r>
                        <a:rPr sz="1600" b="0" u="sng" spc="-75" dirty="0">
                          <a:solidFill>
                            <a:srgbClr val="404040"/>
                          </a:solidFill>
                          <a:uFill>
                            <a:solidFill>
                              <a:srgbClr val="404040"/>
                            </a:solidFill>
                          </a:uFill>
                          <a:latin typeface="Segoe UI Light"/>
                          <a:cs typeface="Segoe UI Light"/>
                        </a:rPr>
                        <a:t> </a:t>
                      </a:r>
                      <a:r>
                        <a:rPr sz="1600" b="0" u="sng" spc="-10" dirty="0">
                          <a:solidFill>
                            <a:srgbClr val="404040"/>
                          </a:solidFill>
                          <a:uFill>
                            <a:solidFill>
                              <a:srgbClr val="404040"/>
                            </a:solidFill>
                          </a:uFill>
                          <a:latin typeface="Segoe UI Light"/>
                          <a:cs typeface="Segoe UI Light"/>
                        </a:rPr>
                        <a:t>pièce </a:t>
                      </a:r>
                      <a:r>
                        <a:rPr sz="1600" b="0" spc="-10" dirty="0">
                          <a:solidFill>
                            <a:srgbClr val="404040"/>
                          </a:solidFill>
                          <a:latin typeface="Segoe UI Light"/>
                          <a:cs typeface="Segoe UI Light"/>
                        </a:rPr>
                        <a:t> </a:t>
                      </a:r>
                      <a:r>
                        <a:rPr sz="1600" b="0" spc="-5" dirty="0">
                          <a:solidFill>
                            <a:srgbClr val="404040"/>
                          </a:solidFill>
                          <a:latin typeface="Segoe UI Light"/>
                          <a:cs typeface="Segoe UI Light"/>
                        </a:rPr>
                        <a:t>Nom  </a:t>
                      </a:r>
                      <a:r>
                        <a:rPr sz="1600" b="0" spc="-25" dirty="0">
                          <a:solidFill>
                            <a:srgbClr val="404040"/>
                          </a:solidFill>
                          <a:latin typeface="Segoe UI Light"/>
                          <a:cs typeface="Segoe UI Light"/>
                        </a:rPr>
                        <a:t>Poids</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24257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1"/>
                  </a:ext>
                </a:extLst>
              </a:tr>
              <a:tr h="756348">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20825">
                        <a:lnSpc>
                          <a:spcPct val="100000"/>
                        </a:lnSpc>
                        <a:spcBef>
                          <a:spcPts val="815"/>
                        </a:spcBef>
                        <a:tabLst>
                          <a:tab pos="1929764" algn="l"/>
                        </a:tabLst>
                      </a:pPr>
                      <a:r>
                        <a:rPr sz="1600" b="0" u="heavy" dirty="0">
                          <a:solidFill>
                            <a:srgbClr val="404040"/>
                          </a:solidFill>
                          <a:uFill>
                            <a:solidFill>
                              <a:srgbClr val="000000"/>
                            </a:solidFill>
                          </a:uFill>
                          <a:latin typeface="Segoe UI Light"/>
                          <a:cs typeface="Segoe UI Light"/>
                        </a:rPr>
                        <a:t> 	</a:t>
                      </a:r>
                      <a:r>
                        <a:rPr sz="1600" b="0" u="heavy" spc="5" dirty="0">
                          <a:solidFill>
                            <a:srgbClr val="404040"/>
                          </a:solidFill>
                          <a:uFill>
                            <a:solidFill>
                              <a:srgbClr val="000000"/>
                            </a:solidFill>
                          </a:uFill>
                          <a:latin typeface="Segoe UI Light"/>
                          <a:cs typeface="Segoe UI Light"/>
                        </a:rPr>
                        <a:t>Comp</a:t>
                      </a:r>
                      <a:endParaRPr sz="1600">
                        <a:latin typeface="Segoe UI Light"/>
                        <a:cs typeface="Segoe UI Light"/>
                      </a:endParaRPr>
                    </a:p>
                    <a:p>
                      <a:pPr marL="67945">
                        <a:lnSpc>
                          <a:spcPct val="100000"/>
                        </a:lnSpc>
                        <a:spcBef>
                          <a:spcPts val="705"/>
                        </a:spcBef>
                      </a:pPr>
                      <a:r>
                        <a:rPr sz="1600" b="0" dirty="0">
                          <a:solidFill>
                            <a:srgbClr val="404040"/>
                          </a:solidFill>
                          <a:latin typeface="Segoe UI Light"/>
                          <a:cs typeface="Segoe UI Light"/>
                        </a:rPr>
                        <a:t>0,n</a:t>
                      </a:r>
                      <a:endParaRPr sz="1600">
                        <a:latin typeface="Segoe UI Light"/>
                        <a:cs typeface="Segoe UI Light"/>
                      </a:endParaRPr>
                    </a:p>
                  </a:txBody>
                  <a:tcPr marL="0" marR="0" marT="103505"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89916">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3"/>
                  </a:ext>
                </a:extLst>
              </a:tr>
            </a:tbl>
          </a:graphicData>
        </a:graphic>
      </p:graphicFrame>
      <p:sp>
        <p:nvSpPr>
          <p:cNvPr id="15" name="object 15"/>
          <p:cNvSpPr txBox="1"/>
          <p:nvPr/>
        </p:nvSpPr>
        <p:spPr>
          <a:xfrm>
            <a:off x="8602726" y="5205476"/>
            <a:ext cx="1040130" cy="208279"/>
          </a:xfrm>
          <a:prstGeom prst="rect">
            <a:avLst/>
          </a:prstGeom>
        </p:spPr>
        <p:txBody>
          <a:bodyPr vert="horz" wrap="square" lIns="0" tIns="12700" rIns="0" bIns="0" rtlCol="0">
            <a:spAutoFit/>
          </a:bodyPr>
          <a:lstStyle/>
          <a:p>
            <a:pPr marL="12700">
              <a:lnSpc>
                <a:spcPct val="100000"/>
              </a:lnSpc>
              <a:spcBef>
                <a:spcPts val="100"/>
              </a:spcBef>
            </a:pPr>
            <a:r>
              <a:rPr sz="1200" b="0" dirty="0">
                <a:solidFill>
                  <a:srgbClr val="404040"/>
                </a:solidFill>
                <a:latin typeface="Segoe UI Light"/>
                <a:cs typeface="Segoe UI Light"/>
              </a:rPr>
              <a:t>est composé</a:t>
            </a:r>
            <a:r>
              <a:rPr sz="1200" b="0" spc="-105" dirty="0">
                <a:solidFill>
                  <a:srgbClr val="404040"/>
                </a:solidFill>
                <a:latin typeface="Segoe UI Light"/>
                <a:cs typeface="Segoe UI Light"/>
              </a:rPr>
              <a:t> </a:t>
            </a:r>
            <a:r>
              <a:rPr sz="1200" b="0" spc="5" dirty="0">
                <a:solidFill>
                  <a:srgbClr val="404040"/>
                </a:solidFill>
                <a:latin typeface="Segoe UI Light"/>
                <a:cs typeface="Segoe UI Light"/>
              </a:rPr>
              <a:t>de</a:t>
            </a:r>
            <a:endParaRPr sz="1200">
              <a:latin typeface="Segoe UI Light"/>
              <a:cs typeface="Segoe UI Light"/>
            </a:endParaRPr>
          </a:p>
        </p:txBody>
      </p:sp>
      <p:sp>
        <p:nvSpPr>
          <p:cNvPr id="16" name="object 16"/>
          <p:cNvSpPr txBox="1"/>
          <p:nvPr/>
        </p:nvSpPr>
        <p:spPr>
          <a:xfrm>
            <a:off x="11475466" y="22606"/>
            <a:ext cx="53657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22</a:t>
            </a:r>
            <a:endParaRPr sz="1200">
              <a:latin typeface="Segoe UI Light"/>
              <a:cs typeface="Segoe UI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4" name="object 4"/>
          <p:cNvSpPr txBox="1"/>
          <p:nvPr/>
        </p:nvSpPr>
        <p:spPr>
          <a:xfrm>
            <a:off x="1044721"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dirty="0">
              <a:latin typeface="Segoe UI"/>
              <a:cs typeface="Segoe UI"/>
            </a:endParaRPr>
          </a:p>
        </p:txBody>
      </p:sp>
      <p:sp>
        <p:nvSpPr>
          <p:cNvPr id="5" name="object 5"/>
          <p:cNvSpPr txBox="1"/>
          <p:nvPr/>
        </p:nvSpPr>
        <p:spPr>
          <a:xfrm>
            <a:off x="1589949" y="36321"/>
            <a:ext cx="142938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a:t>
            </a:r>
            <a:r>
              <a:rPr sz="1200" b="1" spc="-5" dirty="0">
                <a:latin typeface="Segoe UI"/>
                <a:cs typeface="Segoe UI"/>
              </a:rPr>
              <a:t>Modélisation</a:t>
            </a:r>
            <a:endParaRPr sz="1200" dirty="0">
              <a:latin typeface="Segoe UI"/>
              <a:cs typeface="Segoe UI"/>
            </a:endParaRPr>
          </a:p>
        </p:txBody>
      </p:sp>
      <p:sp>
        <p:nvSpPr>
          <p:cNvPr id="7" name="object 7"/>
          <p:cNvSpPr txBox="1"/>
          <p:nvPr/>
        </p:nvSpPr>
        <p:spPr>
          <a:xfrm>
            <a:off x="178409" y="517765"/>
            <a:ext cx="11352530" cy="3412490"/>
          </a:xfrm>
          <a:prstGeom prst="rect">
            <a:avLst/>
          </a:prstGeom>
        </p:spPr>
        <p:txBody>
          <a:bodyPr vert="horz" wrap="square" lIns="0" tIns="152400" rIns="0" bIns="0" rtlCol="0">
            <a:spAutoFit/>
          </a:bodyPr>
          <a:lstStyle/>
          <a:p>
            <a:pPr marL="12700">
              <a:lnSpc>
                <a:spcPct val="100000"/>
              </a:lnSpc>
              <a:spcBef>
                <a:spcPts val="1200"/>
              </a:spcBef>
            </a:pPr>
            <a:r>
              <a:rPr sz="4400" b="0" spc="-175" dirty="0">
                <a:solidFill>
                  <a:srgbClr val="B8131A"/>
                </a:solidFill>
                <a:latin typeface="Segoe UI Light"/>
                <a:cs typeface="Segoe UI Light"/>
              </a:rPr>
              <a:t>Types</a:t>
            </a:r>
            <a:r>
              <a:rPr sz="4400" b="0" spc="-305" dirty="0">
                <a:solidFill>
                  <a:srgbClr val="B8131A"/>
                </a:solidFill>
                <a:latin typeface="Segoe UI Light"/>
                <a:cs typeface="Segoe UI Light"/>
              </a:rPr>
              <a:t> </a:t>
            </a:r>
            <a:r>
              <a:rPr sz="4400" b="0" spc="-150" dirty="0">
                <a:solidFill>
                  <a:srgbClr val="B8131A"/>
                </a:solidFill>
                <a:latin typeface="Segoe UI Light"/>
                <a:cs typeface="Segoe UI Light"/>
              </a:rPr>
              <a:t>d’associations</a:t>
            </a:r>
            <a:endParaRPr sz="4400" dirty="0">
              <a:latin typeface="Segoe UI Light"/>
              <a:cs typeface="Segoe UI Light"/>
            </a:endParaRPr>
          </a:p>
          <a:p>
            <a:pPr marL="469900" marR="5080" indent="-457200">
              <a:lnSpc>
                <a:spcPct val="100000"/>
              </a:lnSpc>
              <a:spcBef>
                <a:spcPts val="805"/>
              </a:spcBef>
              <a:buFont typeface="Arial"/>
              <a:buChar char="•"/>
              <a:tabLst>
                <a:tab pos="469265" algn="l"/>
                <a:tab pos="469900" algn="l"/>
              </a:tabLst>
            </a:pPr>
            <a:r>
              <a:rPr sz="3200" b="0" dirty="0">
                <a:solidFill>
                  <a:srgbClr val="404040"/>
                </a:solidFill>
                <a:latin typeface="Segoe UI Light"/>
                <a:cs typeface="Segoe UI Light"/>
              </a:rPr>
              <a:t>Association </a:t>
            </a:r>
            <a:r>
              <a:rPr sz="3200" b="0" spc="-5" dirty="0">
                <a:solidFill>
                  <a:srgbClr val="404040"/>
                </a:solidFill>
                <a:latin typeface="Segoe UI Light"/>
                <a:cs typeface="Segoe UI Light"/>
              </a:rPr>
              <a:t>n-aire </a:t>
            </a:r>
            <a:r>
              <a:rPr sz="3200" b="0" dirty="0">
                <a:solidFill>
                  <a:srgbClr val="404040"/>
                </a:solidFill>
                <a:latin typeface="Segoe UI Light"/>
                <a:cs typeface="Segoe UI Light"/>
              </a:rPr>
              <a:t>: </a:t>
            </a:r>
            <a:r>
              <a:rPr sz="3200" b="0" spc="10" dirty="0">
                <a:solidFill>
                  <a:srgbClr val="404040"/>
                </a:solidFill>
                <a:latin typeface="Segoe UI Light"/>
                <a:cs typeface="Segoe UI Light"/>
              </a:rPr>
              <a:t>lorsque </a:t>
            </a:r>
            <a:r>
              <a:rPr sz="3200" b="0" dirty="0">
                <a:solidFill>
                  <a:srgbClr val="404040"/>
                </a:solidFill>
                <a:latin typeface="Segoe UI Light"/>
                <a:cs typeface="Segoe UI Light"/>
              </a:rPr>
              <a:t>qu’une association </a:t>
            </a:r>
            <a:r>
              <a:rPr sz="3200" b="0" spc="35" dirty="0">
                <a:solidFill>
                  <a:srgbClr val="404040"/>
                </a:solidFill>
                <a:latin typeface="Segoe UI Light"/>
                <a:cs typeface="Segoe UI Light"/>
              </a:rPr>
              <a:t>porte </a:t>
            </a:r>
            <a:r>
              <a:rPr sz="3200" b="0" spc="5" dirty="0">
                <a:solidFill>
                  <a:srgbClr val="404040"/>
                </a:solidFill>
                <a:latin typeface="Segoe UI Light"/>
                <a:cs typeface="Segoe UI Light"/>
              </a:rPr>
              <a:t>sur plus</a:t>
            </a:r>
            <a:r>
              <a:rPr sz="3200" b="0" spc="-295" dirty="0">
                <a:solidFill>
                  <a:srgbClr val="404040"/>
                </a:solidFill>
                <a:latin typeface="Segoe UI Light"/>
                <a:cs typeface="Segoe UI Light"/>
              </a:rPr>
              <a:t> </a:t>
            </a:r>
            <a:r>
              <a:rPr sz="3200" b="0" spc="5" dirty="0">
                <a:solidFill>
                  <a:srgbClr val="404040"/>
                </a:solidFill>
                <a:latin typeface="Segoe UI Light"/>
                <a:cs typeface="Segoe UI Light"/>
              </a:rPr>
              <a:t>de  deux</a:t>
            </a:r>
            <a:r>
              <a:rPr sz="3200" b="0" spc="-50" dirty="0">
                <a:solidFill>
                  <a:srgbClr val="404040"/>
                </a:solidFill>
                <a:latin typeface="Segoe UI Light"/>
                <a:cs typeface="Segoe UI Light"/>
              </a:rPr>
              <a:t> </a:t>
            </a:r>
            <a:r>
              <a:rPr sz="3200" b="0" spc="5" dirty="0">
                <a:solidFill>
                  <a:srgbClr val="404040"/>
                </a:solidFill>
                <a:latin typeface="Segoe UI Light"/>
                <a:cs typeface="Segoe UI Light"/>
              </a:rPr>
              <a:t>entités</a:t>
            </a:r>
            <a:endParaRPr sz="3200" dirty="0">
              <a:latin typeface="Segoe UI Light"/>
              <a:cs typeface="Segoe UI Light"/>
            </a:endParaRPr>
          </a:p>
          <a:p>
            <a:pPr marL="1003300" lvl="1" indent="-381000">
              <a:lnSpc>
                <a:spcPct val="100000"/>
              </a:lnSpc>
              <a:spcBef>
                <a:spcPts val="570"/>
              </a:spcBef>
              <a:buFont typeface="Arial"/>
              <a:buChar char="–"/>
              <a:tabLst>
                <a:tab pos="1002665" algn="l"/>
                <a:tab pos="1003300" algn="l"/>
              </a:tabLst>
            </a:pPr>
            <a:r>
              <a:rPr sz="2100" spc="25" dirty="0">
                <a:solidFill>
                  <a:srgbClr val="404040"/>
                </a:solidFill>
                <a:latin typeface="Segoe UI"/>
                <a:cs typeface="Segoe UI"/>
              </a:rPr>
              <a:t>On </a:t>
            </a:r>
            <a:r>
              <a:rPr sz="2100" spc="15" dirty="0">
                <a:solidFill>
                  <a:srgbClr val="404040"/>
                </a:solidFill>
                <a:latin typeface="Segoe UI"/>
                <a:cs typeface="Segoe UI"/>
              </a:rPr>
              <a:t>cherchera à </a:t>
            </a:r>
            <a:r>
              <a:rPr sz="2100" spc="10" dirty="0">
                <a:solidFill>
                  <a:srgbClr val="404040"/>
                </a:solidFill>
                <a:latin typeface="Segoe UI"/>
                <a:cs typeface="Segoe UI"/>
              </a:rPr>
              <a:t>les </a:t>
            </a:r>
            <a:r>
              <a:rPr sz="2100" spc="20" dirty="0">
                <a:solidFill>
                  <a:srgbClr val="404040"/>
                </a:solidFill>
                <a:latin typeface="Segoe UI"/>
                <a:cs typeface="Segoe UI"/>
              </a:rPr>
              <a:t>décomposer quand </a:t>
            </a:r>
            <a:r>
              <a:rPr sz="2100" spc="10" dirty="0">
                <a:solidFill>
                  <a:srgbClr val="404040"/>
                </a:solidFill>
                <a:latin typeface="Segoe UI"/>
                <a:cs typeface="Segoe UI"/>
              </a:rPr>
              <a:t>cela sera</a:t>
            </a:r>
            <a:r>
              <a:rPr sz="2100" spc="-145" dirty="0">
                <a:solidFill>
                  <a:srgbClr val="404040"/>
                </a:solidFill>
                <a:latin typeface="Segoe UI"/>
                <a:cs typeface="Segoe UI"/>
              </a:rPr>
              <a:t> </a:t>
            </a:r>
            <a:r>
              <a:rPr sz="2100" spc="10" dirty="0">
                <a:solidFill>
                  <a:srgbClr val="404040"/>
                </a:solidFill>
                <a:latin typeface="Segoe UI"/>
                <a:cs typeface="Segoe UI"/>
              </a:rPr>
              <a:t>possible</a:t>
            </a:r>
            <a:endParaRPr sz="2100" dirty="0">
              <a:latin typeface="Segoe UI"/>
              <a:cs typeface="Segoe UI"/>
            </a:endParaRPr>
          </a:p>
          <a:p>
            <a:pPr marL="1003300" lvl="1" indent="-381000">
              <a:lnSpc>
                <a:spcPct val="100000"/>
              </a:lnSpc>
              <a:spcBef>
                <a:spcPts val="555"/>
              </a:spcBef>
              <a:buFont typeface="Arial"/>
              <a:buChar char="–"/>
              <a:tabLst>
                <a:tab pos="1002665" algn="l"/>
                <a:tab pos="1003300" algn="l"/>
              </a:tabLst>
            </a:pPr>
            <a:r>
              <a:rPr sz="2100" spc="20" dirty="0">
                <a:solidFill>
                  <a:srgbClr val="404040"/>
                </a:solidFill>
                <a:latin typeface="Segoe UI"/>
                <a:cs typeface="Segoe UI"/>
              </a:rPr>
              <a:t>On </a:t>
            </a:r>
            <a:r>
              <a:rPr sz="2100" spc="10" dirty="0">
                <a:solidFill>
                  <a:srgbClr val="404040"/>
                </a:solidFill>
                <a:latin typeface="Segoe UI"/>
                <a:cs typeface="Segoe UI"/>
              </a:rPr>
              <a:t>arrivera </a:t>
            </a:r>
            <a:r>
              <a:rPr sz="2100" spc="15" dirty="0">
                <a:solidFill>
                  <a:srgbClr val="404040"/>
                </a:solidFill>
                <a:latin typeface="Segoe UI"/>
                <a:cs typeface="Segoe UI"/>
              </a:rPr>
              <a:t>rarement à </a:t>
            </a:r>
            <a:r>
              <a:rPr sz="2100" spc="5" dirty="0">
                <a:solidFill>
                  <a:srgbClr val="404040"/>
                </a:solidFill>
                <a:latin typeface="Segoe UI"/>
                <a:cs typeface="Segoe UI"/>
              </a:rPr>
              <a:t>trois </a:t>
            </a:r>
            <a:r>
              <a:rPr sz="2100" spc="10" dirty="0">
                <a:solidFill>
                  <a:srgbClr val="404040"/>
                </a:solidFill>
                <a:latin typeface="Segoe UI"/>
                <a:cs typeface="Segoe UI"/>
              </a:rPr>
              <a:t>entités </a:t>
            </a:r>
            <a:r>
              <a:rPr sz="2100" spc="5" dirty="0">
                <a:solidFill>
                  <a:srgbClr val="404040"/>
                </a:solidFill>
                <a:latin typeface="Segoe UI"/>
                <a:cs typeface="Segoe UI"/>
              </a:rPr>
              <a:t>liées, </a:t>
            </a:r>
            <a:r>
              <a:rPr sz="2100" spc="15" dirty="0">
                <a:solidFill>
                  <a:srgbClr val="404040"/>
                </a:solidFill>
                <a:latin typeface="Segoe UI"/>
                <a:cs typeface="Segoe UI"/>
              </a:rPr>
              <a:t>et quasiment </a:t>
            </a:r>
            <a:r>
              <a:rPr sz="2100" spc="10" dirty="0">
                <a:solidFill>
                  <a:srgbClr val="404040"/>
                </a:solidFill>
                <a:latin typeface="Segoe UI"/>
                <a:cs typeface="Segoe UI"/>
              </a:rPr>
              <a:t>jamais</a:t>
            </a:r>
            <a:r>
              <a:rPr sz="2100" spc="-150" dirty="0">
                <a:solidFill>
                  <a:srgbClr val="404040"/>
                </a:solidFill>
                <a:latin typeface="Segoe UI"/>
                <a:cs typeface="Segoe UI"/>
              </a:rPr>
              <a:t> </a:t>
            </a:r>
            <a:r>
              <a:rPr sz="2100" spc="10" dirty="0">
                <a:solidFill>
                  <a:srgbClr val="404040"/>
                </a:solidFill>
                <a:latin typeface="Segoe UI"/>
                <a:cs typeface="Segoe UI"/>
              </a:rPr>
              <a:t>quatre</a:t>
            </a:r>
            <a:endParaRPr sz="2100" dirty="0">
              <a:latin typeface="Segoe UI"/>
              <a:cs typeface="Segoe UI"/>
            </a:endParaRPr>
          </a:p>
          <a:p>
            <a:pPr marL="1003300" marR="55880" lvl="1" indent="-381000">
              <a:lnSpc>
                <a:spcPct val="101400"/>
              </a:lnSpc>
              <a:spcBef>
                <a:spcPts val="515"/>
              </a:spcBef>
              <a:buFont typeface="Arial"/>
              <a:buChar char="–"/>
              <a:tabLst>
                <a:tab pos="1002665" algn="l"/>
                <a:tab pos="1003300" algn="l"/>
              </a:tabLst>
            </a:pPr>
            <a:r>
              <a:rPr sz="2100" spc="15" dirty="0">
                <a:solidFill>
                  <a:srgbClr val="404040"/>
                </a:solidFill>
                <a:latin typeface="Segoe UI"/>
                <a:cs typeface="Segoe UI"/>
              </a:rPr>
              <a:t>Le nombre </a:t>
            </a:r>
            <a:r>
              <a:rPr sz="2100" spc="-5" dirty="0">
                <a:solidFill>
                  <a:srgbClr val="404040"/>
                </a:solidFill>
                <a:latin typeface="Segoe UI"/>
                <a:cs typeface="Segoe UI"/>
              </a:rPr>
              <a:t>d’entités </a:t>
            </a:r>
            <a:r>
              <a:rPr sz="2100" spc="10" dirty="0">
                <a:solidFill>
                  <a:srgbClr val="404040"/>
                </a:solidFill>
                <a:latin typeface="Segoe UI"/>
                <a:cs typeface="Segoe UI"/>
              </a:rPr>
              <a:t>liées </a:t>
            </a:r>
            <a:r>
              <a:rPr sz="2100" spc="15" dirty="0">
                <a:solidFill>
                  <a:srgbClr val="404040"/>
                </a:solidFill>
                <a:latin typeface="Segoe UI"/>
                <a:cs typeface="Segoe UI"/>
              </a:rPr>
              <a:t>détermine </a:t>
            </a:r>
            <a:r>
              <a:rPr sz="2100" spc="10" dirty="0">
                <a:solidFill>
                  <a:srgbClr val="404040"/>
                </a:solidFill>
                <a:latin typeface="Segoe UI"/>
                <a:cs typeface="Segoe UI"/>
              </a:rPr>
              <a:t>la </a:t>
            </a:r>
            <a:r>
              <a:rPr sz="2100" spc="15" dirty="0">
                <a:solidFill>
                  <a:srgbClr val="404040"/>
                </a:solidFill>
                <a:latin typeface="Segoe UI"/>
                <a:cs typeface="Segoe UI"/>
              </a:rPr>
              <a:t>dimension </a:t>
            </a:r>
            <a:r>
              <a:rPr sz="2100" spc="20" dirty="0">
                <a:solidFill>
                  <a:srgbClr val="404040"/>
                </a:solidFill>
                <a:latin typeface="Segoe UI"/>
                <a:cs typeface="Segoe UI"/>
              </a:rPr>
              <a:t>de </a:t>
            </a:r>
            <a:r>
              <a:rPr sz="2100" dirty="0">
                <a:solidFill>
                  <a:srgbClr val="404040"/>
                </a:solidFill>
                <a:latin typeface="Segoe UI"/>
                <a:cs typeface="Segoe UI"/>
              </a:rPr>
              <a:t>l’association, </a:t>
            </a:r>
            <a:r>
              <a:rPr sz="2100" spc="20" dirty="0">
                <a:solidFill>
                  <a:srgbClr val="404040"/>
                </a:solidFill>
                <a:latin typeface="Segoe UI"/>
                <a:cs typeface="Segoe UI"/>
              </a:rPr>
              <a:t>dans </a:t>
            </a:r>
            <a:r>
              <a:rPr sz="2100" spc="10" dirty="0">
                <a:solidFill>
                  <a:srgbClr val="404040"/>
                </a:solidFill>
                <a:latin typeface="Segoe UI"/>
                <a:cs typeface="Segoe UI"/>
              </a:rPr>
              <a:t>notre</a:t>
            </a:r>
            <a:r>
              <a:rPr sz="2100" spc="-170" dirty="0">
                <a:solidFill>
                  <a:srgbClr val="404040"/>
                </a:solidFill>
                <a:latin typeface="Segoe UI"/>
                <a:cs typeface="Segoe UI"/>
              </a:rPr>
              <a:t> </a:t>
            </a:r>
            <a:r>
              <a:rPr sz="2100" spc="15" dirty="0">
                <a:solidFill>
                  <a:srgbClr val="404040"/>
                </a:solidFill>
                <a:latin typeface="Segoe UI"/>
                <a:cs typeface="Segoe UI"/>
              </a:rPr>
              <a:t>exemple,  </a:t>
            </a:r>
            <a:r>
              <a:rPr sz="2100" spc="5" dirty="0">
                <a:solidFill>
                  <a:srgbClr val="404040"/>
                </a:solidFill>
                <a:latin typeface="Segoe UI"/>
                <a:cs typeface="Segoe UI"/>
              </a:rPr>
              <a:t>trois</a:t>
            </a:r>
            <a:endParaRPr sz="2100" dirty="0">
              <a:latin typeface="Segoe UI"/>
              <a:cs typeface="Segoe UI"/>
            </a:endParaRPr>
          </a:p>
        </p:txBody>
      </p:sp>
      <p:sp>
        <p:nvSpPr>
          <p:cNvPr id="8" name="object 8"/>
          <p:cNvSpPr/>
          <p:nvPr/>
        </p:nvSpPr>
        <p:spPr>
          <a:xfrm>
            <a:off x="5083302" y="5682234"/>
            <a:ext cx="1905000" cy="760730"/>
          </a:xfrm>
          <a:custGeom>
            <a:avLst/>
            <a:gdLst/>
            <a:ahLst/>
            <a:cxnLst/>
            <a:rect l="l" t="t" r="r" b="b"/>
            <a:pathLst>
              <a:path w="1905000" h="760729">
                <a:moveTo>
                  <a:pt x="0" y="380237"/>
                </a:moveTo>
                <a:lnTo>
                  <a:pt x="8695" y="328643"/>
                </a:lnTo>
                <a:lnTo>
                  <a:pt x="34025" y="279157"/>
                </a:lnTo>
                <a:lnTo>
                  <a:pt x="74854" y="232234"/>
                </a:lnTo>
                <a:lnTo>
                  <a:pt x="130048" y="188326"/>
                </a:lnTo>
                <a:lnTo>
                  <a:pt x="162676" y="167645"/>
                </a:lnTo>
                <a:lnTo>
                  <a:pt x="198470" y="147888"/>
                </a:lnTo>
                <a:lnTo>
                  <a:pt x="237288" y="129111"/>
                </a:lnTo>
                <a:lnTo>
                  <a:pt x="278987" y="111371"/>
                </a:lnTo>
                <a:lnTo>
                  <a:pt x="323426" y="94724"/>
                </a:lnTo>
                <a:lnTo>
                  <a:pt x="370462" y="79228"/>
                </a:lnTo>
                <a:lnTo>
                  <a:pt x="419955" y="64940"/>
                </a:lnTo>
                <a:lnTo>
                  <a:pt x="471762" y="51914"/>
                </a:lnTo>
                <a:lnTo>
                  <a:pt x="525741" y="40209"/>
                </a:lnTo>
                <a:lnTo>
                  <a:pt x="581751" y="29881"/>
                </a:lnTo>
                <a:lnTo>
                  <a:pt x="639649" y="20987"/>
                </a:lnTo>
                <a:lnTo>
                  <a:pt x="699293" y="13582"/>
                </a:lnTo>
                <a:lnTo>
                  <a:pt x="760542" y="7725"/>
                </a:lnTo>
                <a:lnTo>
                  <a:pt x="823255" y="3471"/>
                </a:lnTo>
                <a:lnTo>
                  <a:pt x="887287" y="877"/>
                </a:lnTo>
                <a:lnTo>
                  <a:pt x="952500" y="0"/>
                </a:lnTo>
                <a:lnTo>
                  <a:pt x="1017712" y="877"/>
                </a:lnTo>
                <a:lnTo>
                  <a:pt x="1081744" y="3471"/>
                </a:lnTo>
                <a:lnTo>
                  <a:pt x="1144457" y="7725"/>
                </a:lnTo>
                <a:lnTo>
                  <a:pt x="1205706" y="13582"/>
                </a:lnTo>
                <a:lnTo>
                  <a:pt x="1265350" y="20987"/>
                </a:lnTo>
                <a:lnTo>
                  <a:pt x="1323248" y="29881"/>
                </a:lnTo>
                <a:lnTo>
                  <a:pt x="1379258" y="40209"/>
                </a:lnTo>
                <a:lnTo>
                  <a:pt x="1433237" y="51914"/>
                </a:lnTo>
                <a:lnTo>
                  <a:pt x="1485044" y="64940"/>
                </a:lnTo>
                <a:lnTo>
                  <a:pt x="1534537" y="79228"/>
                </a:lnTo>
                <a:lnTo>
                  <a:pt x="1581573" y="94724"/>
                </a:lnTo>
                <a:lnTo>
                  <a:pt x="1626012" y="111371"/>
                </a:lnTo>
                <a:lnTo>
                  <a:pt x="1667711" y="129111"/>
                </a:lnTo>
                <a:lnTo>
                  <a:pt x="1706529" y="147888"/>
                </a:lnTo>
                <a:lnTo>
                  <a:pt x="1742323" y="167645"/>
                </a:lnTo>
                <a:lnTo>
                  <a:pt x="1774951" y="188326"/>
                </a:lnTo>
                <a:lnTo>
                  <a:pt x="1830145" y="232234"/>
                </a:lnTo>
                <a:lnTo>
                  <a:pt x="1870974" y="279157"/>
                </a:lnTo>
                <a:lnTo>
                  <a:pt x="1896304" y="328643"/>
                </a:lnTo>
                <a:lnTo>
                  <a:pt x="1905000" y="380237"/>
                </a:lnTo>
                <a:lnTo>
                  <a:pt x="1902802" y="406270"/>
                </a:lnTo>
                <a:lnTo>
                  <a:pt x="1885647" y="456867"/>
                </a:lnTo>
                <a:lnTo>
                  <a:pt x="1852426" y="505128"/>
                </a:lnTo>
                <a:lnTo>
                  <a:pt x="1804273" y="550600"/>
                </a:lnTo>
                <a:lnTo>
                  <a:pt x="1742323" y="592830"/>
                </a:lnTo>
                <a:lnTo>
                  <a:pt x="1706529" y="612587"/>
                </a:lnTo>
                <a:lnTo>
                  <a:pt x="1667711" y="631364"/>
                </a:lnTo>
                <a:lnTo>
                  <a:pt x="1626012" y="649104"/>
                </a:lnTo>
                <a:lnTo>
                  <a:pt x="1581573" y="665751"/>
                </a:lnTo>
                <a:lnTo>
                  <a:pt x="1534537" y="681247"/>
                </a:lnTo>
                <a:lnTo>
                  <a:pt x="1485044" y="695535"/>
                </a:lnTo>
                <a:lnTo>
                  <a:pt x="1433237" y="708561"/>
                </a:lnTo>
                <a:lnTo>
                  <a:pt x="1379258" y="720266"/>
                </a:lnTo>
                <a:lnTo>
                  <a:pt x="1323248" y="730594"/>
                </a:lnTo>
                <a:lnTo>
                  <a:pt x="1265350" y="739488"/>
                </a:lnTo>
                <a:lnTo>
                  <a:pt x="1205706" y="746893"/>
                </a:lnTo>
                <a:lnTo>
                  <a:pt x="1144457" y="752750"/>
                </a:lnTo>
                <a:lnTo>
                  <a:pt x="1081744" y="757004"/>
                </a:lnTo>
                <a:lnTo>
                  <a:pt x="1017712" y="759598"/>
                </a:lnTo>
                <a:lnTo>
                  <a:pt x="952500" y="760475"/>
                </a:lnTo>
                <a:lnTo>
                  <a:pt x="887287" y="759598"/>
                </a:lnTo>
                <a:lnTo>
                  <a:pt x="823255" y="757004"/>
                </a:lnTo>
                <a:lnTo>
                  <a:pt x="760542" y="752750"/>
                </a:lnTo>
                <a:lnTo>
                  <a:pt x="699293" y="746893"/>
                </a:lnTo>
                <a:lnTo>
                  <a:pt x="639649" y="739488"/>
                </a:lnTo>
                <a:lnTo>
                  <a:pt x="581751" y="730594"/>
                </a:lnTo>
                <a:lnTo>
                  <a:pt x="525741" y="720266"/>
                </a:lnTo>
                <a:lnTo>
                  <a:pt x="471762" y="708561"/>
                </a:lnTo>
                <a:lnTo>
                  <a:pt x="419955" y="695535"/>
                </a:lnTo>
                <a:lnTo>
                  <a:pt x="370462" y="681247"/>
                </a:lnTo>
                <a:lnTo>
                  <a:pt x="323426" y="665751"/>
                </a:lnTo>
                <a:lnTo>
                  <a:pt x="278987" y="649104"/>
                </a:lnTo>
                <a:lnTo>
                  <a:pt x="237288" y="631364"/>
                </a:lnTo>
                <a:lnTo>
                  <a:pt x="198470" y="612587"/>
                </a:lnTo>
                <a:lnTo>
                  <a:pt x="162676" y="592830"/>
                </a:lnTo>
                <a:lnTo>
                  <a:pt x="130048" y="572149"/>
                </a:lnTo>
                <a:lnTo>
                  <a:pt x="74854" y="528241"/>
                </a:lnTo>
                <a:lnTo>
                  <a:pt x="34025" y="481318"/>
                </a:lnTo>
                <a:lnTo>
                  <a:pt x="8695" y="431832"/>
                </a:lnTo>
                <a:lnTo>
                  <a:pt x="0" y="380237"/>
                </a:lnTo>
                <a:close/>
              </a:path>
            </a:pathLst>
          </a:custGeom>
          <a:ln w="19812">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2871216" y="5161788"/>
          <a:ext cx="6310629" cy="1360931"/>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20624">
                <a:tc>
                  <a:txBody>
                    <a:bodyPr/>
                    <a:lstStyle/>
                    <a:p>
                      <a:pPr marL="261620">
                        <a:lnSpc>
                          <a:spcPct val="100000"/>
                        </a:lnSpc>
                        <a:spcBef>
                          <a:spcPts val="325"/>
                        </a:spcBef>
                      </a:pPr>
                      <a:r>
                        <a:rPr sz="1600" b="0" spc="-5" dirty="0">
                          <a:solidFill>
                            <a:srgbClr val="404040"/>
                          </a:solidFill>
                          <a:latin typeface="Segoe UI Light"/>
                          <a:cs typeface="Segoe UI Light"/>
                        </a:rPr>
                        <a:t>Promotion</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22555">
                        <a:lnSpc>
                          <a:spcPct val="100000"/>
                        </a:lnSpc>
                        <a:spcBef>
                          <a:spcPts val="1470"/>
                        </a:spcBef>
                        <a:tabLst>
                          <a:tab pos="1250950" algn="l"/>
                          <a:tab pos="3110865" algn="l"/>
                        </a:tabLst>
                      </a:pPr>
                      <a:r>
                        <a:rPr sz="2400" b="0" spc="-7" baseline="-13888" dirty="0">
                          <a:solidFill>
                            <a:srgbClr val="404040"/>
                          </a:solidFill>
                          <a:latin typeface="Segoe UI Light"/>
                          <a:cs typeface="Segoe UI Light"/>
                        </a:rPr>
                        <a:t>1,n	</a:t>
                      </a:r>
                      <a:r>
                        <a:rPr sz="1600" b="0" spc="-10" dirty="0">
                          <a:solidFill>
                            <a:srgbClr val="404040"/>
                          </a:solidFill>
                          <a:latin typeface="Segoe UI Light"/>
                          <a:cs typeface="Segoe UI Light"/>
                        </a:rPr>
                        <a:t>Avoir</a:t>
                      </a:r>
                      <a:r>
                        <a:rPr sz="1600" b="0" spc="-30" dirty="0">
                          <a:solidFill>
                            <a:srgbClr val="404040"/>
                          </a:solidFill>
                          <a:latin typeface="Segoe UI Light"/>
                          <a:cs typeface="Segoe UI Light"/>
                        </a:rPr>
                        <a:t> </a:t>
                      </a:r>
                      <a:r>
                        <a:rPr sz="1600" b="0" spc="5" dirty="0">
                          <a:solidFill>
                            <a:srgbClr val="404040"/>
                          </a:solidFill>
                          <a:latin typeface="Segoe UI Light"/>
                          <a:cs typeface="Segoe UI Light"/>
                        </a:rPr>
                        <a:t>cours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90525">
                        <a:lnSpc>
                          <a:spcPct val="100000"/>
                        </a:lnSpc>
                        <a:spcBef>
                          <a:spcPts val="325"/>
                        </a:spcBef>
                      </a:pPr>
                      <a:r>
                        <a:rPr sz="1600" b="0" spc="-5" dirty="0">
                          <a:solidFill>
                            <a:srgbClr val="404040"/>
                          </a:solidFill>
                          <a:latin typeface="Segoe UI Light"/>
                          <a:cs typeface="Segoe UI Light"/>
                        </a:rPr>
                        <a:t>Matière</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69391">
                <a:tc rowSpan="2">
                  <a:txBody>
                    <a:bodyPr/>
                    <a:lstStyle/>
                    <a:p>
                      <a:pPr marL="90170" marR="304800">
                        <a:lnSpc>
                          <a:spcPct val="100000"/>
                        </a:lnSpc>
                        <a:spcBef>
                          <a:spcPts val="320"/>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a:t>
                      </a:r>
                      <a:r>
                        <a:rPr sz="1600" b="0" u="sng" spc="-10" dirty="0">
                          <a:solidFill>
                            <a:srgbClr val="404040"/>
                          </a:solidFill>
                          <a:uFill>
                            <a:solidFill>
                              <a:srgbClr val="404040"/>
                            </a:solidFill>
                          </a:uFill>
                          <a:latin typeface="Segoe UI Light"/>
                          <a:cs typeface="Segoe UI Light"/>
                        </a:rPr>
                        <a:t>P</a:t>
                      </a:r>
                      <a:r>
                        <a:rPr sz="1600" b="0" u="sng" spc="-40" dirty="0">
                          <a:solidFill>
                            <a:srgbClr val="404040"/>
                          </a:solidFill>
                          <a:uFill>
                            <a:solidFill>
                              <a:srgbClr val="404040"/>
                            </a:solidFill>
                          </a:uFill>
                          <a:latin typeface="Segoe UI Light"/>
                          <a:cs typeface="Segoe UI Light"/>
                        </a:rPr>
                        <a:t>r</a:t>
                      </a:r>
                      <a:r>
                        <a:rPr sz="1600" b="0" u="sng" spc="-5" dirty="0">
                          <a:solidFill>
                            <a:srgbClr val="404040"/>
                          </a:solidFill>
                          <a:uFill>
                            <a:solidFill>
                              <a:srgbClr val="404040"/>
                            </a:solidFill>
                          </a:uFill>
                          <a:latin typeface="Segoe UI Light"/>
                          <a:cs typeface="Segoe UI Light"/>
                        </a:rPr>
                        <a:t>omo </a:t>
                      </a:r>
                      <a:r>
                        <a:rPr sz="1600" b="0" spc="-5" dirty="0">
                          <a:solidFill>
                            <a:srgbClr val="404040"/>
                          </a:solidFill>
                          <a:latin typeface="Segoe UI Light"/>
                          <a:cs typeface="Segoe UI Light"/>
                        </a:rPr>
                        <a:t> </a:t>
                      </a:r>
                      <a:r>
                        <a:rPr sz="1600" b="0" spc="-15" dirty="0">
                          <a:solidFill>
                            <a:srgbClr val="404040"/>
                          </a:solidFill>
                          <a:latin typeface="Segoe UI Light"/>
                          <a:cs typeface="Segoe UI Light"/>
                        </a:rPr>
                        <a:t>Promotion</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1440" marR="233045">
                        <a:lnSpc>
                          <a:spcPct val="100000"/>
                        </a:lnSpc>
                        <a:spcBef>
                          <a:spcPts val="320"/>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odeMat</a:t>
                      </a:r>
                      <a:r>
                        <a:rPr sz="1600" b="0" u="sng" spc="-10" dirty="0">
                          <a:solidFill>
                            <a:srgbClr val="404040"/>
                          </a:solidFill>
                          <a:uFill>
                            <a:solidFill>
                              <a:srgbClr val="404040"/>
                            </a:solidFill>
                          </a:uFill>
                          <a:latin typeface="Segoe UI Light"/>
                          <a:cs typeface="Segoe UI Light"/>
                        </a:rPr>
                        <a:t>i</a:t>
                      </a:r>
                      <a:r>
                        <a:rPr sz="1600" b="0" u="sng" dirty="0">
                          <a:solidFill>
                            <a:srgbClr val="404040"/>
                          </a:solidFill>
                          <a:uFill>
                            <a:solidFill>
                              <a:srgbClr val="404040"/>
                            </a:solidFill>
                          </a:uFill>
                          <a:latin typeface="Segoe UI Light"/>
                          <a:cs typeface="Segoe UI Light"/>
                        </a:rPr>
                        <a:t>è</a:t>
                      </a:r>
                      <a:r>
                        <a:rPr sz="1600" b="0" u="sng" spc="-40" dirty="0">
                          <a:solidFill>
                            <a:srgbClr val="404040"/>
                          </a:solidFill>
                          <a:uFill>
                            <a:solidFill>
                              <a:srgbClr val="404040"/>
                            </a:solidFill>
                          </a:uFill>
                          <a:latin typeface="Segoe UI Light"/>
                          <a:cs typeface="Segoe UI Light"/>
                        </a:rPr>
                        <a:t>r</a:t>
                      </a:r>
                      <a:r>
                        <a:rPr sz="1600" b="0" u="sng" dirty="0">
                          <a:solidFill>
                            <a:srgbClr val="404040"/>
                          </a:solidFill>
                          <a:uFill>
                            <a:solidFill>
                              <a:srgbClr val="404040"/>
                            </a:solidFill>
                          </a:uFill>
                          <a:latin typeface="Segoe UI Light"/>
                          <a:cs typeface="Segoe UI Light"/>
                        </a:rPr>
                        <a:t>e </a:t>
                      </a:r>
                      <a:r>
                        <a:rPr sz="1600" b="0" dirty="0">
                          <a:solidFill>
                            <a:srgbClr val="404040"/>
                          </a:solidFill>
                          <a:latin typeface="Segoe UI Light"/>
                          <a:cs typeface="Segoe UI Light"/>
                        </a:rPr>
                        <a:t> </a:t>
                      </a:r>
                      <a:r>
                        <a:rPr sz="1600" b="0" spc="-15" dirty="0">
                          <a:solidFill>
                            <a:srgbClr val="404040"/>
                          </a:solidFill>
                          <a:latin typeface="Segoe UI Light"/>
                          <a:cs typeface="Segoe UI Light"/>
                        </a:rPr>
                        <a:t>Matière</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70916">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5314188" y="3811523"/>
          <a:ext cx="1424939" cy="1860828"/>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713104">
                  <a:extLst>
                    <a:ext uri="{9D8B030D-6E8A-4147-A177-3AD203B41FA5}">
                      <a16:colId xmlns:a16="http://schemas.microsoft.com/office/drawing/2014/main" val="20001"/>
                    </a:ext>
                  </a:extLst>
                </a:gridCol>
              </a:tblGrid>
              <a:tr h="420623">
                <a:tc gridSpan="2">
                  <a:txBody>
                    <a:bodyPr/>
                    <a:lstStyle/>
                    <a:p>
                      <a:pPr marL="245110">
                        <a:lnSpc>
                          <a:spcPct val="100000"/>
                        </a:lnSpc>
                        <a:spcBef>
                          <a:spcPts val="325"/>
                        </a:spcBef>
                      </a:pPr>
                      <a:r>
                        <a:rPr sz="1600" b="0" dirty="0">
                          <a:solidFill>
                            <a:srgbClr val="404040"/>
                          </a:solidFill>
                          <a:latin typeface="Segoe UI Light"/>
                          <a:cs typeface="Segoe UI Light"/>
                        </a:rPr>
                        <a:t>Enseignant</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940308">
                <a:tc gridSpan="2">
                  <a:txBody>
                    <a:bodyPr/>
                    <a:lstStyle/>
                    <a:p>
                      <a:pPr marL="90805" marR="546735">
                        <a:lnSpc>
                          <a:spcPct val="100000"/>
                        </a:lnSpc>
                        <a:spcBef>
                          <a:spcPts val="320"/>
                        </a:spcBef>
                      </a:pPr>
                      <a:r>
                        <a:rPr sz="1600" b="0" u="sng" dirty="0">
                          <a:solidFill>
                            <a:srgbClr val="404040"/>
                          </a:solidFill>
                          <a:uFill>
                            <a:solidFill>
                              <a:srgbClr val="404040"/>
                            </a:solidFill>
                          </a:uFill>
                          <a:latin typeface="Segoe UI Light"/>
                          <a:cs typeface="Segoe UI Light"/>
                        </a:rPr>
                        <a:t>Ma</a:t>
                      </a:r>
                      <a:r>
                        <a:rPr sz="1600" b="0" u="sng" spc="-10" dirty="0">
                          <a:solidFill>
                            <a:srgbClr val="404040"/>
                          </a:solidFill>
                          <a:uFill>
                            <a:solidFill>
                              <a:srgbClr val="404040"/>
                            </a:solidFill>
                          </a:uFill>
                          <a:latin typeface="Segoe UI Light"/>
                          <a:cs typeface="Segoe UI Light"/>
                        </a:rPr>
                        <a:t>t</a:t>
                      </a:r>
                      <a:r>
                        <a:rPr sz="1600" b="0" u="sng" spc="-5" dirty="0">
                          <a:solidFill>
                            <a:srgbClr val="404040"/>
                          </a:solidFill>
                          <a:uFill>
                            <a:solidFill>
                              <a:srgbClr val="404040"/>
                            </a:solidFill>
                          </a:uFill>
                          <a:latin typeface="Segoe UI Light"/>
                          <a:cs typeface="Segoe UI Light"/>
                        </a:rPr>
                        <a:t>ricu</a:t>
                      </a:r>
                      <a:r>
                        <a:rPr sz="1600" b="0" u="sng" spc="-10" dirty="0">
                          <a:solidFill>
                            <a:srgbClr val="404040"/>
                          </a:solidFill>
                          <a:uFill>
                            <a:solidFill>
                              <a:srgbClr val="404040"/>
                            </a:solidFill>
                          </a:uFill>
                          <a:latin typeface="Segoe UI Light"/>
                          <a:cs typeface="Segoe UI Light"/>
                        </a:rPr>
                        <a:t>l</a:t>
                      </a:r>
                      <a:r>
                        <a:rPr sz="1600" b="0" u="sng" dirty="0">
                          <a:solidFill>
                            <a:srgbClr val="404040"/>
                          </a:solidFill>
                          <a:uFill>
                            <a:solidFill>
                              <a:srgbClr val="404040"/>
                            </a:solidFill>
                          </a:uFill>
                          <a:latin typeface="Segoe UI Light"/>
                          <a:cs typeface="Segoe UI Light"/>
                        </a:rPr>
                        <a:t>e </a:t>
                      </a:r>
                      <a:r>
                        <a:rPr sz="1600" b="0" dirty="0">
                          <a:solidFill>
                            <a:srgbClr val="404040"/>
                          </a:solidFill>
                          <a:latin typeface="Segoe UI Light"/>
                          <a:cs typeface="Segoe UI Light"/>
                        </a:rPr>
                        <a:t> </a:t>
                      </a:r>
                      <a:r>
                        <a:rPr sz="1600" b="0" spc="-5" dirty="0">
                          <a:solidFill>
                            <a:srgbClr val="404040"/>
                          </a:solidFill>
                          <a:latin typeface="Segoe UI Light"/>
                          <a:cs typeface="Segoe UI Light"/>
                        </a:rPr>
                        <a:t>Nom</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499897">
                <a:tc>
                  <a:txBody>
                    <a:bodyPr/>
                    <a:lstStyle/>
                    <a:p>
                      <a:pPr>
                        <a:lnSpc>
                          <a:spcPct val="100000"/>
                        </a:lnSpc>
                      </a:pPr>
                      <a:endParaRPr sz="22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a:txBody>
                    <a:bodyPr/>
                    <a:lstStyle/>
                    <a:p>
                      <a:pPr marL="142875">
                        <a:lnSpc>
                          <a:spcPct val="100000"/>
                        </a:lnSpc>
                        <a:spcBef>
                          <a:spcPts val="300"/>
                        </a:spcBef>
                      </a:pPr>
                      <a:r>
                        <a:rPr sz="1600" b="0" spc="-10" dirty="0">
                          <a:solidFill>
                            <a:srgbClr val="404040"/>
                          </a:solidFill>
                          <a:latin typeface="Segoe UI Light"/>
                          <a:cs typeface="Segoe UI Light"/>
                        </a:rPr>
                        <a:t>1,n</a:t>
                      </a:r>
                      <a:endParaRPr sz="1600">
                        <a:latin typeface="Segoe UI Light"/>
                        <a:cs typeface="Segoe UI Light"/>
                      </a:endParaRPr>
                    </a:p>
                  </a:txBody>
                  <a:tcPr marL="0" marR="0" marT="3810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2"/>
                  </a:ext>
                </a:extLst>
              </a:tr>
            </a:tbl>
          </a:graphicData>
        </a:graphic>
      </p:graphicFrame>
      <p:sp>
        <p:nvSpPr>
          <p:cNvPr id="11" name="object 11"/>
          <p:cNvSpPr txBox="1"/>
          <p:nvPr/>
        </p:nvSpPr>
        <p:spPr>
          <a:xfrm>
            <a:off x="11475466" y="22606"/>
            <a:ext cx="53657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23</a:t>
            </a:r>
            <a:endParaRPr sz="1200">
              <a:latin typeface="Segoe UI Light"/>
              <a:cs typeface="Segoe UI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3868420"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a:t>
            </a:r>
            <a:r>
              <a:rPr spc="-530" dirty="0"/>
              <a:t> </a:t>
            </a:r>
            <a:r>
              <a:rPr spc="-80" dirty="0"/>
              <a:t>MCD</a:t>
            </a:r>
          </a:p>
        </p:txBody>
      </p:sp>
      <p:sp>
        <p:nvSpPr>
          <p:cNvPr id="4" name="object 4"/>
          <p:cNvSpPr/>
          <p:nvPr/>
        </p:nvSpPr>
        <p:spPr>
          <a:xfrm>
            <a:off x="2837688" y="1296924"/>
            <a:ext cx="6643115" cy="52745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2971800" cy="697230"/>
          </a:xfrm>
          <a:prstGeom prst="rect">
            <a:avLst/>
          </a:prstGeom>
        </p:spPr>
        <p:txBody>
          <a:bodyPr vert="horz" wrap="square" lIns="0" tIns="13335" rIns="0" bIns="0" rtlCol="0">
            <a:spAutoFit/>
          </a:bodyPr>
          <a:lstStyle/>
          <a:p>
            <a:pPr marL="12700">
              <a:lnSpc>
                <a:spcPct val="100000"/>
              </a:lnSpc>
              <a:spcBef>
                <a:spcPts val="105"/>
              </a:spcBef>
            </a:pPr>
            <a:r>
              <a:rPr spc="-110" dirty="0"/>
              <a:t>Quelques</a:t>
            </a:r>
            <a:r>
              <a:rPr spc="-375" dirty="0"/>
              <a:t> </a:t>
            </a:r>
            <a:r>
              <a:rPr spc="-80" dirty="0"/>
              <a:t>cas</a:t>
            </a:r>
          </a:p>
        </p:txBody>
      </p:sp>
      <p:sp>
        <p:nvSpPr>
          <p:cNvPr id="4" name="object 4"/>
          <p:cNvSpPr txBox="1"/>
          <p:nvPr/>
        </p:nvSpPr>
        <p:spPr>
          <a:xfrm>
            <a:off x="78739" y="36321"/>
            <a:ext cx="2940685" cy="208279"/>
          </a:xfrm>
          <a:prstGeom prst="rect">
            <a:avLst/>
          </a:prstGeom>
        </p:spPr>
        <p:txBody>
          <a:bodyPr vert="horz" wrap="square" lIns="0" tIns="12700" rIns="0" bIns="0" rtlCol="0">
            <a:spAutoFit/>
          </a:bodyPr>
          <a:lstStyle/>
          <a:p>
            <a:pPr marL="12700">
              <a:lnSpc>
                <a:spcPct val="100000"/>
              </a:lnSpc>
              <a:spcBef>
                <a:spcPts val="100"/>
              </a:spcBef>
              <a:tabLst>
                <a:tab pos="978535" algn="l"/>
                <a:tab pos="1523365" algn="l"/>
                <a:tab pos="1989455" algn="l"/>
              </a:tabLst>
            </a:pPr>
            <a:r>
              <a:rPr sz="1200" spc="-5" dirty="0">
                <a:solidFill>
                  <a:srgbClr val="D9D9D9"/>
                </a:solidFill>
                <a:latin typeface="Segoe UI"/>
                <a:cs typeface="Segoe UI"/>
              </a:rPr>
              <a:t>Cas d’usage	SGBD	BDD	</a:t>
            </a:r>
            <a:r>
              <a:rPr sz="1200" b="1" spc="-5" dirty="0">
                <a:latin typeface="Segoe UI"/>
                <a:cs typeface="Segoe UI"/>
              </a:rPr>
              <a:t>Modélisation</a:t>
            </a:r>
            <a:endParaRPr sz="1200">
              <a:latin typeface="Segoe UI"/>
              <a:cs typeface="Segoe UI"/>
            </a:endParaRPr>
          </a:p>
        </p:txBody>
      </p:sp>
      <p:sp>
        <p:nvSpPr>
          <p:cNvPr id="6" name="object 6"/>
          <p:cNvSpPr txBox="1"/>
          <p:nvPr/>
        </p:nvSpPr>
        <p:spPr>
          <a:xfrm>
            <a:off x="330809" y="1582038"/>
            <a:ext cx="11454765" cy="1001394"/>
          </a:xfrm>
          <a:prstGeom prst="rect">
            <a:avLst/>
          </a:prstGeom>
        </p:spPr>
        <p:txBody>
          <a:bodyPr vert="horz" wrap="square" lIns="0" tIns="13335" rIns="0" bIns="0" rtlCol="0">
            <a:spAutoFit/>
          </a:bodyPr>
          <a:lstStyle/>
          <a:p>
            <a:pPr marL="469900" marR="5080" indent="-457200">
              <a:lnSpc>
                <a:spcPct val="100000"/>
              </a:lnSpc>
              <a:spcBef>
                <a:spcPts val="105"/>
              </a:spcBef>
              <a:buFont typeface="Arial"/>
              <a:buChar char="•"/>
              <a:tabLst>
                <a:tab pos="469265" algn="l"/>
                <a:tab pos="469900" algn="l"/>
              </a:tabLst>
            </a:pPr>
            <a:r>
              <a:rPr sz="3200" b="0" dirty="0">
                <a:solidFill>
                  <a:srgbClr val="404040"/>
                </a:solidFill>
                <a:latin typeface="Segoe UI Light"/>
                <a:cs typeface="Segoe UI Light"/>
              </a:rPr>
              <a:t>Un </a:t>
            </a:r>
            <a:r>
              <a:rPr sz="3200" b="0" spc="-5" dirty="0">
                <a:solidFill>
                  <a:srgbClr val="404040"/>
                </a:solidFill>
                <a:latin typeface="Segoe UI Light"/>
                <a:cs typeface="Segoe UI Light"/>
              </a:rPr>
              <a:t>produit </a:t>
            </a:r>
            <a:r>
              <a:rPr sz="3200" b="0" spc="15" dirty="0">
                <a:solidFill>
                  <a:srgbClr val="404040"/>
                </a:solidFill>
                <a:latin typeface="Segoe UI Light"/>
                <a:cs typeface="Segoe UI Light"/>
              </a:rPr>
              <a:t>appartient </a:t>
            </a:r>
            <a:r>
              <a:rPr sz="3200" b="0" dirty="0">
                <a:solidFill>
                  <a:srgbClr val="404040"/>
                </a:solidFill>
                <a:latin typeface="Segoe UI Light"/>
                <a:cs typeface="Segoe UI Light"/>
              </a:rPr>
              <a:t>à </a:t>
            </a:r>
            <a:r>
              <a:rPr sz="3200" b="0" spc="5" dirty="0">
                <a:solidFill>
                  <a:srgbClr val="404040"/>
                </a:solidFill>
                <a:latin typeface="Segoe UI Light"/>
                <a:cs typeface="Segoe UI Light"/>
              </a:rPr>
              <a:t>une et </a:t>
            </a:r>
            <a:r>
              <a:rPr sz="3200" b="0" dirty="0">
                <a:solidFill>
                  <a:srgbClr val="404040"/>
                </a:solidFill>
                <a:latin typeface="Segoe UI Light"/>
                <a:cs typeface="Segoe UI Light"/>
              </a:rPr>
              <a:t>une seule catégorie. </a:t>
            </a:r>
            <a:r>
              <a:rPr sz="3200" b="0" spc="-5" dirty="0">
                <a:solidFill>
                  <a:srgbClr val="404040"/>
                </a:solidFill>
                <a:latin typeface="Segoe UI Light"/>
                <a:cs typeface="Segoe UI Light"/>
              </a:rPr>
              <a:t>Construire</a:t>
            </a:r>
            <a:r>
              <a:rPr sz="3200" b="0" spc="-295" dirty="0">
                <a:solidFill>
                  <a:srgbClr val="404040"/>
                </a:solidFill>
                <a:latin typeface="Segoe UI Light"/>
                <a:cs typeface="Segoe UI Light"/>
              </a:rPr>
              <a:t> </a:t>
            </a:r>
            <a:r>
              <a:rPr sz="3200" b="0" spc="5" dirty="0">
                <a:solidFill>
                  <a:srgbClr val="404040"/>
                </a:solidFill>
                <a:latin typeface="Segoe UI Light"/>
                <a:cs typeface="Segoe UI Light"/>
              </a:rPr>
              <a:t>le  modèle </a:t>
            </a:r>
            <a:r>
              <a:rPr sz="3200" b="0" dirty="0">
                <a:solidFill>
                  <a:srgbClr val="404040"/>
                </a:solidFill>
                <a:latin typeface="Segoe UI Light"/>
                <a:cs typeface="Segoe UI Light"/>
              </a:rPr>
              <a:t>entité-association</a:t>
            </a:r>
            <a:r>
              <a:rPr sz="3200" b="0" spc="-75" dirty="0">
                <a:solidFill>
                  <a:srgbClr val="404040"/>
                </a:solidFill>
                <a:latin typeface="Segoe UI Light"/>
                <a:cs typeface="Segoe UI Light"/>
              </a:rPr>
              <a:t> </a:t>
            </a:r>
            <a:r>
              <a:rPr sz="3200" b="0" spc="-5" dirty="0">
                <a:solidFill>
                  <a:srgbClr val="404040"/>
                </a:solidFill>
                <a:latin typeface="Segoe UI Light"/>
                <a:cs typeface="Segoe UI Light"/>
              </a:rPr>
              <a:t>correspondant</a:t>
            </a:r>
            <a:endParaRPr sz="3200">
              <a:latin typeface="Segoe UI Light"/>
              <a:cs typeface="Segoe UI Light"/>
            </a:endParaRPr>
          </a:p>
        </p:txBody>
      </p:sp>
      <p:sp>
        <p:nvSpPr>
          <p:cNvPr id="7" name="object 7"/>
          <p:cNvSpPr/>
          <p:nvPr/>
        </p:nvSpPr>
        <p:spPr>
          <a:xfrm>
            <a:off x="4901946" y="3987546"/>
            <a:ext cx="1905000" cy="759460"/>
          </a:xfrm>
          <a:custGeom>
            <a:avLst/>
            <a:gdLst/>
            <a:ahLst/>
            <a:cxnLst/>
            <a:rect l="l" t="t" r="r" b="b"/>
            <a:pathLst>
              <a:path w="1905000" h="759460">
                <a:moveTo>
                  <a:pt x="0" y="379475"/>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5"/>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59"/>
                </a:lnTo>
                <a:lnTo>
                  <a:pt x="1830145" y="231778"/>
                </a:lnTo>
                <a:lnTo>
                  <a:pt x="1870974" y="278606"/>
                </a:lnTo>
                <a:lnTo>
                  <a:pt x="1896304" y="327989"/>
                </a:lnTo>
                <a:lnTo>
                  <a:pt x="1905000" y="379475"/>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1"/>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1"/>
                </a:lnTo>
                <a:lnTo>
                  <a:pt x="74854" y="527173"/>
                </a:lnTo>
                <a:lnTo>
                  <a:pt x="34025" y="480345"/>
                </a:lnTo>
                <a:lnTo>
                  <a:pt x="8695" y="430962"/>
                </a:lnTo>
                <a:lnTo>
                  <a:pt x="0" y="379475"/>
                </a:lnTo>
                <a:close/>
              </a:path>
            </a:pathLst>
          </a:custGeom>
          <a:ln w="19812">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2688335" y="3467100"/>
          <a:ext cx="6311900" cy="1359407"/>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6210">
                  <a:extLst>
                    <a:ext uri="{9D8B030D-6E8A-4147-A177-3AD203B41FA5}">
                      <a16:colId xmlns:a16="http://schemas.microsoft.com/office/drawing/2014/main" val="20002"/>
                    </a:ext>
                  </a:extLst>
                </a:gridCol>
              </a:tblGrid>
              <a:tr h="419100">
                <a:tc>
                  <a:txBody>
                    <a:bodyPr/>
                    <a:lstStyle/>
                    <a:p>
                      <a:pPr marL="402590">
                        <a:lnSpc>
                          <a:spcPct val="100000"/>
                        </a:lnSpc>
                        <a:spcBef>
                          <a:spcPts val="315"/>
                        </a:spcBef>
                      </a:pPr>
                      <a:r>
                        <a:rPr sz="1600" b="0" spc="-5" dirty="0">
                          <a:solidFill>
                            <a:srgbClr val="404040"/>
                          </a:solidFill>
                          <a:latin typeface="Segoe UI Light"/>
                          <a:cs typeface="Segoe UI Light"/>
                        </a:rPr>
                        <a:t>Produit</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41605">
                        <a:lnSpc>
                          <a:spcPct val="100000"/>
                        </a:lnSpc>
                        <a:spcBef>
                          <a:spcPts val="1460"/>
                        </a:spcBef>
                        <a:tabLst>
                          <a:tab pos="1274445" algn="l"/>
                          <a:tab pos="3111500" algn="l"/>
                        </a:tabLst>
                      </a:pPr>
                      <a:r>
                        <a:rPr sz="2400" b="0" spc="-7" baseline="-13888" dirty="0">
                          <a:solidFill>
                            <a:srgbClr val="404040"/>
                          </a:solidFill>
                          <a:latin typeface="Segoe UI Light"/>
                          <a:cs typeface="Segoe UI Light"/>
                        </a:rPr>
                        <a:t>1,1	</a:t>
                      </a:r>
                      <a:r>
                        <a:rPr sz="1600" b="0" spc="5" dirty="0">
                          <a:solidFill>
                            <a:srgbClr val="404040"/>
                          </a:solidFill>
                          <a:latin typeface="Segoe UI Light"/>
                          <a:cs typeface="Segoe UI Light"/>
                        </a:rPr>
                        <a:t>Appartient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95275">
                        <a:lnSpc>
                          <a:spcPct val="100000"/>
                        </a:lnSpc>
                        <a:spcBef>
                          <a:spcPts val="315"/>
                        </a:spcBef>
                      </a:pPr>
                      <a:r>
                        <a:rPr sz="1600" b="0" dirty="0">
                          <a:solidFill>
                            <a:srgbClr val="404040"/>
                          </a:solidFill>
                          <a:latin typeface="Segoe UI Light"/>
                          <a:cs typeface="Segoe UI Light"/>
                        </a:rPr>
                        <a:t>Catégorie</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70916">
                <a:tc rowSpan="2">
                  <a:txBody>
                    <a:bodyPr/>
                    <a:lstStyle/>
                    <a:p>
                      <a:pPr marL="90805">
                        <a:lnSpc>
                          <a:spcPct val="100000"/>
                        </a:lnSpc>
                        <a:spcBef>
                          <a:spcPts val="325"/>
                        </a:spcBef>
                      </a:pPr>
                      <a:r>
                        <a:rPr sz="1600" b="0" u="sng" spc="-10" dirty="0">
                          <a:solidFill>
                            <a:srgbClr val="404040"/>
                          </a:solidFill>
                          <a:uFill>
                            <a:solidFill>
                              <a:srgbClr val="404040"/>
                            </a:solidFill>
                          </a:uFill>
                          <a:latin typeface="Segoe UI Light"/>
                          <a:cs typeface="Segoe UI Light"/>
                        </a:rPr>
                        <a:t>CodeEAN</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2075">
                        <a:lnSpc>
                          <a:spcPct val="100000"/>
                        </a:lnSpc>
                        <a:spcBef>
                          <a:spcPts val="325"/>
                        </a:spcBef>
                      </a:pPr>
                      <a:r>
                        <a:rPr sz="1600" b="0" u="sng" spc="-5" dirty="0">
                          <a:solidFill>
                            <a:srgbClr val="404040"/>
                          </a:solidFill>
                          <a:uFill>
                            <a:solidFill>
                              <a:srgbClr val="404040"/>
                            </a:solidFill>
                          </a:uFill>
                          <a:latin typeface="Segoe UI Light"/>
                          <a:cs typeface="Segoe UI Light"/>
                        </a:rPr>
                        <a:t>CodeCat</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69391">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9" name="object 9"/>
          <p:cNvSpPr txBox="1"/>
          <p:nvPr/>
        </p:nvSpPr>
        <p:spPr>
          <a:xfrm>
            <a:off x="11475466" y="22606"/>
            <a:ext cx="53657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25</a:t>
            </a:r>
            <a:endParaRPr sz="1200">
              <a:latin typeface="Segoe UI Light"/>
              <a:cs typeface="Segoe UI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2971800" cy="697230"/>
          </a:xfrm>
          <a:prstGeom prst="rect">
            <a:avLst/>
          </a:prstGeom>
        </p:spPr>
        <p:txBody>
          <a:bodyPr vert="horz" wrap="square" lIns="0" tIns="13335" rIns="0" bIns="0" rtlCol="0">
            <a:spAutoFit/>
          </a:bodyPr>
          <a:lstStyle/>
          <a:p>
            <a:pPr marL="12700">
              <a:lnSpc>
                <a:spcPct val="100000"/>
              </a:lnSpc>
              <a:spcBef>
                <a:spcPts val="105"/>
              </a:spcBef>
            </a:pPr>
            <a:r>
              <a:rPr spc="-110" dirty="0"/>
              <a:t>Quelques</a:t>
            </a:r>
            <a:r>
              <a:rPr spc="-375" dirty="0"/>
              <a:t> </a:t>
            </a:r>
            <a:r>
              <a:rPr spc="-80" dirty="0"/>
              <a:t>cas</a:t>
            </a:r>
          </a:p>
        </p:txBody>
      </p:sp>
      <p:sp>
        <p:nvSpPr>
          <p:cNvPr id="4" name="object 4"/>
          <p:cNvSpPr txBox="1"/>
          <p:nvPr/>
        </p:nvSpPr>
        <p:spPr>
          <a:xfrm>
            <a:off x="78739" y="36321"/>
            <a:ext cx="2940685" cy="208279"/>
          </a:xfrm>
          <a:prstGeom prst="rect">
            <a:avLst/>
          </a:prstGeom>
        </p:spPr>
        <p:txBody>
          <a:bodyPr vert="horz" wrap="square" lIns="0" tIns="12700" rIns="0" bIns="0" rtlCol="0">
            <a:spAutoFit/>
          </a:bodyPr>
          <a:lstStyle/>
          <a:p>
            <a:pPr marL="12700">
              <a:lnSpc>
                <a:spcPct val="100000"/>
              </a:lnSpc>
              <a:spcBef>
                <a:spcPts val="100"/>
              </a:spcBef>
              <a:tabLst>
                <a:tab pos="978535" algn="l"/>
                <a:tab pos="1523365" algn="l"/>
                <a:tab pos="1989455" algn="l"/>
              </a:tabLst>
            </a:pPr>
            <a:r>
              <a:rPr sz="1200" spc="-5" dirty="0">
                <a:solidFill>
                  <a:srgbClr val="D9D9D9"/>
                </a:solidFill>
                <a:latin typeface="Segoe UI"/>
                <a:cs typeface="Segoe UI"/>
              </a:rPr>
              <a:t>Cas d’usage	SGBD	BDD	</a:t>
            </a:r>
            <a:r>
              <a:rPr sz="1200" b="1" spc="-5" dirty="0">
                <a:latin typeface="Segoe UI"/>
                <a:cs typeface="Segoe UI"/>
              </a:rPr>
              <a:t>Modélisation</a:t>
            </a:r>
            <a:endParaRPr sz="1200">
              <a:latin typeface="Segoe UI"/>
              <a:cs typeface="Segoe UI"/>
            </a:endParaRPr>
          </a:p>
        </p:txBody>
      </p:sp>
      <p:sp>
        <p:nvSpPr>
          <p:cNvPr id="6" name="object 6"/>
          <p:cNvSpPr txBox="1"/>
          <p:nvPr/>
        </p:nvSpPr>
        <p:spPr>
          <a:xfrm>
            <a:off x="330809" y="1582038"/>
            <a:ext cx="10957560" cy="1489710"/>
          </a:xfrm>
          <a:prstGeom prst="rect">
            <a:avLst/>
          </a:prstGeom>
        </p:spPr>
        <p:txBody>
          <a:bodyPr vert="horz" wrap="square" lIns="0" tIns="13335" rIns="0" bIns="0" rtlCol="0">
            <a:spAutoFit/>
          </a:bodyPr>
          <a:lstStyle/>
          <a:p>
            <a:pPr marL="469900" marR="5080" indent="-457200">
              <a:lnSpc>
                <a:spcPct val="100000"/>
              </a:lnSpc>
              <a:spcBef>
                <a:spcPts val="105"/>
              </a:spcBef>
              <a:buFont typeface="Arial"/>
              <a:buChar char="•"/>
              <a:tabLst>
                <a:tab pos="469265" algn="l"/>
                <a:tab pos="469900" algn="l"/>
              </a:tabLst>
            </a:pPr>
            <a:r>
              <a:rPr sz="3200" b="0" dirty="0">
                <a:solidFill>
                  <a:srgbClr val="404040"/>
                </a:solidFill>
                <a:latin typeface="Segoe UI Light"/>
                <a:cs typeface="Segoe UI Light"/>
              </a:rPr>
              <a:t>Un </a:t>
            </a:r>
            <a:r>
              <a:rPr sz="3200" b="0" spc="-5" dirty="0">
                <a:solidFill>
                  <a:srgbClr val="404040"/>
                </a:solidFill>
                <a:latin typeface="Segoe UI Light"/>
                <a:cs typeface="Segoe UI Light"/>
              </a:rPr>
              <a:t>produit </a:t>
            </a:r>
            <a:r>
              <a:rPr sz="3200" b="0" spc="5" dirty="0">
                <a:solidFill>
                  <a:srgbClr val="404040"/>
                </a:solidFill>
                <a:latin typeface="Segoe UI Light"/>
                <a:cs typeface="Segoe UI Light"/>
              </a:rPr>
              <a:t>peut </a:t>
            </a:r>
            <a:r>
              <a:rPr sz="3200" b="0" spc="15" dirty="0">
                <a:solidFill>
                  <a:srgbClr val="404040"/>
                </a:solidFill>
                <a:latin typeface="Segoe UI Light"/>
                <a:cs typeface="Segoe UI Light"/>
              </a:rPr>
              <a:t>appartenir </a:t>
            </a:r>
            <a:r>
              <a:rPr sz="3200" b="0" dirty="0">
                <a:solidFill>
                  <a:srgbClr val="404040"/>
                </a:solidFill>
                <a:latin typeface="Segoe UI Light"/>
                <a:cs typeface="Segoe UI Light"/>
              </a:rPr>
              <a:t>à </a:t>
            </a:r>
            <a:r>
              <a:rPr sz="3200" b="0" spc="10" dirty="0">
                <a:solidFill>
                  <a:srgbClr val="404040"/>
                </a:solidFill>
                <a:latin typeface="Segoe UI Light"/>
                <a:cs typeface="Segoe UI Light"/>
              </a:rPr>
              <a:t>des </a:t>
            </a:r>
            <a:r>
              <a:rPr sz="3200" b="0" dirty="0">
                <a:solidFill>
                  <a:srgbClr val="404040"/>
                </a:solidFill>
                <a:latin typeface="Segoe UI Light"/>
                <a:cs typeface="Segoe UI Light"/>
              </a:rPr>
              <a:t>catégories </a:t>
            </a:r>
            <a:r>
              <a:rPr sz="3200" b="0" spc="-5" dirty="0">
                <a:solidFill>
                  <a:srgbClr val="404040"/>
                </a:solidFill>
                <a:latin typeface="Segoe UI Light"/>
                <a:cs typeface="Segoe UI Light"/>
              </a:rPr>
              <a:t>différentes </a:t>
            </a:r>
            <a:r>
              <a:rPr sz="3200" b="0" dirty="0">
                <a:solidFill>
                  <a:srgbClr val="404040"/>
                </a:solidFill>
                <a:latin typeface="Segoe UI Light"/>
                <a:cs typeface="Segoe UI Light"/>
              </a:rPr>
              <a:t>à  </a:t>
            </a:r>
            <a:r>
              <a:rPr sz="3200" b="0" spc="-5" dirty="0">
                <a:solidFill>
                  <a:srgbClr val="404040"/>
                </a:solidFill>
                <a:latin typeface="Segoe UI Light"/>
                <a:cs typeface="Segoe UI Light"/>
              </a:rPr>
              <a:t>différents </a:t>
            </a:r>
            <a:r>
              <a:rPr sz="3200" b="0" dirty="0">
                <a:solidFill>
                  <a:srgbClr val="404040"/>
                </a:solidFill>
                <a:latin typeface="Segoe UI Light"/>
                <a:cs typeface="Segoe UI Light"/>
              </a:rPr>
              <a:t>moments, </a:t>
            </a:r>
            <a:r>
              <a:rPr sz="3200" b="0" spc="5" dirty="0">
                <a:solidFill>
                  <a:srgbClr val="404040"/>
                </a:solidFill>
                <a:latin typeface="Segoe UI Light"/>
                <a:cs typeface="Segoe UI Light"/>
              </a:rPr>
              <a:t>mais jamais </a:t>
            </a:r>
            <a:r>
              <a:rPr sz="3200" b="0" dirty="0">
                <a:solidFill>
                  <a:srgbClr val="404040"/>
                </a:solidFill>
                <a:latin typeface="Segoe UI Light"/>
                <a:cs typeface="Segoe UI Light"/>
              </a:rPr>
              <a:t>à </a:t>
            </a:r>
            <a:r>
              <a:rPr sz="3200" b="0" spc="5" dirty="0">
                <a:solidFill>
                  <a:srgbClr val="404040"/>
                </a:solidFill>
                <a:latin typeface="Segoe UI Light"/>
                <a:cs typeface="Segoe UI Light"/>
              </a:rPr>
              <a:t>deux </a:t>
            </a:r>
            <a:r>
              <a:rPr sz="3200" b="0" dirty="0">
                <a:solidFill>
                  <a:srgbClr val="404040"/>
                </a:solidFill>
                <a:latin typeface="Segoe UI Light"/>
                <a:cs typeface="Segoe UI Light"/>
              </a:rPr>
              <a:t>catégories </a:t>
            </a:r>
            <a:r>
              <a:rPr sz="3200" b="0" spc="5" dirty="0">
                <a:solidFill>
                  <a:srgbClr val="404040"/>
                </a:solidFill>
                <a:latin typeface="Segoe UI Light"/>
                <a:cs typeface="Segoe UI Light"/>
              </a:rPr>
              <a:t>en même  temps. </a:t>
            </a:r>
            <a:r>
              <a:rPr sz="3200" b="0" spc="-5" dirty="0">
                <a:solidFill>
                  <a:srgbClr val="404040"/>
                </a:solidFill>
                <a:latin typeface="Segoe UI Light"/>
                <a:cs typeface="Segoe UI Light"/>
              </a:rPr>
              <a:t>Construire </a:t>
            </a:r>
            <a:r>
              <a:rPr sz="3200" b="0" spc="5" dirty="0">
                <a:solidFill>
                  <a:srgbClr val="404040"/>
                </a:solidFill>
                <a:latin typeface="Segoe UI Light"/>
                <a:cs typeface="Segoe UI Light"/>
              </a:rPr>
              <a:t>le modèle </a:t>
            </a:r>
            <a:r>
              <a:rPr sz="3200" b="0" dirty="0">
                <a:solidFill>
                  <a:srgbClr val="404040"/>
                </a:solidFill>
                <a:latin typeface="Segoe UI Light"/>
                <a:cs typeface="Segoe UI Light"/>
              </a:rPr>
              <a:t>entité-association</a:t>
            </a:r>
            <a:r>
              <a:rPr sz="3200" b="0" spc="-150" dirty="0">
                <a:solidFill>
                  <a:srgbClr val="404040"/>
                </a:solidFill>
                <a:latin typeface="Segoe UI Light"/>
                <a:cs typeface="Segoe UI Light"/>
              </a:rPr>
              <a:t> </a:t>
            </a:r>
            <a:r>
              <a:rPr sz="3200" b="0" spc="-5" dirty="0">
                <a:solidFill>
                  <a:srgbClr val="404040"/>
                </a:solidFill>
                <a:latin typeface="Segoe UI Light"/>
                <a:cs typeface="Segoe UI Light"/>
              </a:rPr>
              <a:t>correspondant</a:t>
            </a:r>
            <a:endParaRPr sz="3200">
              <a:latin typeface="Segoe UI Light"/>
              <a:cs typeface="Segoe UI Light"/>
            </a:endParaRPr>
          </a:p>
        </p:txBody>
      </p:sp>
      <p:sp>
        <p:nvSpPr>
          <p:cNvPr id="7" name="object 7"/>
          <p:cNvSpPr/>
          <p:nvPr/>
        </p:nvSpPr>
        <p:spPr>
          <a:xfrm>
            <a:off x="4901946" y="5462778"/>
            <a:ext cx="1905000" cy="759460"/>
          </a:xfrm>
          <a:custGeom>
            <a:avLst/>
            <a:gdLst/>
            <a:ahLst/>
            <a:cxnLst/>
            <a:rect l="l" t="t" r="r" b="b"/>
            <a:pathLst>
              <a:path w="1905000" h="759460">
                <a:moveTo>
                  <a:pt x="0" y="379476"/>
                </a:moveTo>
                <a:lnTo>
                  <a:pt x="8695" y="327984"/>
                </a:lnTo>
                <a:lnTo>
                  <a:pt x="34025" y="278597"/>
                </a:lnTo>
                <a:lnTo>
                  <a:pt x="74854" y="231768"/>
                </a:lnTo>
                <a:lnTo>
                  <a:pt x="130048" y="187948"/>
                </a:lnTo>
                <a:lnTo>
                  <a:pt x="162676" y="167308"/>
                </a:lnTo>
                <a:lnTo>
                  <a:pt x="198470" y="147590"/>
                </a:lnTo>
                <a:lnTo>
                  <a:pt x="237288" y="128851"/>
                </a:lnTo>
                <a:lnTo>
                  <a:pt x="278987" y="111147"/>
                </a:lnTo>
                <a:lnTo>
                  <a:pt x="323426" y="94534"/>
                </a:lnTo>
                <a:lnTo>
                  <a:pt x="370462" y="79069"/>
                </a:lnTo>
                <a:lnTo>
                  <a:pt x="419955" y="64809"/>
                </a:lnTo>
                <a:lnTo>
                  <a:pt x="471762" y="51810"/>
                </a:lnTo>
                <a:lnTo>
                  <a:pt x="525741" y="40128"/>
                </a:lnTo>
                <a:lnTo>
                  <a:pt x="581751" y="29821"/>
                </a:lnTo>
                <a:lnTo>
                  <a:pt x="639649" y="20944"/>
                </a:lnTo>
                <a:lnTo>
                  <a:pt x="699293" y="13555"/>
                </a:lnTo>
                <a:lnTo>
                  <a:pt x="760542" y="7709"/>
                </a:lnTo>
                <a:lnTo>
                  <a:pt x="823255" y="3464"/>
                </a:lnTo>
                <a:lnTo>
                  <a:pt x="887287" y="875"/>
                </a:lnTo>
                <a:lnTo>
                  <a:pt x="952500" y="0"/>
                </a:lnTo>
                <a:lnTo>
                  <a:pt x="1017712" y="875"/>
                </a:lnTo>
                <a:lnTo>
                  <a:pt x="1081744" y="3464"/>
                </a:lnTo>
                <a:lnTo>
                  <a:pt x="1144457" y="7709"/>
                </a:lnTo>
                <a:lnTo>
                  <a:pt x="1205706" y="13555"/>
                </a:lnTo>
                <a:lnTo>
                  <a:pt x="1265350" y="20944"/>
                </a:lnTo>
                <a:lnTo>
                  <a:pt x="1323248" y="29821"/>
                </a:lnTo>
                <a:lnTo>
                  <a:pt x="1379258" y="40128"/>
                </a:lnTo>
                <a:lnTo>
                  <a:pt x="1433237" y="51810"/>
                </a:lnTo>
                <a:lnTo>
                  <a:pt x="1485044" y="64809"/>
                </a:lnTo>
                <a:lnTo>
                  <a:pt x="1534537" y="79069"/>
                </a:lnTo>
                <a:lnTo>
                  <a:pt x="1581573" y="94534"/>
                </a:lnTo>
                <a:lnTo>
                  <a:pt x="1626012" y="111147"/>
                </a:lnTo>
                <a:lnTo>
                  <a:pt x="1667711" y="128851"/>
                </a:lnTo>
                <a:lnTo>
                  <a:pt x="1706529" y="147590"/>
                </a:lnTo>
                <a:lnTo>
                  <a:pt x="1742323" y="167308"/>
                </a:lnTo>
                <a:lnTo>
                  <a:pt x="1774951" y="187948"/>
                </a:lnTo>
                <a:lnTo>
                  <a:pt x="1830145" y="231768"/>
                </a:lnTo>
                <a:lnTo>
                  <a:pt x="1870974" y="278597"/>
                </a:lnTo>
                <a:lnTo>
                  <a:pt x="1896304" y="327984"/>
                </a:lnTo>
                <a:lnTo>
                  <a:pt x="1905000" y="379476"/>
                </a:lnTo>
                <a:lnTo>
                  <a:pt x="1902802" y="405456"/>
                </a:lnTo>
                <a:lnTo>
                  <a:pt x="1885647" y="455952"/>
                </a:lnTo>
                <a:lnTo>
                  <a:pt x="1852426" y="504117"/>
                </a:lnTo>
                <a:lnTo>
                  <a:pt x="1804273" y="549497"/>
                </a:lnTo>
                <a:lnTo>
                  <a:pt x="1742323" y="591643"/>
                </a:lnTo>
                <a:lnTo>
                  <a:pt x="1706529" y="611361"/>
                </a:lnTo>
                <a:lnTo>
                  <a:pt x="1667711" y="630100"/>
                </a:lnTo>
                <a:lnTo>
                  <a:pt x="1626012" y="647804"/>
                </a:lnTo>
                <a:lnTo>
                  <a:pt x="1581573" y="664417"/>
                </a:lnTo>
                <a:lnTo>
                  <a:pt x="1534537" y="679882"/>
                </a:lnTo>
                <a:lnTo>
                  <a:pt x="1485044" y="694142"/>
                </a:lnTo>
                <a:lnTo>
                  <a:pt x="1433237" y="707141"/>
                </a:lnTo>
                <a:lnTo>
                  <a:pt x="1379258" y="718823"/>
                </a:lnTo>
                <a:lnTo>
                  <a:pt x="1323248" y="729130"/>
                </a:lnTo>
                <a:lnTo>
                  <a:pt x="1265350" y="738007"/>
                </a:lnTo>
                <a:lnTo>
                  <a:pt x="1205706" y="745396"/>
                </a:lnTo>
                <a:lnTo>
                  <a:pt x="1144457" y="751242"/>
                </a:lnTo>
                <a:lnTo>
                  <a:pt x="1081744" y="755487"/>
                </a:lnTo>
                <a:lnTo>
                  <a:pt x="1017712" y="758076"/>
                </a:lnTo>
                <a:lnTo>
                  <a:pt x="952500" y="758952"/>
                </a:lnTo>
                <a:lnTo>
                  <a:pt x="887287" y="758076"/>
                </a:lnTo>
                <a:lnTo>
                  <a:pt x="823255" y="755487"/>
                </a:lnTo>
                <a:lnTo>
                  <a:pt x="760542" y="751242"/>
                </a:lnTo>
                <a:lnTo>
                  <a:pt x="699293" y="745396"/>
                </a:lnTo>
                <a:lnTo>
                  <a:pt x="639649" y="738007"/>
                </a:lnTo>
                <a:lnTo>
                  <a:pt x="581751" y="729130"/>
                </a:lnTo>
                <a:lnTo>
                  <a:pt x="525741" y="718823"/>
                </a:lnTo>
                <a:lnTo>
                  <a:pt x="471762" y="707141"/>
                </a:lnTo>
                <a:lnTo>
                  <a:pt x="419955" y="694142"/>
                </a:lnTo>
                <a:lnTo>
                  <a:pt x="370462" y="679882"/>
                </a:lnTo>
                <a:lnTo>
                  <a:pt x="323426" y="664417"/>
                </a:lnTo>
                <a:lnTo>
                  <a:pt x="278987" y="647804"/>
                </a:lnTo>
                <a:lnTo>
                  <a:pt x="237288" y="630100"/>
                </a:lnTo>
                <a:lnTo>
                  <a:pt x="198470" y="611361"/>
                </a:lnTo>
                <a:lnTo>
                  <a:pt x="162676" y="591643"/>
                </a:lnTo>
                <a:lnTo>
                  <a:pt x="130048" y="571003"/>
                </a:lnTo>
                <a:lnTo>
                  <a:pt x="74854" y="527183"/>
                </a:lnTo>
                <a:lnTo>
                  <a:pt x="34025" y="480354"/>
                </a:lnTo>
                <a:lnTo>
                  <a:pt x="8695" y="430967"/>
                </a:lnTo>
                <a:lnTo>
                  <a:pt x="0" y="379476"/>
                </a:lnTo>
                <a:close/>
              </a:path>
            </a:pathLst>
          </a:custGeom>
          <a:ln w="19811">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2688335" y="4942332"/>
          <a:ext cx="6311900" cy="1360931"/>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6210">
                  <a:extLst>
                    <a:ext uri="{9D8B030D-6E8A-4147-A177-3AD203B41FA5}">
                      <a16:colId xmlns:a16="http://schemas.microsoft.com/office/drawing/2014/main" val="20002"/>
                    </a:ext>
                  </a:extLst>
                </a:gridCol>
              </a:tblGrid>
              <a:tr h="420624">
                <a:tc>
                  <a:txBody>
                    <a:bodyPr/>
                    <a:lstStyle/>
                    <a:p>
                      <a:pPr marL="402590">
                        <a:lnSpc>
                          <a:spcPct val="100000"/>
                        </a:lnSpc>
                        <a:spcBef>
                          <a:spcPts val="320"/>
                        </a:spcBef>
                      </a:pPr>
                      <a:r>
                        <a:rPr sz="1600" b="0" spc="-5" dirty="0">
                          <a:solidFill>
                            <a:srgbClr val="404040"/>
                          </a:solidFill>
                          <a:latin typeface="Segoe UI Light"/>
                          <a:cs typeface="Segoe UI Light"/>
                        </a:rPr>
                        <a:t>Produit</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500">
                        <a:latin typeface="Times New Roman"/>
                        <a:cs typeface="Times New Roman"/>
                      </a:endParaRPr>
                    </a:p>
                    <a:p>
                      <a:pPr marL="123189">
                        <a:lnSpc>
                          <a:spcPct val="100000"/>
                        </a:lnSpc>
                        <a:spcBef>
                          <a:spcPts val="1465"/>
                        </a:spcBef>
                        <a:tabLst>
                          <a:tab pos="1274445" algn="l"/>
                          <a:tab pos="3111500" algn="l"/>
                        </a:tabLst>
                      </a:pPr>
                      <a:r>
                        <a:rPr sz="2400" b="0" spc="-7" baseline="-13888" dirty="0">
                          <a:solidFill>
                            <a:srgbClr val="404040"/>
                          </a:solidFill>
                          <a:latin typeface="Segoe UI Light"/>
                          <a:cs typeface="Segoe UI Light"/>
                        </a:rPr>
                        <a:t>1,n	</a:t>
                      </a:r>
                      <a:r>
                        <a:rPr sz="1600" b="0" spc="5" dirty="0">
                          <a:solidFill>
                            <a:srgbClr val="404040"/>
                          </a:solidFill>
                          <a:latin typeface="Segoe UI Light"/>
                          <a:cs typeface="Segoe UI Light"/>
                        </a:rPr>
                        <a:t>Appartient	</a:t>
                      </a:r>
                      <a:r>
                        <a:rPr sz="2400" b="0" spc="-15" baseline="-13888" dirty="0">
                          <a:solidFill>
                            <a:srgbClr val="404040"/>
                          </a:solidFill>
                          <a:latin typeface="Segoe UI Light"/>
                          <a:cs typeface="Segoe UI Light"/>
                        </a:rPr>
                        <a:t>1,n</a:t>
                      </a:r>
                      <a:endParaRPr sz="2400" baseline="-13888">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95275">
                        <a:lnSpc>
                          <a:spcPct val="100000"/>
                        </a:lnSpc>
                        <a:spcBef>
                          <a:spcPts val="320"/>
                        </a:spcBef>
                      </a:pPr>
                      <a:r>
                        <a:rPr sz="1600" b="0" dirty="0">
                          <a:solidFill>
                            <a:srgbClr val="404040"/>
                          </a:solidFill>
                          <a:latin typeface="Segoe UI Light"/>
                          <a:cs typeface="Segoe UI Light"/>
                        </a:rPr>
                        <a:t>Catégorie</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69391">
                <a:tc rowSpan="2">
                  <a:txBody>
                    <a:bodyPr/>
                    <a:lstStyle/>
                    <a:p>
                      <a:pPr marL="90805" marR="320675">
                        <a:lnSpc>
                          <a:spcPct val="100000"/>
                        </a:lnSpc>
                        <a:spcBef>
                          <a:spcPts val="315"/>
                        </a:spcBef>
                      </a:pPr>
                      <a:r>
                        <a:rPr sz="1600" b="0" u="sng" spc="-10" dirty="0">
                          <a:solidFill>
                            <a:srgbClr val="404040"/>
                          </a:solidFill>
                          <a:uFill>
                            <a:solidFill>
                              <a:srgbClr val="404040"/>
                            </a:solidFill>
                          </a:uFill>
                          <a:latin typeface="Segoe UI Light"/>
                          <a:cs typeface="Segoe UI Light"/>
                        </a:rPr>
                        <a:t>CodeEAN </a:t>
                      </a:r>
                      <a:r>
                        <a:rPr sz="1600" b="0" spc="-10" dirty="0">
                          <a:solidFill>
                            <a:srgbClr val="404040"/>
                          </a:solidFill>
                          <a:latin typeface="Segoe UI Light"/>
                          <a:cs typeface="Segoe UI Light"/>
                        </a:rPr>
                        <a:t> </a:t>
                      </a:r>
                      <a:r>
                        <a:rPr sz="1600" b="0" dirty="0">
                          <a:solidFill>
                            <a:srgbClr val="404040"/>
                          </a:solidFill>
                          <a:latin typeface="Segoe UI Light"/>
                          <a:cs typeface="Segoe UI Light"/>
                        </a:rPr>
                        <a:t>Dési</a:t>
                      </a:r>
                      <a:r>
                        <a:rPr sz="1600" b="0" spc="-10" dirty="0">
                          <a:solidFill>
                            <a:srgbClr val="404040"/>
                          </a:solidFill>
                          <a:latin typeface="Segoe UI Light"/>
                          <a:cs typeface="Segoe UI Light"/>
                        </a:rPr>
                        <a:t>g</a:t>
                      </a:r>
                      <a:r>
                        <a:rPr sz="1600" b="0" spc="-5" dirty="0">
                          <a:solidFill>
                            <a:srgbClr val="404040"/>
                          </a:solidFill>
                          <a:latin typeface="Segoe UI Light"/>
                          <a:cs typeface="Segoe UI Light"/>
                        </a:rPr>
                        <a:t>na</a:t>
                      </a:r>
                      <a:r>
                        <a:rPr sz="1600" b="0" spc="-10" dirty="0">
                          <a:solidFill>
                            <a:srgbClr val="404040"/>
                          </a:solidFill>
                          <a:latin typeface="Segoe UI Light"/>
                          <a:cs typeface="Segoe UI Light"/>
                        </a:rPr>
                        <a:t>t</a:t>
                      </a:r>
                      <a:r>
                        <a:rPr sz="1600" b="0" spc="-5" dirty="0">
                          <a:solidFill>
                            <a:srgbClr val="404040"/>
                          </a:solidFill>
                          <a:latin typeface="Segoe UI Light"/>
                          <a:cs typeface="Segoe UI Light"/>
                        </a:rPr>
                        <a:t>ion  </a:t>
                      </a:r>
                      <a:r>
                        <a:rPr sz="1600" b="0" spc="-10" dirty="0">
                          <a:solidFill>
                            <a:srgbClr val="404040"/>
                          </a:solidFill>
                          <a:latin typeface="Segoe UI Light"/>
                          <a:cs typeface="Segoe UI Light"/>
                        </a:rPr>
                        <a:t>Couleur</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2075">
                        <a:lnSpc>
                          <a:spcPct val="100000"/>
                        </a:lnSpc>
                        <a:spcBef>
                          <a:spcPts val="315"/>
                        </a:spcBef>
                      </a:pPr>
                      <a:r>
                        <a:rPr sz="1600" b="0" u="sng" spc="-5" dirty="0">
                          <a:solidFill>
                            <a:srgbClr val="404040"/>
                          </a:solidFill>
                          <a:uFill>
                            <a:solidFill>
                              <a:srgbClr val="404040"/>
                            </a:solidFill>
                          </a:uFill>
                          <a:latin typeface="Segoe UI Light"/>
                          <a:cs typeface="Segoe UI Light"/>
                        </a:rPr>
                        <a:t>CodeCat</a:t>
                      </a:r>
                      <a:endParaRPr sz="1600">
                        <a:latin typeface="Segoe UI Light"/>
                        <a:cs typeface="Segoe UI Light"/>
                      </a:endParaRPr>
                    </a:p>
                    <a:p>
                      <a:pPr marL="92075">
                        <a:lnSpc>
                          <a:spcPct val="100000"/>
                        </a:lnSpc>
                      </a:pPr>
                      <a:r>
                        <a:rPr sz="1600" b="0" spc="-10" dirty="0">
                          <a:solidFill>
                            <a:srgbClr val="404040"/>
                          </a:solidFill>
                          <a:latin typeface="Segoe UI Light"/>
                          <a:cs typeface="Segoe UI Light"/>
                        </a:rPr>
                        <a:t>Nom</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70916">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nvGraphicFramePr>
        <p:xfrm>
          <a:off x="5134355" y="3381755"/>
          <a:ext cx="1426210" cy="2081148"/>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tblGrid>
              <a:tr h="420624">
                <a:tc gridSpan="2">
                  <a:txBody>
                    <a:bodyPr/>
                    <a:lstStyle/>
                    <a:p>
                      <a:pPr algn="ctr">
                        <a:lnSpc>
                          <a:spcPct val="100000"/>
                        </a:lnSpc>
                        <a:spcBef>
                          <a:spcPts val="325"/>
                        </a:spcBef>
                      </a:pPr>
                      <a:r>
                        <a:rPr sz="1600" b="0" dirty="0">
                          <a:solidFill>
                            <a:srgbClr val="404040"/>
                          </a:solidFill>
                          <a:latin typeface="Segoe UI Light"/>
                          <a:cs typeface="Segoe UI Light"/>
                        </a:rPr>
                        <a:t>Date</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940307">
                <a:tc gridSpan="2">
                  <a:txBody>
                    <a:bodyPr/>
                    <a:lstStyle/>
                    <a:p>
                      <a:pPr marL="91440">
                        <a:lnSpc>
                          <a:spcPct val="100000"/>
                        </a:lnSpc>
                        <a:spcBef>
                          <a:spcPts val="315"/>
                        </a:spcBef>
                      </a:pPr>
                      <a:r>
                        <a:rPr sz="1600" b="0" u="sng" spc="-5" dirty="0">
                          <a:solidFill>
                            <a:srgbClr val="404040"/>
                          </a:solidFill>
                          <a:uFill>
                            <a:solidFill>
                              <a:srgbClr val="404040"/>
                            </a:solidFill>
                          </a:uFill>
                          <a:latin typeface="Segoe UI Light"/>
                          <a:cs typeface="Segoe UI Light"/>
                        </a:rPr>
                        <a:t>Date</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720217">
                <a:tc>
                  <a:txBody>
                    <a:bodyPr/>
                    <a:lstStyle/>
                    <a:p>
                      <a:pPr>
                        <a:lnSpc>
                          <a:spcPct val="100000"/>
                        </a:lnSpc>
                      </a:pPr>
                      <a:endParaRPr sz="23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a:txBody>
                    <a:bodyPr/>
                    <a:lstStyle/>
                    <a:p>
                      <a:pPr marL="61594">
                        <a:lnSpc>
                          <a:spcPct val="100000"/>
                        </a:lnSpc>
                        <a:spcBef>
                          <a:spcPts val="345"/>
                        </a:spcBef>
                      </a:pPr>
                      <a:r>
                        <a:rPr sz="1600" b="0" spc="-10" dirty="0">
                          <a:solidFill>
                            <a:srgbClr val="404040"/>
                          </a:solidFill>
                          <a:latin typeface="Segoe UI Light"/>
                          <a:cs typeface="Segoe UI Light"/>
                        </a:rPr>
                        <a:t>1,n</a:t>
                      </a:r>
                      <a:endParaRPr sz="1600">
                        <a:latin typeface="Segoe UI Light"/>
                        <a:cs typeface="Segoe UI Light"/>
                      </a:endParaRPr>
                    </a:p>
                  </a:txBody>
                  <a:tcPr marL="0" marR="0" marT="43815"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2"/>
                  </a:ext>
                </a:extLst>
              </a:tr>
            </a:tbl>
          </a:graphicData>
        </a:graphic>
      </p:graphicFrame>
      <p:sp>
        <p:nvSpPr>
          <p:cNvPr id="10" name="object 10"/>
          <p:cNvSpPr txBox="1"/>
          <p:nvPr/>
        </p:nvSpPr>
        <p:spPr>
          <a:xfrm>
            <a:off x="11475466" y="22606"/>
            <a:ext cx="53657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26</a:t>
            </a:r>
            <a:endParaRPr sz="1200">
              <a:latin typeface="Segoe UI Light"/>
              <a:cs typeface="Segoe UI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2971800" cy="697230"/>
          </a:xfrm>
          <a:prstGeom prst="rect">
            <a:avLst/>
          </a:prstGeom>
        </p:spPr>
        <p:txBody>
          <a:bodyPr vert="horz" wrap="square" lIns="0" tIns="13335" rIns="0" bIns="0" rtlCol="0">
            <a:spAutoFit/>
          </a:bodyPr>
          <a:lstStyle/>
          <a:p>
            <a:pPr marL="12700">
              <a:lnSpc>
                <a:spcPct val="100000"/>
              </a:lnSpc>
              <a:spcBef>
                <a:spcPts val="105"/>
              </a:spcBef>
            </a:pPr>
            <a:r>
              <a:rPr spc="-110" dirty="0"/>
              <a:t>Quelques</a:t>
            </a:r>
            <a:r>
              <a:rPr spc="-375" dirty="0"/>
              <a:t> </a:t>
            </a:r>
            <a:r>
              <a:rPr spc="-80" dirty="0"/>
              <a:t>cas</a:t>
            </a:r>
          </a:p>
        </p:txBody>
      </p:sp>
      <p:sp>
        <p:nvSpPr>
          <p:cNvPr id="4" name="object 4"/>
          <p:cNvSpPr txBox="1"/>
          <p:nvPr/>
        </p:nvSpPr>
        <p:spPr>
          <a:xfrm>
            <a:off x="330809" y="1582038"/>
            <a:ext cx="11637010" cy="1001394"/>
          </a:xfrm>
          <a:prstGeom prst="rect">
            <a:avLst/>
          </a:prstGeom>
        </p:spPr>
        <p:txBody>
          <a:bodyPr vert="horz" wrap="square" lIns="0" tIns="13335" rIns="0" bIns="0" rtlCol="0">
            <a:spAutoFit/>
          </a:bodyPr>
          <a:lstStyle/>
          <a:p>
            <a:pPr marL="469900" marR="5080" indent="-457200">
              <a:lnSpc>
                <a:spcPct val="100000"/>
              </a:lnSpc>
              <a:spcBef>
                <a:spcPts val="105"/>
              </a:spcBef>
              <a:buFont typeface="Arial"/>
              <a:buChar char="•"/>
              <a:tabLst>
                <a:tab pos="469265" algn="l"/>
                <a:tab pos="469900" algn="l"/>
                <a:tab pos="10301605" algn="l"/>
              </a:tabLst>
            </a:pPr>
            <a:r>
              <a:rPr sz="3200" b="0" spc="5" dirty="0">
                <a:solidFill>
                  <a:srgbClr val="404040"/>
                </a:solidFill>
                <a:latin typeface="Segoe UI Light"/>
                <a:cs typeface="Segoe UI Light"/>
              </a:rPr>
              <a:t>U</a:t>
            </a:r>
            <a:r>
              <a:rPr sz="3200" b="0" dirty="0">
                <a:solidFill>
                  <a:srgbClr val="404040"/>
                </a:solidFill>
                <a:latin typeface="Segoe UI Light"/>
                <a:cs typeface="Segoe UI Light"/>
              </a:rPr>
              <a:t>n</a:t>
            </a:r>
            <a:r>
              <a:rPr sz="3200" b="0" spc="-20" dirty="0">
                <a:solidFill>
                  <a:srgbClr val="404040"/>
                </a:solidFill>
                <a:latin typeface="Segoe UI Light"/>
                <a:cs typeface="Segoe UI Light"/>
              </a:rPr>
              <a:t> </a:t>
            </a:r>
            <a:r>
              <a:rPr sz="3200" b="0" spc="15" dirty="0">
                <a:solidFill>
                  <a:srgbClr val="404040"/>
                </a:solidFill>
                <a:latin typeface="Segoe UI Light"/>
                <a:cs typeface="Segoe UI Light"/>
              </a:rPr>
              <a:t>p</a:t>
            </a:r>
            <a:r>
              <a:rPr sz="3200" b="0" spc="-50" dirty="0">
                <a:solidFill>
                  <a:srgbClr val="404040"/>
                </a:solidFill>
                <a:latin typeface="Segoe UI Light"/>
                <a:cs typeface="Segoe UI Light"/>
              </a:rPr>
              <a:t>r</a:t>
            </a:r>
            <a:r>
              <a:rPr sz="3200" b="0" spc="10" dirty="0">
                <a:solidFill>
                  <a:srgbClr val="404040"/>
                </a:solidFill>
                <a:latin typeface="Segoe UI Light"/>
                <a:cs typeface="Segoe UI Light"/>
              </a:rPr>
              <a:t>o</a:t>
            </a:r>
            <a:r>
              <a:rPr sz="3200" b="0" spc="-5" dirty="0">
                <a:solidFill>
                  <a:srgbClr val="404040"/>
                </a:solidFill>
                <a:latin typeface="Segoe UI Light"/>
                <a:cs typeface="Segoe UI Light"/>
              </a:rPr>
              <a:t>jectionni</a:t>
            </a:r>
            <a:r>
              <a:rPr sz="3200" b="0" spc="5" dirty="0">
                <a:solidFill>
                  <a:srgbClr val="404040"/>
                </a:solidFill>
                <a:latin typeface="Segoe UI Light"/>
                <a:cs typeface="Segoe UI Light"/>
              </a:rPr>
              <a:t>s</a:t>
            </a:r>
            <a:r>
              <a:rPr sz="3200" b="0" dirty="0">
                <a:solidFill>
                  <a:srgbClr val="404040"/>
                </a:solidFill>
                <a:latin typeface="Segoe UI Light"/>
                <a:cs typeface="Segoe UI Light"/>
              </a:rPr>
              <a:t>te</a:t>
            </a:r>
            <a:r>
              <a:rPr sz="3200" b="0" spc="-40" dirty="0">
                <a:solidFill>
                  <a:srgbClr val="404040"/>
                </a:solidFill>
                <a:latin typeface="Segoe UI Light"/>
                <a:cs typeface="Segoe UI Light"/>
              </a:rPr>
              <a:t> </a:t>
            </a:r>
            <a:r>
              <a:rPr sz="3200" b="0" dirty="0">
                <a:solidFill>
                  <a:srgbClr val="404040"/>
                </a:solidFill>
                <a:latin typeface="Segoe UI Light"/>
                <a:cs typeface="Segoe UI Light"/>
              </a:rPr>
              <a:t>t</a:t>
            </a:r>
            <a:r>
              <a:rPr sz="3200" b="0" spc="15" dirty="0">
                <a:solidFill>
                  <a:srgbClr val="404040"/>
                </a:solidFill>
                <a:latin typeface="Segoe UI Light"/>
                <a:cs typeface="Segoe UI Light"/>
              </a:rPr>
              <a:t>r</a:t>
            </a:r>
            <a:r>
              <a:rPr sz="3200" b="0" spc="5" dirty="0">
                <a:solidFill>
                  <a:srgbClr val="404040"/>
                </a:solidFill>
                <a:latin typeface="Segoe UI Light"/>
                <a:cs typeface="Segoe UI Light"/>
              </a:rPr>
              <a:t>av</a:t>
            </a:r>
            <a:r>
              <a:rPr sz="3200" b="0" spc="-5" dirty="0">
                <a:solidFill>
                  <a:srgbClr val="404040"/>
                </a:solidFill>
                <a:latin typeface="Segoe UI Light"/>
                <a:cs typeface="Segoe UI Light"/>
              </a:rPr>
              <a:t>ail</a:t>
            </a:r>
            <a:r>
              <a:rPr sz="3200" b="0" spc="5" dirty="0">
                <a:solidFill>
                  <a:srgbClr val="404040"/>
                </a:solidFill>
                <a:latin typeface="Segoe UI Light"/>
                <a:cs typeface="Segoe UI Light"/>
              </a:rPr>
              <a:t>l</a:t>
            </a:r>
            <a:r>
              <a:rPr sz="3200" b="0" dirty="0">
                <a:solidFill>
                  <a:srgbClr val="404040"/>
                </a:solidFill>
                <a:latin typeface="Segoe UI Light"/>
                <a:cs typeface="Segoe UI Light"/>
              </a:rPr>
              <a:t>e</a:t>
            </a:r>
            <a:r>
              <a:rPr sz="3200" b="0" spc="-35" dirty="0">
                <a:solidFill>
                  <a:srgbClr val="404040"/>
                </a:solidFill>
                <a:latin typeface="Segoe UI Light"/>
                <a:cs typeface="Segoe UI Light"/>
              </a:rPr>
              <a:t> </a:t>
            </a:r>
            <a:r>
              <a:rPr sz="3200" b="0" spc="15" dirty="0">
                <a:solidFill>
                  <a:srgbClr val="404040"/>
                </a:solidFill>
                <a:latin typeface="Segoe UI Light"/>
                <a:cs typeface="Segoe UI Light"/>
              </a:rPr>
              <a:t>d</a:t>
            </a:r>
            <a:r>
              <a:rPr sz="3200" b="0" spc="5" dirty="0">
                <a:solidFill>
                  <a:srgbClr val="404040"/>
                </a:solidFill>
                <a:latin typeface="Segoe UI Light"/>
                <a:cs typeface="Segoe UI Light"/>
              </a:rPr>
              <a:t>an</a:t>
            </a:r>
            <a:r>
              <a:rPr sz="3200" b="0" dirty="0">
                <a:solidFill>
                  <a:srgbClr val="404040"/>
                </a:solidFill>
                <a:latin typeface="Segoe UI Light"/>
                <a:cs typeface="Segoe UI Light"/>
              </a:rPr>
              <a:t>s</a:t>
            </a:r>
            <a:r>
              <a:rPr sz="3200" b="0" spc="-35" dirty="0">
                <a:solidFill>
                  <a:srgbClr val="404040"/>
                </a:solidFill>
                <a:latin typeface="Segoe UI Light"/>
                <a:cs typeface="Segoe UI Light"/>
              </a:rPr>
              <a:t> </a:t>
            </a:r>
            <a:r>
              <a:rPr sz="3200" b="0" spc="5" dirty="0">
                <a:solidFill>
                  <a:srgbClr val="404040"/>
                </a:solidFill>
                <a:latin typeface="Segoe UI Light"/>
                <a:cs typeface="Segoe UI Light"/>
              </a:rPr>
              <a:t>un</a:t>
            </a:r>
            <a:r>
              <a:rPr sz="3200" b="0" dirty="0">
                <a:solidFill>
                  <a:srgbClr val="404040"/>
                </a:solidFill>
                <a:latin typeface="Segoe UI Light"/>
                <a:cs typeface="Segoe UI Light"/>
              </a:rPr>
              <a:t>e</a:t>
            </a:r>
            <a:r>
              <a:rPr sz="3200" b="0" spc="-35" dirty="0">
                <a:solidFill>
                  <a:srgbClr val="404040"/>
                </a:solidFill>
                <a:latin typeface="Segoe UI Light"/>
                <a:cs typeface="Segoe UI Light"/>
              </a:rPr>
              <a:t> </a:t>
            </a:r>
            <a:r>
              <a:rPr sz="3200" b="0" spc="10" dirty="0">
                <a:solidFill>
                  <a:srgbClr val="404040"/>
                </a:solidFill>
                <a:latin typeface="Segoe UI Light"/>
                <a:cs typeface="Segoe UI Light"/>
              </a:rPr>
              <a:t>s</a:t>
            </a:r>
            <a:r>
              <a:rPr sz="3200" b="0" spc="5" dirty="0">
                <a:solidFill>
                  <a:srgbClr val="404040"/>
                </a:solidFill>
                <a:latin typeface="Segoe UI Light"/>
                <a:cs typeface="Segoe UI Light"/>
              </a:rPr>
              <a:t>a</a:t>
            </a:r>
            <a:r>
              <a:rPr sz="3200" b="0" spc="10" dirty="0">
                <a:solidFill>
                  <a:srgbClr val="404040"/>
                </a:solidFill>
                <a:latin typeface="Segoe UI Light"/>
                <a:cs typeface="Segoe UI Light"/>
              </a:rPr>
              <a:t>l</a:t>
            </a:r>
            <a:r>
              <a:rPr sz="3200" b="0" spc="-5" dirty="0">
                <a:solidFill>
                  <a:srgbClr val="404040"/>
                </a:solidFill>
                <a:latin typeface="Segoe UI Light"/>
                <a:cs typeface="Segoe UI Light"/>
              </a:rPr>
              <a:t>l</a:t>
            </a:r>
            <a:r>
              <a:rPr sz="3200" b="0" dirty="0">
                <a:solidFill>
                  <a:srgbClr val="404040"/>
                </a:solidFill>
                <a:latin typeface="Segoe UI Light"/>
                <a:cs typeface="Segoe UI Light"/>
              </a:rPr>
              <a:t>e</a:t>
            </a:r>
            <a:r>
              <a:rPr sz="3200" b="0" spc="-35" dirty="0">
                <a:solidFill>
                  <a:srgbClr val="404040"/>
                </a:solidFill>
                <a:latin typeface="Segoe UI Light"/>
                <a:cs typeface="Segoe UI Light"/>
              </a:rPr>
              <a:t> </a:t>
            </a:r>
            <a:r>
              <a:rPr sz="3200" b="0" spc="15" dirty="0">
                <a:solidFill>
                  <a:srgbClr val="404040"/>
                </a:solidFill>
                <a:latin typeface="Segoe UI Light"/>
                <a:cs typeface="Segoe UI Light"/>
              </a:rPr>
              <a:t>d</a:t>
            </a:r>
            <a:r>
              <a:rPr sz="3200" b="0" dirty="0">
                <a:solidFill>
                  <a:srgbClr val="404040"/>
                </a:solidFill>
                <a:latin typeface="Segoe UI Light"/>
                <a:cs typeface="Segoe UI Light"/>
              </a:rPr>
              <a:t>e</a:t>
            </a:r>
            <a:r>
              <a:rPr sz="3200" b="0" spc="-30" dirty="0">
                <a:solidFill>
                  <a:srgbClr val="404040"/>
                </a:solidFill>
                <a:latin typeface="Segoe UI Light"/>
                <a:cs typeface="Segoe UI Light"/>
              </a:rPr>
              <a:t> </a:t>
            </a:r>
            <a:r>
              <a:rPr sz="3200" b="0" spc="10" dirty="0">
                <a:solidFill>
                  <a:srgbClr val="404040"/>
                </a:solidFill>
                <a:latin typeface="Segoe UI Light"/>
                <a:cs typeface="Segoe UI Light"/>
              </a:rPr>
              <a:t>ci</a:t>
            </a:r>
            <a:r>
              <a:rPr sz="3200" b="0" spc="-5" dirty="0">
                <a:solidFill>
                  <a:srgbClr val="404040"/>
                </a:solidFill>
                <a:latin typeface="Segoe UI Light"/>
                <a:cs typeface="Segoe UI Light"/>
              </a:rPr>
              <a:t>né</a:t>
            </a:r>
            <a:r>
              <a:rPr sz="3200" b="0" spc="5" dirty="0">
                <a:solidFill>
                  <a:srgbClr val="404040"/>
                </a:solidFill>
                <a:latin typeface="Segoe UI Light"/>
                <a:cs typeface="Segoe UI Light"/>
              </a:rPr>
              <a:t>m</a:t>
            </a:r>
            <a:r>
              <a:rPr sz="3200" b="0" dirty="0">
                <a:solidFill>
                  <a:srgbClr val="404040"/>
                </a:solidFill>
                <a:latin typeface="Segoe UI Light"/>
                <a:cs typeface="Segoe UI Light"/>
              </a:rPr>
              <a:t>a</a:t>
            </a:r>
            <a:r>
              <a:rPr sz="3200" b="0" spc="-35" dirty="0">
                <a:solidFill>
                  <a:srgbClr val="404040"/>
                </a:solidFill>
                <a:latin typeface="Segoe UI Light"/>
                <a:cs typeface="Segoe UI Light"/>
              </a:rPr>
              <a:t> </a:t>
            </a:r>
            <a:r>
              <a:rPr sz="3200" b="0" spc="10" dirty="0">
                <a:solidFill>
                  <a:srgbClr val="404040"/>
                </a:solidFill>
                <a:latin typeface="Segoe UI Light"/>
                <a:cs typeface="Segoe UI Light"/>
              </a:rPr>
              <a:t>e</a:t>
            </a:r>
            <a:r>
              <a:rPr sz="3200" b="0" dirty="0">
                <a:solidFill>
                  <a:srgbClr val="404040"/>
                </a:solidFill>
                <a:latin typeface="Segoe UI Light"/>
                <a:cs typeface="Segoe UI Light"/>
              </a:rPr>
              <a:t>t</a:t>
            </a:r>
            <a:r>
              <a:rPr sz="3200" b="0" spc="-15" dirty="0">
                <a:solidFill>
                  <a:srgbClr val="404040"/>
                </a:solidFill>
                <a:latin typeface="Segoe UI Light"/>
                <a:cs typeface="Segoe UI Light"/>
              </a:rPr>
              <a:t> </a:t>
            </a:r>
            <a:r>
              <a:rPr sz="3200" b="0" dirty="0">
                <a:solidFill>
                  <a:srgbClr val="404040"/>
                </a:solidFill>
                <a:latin typeface="Segoe UI Light"/>
                <a:cs typeface="Segoe UI Light"/>
              </a:rPr>
              <a:t>y	</a:t>
            </a:r>
            <a:r>
              <a:rPr sz="3200" b="0" spc="15" dirty="0">
                <a:solidFill>
                  <a:srgbClr val="404040"/>
                </a:solidFill>
                <a:latin typeface="Segoe UI Light"/>
                <a:cs typeface="Segoe UI Light"/>
              </a:rPr>
              <a:t>p</a:t>
            </a:r>
            <a:r>
              <a:rPr sz="3200" b="0" spc="-50" dirty="0">
                <a:solidFill>
                  <a:srgbClr val="404040"/>
                </a:solidFill>
                <a:latin typeface="Segoe UI Light"/>
                <a:cs typeface="Segoe UI Light"/>
              </a:rPr>
              <a:t>r</a:t>
            </a:r>
            <a:r>
              <a:rPr sz="3200" b="0" spc="-5" dirty="0">
                <a:solidFill>
                  <a:srgbClr val="404040"/>
                </a:solidFill>
                <a:latin typeface="Segoe UI Light"/>
                <a:cs typeface="Segoe UI Light"/>
              </a:rPr>
              <a:t>ojette  </a:t>
            </a:r>
            <a:r>
              <a:rPr sz="3200" b="0" spc="10" dirty="0">
                <a:solidFill>
                  <a:srgbClr val="404040"/>
                </a:solidFill>
                <a:latin typeface="Segoe UI Light"/>
                <a:cs typeface="Segoe UI Light"/>
              </a:rPr>
              <a:t>des</a:t>
            </a:r>
            <a:r>
              <a:rPr sz="3200" b="0" spc="-45" dirty="0">
                <a:solidFill>
                  <a:srgbClr val="404040"/>
                </a:solidFill>
                <a:latin typeface="Segoe UI Light"/>
                <a:cs typeface="Segoe UI Light"/>
              </a:rPr>
              <a:t> </a:t>
            </a:r>
            <a:r>
              <a:rPr sz="3200" b="0" spc="5" dirty="0">
                <a:solidFill>
                  <a:srgbClr val="404040"/>
                </a:solidFill>
                <a:latin typeface="Segoe UI Light"/>
                <a:cs typeface="Segoe UI Light"/>
              </a:rPr>
              <a:t>films</a:t>
            </a:r>
            <a:endParaRPr sz="3200" dirty="0">
              <a:latin typeface="Segoe UI Light"/>
              <a:cs typeface="Segoe UI Light"/>
            </a:endParaRPr>
          </a:p>
        </p:txBody>
      </p:sp>
      <p:sp>
        <p:nvSpPr>
          <p:cNvPr id="5" name="object 5"/>
          <p:cNvSpPr txBox="1"/>
          <p:nvPr/>
        </p:nvSpPr>
        <p:spPr>
          <a:xfrm>
            <a:off x="2455926" y="3565397"/>
            <a:ext cx="1424940" cy="419100"/>
          </a:xfrm>
          <a:prstGeom prst="rect">
            <a:avLst/>
          </a:prstGeom>
          <a:ln w="19811">
            <a:solidFill>
              <a:srgbClr val="000000"/>
            </a:solidFill>
          </a:ln>
        </p:spPr>
        <p:txBody>
          <a:bodyPr vert="horz" wrap="square" lIns="0" tIns="40005" rIns="0" bIns="0" rtlCol="0">
            <a:spAutoFit/>
          </a:bodyPr>
          <a:lstStyle/>
          <a:p>
            <a:pPr marL="342265">
              <a:lnSpc>
                <a:spcPct val="100000"/>
              </a:lnSpc>
              <a:spcBef>
                <a:spcPts val="315"/>
              </a:spcBef>
            </a:pPr>
            <a:r>
              <a:rPr sz="1600" b="0" dirty="0">
                <a:solidFill>
                  <a:srgbClr val="404040"/>
                </a:solidFill>
                <a:latin typeface="Segoe UI Light"/>
                <a:cs typeface="Segoe UI Light"/>
              </a:rPr>
              <a:t>Employé</a:t>
            </a:r>
            <a:endParaRPr sz="1600">
              <a:latin typeface="Segoe UI Light"/>
              <a:cs typeface="Segoe UI Light"/>
            </a:endParaRPr>
          </a:p>
        </p:txBody>
      </p:sp>
      <p:sp>
        <p:nvSpPr>
          <p:cNvPr id="6" name="object 6"/>
          <p:cNvSpPr txBox="1"/>
          <p:nvPr/>
        </p:nvSpPr>
        <p:spPr>
          <a:xfrm>
            <a:off x="2455926" y="3984497"/>
            <a:ext cx="1424940" cy="940435"/>
          </a:xfrm>
          <a:prstGeom prst="rect">
            <a:avLst/>
          </a:prstGeom>
          <a:ln w="19811">
            <a:solidFill>
              <a:srgbClr val="000000"/>
            </a:solidFill>
          </a:ln>
        </p:spPr>
        <p:txBody>
          <a:bodyPr vert="horz" wrap="square" lIns="0" tIns="40640" rIns="0" bIns="0" rtlCol="0">
            <a:spAutoFit/>
          </a:bodyPr>
          <a:lstStyle/>
          <a:p>
            <a:pPr marL="90170">
              <a:lnSpc>
                <a:spcPct val="100000"/>
              </a:lnSpc>
              <a:spcBef>
                <a:spcPts val="320"/>
              </a:spcBef>
            </a:pPr>
            <a:r>
              <a:rPr sz="1600" b="0" u="sng" spc="-10" dirty="0">
                <a:solidFill>
                  <a:srgbClr val="404040"/>
                </a:solidFill>
                <a:uFill>
                  <a:solidFill>
                    <a:srgbClr val="404040"/>
                  </a:solidFill>
                </a:uFill>
                <a:latin typeface="Segoe UI Light"/>
                <a:cs typeface="Segoe UI Light"/>
              </a:rPr>
              <a:t>Matricule</a:t>
            </a:r>
            <a:endParaRPr sz="1600">
              <a:latin typeface="Segoe UI Light"/>
              <a:cs typeface="Segoe UI Light"/>
            </a:endParaRPr>
          </a:p>
        </p:txBody>
      </p:sp>
      <p:sp>
        <p:nvSpPr>
          <p:cNvPr id="7" name="object 7"/>
          <p:cNvSpPr txBox="1"/>
          <p:nvPr/>
        </p:nvSpPr>
        <p:spPr>
          <a:xfrm>
            <a:off x="7341869" y="3565397"/>
            <a:ext cx="1424940" cy="419100"/>
          </a:xfrm>
          <a:prstGeom prst="rect">
            <a:avLst/>
          </a:prstGeom>
          <a:ln w="19811">
            <a:solidFill>
              <a:srgbClr val="000000"/>
            </a:solidFill>
          </a:ln>
        </p:spPr>
        <p:txBody>
          <a:bodyPr vert="horz" wrap="square" lIns="0" tIns="40005" rIns="0" bIns="0" rtlCol="0">
            <a:spAutoFit/>
          </a:bodyPr>
          <a:lstStyle/>
          <a:p>
            <a:pPr algn="ctr">
              <a:lnSpc>
                <a:spcPct val="100000"/>
              </a:lnSpc>
              <a:spcBef>
                <a:spcPts val="315"/>
              </a:spcBef>
            </a:pPr>
            <a:r>
              <a:rPr sz="1600" b="0" dirty="0">
                <a:solidFill>
                  <a:srgbClr val="404040"/>
                </a:solidFill>
                <a:latin typeface="Segoe UI Light"/>
                <a:cs typeface="Segoe UI Light"/>
              </a:rPr>
              <a:t>Salle</a:t>
            </a:r>
            <a:endParaRPr sz="1600">
              <a:latin typeface="Segoe UI Light"/>
              <a:cs typeface="Segoe UI Light"/>
            </a:endParaRPr>
          </a:p>
        </p:txBody>
      </p:sp>
      <p:sp>
        <p:nvSpPr>
          <p:cNvPr id="8" name="object 8"/>
          <p:cNvSpPr txBox="1"/>
          <p:nvPr/>
        </p:nvSpPr>
        <p:spPr>
          <a:xfrm>
            <a:off x="7341869" y="3984497"/>
            <a:ext cx="1424940" cy="940435"/>
          </a:xfrm>
          <a:prstGeom prst="rect">
            <a:avLst/>
          </a:prstGeom>
          <a:ln w="19811">
            <a:solidFill>
              <a:srgbClr val="000000"/>
            </a:solidFill>
          </a:ln>
        </p:spPr>
        <p:txBody>
          <a:bodyPr vert="horz" wrap="square" lIns="0" tIns="40640" rIns="0" bIns="0" rtlCol="0">
            <a:spAutoFit/>
          </a:bodyPr>
          <a:lstStyle/>
          <a:p>
            <a:pPr marL="91440">
              <a:lnSpc>
                <a:spcPct val="100000"/>
              </a:lnSpc>
              <a:spcBef>
                <a:spcPts val="320"/>
              </a:spcBef>
            </a:pPr>
            <a:r>
              <a:rPr sz="1600" b="0" u="sng" spc="-10" dirty="0">
                <a:solidFill>
                  <a:srgbClr val="404040"/>
                </a:solidFill>
                <a:uFill>
                  <a:solidFill>
                    <a:srgbClr val="404040"/>
                  </a:solidFill>
                </a:uFill>
                <a:latin typeface="Segoe UI Light"/>
                <a:cs typeface="Segoe UI Light"/>
              </a:rPr>
              <a:t>CodeSalle</a:t>
            </a:r>
            <a:endParaRPr sz="1600">
              <a:latin typeface="Segoe UI Light"/>
              <a:cs typeface="Segoe UI Light"/>
            </a:endParaRPr>
          </a:p>
        </p:txBody>
      </p:sp>
      <p:sp>
        <p:nvSpPr>
          <p:cNvPr id="9" name="object 9"/>
          <p:cNvSpPr/>
          <p:nvPr/>
        </p:nvSpPr>
        <p:spPr>
          <a:xfrm>
            <a:off x="4658105" y="4075938"/>
            <a:ext cx="1905000" cy="759460"/>
          </a:xfrm>
          <a:custGeom>
            <a:avLst/>
            <a:gdLst/>
            <a:ahLst/>
            <a:cxnLst/>
            <a:rect l="l" t="t" r="r" b="b"/>
            <a:pathLst>
              <a:path w="1905000" h="759460">
                <a:moveTo>
                  <a:pt x="0" y="379475"/>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5"/>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60"/>
                </a:lnTo>
                <a:lnTo>
                  <a:pt x="1830145" y="231778"/>
                </a:lnTo>
                <a:lnTo>
                  <a:pt x="1870974" y="278606"/>
                </a:lnTo>
                <a:lnTo>
                  <a:pt x="1896304" y="327989"/>
                </a:lnTo>
                <a:lnTo>
                  <a:pt x="1905000" y="379475"/>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1"/>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1"/>
                </a:lnTo>
                <a:lnTo>
                  <a:pt x="74854" y="527173"/>
                </a:lnTo>
                <a:lnTo>
                  <a:pt x="34025" y="480345"/>
                </a:lnTo>
                <a:lnTo>
                  <a:pt x="8695" y="430962"/>
                </a:lnTo>
                <a:lnTo>
                  <a:pt x="0" y="379475"/>
                </a:lnTo>
                <a:close/>
              </a:path>
            </a:pathLst>
          </a:custGeom>
          <a:ln w="19812">
            <a:solidFill>
              <a:srgbClr val="000000"/>
            </a:solidFill>
          </a:ln>
        </p:spPr>
        <p:txBody>
          <a:bodyPr wrap="square" lIns="0" tIns="0" rIns="0" bIns="0" rtlCol="0"/>
          <a:lstStyle/>
          <a:p>
            <a:endParaRPr/>
          </a:p>
        </p:txBody>
      </p:sp>
      <p:sp>
        <p:nvSpPr>
          <p:cNvPr id="10" name="object 10"/>
          <p:cNvSpPr/>
          <p:nvPr/>
        </p:nvSpPr>
        <p:spPr>
          <a:xfrm>
            <a:off x="3880865" y="4455414"/>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11" name="object 11"/>
          <p:cNvSpPr txBox="1"/>
          <p:nvPr/>
        </p:nvSpPr>
        <p:spPr>
          <a:xfrm>
            <a:off x="5264022" y="4103878"/>
            <a:ext cx="692785" cy="269240"/>
          </a:xfrm>
          <a:prstGeom prst="rect">
            <a:avLst/>
          </a:prstGeom>
        </p:spPr>
        <p:txBody>
          <a:bodyPr vert="horz" wrap="square" lIns="0" tIns="12065" rIns="0" bIns="0" rtlCol="0">
            <a:spAutoFit/>
          </a:bodyPr>
          <a:lstStyle/>
          <a:p>
            <a:pPr marL="12700">
              <a:lnSpc>
                <a:spcPct val="100000"/>
              </a:lnSpc>
              <a:spcBef>
                <a:spcPts val="95"/>
              </a:spcBef>
            </a:pPr>
            <a:r>
              <a:rPr sz="1600" b="0" spc="-210" dirty="0">
                <a:solidFill>
                  <a:srgbClr val="404040"/>
                </a:solidFill>
                <a:latin typeface="Segoe UI Light"/>
                <a:cs typeface="Segoe UI Light"/>
              </a:rPr>
              <a:t>T</a:t>
            </a:r>
            <a:r>
              <a:rPr sz="1600" b="0" spc="5" dirty="0">
                <a:solidFill>
                  <a:srgbClr val="404040"/>
                </a:solidFill>
                <a:latin typeface="Segoe UI Light"/>
                <a:cs typeface="Segoe UI Light"/>
              </a:rPr>
              <a:t>ra</a:t>
            </a:r>
            <a:r>
              <a:rPr sz="1600" b="0" dirty="0">
                <a:solidFill>
                  <a:srgbClr val="404040"/>
                </a:solidFill>
                <a:latin typeface="Segoe UI Light"/>
                <a:cs typeface="Segoe UI Light"/>
              </a:rPr>
              <a:t>v</a:t>
            </a:r>
            <a:r>
              <a:rPr sz="1600" b="0" spc="-10" dirty="0">
                <a:solidFill>
                  <a:srgbClr val="404040"/>
                </a:solidFill>
                <a:latin typeface="Segoe UI Light"/>
                <a:cs typeface="Segoe UI Light"/>
              </a:rPr>
              <a:t>ail</a:t>
            </a:r>
            <a:r>
              <a:rPr sz="1600" b="0" spc="-15" dirty="0">
                <a:solidFill>
                  <a:srgbClr val="404040"/>
                </a:solidFill>
                <a:latin typeface="Segoe UI Light"/>
                <a:cs typeface="Segoe UI Light"/>
              </a:rPr>
              <a:t>l</a:t>
            </a:r>
            <a:r>
              <a:rPr sz="1600" b="0" spc="-5" dirty="0">
                <a:solidFill>
                  <a:srgbClr val="404040"/>
                </a:solidFill>
                <a:latin typeface="Segoe UI Light"/>
                <a:cs typeface="Segoe UI Light"/>
              </a:rPr>
              <a:t>e</a:t>
            </a:r>
            <a:endParaRPr sz="1600">
              <a:latin typeface="Segoe UI Light"/>
              <a:cs typeface="Segoe UI Light"/>
            </a:endParaRPr>
          </a:p>
        </p:txBody>
      </p:sp>
      <p:sp>
        <p:nvSpPr>
          <p:cNvPr id="12" name="object 12"/>
          <p:cNvSpPr txBox="1"/>
          <p:nvPr/>
        </p:nvSpPr>
        <p:spPr>
          <a:xfrm>
            <a:off x="3991102" y="4153915"/>
            <a:ext cx="25146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1,n</a:t>
            </a:r>
            <a:endParaRPr sz="1600">
              <a:latin typeface="Segoe UI Light"/>
              <a:cs typeface="Segoe UI Light"/>
            </a:endParaRPr>
          </a:p>
        </p:txBody>
      </p:sp>
      <p:sp>
        <p:nvSpPr>
          <p:cNvPr id="13" name="object 13"/>
          <p:cNvSpPr txBox="1"/>
          <p:nvPr/>
        </p:nvSpPr>
        <p:spPr>
          <a:xfrm>
            <a:off x="6979411" y="4153915"/>
            <a:ext cx="25146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1,n</a:t>
            </a:r>
            <a:endParaRPr sz="1600">
              <a:latin typeface="Segoe UI Light"/>
              <a:cs typeface="Segoe UI Light"/>
            </a:endParaRPr>
          </a:p>
        </p:txBody>
      </p:sp>
      <p:graphicFrame>
        <p:nvGraphicFramePr>
          <p:cNvPr id="14" name="object 14"/>
          <p:cNvGraphicFramePr>
            <a:graphicFrameLocks noGrp="1"/>
          </p:cNvGraphicFramePr>
          <p:nvPr/>
        </p:nvGraphicFramePr>
        <p:xfrm>
          <a:off x="4888991" y="2417064"/>
          <a:ext cx="1424939" cy="1648712"/>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713104">
                  <a:extLst>
                    <a:ext uri="{9D8B030D-6E8A-4147-A177-3AD203B41FA5}">
                      <a16:colId xmlns:a16="http://schemas.microsoft.com/office/drawing/2014/main" val="20001"/>
                    </a:ext>
                  </a:extLst>
                </a:gridCol>
              </a:tblGrid>
              <a:tr h="420624">
                <a:tc gridSpan="2">
                  <a:txBody>
                    <a:bodyPr/>
                    <a:lstStyle/>
                    <a:p>
                      <a:pPr algn="ctr">
                        <a:lnSpc>
                          <a:spcPct val="100000"/>
                        </a:lnSpc>
                        <a:spcBef>
                          <a:spcPts val="315"/>
                        </a:spcBef>
                      </a:pPr>
                      <a:r>
                        <a:rPr sz="1600" b="0" dirty="0">
                          <a:solidFill>
                            <a:srgbClr val="404040"/>
                          </a:solidFill>
                          <a:latin typeface="Segoe UI Light"/>
                          <a:cs typeface="Segoe UI Light"/>
                        </a:rPr>
                        <a:t>Film</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940307">
                <a:tc gridSpan="2">
                  <a:txBody>
                    <a:bodyPr/>
                    <a:lstStyle/>
                    <a:p>
                      <a:pPr marL="90805">
                        <a:lnSpc>
                          <a:spcPct val="100000"/>
                        </a:lnSpc>
                        <a:spcBef>
                          <a:spcPts val="310"/>
                        </a:spcBef>
                      </a:pPr>
                      <a:r>
                        <a:rPr sz="1600" b="0" u="sng" spc="-10" dirty="0">
                          <a:solidFill>
                            <a:srgbClr val="404040"/>
                          </a:solidFill>
                          <a:uFill>
                            <a:solidFill>
                              <a:srgbClr val="404040"/>
                            </a:solidFill>
                          </a:uFill>
                          <a:latin typeface="Segoe UI Light"/>
                          <a:cs typeface="Segoe UI Light"/>
                        </a:rPr>
                        <a:t>CodeFilm</a:t>
                      </a:r>
                      <a:endParaRPr sz="1600" dirty="0">
                        <a:latin typeface="Segoe UI Light"/>
                        <a:cs typeface="Segoe UI Light"/>
                      </a:endParaRPr>
                    </a:p>
                  </a:txBody>
                  <a:tcPr marL="0" marR="0" marT="393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87781">
                <a:tc>
                  <a:txBody>
                    <a:bodyPr/>
                    <a:lstStyle/>
                    <a:p>
                      <a:pPr>
                        <a:lnSpc>
                          <a:spcPct val="100000"/>
                        </a:lnSpc>
                      </a:pPr>
                      <a:endParaRPr sz="17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a:txBody>
                    <a:bodyPr/>
                    <a:lstStyle/>
                    <a:p>
                      <a:pPr marL="92075">
                        <a:lnSpc>
                          <a:spcPct val="100000"/>
                        </a:lnSpc>
                        <a:spcBef>
                          <a:spcPts val="5"/>
                        </a:spcBef>
                      </a:pPr>
                      <a:r>
                        <a:rPr sz="1600" b="0" spc="-10" dirty="0">
                          <a:solidFill>
                            <a:srgbClr val="404040"/>
                          </a:solidFill>
                          <a:latin typeface="Segoe UI Light"/>
                          <a:cs typeface="Segoe UI Light"/>
                        </a:rPr>
                        <a:t>1,n</a:t>
                      </a:r>
                      <a:endParaRPr sz="1600" dirty="0">
                        <a:latin typeface="Segoe UI Light"/>
                        <a:cs typeface="Segoe UI Light"/>
                      </a:endParaRPr>
                    </a:p>
                  </a:txBody>
                  <a:tcPr marL="0" marR="0" marT="635"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2"/>
                  </a:ext>
                </a:extLst>
              </a:tr>
            </a:tbl>
          </a:graphicData>
        </a:graphic>
      </p:graphicFrame>
      <p:graphicFrame>
        <p:nvGraphicFramePr>
          <p:cNvPr id="15" name="object 15"/>
          <p:cNvGraphicFramePr>
            <a:graphicFrameLocks noGrp="1"/>
          </p:cNvGraphicFramePr>
          <p:nvPr/>
        </p:nvGraphicFramePr>
        <p:xfrm>
          <a:off x="4892040" y="4824984"/>
          <a:ext cx="1424305" cy="1701545"/>
        </p:xfrm>
        <a:graphic>
          <a:graphicData uri="http://schemas.openxmlformats.org/drawingml/2006/table">
            <a:tbl>
              <a:tblPr firstRow="1" bandRow="1">
                <a:tableStyleId>{2D5ABB26-0587-4C30-8999-92F81FD0307C}</a:tableStyleId>
              </a:tblPr>
              <a:tblGrid>
                <a:gridCol w="709930">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tblGrid>
              <a:tr h="340614">
                <a:tc>
                  <a:txBody>
                    <a:bodyPr/>
                    <a:lstStyle/>
                    <a:p>
                      <a:pPr>
                        <a:lnSpc>
                          <a:spcPct val="100000"/>
                        </a:lnSpc>
                      </a:pPr>
                      <a:endParaRPr sz="20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90805">
                        <a:lnSpc>
                          <a:spcPct val="100000"/>
                        </a:lnSpc>
                        <a:spcBef>
                          <a:spcPts val="200"/>
                        </a:spcBef>
                      </a:pPr>
                      <a:r>
                        <a:rPr sz="1600" b="0" spc="-10" dirty="0">
                          <a:solidFill>
                            <a:srgbClr val="404040"/>
                          </a:solidFill>
                          <a:latin typeface="Segoe UI Light"/>
                          <a:cs typeface="Segoe UI Light"/>
                        </a:rPr>
                        <a:t>1,n</a:t>
                      </a:r>
                      <a:endParaRPr sz="1600">
                        <a:latin typeface="Segoe UI Light"/>
                        <a:cs typeface="Segoe UI Light"/>
                      </a:endParaRPr>
                    </a:p>
                  </a:txBody>
                  <a:tcPr marL="0" marR="0" marT="2540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420623">
                <a:tc gridSpan="2">
                  <a:txBody>
                    <a:bodyPr/>
                    <a:lstStyle/>
                    <a:p>
                      <a:pPr algn="ctr">
                        <a:lnSpc>
                          <a:spcPct val="100000"/>
                        </a:lnSpc>
                        <a:spcBef>
                          <a:spcPts val="320"/>
                        </a:spcBef>
                      </a:pPr>
                      <a:r>
                        <a:rPr sz="1600" b="0" dirty="0">
                          <a:solidFill>
                            <a:srgbClr val="404040"/>
                          </a:solidFill>
                          <a:latin typeface="Segoe UI Light"/>
                          <a:cs typeface="Segoe UI Light"/>
                        </a:rPr>
                        <a:t>Date</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940308">
                <a:tc gridSpan="2">
                  <a:txBody>
                    <a:bodyPr/>
                    <a:lstStyle/>
                    <a:p>
                      <a:pPr marL="90170">
                        <a:lnSpc>
                          <a:spcPct val="100000"/>
                        </a:lnSpc>
                        <a:spcBef>
                          <a:spcPts val="315"/>
                        </a:spcBef>
                      </a:pPr>
                      <a:r>
                        <a:rPr sz="1600" b="0" u="sng" spc="-5" dirty="0">
                          <a:solidFill>
                            <a:srgbClr val="404040"/>
                          </a:solidFill>
                          <a:uFill>
                            <a:solidFill>
                              <a:srgbClr val="404040"/>
                            </a:solidFill>
                          </a:uFill>
                          <a:latin typeface="Segoe UI Light"/>
                          <a:cs typeface="Segoe UI Light"/>
                        </a:rPr>
                        <a:t>Date</a:t>
                      </a:r>
                      <a:endParaRPr sz="1600" dirty="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2971800" cy="697230"/>
          </a:xfrm>
          <a:prstGeom prst="rect">
            <a:avLst/>
          </a:prstGeom>
        </p:spPr>
        <p:txBody>
          <a:bodyPr vert="horz" wrap="square" lIns="0" tIns="13335" rIns="0" bIns="0" rtlCol="0">
            <a:spAutoFit/>
          </a:bodyPr>
          <a:lstStyle/>
          <a:p>
            <a:pPr marL="12700">
              <a:lnSpc>
                <a:spcPct val="100000"/>
              </a:lnSpc>
              <a:spcBef>
                <a:spcPts val="105"/>
              </a:spcBef>
            </a:pPr>
            <a:r>
              <a:rPr spc="-110" dirty="0"/>
              <a:t>Quelques</a:t>
            </a:r>
            <a:r>
              <a:rPr spc="-375" dirty="0"/>
              <a:t> </a:t>
            </a:r>
            <a:r>
              <a:rPr spc="-80" dirty="0"/>
              <a:t>cas</a:t>
            </a:r>
          </a:p>
        </p:txBody>
      </p:sp>
      <p:sp>
        <p:nvSpPr>
          <p:cNvPr id="4" name="object 4"/>
          <p:cNvSpPr txBox="1"/>
          <p:nvPr/>
        </p:nvSpPr>
        <p:spPr>
          <a:xfrm>
            <a:off x="330809" y="1582038"/>
            <a:ext cx="10554970" cy="1586865"/>
          </a:xfrm>
          <a:prstGeom prst="rect">
            <a:avLst/>
          </a:prstGeom>
        </p:spPr>
        <p:txBody>
          <a:bodyPr vert="horz" wrap="square" lIns="0" tIns="13335" rIns="0" bIns="0" rtlCol="0">
            <a:spAutoFit/>
          </a:bodyPr>
          <a:lstStyle/>
          <a:p>
            <a:pPr marL="469900" marR="5080" indent="-457200">
              <a:lnSpc>
                <a:spcPct val="100000"/>
              </a:lnSpc>
              <a:spcBef>
                <a:spcPts val="105"/>
              </a:spcBef>
              <a:buFont typeface="Arial"/>
              <a:buChar char="•"/>
              <a:tabLst>
                <a:tab pos="469265" algn="l"/>
                <a:tab pos="469900" algn="l"/>
              </a:tabLst>
            </a:pPr>
            <a:r>
              <a:rPr sz="3200" b="0" dirty="0">
                <a:solidFill>
                  <a:srgbClr val="404040"/>
                </a:solidFill>
                <a:latin typeface="Segoe UI Light"/>
                <a:cs typeface="Segoe UI Light"/>
              </a:rPr>
              <a:t>Un </a:t>
            </a:r>
            <a:r>
              <a:rPr sz="3200" b="0" spc="-5" dirty="0">
                <a:solidFill>
                  <a:srgbClr val="404040"/>
                </a:solidFill>
                <a:latin typeface="Segoe UI Light"/>
                <a:cs typeface="Segoe UI Light"/>
              </a:rPr>
              <a:t>projectionniste </a:t>
            </a:r>
            <a:r>
              <a:rPr sz="3200" b="0" dirty="0">
                <a:solidFill>
                  <a:srgbClr val="404040"/>
                </a:solidFill>
                <a:latin typeface="Segoe UI Light"/>
                <a:cs typeface="Segoe UI Light"/>
              </a:rPr>
              <a:t>travaille </a:t>
            </a:r>
            <a:r>
              <a:rPr sz="3200" b="0" spc="5" dirty="0">
                <a:solidFill>
                  <a:srgbClr val="404040"/>
                </a:solidFill>
                <a:latin typeface="Segoe UI Light"/>
                <a:cs typeface="Segoe UI Light"/>
              </a:rPr>
              <a:t>toujours dans la même salle et</a:t>
            </a:r>
            <a:r>
              <a:rPr sz="3200" b="0" spc="-285" dirty="0">
                <a:solidFill>
                  <a:srgbClr val="404040"/>
                </a:solidFill>
                <a:latin typeface="Segoe UI Light"/>
                <a:cs typeface="Segoe UI Light"/>
              </a:rPr>
              <a:t> </a:t>
            </a:r>
            <a:r>
              <a:rPr sz="3200" b="0" dirty="0">
                <a:solidFill>
                  <a:srgbClr val="404040"/>
                </a:solidFill>
                <a:latin typeface="Segoe UI Light"/>
                <a:cs typeface="Segoe UI Light"/>
              </a:rPr>
              <a:t>y  </a:t>
            </a:r>
            <a:r>
              <a:rPr sz="3200" b="0" spc="-5" dirty="0">
                <a:solidFill>
                  <a:srgbClr val="404040"/>
                </a:solidFill>
                <a:latin typeface="Segoe UI Light"/>
                <a:cs typeface="Segoe UI Light"/>
              </a:rPr>
              <a:t>projette différents</a:t>
            </a:r>
            <a:r>
              <a:rPr sz="3200" b="0" spc="-95" dirty="0">
                <a:solidFill>
                  <a:srgbClr val="404040"/>
                </a:solidFill>
                <a:latin typeface="Segoe UI Light"/>
                <a:cs typeface="Segoe UI Light"/>
              </a:rPr>
              <a:t> </a:t>
            </a:r>
            <a:r>
              <a:rPr sz="3200" b="0" spc="5" dirty="0">
                <a:solidFill>
                  <a:srgbClr val="404040"/>
                </a:solidFill>
                <a:latin typeface="Segoe UI Light"/>
                <a:cs typeface="Segoe UI Light"/>
              </a:rPr>
              <a:t>films</a:t>
            </a:r>
            <a:endParaRPr sz="3200">
              <a:latin typeface="Segoe UI Light"/>
              <a:cs typeface="Segoe UI Light"/>
            </a:endParaRPr>
          </a:p>
          <a:p>
            <a:pPr marL="469900" indent="-457200">
              <a:lnSpc>
                <a:spcPct val="100000"/>
              </a:lnSpc>
              <a:spcBef>
                <a:spcPts val="770"/>
              </a:spcBef>
              <a:buFont typeface="Arial"/>
              <a:buChar char="•"/>
              <a:tabLst>
                <a:tab pos="469265" algn="l"/>
                <a:tab pos="469900" algn="l"/>
              </a:tabLst>
            </a:pPr>
            <a:r>
              <a:rPr sz="3200" b="0" dirty="0">
                <a:solidFill>
                  <a:srgbClr val="404040"/>
                </a:solidFill>
                <a:latin typeface="Segoe UI Light"/>
                <a:cs typeface="Segoe UI Light"/>
              </a:rPr>
              <a:t>Un </a:t>
            </a:r>
            <a:r>
              <a:rPr sz="3200" b="0" spc="5" dirty="0">
                <a:solidFill>
                  <a:srgbClr val="404040"/>
                </a:solidFill>
                <a:latin typeface="Segoe UI Light"/>
                <a:cs typeface="Segoe UI Light"/>
              </a:rPr>
              <a:t>film est toujours </a:t>
            </a:r>
            <a:r>
              <a:rPr sz="3200" b="0" spc="-5" dirty="0">
                <a:solidFill>
                  <a:srgbClr val="404040"/>
                </a:solidFill>
                <a:latin typeface="Segoe UI Light"/>
                <a:cs typeface="Segoe UI Light"/>
              </a:rPr>
              <a:t>projeté </a:t>
            </a:r>
            <a:r>
              <a:rPr sz="3200" b="0" spc="5" dirty="0">
                <a:solidFill>
                  <a:srgbClr val="404040"/>
                </a:solidFill>
                <a:latin typeface="Segoe UI Light"/>
                <a:cs typeface="Segoe UI Light"/>
              </a:rPr>
              <a:t>dans la même</a:t>
            </a:r>
            <a:r>
              <a:rPr sz="3200" b="0" spc="-270" dirty="0">
                <a:solidFill>
                  <a:srgbClr val="404040"/>
                </a:solidFill>
                <a:latin typeface="Segoe UI Light"/>
                <a:cs typeface="Segoe UI Light"/>
              </a:rPr>
              <a:t> </a:t>
            </a:r>
            <a:r>
              <a:rPr sz="3200" b="0" spc="5" dirty="0">
                <a:solidFill>
                  <a:srgbClr val="404040"/>
                </a:solidFill>
                <a:latin typeface="Segoe UI Light"/>
                <a:cs typeface="Segoe UI Light"/>
              </a:rPr>
              <a:t>salle</a:t>
            </a:r>
            <a:endParaRPr sz="3200">
              <a:latin typeface="Segoe UI Light"/>
              <a:cs typeface="Segoe UI Light"/>
            </a:endParaRPr>
          </a:p>
        </p:txBody>
      </p:sp>
      <p:sp>
        <p:nvSpPr>
          <p:cNvPr id="5" name="object 5"/>
          <p:cNvSpPr txBox="1"/>
          <p:nvPr/>
        </p:nvSpPr>
        <p:spPr>
          <a:xfrm>
            <a:off x="372618" y="5024628"/>
            <a:ext cx="1424940" cy="418465"/>
          </a:xfrm>
          <a:prstGeom prst="rect">
            <a:avLst/>
          </a:prstGeom>
          <a:ln w="19812">
            <a:solidFill>
              <a:srgbClr val="000000"/>
            </a:solidFill>
          </a:ln>
        </p:spPr>
        <p:txBody>
          <a:bodyPr vert="horz" wrap="square" lIns="0" tIns="39369" rIns="0" bIns="0" rtlCol="0">
            <a:spAutoFit/>
          </a:bodyPr>
          <a:lstStyle/>
          <a:p>
            <a:pPr marL="341630">
              <a:lnSpc>
                <a:spcPct val="100000"/>
              </a:lnSpc>
              <a:spcBef>
                <a:spcPts val="309"/>
              </a:spcBef>
            </a:pPr>
            <a:r>
              <a:rPr sz="1600" b="0" dirty="0">
                <a:solidFill>
                  <a:srgbClr val="404040"/>
                </a:solidFill>
                <a:latin typeface="Segoe UI Light"/>
                <a:cs typeface="Segoe UI Light"/>
              </a:rPr>
              <a:t>Employé</a:t>
            </a:r>
            <a:endParaRPr sz="1600">
              <a:latin typeface="Segoe UI Light"/>
              <a:cs typeface="Segoe UI Light"/>
            </a:endParaRPr>
          </a:p>
        </p:txBody>
      </p:sp>
      <p:sp>
        <p:nvSpPr>
          <p:cNvPr id="6" name="object 6"/>
          <p:cNvSpPr txBox="1"/>
          <p:nvPr/>
        </p:nvSpPr>
        <p:spPr>
          <a:xfrm>
            <a:off x="372618" y="5442965"/>
            <a:ext cx="1424940" cy="940435"/>
          </a:xfrm>
          <a:prstGeom prst="rect">
            <a:avLst/>
          </a:prstGeom>
          <a:ln w="19812">
            <a:solidFill>
              <a:srgbClr val="000000"/>
            </a:solidFill>
          </a:ln>
        </p:spPr>
        <p:txBody>
          <a:bodyPr vert="horz" wrap="square" lIns="0" tIns="41275" rIns="0" bIns="0" rtlCol="0">
            <a:spAutoFit/>
          </a:bodyPr>
          <a:lstStyle/>
          <a:p>
            <a:pPr marL="89535">
              <a:lnSpc>
                <a:spcPct val="100000"/>
              </a:lnSpc>
              <a:spcBef>
                <a:spcPts val="325"/>
              </a:spcBef>
            </a:pPr>
            <a:r>
              <a:rPr sz="1600" b="0" u="sng" spc="-10" dirty="0">
                <a:solidFill>
                  <a:srgbClr val="404040"/>
                </a:solidFill>
                <a:uFill>
                  <a:solidFill>
                    <a:srgbClr val="404040"/>
                  </a:solidFill>
                </a:uFill>
                <a:latin typeface="Segoe UI Light"/>
                <a:cs typeface="Segoe UI Light"/>
              </a:rPr>
              <a:t>Matricule</a:t>
            </a:r>
            <a:endParaRPr sz="1600">
              <a:latin typeface="Segoe UI Light"/>
              <a:cs typeface="Segoe UI Light"/>
            </a:endParaRPr>
          </a:p>
        </p:txBody>
      </p:sp>
      <p:sp>
        <p:nvSpPr>
          <p:cNvPr id="7" name="object 7"/>
          <p:cNvSpPr txBox="1"/>
          <p:nvPr/>
        </p:nvSpPr>
        <p:spPr>
          <a:xfrm>
            <a:off x="5258561" y="5024628"/>
            <a:ext cx="1424940" cy="420370"/>
          </a:xfrm>
          <a:prstGeom prst="rect">
            <a:avLst/>
          </a:prstGeom>
          <a:ln w="19811">
            <a:solidFill>
              <a:srgbClr val="000000"/>
            </a:solidFill>
          </a:ln>
        </p:spPr>
        <p:txBody>
          <a:bodyPr vert="horz" wrap="square" lIns="0" tIns="39369" rIns="0" bIns="0" rtlCol="0">
            <a:spAutoFit/>
          </a:bodyPr>
          <a:lstStyle/>
          <a:p>
            <a:pPr algn="ctr">
              <a:lnSpc>
                <a:spcPct val="100000"/>
              </a:lnSpc>
              <a:spcBef>
                <a:spcPts val="309"/>
              </a:spcBef>
            </a:pPr>
            <a:r>
              <a:rPr sz="1600" b="0" dirty="0">
                <a:solidFill>
                  <a:srgbClr val="404040"/>
                </a:solidFill>
                <a:latin typeface="Segoe UI Light"/>
                <a:cs typeface="Segoe UI Light"/>
              </a:rPr>
              <a:t>Salle</a:t>
            </a:r>
            <a:endParaRPr sz="1600">
              <a:latin typeface="Segoe UI Light"/>
              <a:cs typeface="Segoe UI Light"/>
            </a:endParaRPr>
          </a:p>
        </p:txBody>
      </p:sp>
      <p:sp>
        <p:nvSpPr>
          <p:cNvPr id="8" name="object 8"/>
          <p:cNvSpPr txBox="1"/>
          <p:nvPr/>
        </p:nvSpPr>
        <p:spPr>
          <a:xfrm>
            <a:off x="5258561" y="5444490"/>
            <a:ext cx="1424940" cy="940435"/>
          </a:xfrm>
          <a:prstGeom prst="rect">
            <a:avLst/>
          </a:prstGeom>
          <a:ln w="19811">
            <a:solidFill>
              <a:srgbClr val="000000"/>
            </a:solidFill>
          </a:ln>
        </p:spPr>
        <p:txBody>
          <a:bodyPr vert="horz" wrap="square" lIns="0" tIns="39370" rIns="0" bIns="0" rtlCol="0">
            <a:spAutoFit/>
          </a:bodyPr>
          <a:lstStyle/>
          <a:p>
            <a:pPr marL="90805">
              <a:lnSpc>
                <a:spcPct val="100000"/>
              </a:lnSpc>
              <a:spcBef>
                <a:spcPts val="310"/>
              </a:spcBef>
            </a:pPr>
            <a:r>
              <a:rPr sz="1600" b="0" u="sng" spc="-10" dirty="0">
                <a:solidFill>
                  <a:srgbClr val="404040"/>
                </a:solidFill>
                <a:uFill>
                  <a:solidFill>
                    <a:srgbClr val="404040"/>
                  </a:solidFill>
                </a:uFill>
                <a:latin typeface="Segoe UI Light"/>
                <a:cs typeface="Segoe UI Light"/>
              </a:rPr>
              <a:t>CodeSalle</a:t>
            </a:r>
            <a:endParaRPr sz="1600">
              <a:latin typeface="Segoe UI Light"/>
              <a:cs typeface="Segoe UI Light"/>
            </a:endParaRPr>
          </a:p>
        </p:txBody>
      </p:sp>
      <p:sp>
        <p:nvSpPr>
          <p:cNvPr id="9" name="object 9"/>
          <p:cNvSpPr/>
          <p:nvPr/>
        </p:nvSpPr>
        <p:spPr>
          <a:xfrm>
            <a:off x="2574798" y="5532882"/>
            <a:ext cx="1905000" cy="760730"/>
          </a:xfrm>
          <a:custGeom>
            <a:avLst/>
            <a:gdLst/>
            <a:ahLst/>
            <a:cxnLst/>
            <a:rect l="l" t="t" r="r" b="b"/>
            <a:pathLst>
              <a:path w="1905000" h="760729">
                <a:moveTo>
                  <a:pt x="0" y="380238"/>
                </a:moveTo>
                <a:lnTo>
                  <a:pt x="8695" y="328643"/>
                </a:lnTo>
                <a:lnTo>
                  <a:pt x="34025" y="279157"/>
                </a:lnTo>
                <a:lnTo>
                  <a:pt x="74854" y="232234"/>
                </a:lnTo>
                <a:lnTo>
                  <a:pt x="130047" y="188326"/>
                </a:lnTo>
                <a:lnTo>
                  <a:pt x="162676" y="167645"/>
                </a:lnTo>
                <a:lnTo>
                  <a:pt x="198470" y="147888"/>
                </a:lnTo>
                <a:lnTo>
                  <a:pt x="237288" y="129111"/>
                </a:lnTo>
                <a:lnTo>
                  <a:pt x="278987" y="111371"/>
                </a:lnTo>
                <a:lnTo>
                  <a:pt x="323426" y="94724"/>
                </a:lnTo>
                <a:lnTo>
                  <a:pt x="370462" y="79228"/>
                </a:lnTo>
                <a:lnTo>
                  <a:pt x="419955" y="64940"/>
                </a:lnTo>
                <a:lnTo>
                  <a:pt x="471762" y="51914"/>
                </a:lnTo>
                <a:lnTo>
                  <a:pt x="525741" y="40209"/>
                </a:lnTo>
                <a:lnTo>
                  <a:pt x="581751" y="29881"/>
                </a:lnTo>
                <a:lnTo>
                  <a:pt x="639649" y="20987"/>
                </a:lnTo>
                <a:lnTo>
                  <a:pt x="699293" y="13582"/>
                </a:lnTo>
                <a:lnTo>
                  <a:pt x="760542" y="7725"/>
                </a:lnTo>
                <a:lnTo>
                  <a:pt x="823255" y="3471"/>
                </a:lnTo>
                <a:lnTo>
                  <a:pt x="887287" y="877"/>
                </a:lnTo>
                <a:lnTo>
                  <a:pt x="952500" y="0"/>
                </a:lnTo>
                <a:lnTo>
                  <a:pt x="1017712" y="877"/>
                </a:lnTo>
                <a:lnTo>
                  <a:pt x="1081744" y="3471"/>
                </a:lnTo>
                <a:lnTo>
                  <a:pt x="1144457" y="7725"/>
                </a:lnTo>
                <a:lnTo>
                  <a:pt x="1205706" y="13582"/>
                </a:lnTo>
                <a:lnTo>
                  <a:pt x="1265350" y="20987"/>
                </a:lnTo>
                <a:lnTo>
                  <a:pt x="1323248" y="29881"/>
                </a:lnTo>
                <a:lnTo>
                  <a:pt x="1379258" y="40209"/>
                </a:lnTo>
                <a:lnTo>
                  <a:pt x="1433237" y="51914"/>
                </a:lnTo>
                <a:lnTo>
                  <a:pt x="1485044" y="64940"/>
                </a:lnTo>
                <a:lnTo>
                  <a:pt x="1534537" y="79228"/>
                </a:lnTo>
                <a:lnTo>
                  <a:pt x="1581573" y="94724"/>
                </a:lnTo>
                <a:lnTo>
                  <a:pt x="1626012" y="111371"/>
                </a:lnTo>
                <a:lnTo>
                  <a:pt x="1667711" y="129111"/>
                </a:lnTo>
                <a:lnTo>
                  <a:pt x="1706529" y="147888"/>
                </a:lnTo>
                <a:lnTo>
                  <a:pt x="1742323" y="167645"/>
                </a:lnTo>
                <a:lnTo>
                  <a:pt x="1774952" y="188326"/>
                </a:lnTo>
                <a:lnTo>
                  <a:pt x="1830145" y="232234"/>
                </a:lnTo>
                <a:lnTo>
                  <a:pt x="1870974" y="279157"/>
                </a:lnTo>
                <a:lnTo>
                  <a:pt x="1896304" y="328643"/>
                </a:lnTo>
                <a:lnTo>
                  <a:pt x="1905000" y="380238"/>
                </a:lnTo>
                <a:lnTo>
                  <a:pt x="1902802" y="406270"/>
                </a:lnTo>
                <a:lnTo>
                  <a:pt x="1885647" y="456867"/>
                </a:lnTo>
                <a:lnTo>
                  <a:pt x="1852426" y="505128"/>
                </a:lnTo>
                <a:lnTo>
                  <a:pt x="1804273" y="550600"/>
                </a:lnTo>
                <a:lnTo>
                  <a:pt x="1742323" y="592830"/>
                </a:lnTo>
                <a:lnTo>
                  <a:pt x="1706529" y="612587"/>
                </a:lnTo>
                <a:lnTo>
                  <a:pt x="1667711" y="631364"/>
                </a:lnTo>
                <a:lnTo>
                  <a:pt x="1626012" y="649104"/>
                </a:lnTo>
                <a:lnTo>
                  <a:pt x="1581573" y="665751"/>
                </a:lnTo>
                <a:lnTo>
                  <a:pt x="1534537" y="681247"/>
                </a:lnTo>
                <a:lnTo>
                  <a:pt x="1485044" y="695535"/>
                </a:lnTo>
                <a:lnTo>
                  <a:pt x="1433237" y="708561"/>
                </a:lnTo>
                <a:lnTo>
                  <a:pt x="1379258" y="720266"/>
                </a:lnTo>
                <a:lnTo>
                  <a:pt x="1323248" y="730594"/>
                </a:lnTo>
                <a:lnTo>
                  <a:pt x="1265350" y="739488"/>
                </a:lnTo>
                <a:lnTo>
                  <a:pt x="1205706" y="746893"/>
                </a:lnTo>
                <a:lnTo>
                  <a:pt x="1144457" y="752750"/>
                </a:lnTo>
                <a:lnTo>
                  <a:pt x="1081744" y="757004"/>
                </a:lnTo>
                <a:lnTo>
                  <a:pt x="1017712" y="759598"/>
                </a:lnTo>
                <a:lnTo>
                  <a:pt x="952500" y="760476"/>
                </a:lnTo>
                <a:lnTo>
                  <a:pt x="887287" y="759598"/>
                </a:lnTo>
                <a:lnTo>
                  <a:pt x="823255" y="757004"/>
                </a:lnTo>
                <a:lnTo>
                  <a:pt x="760542" y="752750"/>
                </a:lnTo>
                <a:lnTo>
                  <a:pt x="699293" y="746893"/>
                </a:lnTo>
                <a:lnTo>
                  <a:pt x="639649" y="739488"/>
                </a:lnTo>
                <a:lnTo>
                  <a:pt x="581751" y="730594"/>
                </a:lnTo>
                <a:lnTo>
                  <a:pt x="525741" y="720266"/>
                </a:lnTo>
                <a:lnTo>
                  <a:pt x="471762" y="708561"/>
                </a:lnTo>
                <a:lnTo>
                  <a:pt x="419955" y="695535"/>
                </a:lnTo>
                <a:lnTo>
                  <a:pt x="370462" y="681247"/>
                </a:lnTo>
                <a:lnTo>
                  <a:pt x="323426" y="665751"/>
                </a:lnTo>
                <a:lnTo>
                  <a:pt x="278987" y="649104"/>
                </a:lnTo>
                <a:lnTo>
                  <a:pt x="237288" y="631364"/>
                </a:lnTo>
                <a:lnTo>
                  <a:pt x="198470" y="612587"/>
                </a:lnTo>
                <a:lnTo>
                  <a:pt x="162676" y="592830"/>
                </a:lnTo>
                <a:lnTo>
                  <a:pt x="130047" y="572149"/>
                </a:lnTo>
                <a:lnTo>
                  <a:pt x="74854" y="528241"/>
                </a:lnTo>
                <a:lnTo>
                  <a:pt x="34025" y="481318"/>
                </a:lnTo>
                <a:lnTo>
                  <a:pt x="8695" y="431832"/>
                </a:lnTo>
                <a:lnTo>
                  <a:pt x="0" y="380238"/>
                </a:lnTo>
                <a:close/>
              </a:path>
            </a:pathLst>
          </a:custGeom>
          <a:ln w="19812">
            <a:solidFill>
              <a:srgbClr val="000000"/>
            </a:solidFill>
          </a:ln>
        </p:spPr>
        <p:txBody>
          <a:bodyPr wrap="square" lIns="0" tIns="0" rIns="0" bIns="0" rtlCol="0"/>
          <a:lstStyle/>
          <a:p>
            <a:endParaRPr/>
          </a:p>
        </p:txBody>
      </p:sp>
      <p:sp>
        <p:nvSpPr>
          <p:cNvPr id="10" name="object 10"/>
          <p:cNvSpPr/>
          <p:nvPr/>
        </p:nvSpPr>
        <p:spPr>
          <a:xfrm>
            <a:off x="1797557" y="5913882"/>
            <a:ext cx="3461385" cy="0"/>
          </a:xfrm>
          <a:custGeom>
            <a:avLst/>
            <a:gdLst/>
            <a:ahLst/>
            <a:cxnLst/>
            <a:rect l="l" t="t" r="r" b="b"/>
            <a:pathLst>
              <a:path w="3461385">
                <a:moveTo>
                  <a:pt x="0" y="0"/>
                </a:moveTo>
                <a:lnTo>
                  <a:pt x="3461004" y="0"/>
                </a:lnTo>
              </a:path>
            </a:pathLst>
          </a:custGeom>
          <a:ln w="19812">
            <a:solidFill>
              <a:srgbClr val="000000"/>
            </a:solidFill>
          </a:ln>
        </p:spPr>
        <p:txBody>
          <a:bodyPr wrap="square" lIns="0" tIns="0" rIns="0" bIns="0" rtlCol="0"/>
          <a:lstStyle/>
          <a:p>
            <a:endParaRPr/>
          </a:p>
        </p:txBody>
      </p:sp>
      <p:sp>
        <p:nvSpPr>
          <p:cNvPr id="11" name="object 11"/>
          <p:cNvSpPr txBox="1"/>
          <p:nvPr/>
        </p:nvSpPr>
        <p:spPr>
          <a:xfrm>
            <a:off x="3180079" y="5562701"/>
            <a:ext cx="692785" cy="269240"/>
          </a:xfrm>
          <a:prstGeom prst="rect">
            <a:avLst/>
          </a:prstGeom>
        </p:spPr>
        <p:txBody>
          <a:bodyPr vert="horz" wrap="square" lIns="0" tIns="12065" rIns="0" bIns="0" rtlCol="0">
            <a:spAutoFit/>
          </a:bodyPr>
          <a:lstStyle/>
          <a:p>
            <a:pPr marL="12700">
              <a:lnSpc>
                <a:spcPct val="100000"/>
              </a:lnSpc>
              <a:spcBef>
                <a:spcPts val="95"/>
              </a:spcBef>
            </a:pPr>
            <a:r>
              <a:rPr sz="1600" b="0" spc="-210" dirty="0">
                <a:solidFill>
                  <a:srgbClr val="404040"/>
                </a:solidFill>
                <a:latin typeface="Segoe UI Light"/>
                <a:cs typeface="Segoe UI Light"/>
              </a:rPr>
              <a:t>T</a:t>
            </a:r>
            <a:r>
              <a:rPr sz="1600" b="0" spc="5" dirty="0">
                <a:solidFill>
                  <a:srgbClr val="404040"/>
                </a:solidFill>
                <a:latin typeface="Segoe UI Light"/>
                <a:cs typeface="Segoe UI Light"/>
              </a:rPr>
              <a:t>ra</a:t>
            </a:r>
            <a:r>
              <a:rPr sz="1600" b="0" dirty="0">
                <a:solidFill>
                  <a:srgbClr val="404040"/>
                </a:solidFill>
                <a:latin typeface="Segoe UI Light"/>
                <a:cs typeface="Segoe UI Light"/>
              </a:rPr>
              <a:t>v</a:t>
            </a:r>
            <a:r>
              <a:rPr sz="1600" b="0" spc="-10" dirty="0">
                <a:solidFill>
                  <a:srgbClr val="404040"/>
                </a:solidFill>
                <a:latin typeface="Segoe UI Light"/>
                <a:cs typeface="Segoe UI Light"/>
              </a:rPr>
              <a:t>ail</a:t>
            </a:r>
            <a:r>
              <a:rPr sz="1600" b="0" spc="-15" dirty="0">
                <a:solidFill>
                  <a:srgbClr val="404040"/>
                </a:solidFill>
                <a:latin typeface="Segoe UI Light"/>
                <a:cs typeface="Segoe UI Light"/>
              </a:rPr>
              <a:t>l</a:t>
            </a:r>
            <a:r>
              <a:rPr sz="1600" b="0" spc="-5" dirty="0">
                <a:solidFill>
                  <a:srgbClr val="404040"/>
                </a:solidFill>
                <a:latin typeface="Segoe UI Light"/>
                <a:cs typeface="Segoe UI Light"/>
              </a:rPr>
              <a:t>e</a:t>
            </a:r>
            <a:endParaRPr sz="1600">
              <a:latin typeface="Segoe UI Light"/>
              <a:cs typeface="Segoe UI Light"/>
            </a:endParaRPr>
          </a:p>
        </p:txBody>
      </p:sp>
      <p:sp>
        <p:nvSpPr>
          <p:cNvPr id="12" name="object 12"/>
          <p:cNvSpPr txBox="1"/>
          <p:nvPr/>
        </p:nvSpPr>
        <p:spPr>
          <a:xfrm>
            <a:off x="1925827" y="5612383"/>
            <a:ext cx="215265"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1,1</a:t>
            </a:r>
            <a:endParaRPr sz="1600">
              <a:latin typeface="Segoe UI Light"/>
              <a:cs typeface="Segoe UI Light"/>
            </a:endParaRPr>
          </a:p>
        </p:txBody>
      </p:sp>
      <p:sp>
        <p:nvSpPr>
          <p:cNvPr id="13" name="object 13"/>
          <p:cNvSpPr txBox="1"/>
          <p:nvPr/>
        </p:nvSpPr>
        <p:spPr>
          <a:xfrm>
            <a:off x="4895469" y="5612383"/>
            <a:ext cx="25146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1,n</a:t>
            </a:r>
            <a:endParaRPr sz="1600">
              <a:latin typeface="Segoe UI Light"/>
              <a:cs typeface="Segoe UI Light"/>
            </a:endParaRPr>
          </a:p>
        </p:txBody>
      </p:sp>
      <p:sp>
        <p:nvSpPr>
          <p:cNvPr id="14" name="object 14"/>
          <p:cNvSpPr txBox="1"/>
          <p:nvPr/>
        </p:nvSpPr>
        <p:spPr>
          <a:xfrm>
            <a:off x="10156697" y="5024628"/>
            <a:ext cx="1424940" cy="420370"/>
          </a:xfrm>
          <a:prstGeom prst="rect">
            <a:avLst/>
          </a:prstGeom>
          <a:ln w="19811">
            <a:solidFill>
              <a:srgbClr val="000000"/>
            </a:solidFill>
          </a:ln>
        </p:spPr>
        <p:txBody>
          <a:bodyPr vert="horz" wrap="square" lIns="0" tIns="42545" rIns="0" bIns="0" rtlCol="0">
            <a:spAutoFit/>
          </a:bodyPr>
          <a:lstStyle/>
          <a:p>
            <a:pPr algn="ctr">
              <a:lnSpc>
                <a:spcPct val="100000"/>
              </a:lnSpc>
              <a:spcBef>
                <a:spcPts val="335"/>
              </a:spcBef>
            </a:pPr>
            <a:r>
              <a:rPr sz="1600" b="0" dirty="0">
                <a:solidFill>
                  <a:srgbClr val="404040"/>
                </a:solidFill>
                <a:latin typeface="Segoe UI Light"/>
                <a:cs typeface="Segoe UI Light"/>
              </a:rPr>
              <a:t>Film</a:t>
            </a:r>
            <a:endParaRPr sz="1600">
              <a:latin typeface="Segoe UI Light"/>
              <a:cs typeface="Segoe UI Light"/>
            </a:endParaRPr>
          </a:p>
        </p:txBody>
      </p:sp>
      <p:sp>
        <p:nvSpPr>
          <p:cNvPr id="15" name="object 15"/>
          <p:cNvSpPr txBox="1"/>
          <p:nvPr/>
        </p:nvSpPr>
        <p:spPr>
          <a:xfrm>
            <a:off x="10156697" y="5444490"/>
            <a:ext cx="1424940" cy="940435"/>
          </a:xfrm>
          <a:prstGeom prst="rect">
            <a:avLst/>
          </a:prstGeom>
          <a:ln w="19811">
            <a:solidFill>
              <a:srgbClr val="000000"/>
            </a:solidFill>
          </a:ln>
        </p:spPr>
        <p:txBody>
          <a:bodyPr vert="horz" wrap="square" lIns="0" tIns="42545" rIns="0" bIns="0" rtlCol="0">
            <a:spAutoFit/>
          </a:bodyPr>
          <a:lstStyle/>
          <a:p>
            <a:pPr marL="90805">
              <a:lnSpc>
                <a:spcPct val="100000"/>
              </a:lnSpc>
              <a:spcBef>
                <a:spcPts val="335"/>
              </a:spcBef>
            </a:pPr>
            <a:r>
              <a:rPr sz="1600" b="0" u="sng" spc="-10" dirty="0">
                <a:solidFill>
                  <a:srgbClr val="404040"/>
                </a:solidFill>
                <a:uFill>
                  <a:solidFill>
                    <a:srgbClr val="404040"/>
                  </a:solidFill>
                </a:uFill>
                <a:latin typeface="Segoe UI Light"/>
                <a:cs typeface="Segoe UI Light"/>
              </a:rPr>
              <a:t>CodeFilm</a:t>
            </a:r>
            <a:endParaRPr sz="1600">
              <a:latin typeface="Segoe UI Light"/>
              <a:cs typeface="Segoe UI Light"/>
            </a:endParaRPr>
          </a:p>
        </p:txBody>
      </p:sp>
      <p:sp>
        <p:nvSpPr>
          <p:cNvPr id="16" name="object 16"/>
          <p:cNvSpPr/>
          <p:nvPr/>
        </p:nvSpPr>
        <p:spPr>
          <a:xfrm>
            <a:off x="7462266" y="5487161"/>
            <a:ext cx="1905000" cy="759460"/>
          </a:xfrm>
          <a:custGeom>
            <a:avLst/>
            <a:gdLst/>
            <a:ahLst/>
            <a:cxnLst/>
            <a:rect l="l" t="t" r="r" b="b"/>
            <a:pathLst>
              <a:path w="1905000" h="759460">
                <a:moveTo>
                  <a:pt x="0" y="379475"/>
                </a:moveTo>
                <a:lnTo>
                  <a:pt x="8695" y="327984"/>
                </a:lnTo>
                <a:lnTo>
                  <a:pt x="34025" y="278597"/>
                </a:lnTo>
                <a:lnTo>
                  <a:pt x="74854" y="231768"/>
                </a:lnTo>
                <a:lnTo>
                  <a:pt x="130048" y="187948"/>
                </a:lnTo>
                <a:lnTo>
                  <a:pt x="162676" y="167308"/>
                </a:lnTo>
                <a:lnTo>
                  <a:pt x="198470" y="147590"/>
                </a:lnTo>
                <a:lnTo>
                  <a:pt x="237288" y="128851"/>
                </a:lnTo>
                <a:lnTo>
                  <a:pt x="278987" y="111147"/>
                </a:lnTo>
                <a:lnTo>
                  <a:pt x="323426" y="94534"/>
                </a:lnTo>
                <a:lnTo>
                  <a:pt x="370462" y="79069"/>
                </a:lnTo>
                <a:lnTo>
                  <a:pt x="419955" y="64809"/>
                </a:lnTo>
                <a:lnTo>
                  <a:pt x="471762" y="51810"/>
                </a:lnTo>
                <a:lnTo>
                  <a:pt x="525741" y="40128"/>
                </a:lnTo>
                <a:lnTo>
                  <a:pt x="581751" y="29821"/>
                </a:lnTo>
                <a:lnTo>
                  <a:pt x="639649" y="20944"/>
                </a:lnTo>
                <a:lnTo>
                  <a:pt x="699293" y="13555"/>
                </a:lnTo>
                <a:lnTo>
                  <a:pt x="760542" y="7709"/>
                </a:lnTo>
                <a:lnTo>
                  <a:pt x="823255" y="3464"/>
                </a:lnTo>
                <a:lnTo>
                  <a:pt x="887287" y="875"/>
                </a:lnTo>
                <a:lnTo>
                  <a:pt x="952500" y="0"/>
                </a:lnTo>
                <a:lnTo>
                  <a:pt x="1017712" y="875"/>
                </a:lnTo>
                <a:lnTo>
                  <a:pt x="1081744" y="3464"/>
                </a:lnTo>
                <a:lnTo>
                  <a:pt x="1144457" y="7709"/>
                </a:lnTo>
                <a:lnTo>
                  <a:pt x="1205706" y="13555"/>
                </a:lnTo>
                <a:lnTo>
                  <a:pt x="1265350" y="20944"/>
                </a:lnTo>
                <a:lnTo>
                  <a:pt x="1323248" y="29821"/>
                </a:lnTo>
                <a:lnTo>
                  <a:pt x="1379258" y="40128"/>
                </a:lnTo>
                <a:lnTo>
                  <a:pt x="1433237" y="51810"/>
                </a:lnTo>
                <a:lnTo>
                  <a:pt x="1485044" y="64809"/>
                </a:lnTo>
                <a:lnTo>
                  <a:pt x="1534537" y="79069"/>
                </a:lnTo>
                <a:lnTo>
                  <a:pt x="1581573" y="94534"/>
                </a:lnTo>
                <a:lnTo>
                  <a:pt x="1626012" y="111147"/>
                </a:lnTo>
                <a:lnTo>
                  <a:pt x="1667711" y="128851"/>
                </a:lnTo>
                <a:lnTo>
                  <a:pt x="1706529" y="147590"/>
                </a:lnTo>
                <a:lnTo>
                  <a:pt x="1742323" y="167308"/>
                </a:lnTo>
                <a:lnTo>
                  <a:pt x="1774952" y="187948"/>
                </a:lnTo>
                <a:lnTo>
                  <a:pt x="1830145" y="231768"/>
                </a:lnTo>
                <a:lnTo>
                  <a:pt x="1870974" y="278597"/>
                </a:lnTo>
                <a:lnTo>
                  <a:pt x="1896304" y="327984"/>
                </a:lnTo>
                <a:lnTo>
                  <a:pt x="1905000" y="379475"/>
                </a:lnTo>
                <a:lnTo>
                  <a:pt x="1902802" y="405456"/>
                </a:lnTo>
                <a:lnTo>
                  <a:pt x="1885647" y="455952"/>
                </a:lnTo>
                <a:lnTo>
                  <a:pt x="1852426" y="504117"/>
                </a:lnTo>
                <a:lnTo>
                  <a:pt x="1804273" y="549497"/>
                </a:lnTo>
                <a:lnTo>
                  <a:pt x="1742323" y="591643"/>
                </a:lnTo>
                <a:lnTo>
                  <a:pt x="1706529" y="611361"/>
                </a:lnTo>
                <a:lnTo>
                  <a:pt x="1667711" y="630100"/>
                </a:lnTo>
                <a:lnTo>
                  <a:pt x="1626012" y="647804"/>
                </a:lnTo>
                <a:lnTo>
                  <a:pt x="1581573" y="664417"/>
                </a:lnTo>
                <a:lnTo>
                  <a:pt x="1534537" y="679882"/>
                </a:lnTo>
                <a:lnTo>
                  <a:pt x="1485044" y="694142"/>
                </a:lnTo>
                <a:lnTo>
                  <a:pt x="1433237" y="707141"/>
                </a:lnTo>
                <a:lnTo>
                  <a:pt x="1379258" y="718823"/>
                </a:lnTo>
                <a:lnTo>
                  <a:pt x="1323248" y="729130"/>
                </a:lnTo>
                <a:lnTo>
                  <a:pt x="1265350" y="738007"/>
                </a:lnTo>
                <a:lnTo>
                  <a:pt x="1205706" y="745396"/>
                </a:lnTo>
                <a:lnTo>
                  <a:pt x="1144457" y="751242"/>
                </a:lnTo>
                <a:lnTo>
                  <a:pt x="1081744" y="755487"/>
                </a:lnTo>
                <a:lnTo>
                  <a:pt x="1017712" y="758076"/>
                </a:lnTo>
                <a:lnTo>
                  <a:pt x="952500" y="758952"/>
                </a:lnTo>
                <a:lnTo>
                  <a:pt x="887287" y="758076"/>
                </a:lnTo>
                <a:lnTo>
                  <a:pt x="823255" y="755487"/>
                </a:lnTo>
                <a:lnTo>
                  <a:pt x="760542" y="751242"/>
                </a:lnTo>
                <a:lnTo>
                  <a:pt x="699293" y="745396"/>
                </a:lnTo>
                <a:lnTo>
                  <a:pt x="639649" y="738007"/>
                </a:lnTo>
                <a:lnTo>
                  <a:pt x="581751" y="729130"/>
                </a:lnTo>
                <a:lnTo>
                  <a:pt x="525741" y="718823"/>
                </a:lnTo>
                <a:lnTo>
                  <a:pt x="471762" y="707141"/>
                </a:lnTo>
                <a:lnTo>
                  <a:pt x="419955" y="694142"/>
                </a:lnTo>
                <a:lnTo>
                  <a:pt x="370462" y="679882"/>
                </a:lnTo>
                <a:lnTo>
                  <a:pt x="323426" y="664417"/>
                </a:lnTo>
                <a:lnTo>
                  <a:pt x="278987" y="647804"/>
                </a:lnTo>
                <a:lnTo>
                  <a:pt x="237288" y="630100"/>
                </a:lnTo>
                <a:lnTo>
                  <a:pt x="198470" y="611361"/>
                </a:lnTo>
                <a:lnTo>
                  <a:pt x="162676" y="591643"/>
                </a:lnTo>
                <a:lnTo>
                  <a:pt x="130048" y="571003"/>
                </a:lnTo>
                <a:lnTo>
                  <a:pt x="74854" y="527183"/>
                </a:lnTo>
                <a:lnTo>
                  <a:pt x="34025" y="480354"/>
                </a:lnTo>
                <a:lnTo>
                  <a:pt x="8695" y="430967"/>
                </a:lnTo>
                <a:lnTo>
                  <a:pt x="0" y="379475"/>
                </a:lnTo>
                <a:close/>
              </a:path>
            </a:pathLst>
          </a:custGeom>
          <a:ln w="19811">
            <a:solidFill>
              <a:srgbClr val="000000"/>
            </a:solidFill>
          </a:ln>
        </p:spPr>
        <p:txBody>
          <a:bodyPr wrap="square" lIns="0" tIns="0" rIns="0" bIns="0" rtlCol="0"/>
          <a:lstStyle/>
          <a:p>
            <a:endParaRPr/>
          </a:p>
        </p:txBody>
      </p:sp>
      <p:sp>
        <p:nvSpPr>
          <p:cNvPr id="17" name="object 17"/>
          <p:cNvSpPr/>
          <p:nvPr/>
        </p:nvSpPr>
        <p:spPr>
          <a:xfrm>
            <a:off x="6683502" y="5866638"/>
            <a:ext cx="3461385" cy="0"/>
          </a:xfrm>
          <a:custGeom>
            <a:avLst/>
            <a:gdLst/>
            <a:ahLst/>
            <a:cxnLst/>
            <a:rect l="l" t="t" r="r" b="b"/>
            <a:pathLst>
              <a:path w="3461384">
                <a:moveTo>
                  <a:pt x="0" y="0"/>
                </a:moveTo>
                <a:lnTo>
                  <a:pt x="3461004" y="0"/>
                </a:lnTo>
              </a:path>
            </a:pathLst>
          </a:custGeom>
          <a:ln w="19812">
            <a:solidFill>
              <a:srgbClr val="000000"/>
            </a:solidFill>
          </a:ln>
        </p:spPr>
        <p:txBody>
          <a:bodyPr wrap="square" lIns="0" tIns="0" rIns="0" bIns="0" rtlCol="0"/>
          <a:lstStyle/>
          <a:p>
            <a:endParaRPr/>
          </a:p>
        </p:txBody>
      </p:sp>
      <p:sp>
        <p:nvSpPr>
          <p:cNvPr id="18" name="object 18"/>
          <p:cNvSpPr txBox="1"/>
          <p:nvPr/>
        </p:nvSpPr>
        <p:spPr>
          <a:xfrm>
            <a:off x="6794754" y="5565749"/>
            <a:ext cx="251460"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1,n</a:t>
            </a:r>
            <a:endParaRPr sz="1600">
              <a:latin typeface="Segoe UI Light"/>
              <a:cs typeface="Segoe UI Light"/>
            </a:endParaRPr>
          </a:p>
        </p:txBody>
      </p:sp>
      <p:sp>
        <p:nvSpPr>
          <p:cNvPr id="19" name="object 19"/>
          <p:cNvSpPr txBox="1"/>
          <p:nvPr/>
        </p:nvSpPr>
        <p:spPr>
          <a:xfrm>
            <a:off x="9800970" y="5565749"/>
            <a:ext cx="215265" cy="269240"/>
          </a:xfrm>
          <a:prstGeom prst="rect">
            <a:avLst/>
          </a:prstGeom>
        </p:spPr>
        <p:txBody>
          <a:bodyPr vert="horz" wrap="square" lIns="0" tIns="12065" rIns="0" bIns="0" rtlCol="0">
            <a:spAutoFit/>
          </a:bodyPr>
          <a:lstStyle/>
          <a:p>
            <a:pPr marL="12700">
              <a:lnSpc>
                <a:spcPct val="100000"/>
              </a:lnSpc>
              <a:spcBef>
                <a:spcPts val="95"/>
              </a:spcBef>
            </a:pPr>
            <a:r>
              <a:rPr sz="1600" b="0" spc="-10" dirty="0">
                <a:solidFill>
                  <a:srgbClr val="404040"/>
                </a:solidFill>
                <a:latin typeface="Segoe UI Light"/>
                <a:cs typeface="Segoe UI Light"/>
              </a:rPr>
              <a:t>1,1</a:t>
            </a:r>
            <a:endParaRPr sz="1600">
              <a:latin typeface="Segoe UI Light"/>
              <a:cs typeface="Segoe UI Light"/>
            </a:endParaRPr>
          </a:p>
        </p:txBody>
      </p:sp>
      <p:sp>
        <p:nvSpPr>
          <p:cNvPr id="20" name="object 20"/>
          <p:cNvSpPr txBox="1"/>
          <p:nvPr/>
        </p:nvSpPr>
        <p:spPr>
          <a:xfrm>
            <a:off x="7707630" y="3661409"/>
            <a:ext cx="1424940" cy="419100"/>
          </a:xfrm>
          <a:prstGeom prst="rect">
            <a:avLst/>
          </a:prstGeom>
          <a:ln w="19811">
            <a:solidFill>
              <a:srgbClr val="000000"/>
            </a:solidFill>
          </a:ln>
        </p:spPr>
        <p:txBody>
          <a:bodyPr vert="horz" wrap="square" lIns="0" tIns="40005" rIns="0" bIns="0" rtlCol="0">
            <a:spAutoFit/>
          </a:bodyPr>
          <a:lstStyle/>
          <a:p>
            <a:pPr marL="635" algn="ctr">
              <a:lnSpc>
                <a:spcPct val="100000"/>
              </a:lnSpc>
              <a:spcBef>
                <a:spcPts val="315"/>
              </a:spcBef>
            </a:pPr>
            <a:r>
              <a:rPr sz="1600" b="0" dirty="0">
                <a:solidFill>
                  <a:srgbClr val="404040"/>
                </a:solidFill>
                <a:latin typeface="Segoe UI Light"/>
                <a:cs typeface="Segoe UI Light"/>
              </a:rPr>
              <a:t>Date</a:t>
            </a:r>
            <a:endParaRPr sz="1600">
              <a:latin typeface="Segoe UI Light"/>
              <a:cs typeface="Segoe UI Light"/>
            </a:endParaRPr>
          </a:p>
        </p:txBody>
      </p:sp>
      <p:sp>
        <p:nvSpPr>
          <p:cNvPr id="21" name="object 21"/>
          <p:cNvSpPr txBox="1"/>
          <p:nvPr/>
        </p:nvSpPr>
        <p:spPr>
          <a:xfrm>
            <a:off x="7707630" y="4080509"/>
            <a:ext cx="1424940" cy="940435"/>
          </a:xfrm>
          <a:prstGeom prst="rect">
            <a:avLst/>
          </a:prstGeom>
          <a:ln w="19811">
            <a:solidFill>
              <a:srgbClr val="000000"/>
            </a:solidFill>
          </a:ln>
        </p:spPr>
        <p:txBody>
          <a:bodyPr vert="horz" wrap="square" lIns="0" tIns="40640" rIns="0" bIns="0" rtlCol="0">
            <a:spAutoFit/>
          </a:bodyPr>
          <a:lstStyle/>
          <a:p>
            <a:pPr marL="90805">
              <a:lnSpc>
                <a:spcPct val="100000"/>
              </a:lnSpc>
              <a:spcBef>
                <a:spcPts val="320"/>
              </a:spcBef>
            </a:pPr>
            <a:r>
              <a:rPr sz="1600" b="0" u="sng" spc="-5" dirty="0">
                <a:solidFill>
                  <a:srgbClr val="404040"/>
                </a:solidFill>
                <a:uFill>
                  <a:solidFill>
                    <a:srgbClr val="404040"/>
                  </a:solidFill>
                </a:uFill>
                <a:latin typeface="Segoe UI Light"/>
                <a:cs typeface="Segoe UI Light"/>
              </a:rPr>
              <a:t>Date</a:t>
            </a:r>
            <a:endParaRPr sz="1600">
              <a:latin typeface="Segoe UI Light"/>
              <a:cs typeface="Segoe UI Light"/>
            </a:endParaRPr>
          </a:p>
        </p:txBody>
      </p:sp>
      <p:sp>
        <p:nvSpPr>
          <p:cNvPr id="22" name="object 22"/>
          <p:cNvSpPr/>
          <p:nvPr/>
        </p:nvSpPr>
        <p:spPr>
          <a:xfrm>
            <a:off x="8414766" y="5020817"/>
            <a:ext cx="5715" cy="465455"/>
          </a:xfrm>
          <a:custGeom>
            <a:avLst/>
            <a:gdLst/>
            <a:ahLst/>
            <a:cxnLst/>
            <a:rect l="l" t="t" r="r" b="b"/>
            <a:pathLst>
              <a:path w="5715" h="465454">
                <a:moveTo>
                  <a:pt x="0" y="465454"/>
                </a:moveTo>
                <a:lnTo>
                  <a:pt x="5587" y="0"/>
                </a:lnTo>
              </a:path>
            </a:pathLst>
          </a:custGeom>
          <a:ln w="19811">
            <a:solidFill>
              <a:srgbClr val="000000"/>
            </a:solidFill>
          </a:ln>
        </p:spPr>
        <p:txBody>
          <a:bodyPr wrap="square" lIns="0" tIns="0" rIns="0" bIns="0" rtlCol="0"/>
          <a:lstStyle/>
          <a:p>
            <a:endParaRPr/>
          </a:p>
        </p:txBody>
      </p:sp>
      <p:sp>
        <p:nvSpPr>
          <p:cNvPr id="23" name="object 23"/>
          <p:cNvSpPr txBox="1"/>
          <p:nvPr/>
        </p:nvSpPr>
        <p:spPr>
          <a:xfrm>
            <a:off x="8070342" y="5071948"/>
            <a:ext cx="695960" cy="712470"/>
          </a:xfrm>
          <a:prstGeom prst="rect">
            <a:avLst/>
          </a:prstGeom>
        </p:spPr>
        <p:txBody>
          <a:bodyPr vert="horz" wrap="square" lIns="0" tIns="12065" rIns="0" bIns="0" rtlCol="0">
            <a:spAutoFit/>
          </a:bodyPr>
          <a:lstStyle/>
          <a:p>
            <a:pPr marL="457200">
              <a:lnSpc>
                <a:spcPct val="100000"/>
              </a:lnSpc>
              <a:spcBef>
                <a:spcPts val="95"/>
              </a:spcBef>
            </a:pPr>
            <a:r>
              <a:rPr sz="1600" b="0" spc="-15" dirty="0">
                <a:solidFill>
                  <a:srgbClr val="404040"/>
                </a:solidFill>
                <a:latin typeface="Segoe UI Light"/>
                <a:cs typeface="Segoe UI Light"/>
              </a:rPr>
              <a:t>1</a:t>
            </a:r>
            <a:r>
              <a:rPr sz="1600" b="0" spc="-5" dirty="0">
                <a:solidFill>
                  <a:srgbClr val="404040"/>
                </a:solidFill>
                <a:latin typeface="Segoe UI Light"/>
                <a:cs typeface="Segoe UI Light"/>
              </a:rPr>
              <a:t>,n</a:t>
            </a:r>
            <a:endParaRPr sz="1600">
              <a:latin typeface="Segoe UI Light"/>
              <a:cs typeface="Segoe UI Light"/>
            </a:endParaRPr>
          </a:p>
          <a:p>
            <a:pPr marL="12700">
              <a:lnSpc>
                <a:spcPct val="100000"/>
              </a:lnSpc>
              <a:spcBef>
                <a:spcPts val="1575"/>
              </a:spcBef>
            </a:pPr>
            <a:r>
              <a:rPr sz="1600" b="0" spc="-5" dirty="0">
                <a:solidFill>
                  <a:srgbClr val="404040"/>
                </a:solidFill>
                <a:latin typeface="Segoe UI Light"/>
                <a:cs typeface="Segoe UI Light"/>
              </a:rPr>
              <a:t>Projette</a:t>
            </a:r>
            <a:endParaRPr sz="1600">
              <a:latin typeface="Segoe UI Light"/>
              <a:cs typeface="Segoe UI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P spid="14" grpId="0" animBg="1"/>
      <p:bldP spid="15" grpId="0" animBg="1"/>
      <p:bldP spid="16" grpId="0" animBg="1"/>
      <p:bldP spid="17" grpId="0" animBg="1"/>
      <p:bldP spid="18" grpId="0"/>
      <p:bldP spid="19" grpId="0"/>
      <p:bldP spid="20" grpId="0" animBg="1"/>
      <p:bldP spid="21" grpId="0" animBg="1"/>
      <p:bldP spid="22"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7068" y="281432"/>
            <a:ext cx="8117840" cy="1671955"/>
          </a:xfrm>
          <a:prstGeom prst="rect">
            <a:avLst/>
          </a:prstGeom>
        </p:spPr>
        <p:txBody>
          <a:bodyPr vert="horz" wrap="square" lIns="0" tIns="12700" rIns="0" bIns="0" rtlCol="0">
            <a:spAutoFit/>
          </a:bodyPr>
          <a:lstStyle/>
          <a:p>
            <a:pPr marL="1082040" marR="5080" indent="-1069975">
              <a:lnSpc>
                <a:spcPct val="100000"/>
              </a:lnSpc>
              <a:spcBef>
                <a:spcPts val="100"/>
              </a:spcBef>
            </a:pPr>
            <a:r>
              <a:rPr sz="5400" b="0" spc="-5" dirty="0">
                <a:solidFill>
                  <a:srgbClr val="FFFFFF"/>
                </a:solidFill>
                <a:latin typeface="Segoe UI"/>
                <a:cs typeface="Segoe UI"/>
              </a:rPr>
              <a:t>Analyse </a:t>
            </a:r>
            <a:r>
              <a:rPr sz="5400" b="0" dirty="0">
                <a:solidFill>
                  <a:srgbClr val="FFFFFF"/>
                </a:solidFill>
                <a:latin typeface="Segoe UI"/>
                <a:cs typeface="Segoe UI"/>
              </a:rPr>
              <a:t>et conception des  </a:t>
            </a:r>
            <a:r>
              <a:rPr sz="5400" b="0" spc="-10" dirty="0">
                <a:solidFill>
                  <a:srgbClr val="FFFFFF"/>
                </a:solidFill>
                <a:latin typeface="Segoe UI"/>
                <a:cs typeface="Segoe UI"/>
              </a:rPr>
              <a:t>systèmes</a:t>
            </a:r>
            <a:r>
              <a:rPr sz="5400" b="0" spc="-70" dirty="0">
                <a:solidFill>
                  <a:srgbClr val="FFFFFF"/>
                </a:solidFill>
                <a:latin typeface="Segoe UI"/>
                <a:cs typeface="Segoe UI"/>
              </a:rPr>
              <a:t> </a:t>
            </a:r>
            <a:r>
              <a:rPr sz="5400" b="0" spc="-5" dirty="0">
                <a:solidFill>
                  <a:srgbClr val="FFFFFF"/>
                </a:solidFill>
                <a:latin typeface="Segoe UI"/>
                <a:cs typeface="Segoe UI"/>
              </a:rPr>
              <a:t>d’information</a:t>
            </a:r>
            <a:endParaRPr sz="5400">
              <a:latin typeface="Segoe UI"/>
              <a:cs typeface="Segoe UI"/>
            </a:endParaRPr>
          </a:p>
        </p:txBody>
      </p:sp>
      <p:sp>
        <p:nvSpPr>
          <p:cNvPr id="5" name="object 5"/>
          <p:cNvSpPr txBox="1"/>
          <p:nvPr/>
        </p:nvSpPr>
        <p:spPr>
          <a:xfrm>
            <a:off x="4412996" y="2268169"/>
            <a:ext cx="4123690" cy="757555"/>
          </a:xfrm>
          <a:prstGeom prst="rect">
            <a:avLst/>
          </a:prstGeom>
        </p:spPr>
        <p:txBody>
          <a:bodyPr vert="horz" wrap="square" lIns="0" tIns="12700" rIns="0" bIns="0" rtlCol="0">
            <a:spAutoFit/>
          </a:bodyPr>
          <a:lstStyle/>
          <a:p>
            <a:pPr marL="2597150">
              <a:lnSpc>
                <a:spcPct val="100000"/>
              </a:lnSpc>
              <a:spcBef>
                <a:spcPts val="100"/>
              </a:spcBef>
            </a:pPr>
            <a:r>
              <a:rPr lang="fr-FR" sz="2400" spc="-5" dirty="0">
                <a:solidFill>
                  <a:srgbClr val="FFFFFF"/>
                </a:solidFill>
                <a:latin typeface="Segoe UI"/>
              </a:rPr>
              <a:t>          INSY2S</a:t>
            </a:r>
            <a:endParaRPr sz="2400" spc="-5" dirty="0">
              <a:solidFill>
                <a:srgbClr val="FFFFFF"/>
              </a:solidFill>
              <a:latin typeface="Segoe UI"/>
            </a:endParaRPr>
          </a:p>
          <a:p>
            <a:pPr marL="12700" algn="r">
              <a:lnSpc>
                <a:spcPct val="100000"/>
              </a:lnSpc>
              <a:spcBef>
                <a:spcPts val="5"/>
              </a:spcBef>
            </a:pPr>
            <a:r>
              <a:rPr lang="fr-FR" sz="2400" spc="-5" dirty="0">
                <a:solidFill>
                  <a:srgbClr val="FFFFFF"/>
                </a:solidFill>
                <a:latin typeface="Segoe UI"/>
              </a:rPr>
              <a:t> 2018</a:t>
            </a:r>
            <a:endParaRPr sz="2400" spc="-5" dirty="0">
              <a:solidFill>
                <a:srgbClr val="FFFFFF"/>
              </a:solidFill>
              <a:latin typeface="Segoe UI"/>
            </a:endParaRPr>
          </a:p>
        </p:txBody>
      </p:sp>
      <p:sp>
        <p:nvSpPr>
          <p:cNvPr id="7" name="ZoneTexte 6">
            <a:extLst>
              <a:ext uri="{FF2B5EF4-FFF2-40B4-BE49-F238E27FC236}">
                <a16:creationId xmlns:a16="http://schemas.microsoft.com/office/drawing/2014/main" id="{D5DA5C99-4ED7-9B40-8755-95CB095F3190}"/>
              </a:ext>
            </a:extLst>
          </p:cNvPr>
          <p:cNvSpPr txBox="1"/>
          <p:nvPr/>
        </p:nvSpPr>
        <p:spPr>
          <a:xfrm>
            <a:off x="5323339" y="2555676"/>
            <a:ext cx="2303003" cy="830997"/>
          </a:xfrm>
          <a:prstGeom prst="rect">
            <a:avLst/>
          </a:prstGeom>
          <a:noFill/>
        </p:spPr>
        <p:txBody>
          <a:bodyPr wrap="none" rtlCol="0">
            <a:spAutoFit/>
          </a:bodyPr>
          <a:lstStyle/>
          <a:p>
            <a:pPr algn="ctr"/>
            <a:r>
              <a:rPr lang="fr-FR" sz="4800" b="1" dirty="0"/>
              <a:t>Partie II </a:t>
            </a:r>
          </a:p>
        </p:txBody>
      </p:sp>
    </p:spTree>
    <p:extLst>
      <p:ext uri="{BB962C8B-B14F-4D97-AF65-F5344CB8AC3E}">
        <p14:creationId xmlns:p14="http://schemas.microsoft.com/office/powerpoint/2010/main" val="223093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974090" cy="697230"/>
          </a:xfrm>
          <a:prstGeom prst="rect">
            <a:avLst/>
          </a:prstGeom>
        </p:spPr>
        <p:txBody>
          <a:bodyPr vert="horz" wrap="square" lIns="0" tIns="13335" rIns="0" bIns="0" rtlCol="0">
            <a:spAutoFit/>
          </a:bodyPr>
          <a:lstStyle/>
          <a:p>
            <a:pPr marL="12700">
              <a:lnSpc>
                <a:spcPct val="100000"/>
              </a:lnSpc>
              <a:spcBef>
                <a:spcPts val="105"/>
              </a:spcBef>
            </a:pPr>
            <a:r>
              <a:rPr spc="-120" dirty="0"/>
              <a:t>P</a:t>
            </a:r>
            <a:r>
              <a:rPr spc="-125" dirty="0"/>
              <a:t>la</a:t>
            </a:r>
            <a:r>
              <a:rPr dirty="0"/>
              <a:t>n</a:t>
            </a:r>
          </a:p>
        </p:txBody>
      </p:sp>
      <p:sp>
        <p:nvSpPr>
          <p:cNvPr id="3" name="object 3"/>
          <p:cNvSpPr txBox="1"/>
          <p:nvPr/>
        </p:nvSpPr>
        <p:spPr>
          <a:xfrm>
            <a:off x="178409" y="1012813"/>
            <a:ext cx="6982459" cy="3148330"/>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sz="4250" b="0" spc="5" dirty="0">
                <a:solidFill>
                  <a:srgbClr val="404040"/>
                </a:solidFill>
                <a:latin typeface="Segoe UI Light"/>
                <a:cs typeface="Segoe UI Light"/>
              </a:rPr>
              <a:t>Cas</a:t>
            </a:r>
            <a:r>
              <a:rPr sz="4250" b="0" dirty="0">
                <a:solidFill>
                  <a:srgbClr val="404040"/>
                </a:solidFill>
                <a:latin typeface="Segoe UI Light"/>
                <a:cs typeface="Segoe UI Light"/>
              </a:rPr>
              <a:t> </a:t>
            </a:r>
            <a:r>
              <a:rPr sz="4250" b="0" spc="5" dirty="0">
                <a:solidFill>
                  <a:srgbClr val="404040"/>
                </a:solidFill>
                <a:latin typeface="Segoe UI Light"/>
                <a:cs typeface="Segoe UI Light"/>
              </a:rPr>
              <a:t>d’usage</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75" dirty="0">
                <a:solidFill>
                  <a:srgbClr val="404040"/>
                </a:solidFill>
                <a:latin typeface="Segoe UI Light"/>
                <a:cs typeface="Segoe UI Light"/>
              </a:rPr>
              <a:t>Qu’est </a:t>
            </a:r>
            <a:r>
              <a:rPr sz="4250" b="0" spc="10" dirty="0">
                <a:solidFill>
                  <a:srgbClr val="404040"/>
                </a:solidFill>
                <a:latin typeface="Segoe UI Light"/>
                <a:cs typeface="Segoe UI Light"/>
              </a:rPr>
              <a:t>ce </a:t>
            </a:r>
            <a:r>
              <a:rPr sz="4250" b="0" spc="5" dirty="0">
                <a:solidFill>
                  <a:srgbClr val="404040"/>
                </a:solidFill>
                <a:latin typeface="Segoe UI Light"/>
                <a:cs typeface="Segoe UI Light"/>
              </a:rPr>
              <a:t>qu’un SGBD</a:t>
            </a:r>
            <a:r>
              <a:rPr sz="4250" b="0" spc="55" dirty="0">
                <a:solidFill>
                  <a:srgbClr val="404040"/>
                </a:solidFill>
                <a:latin typeface="Segoe UI Light"/>
                <a:cs typeface="Segoe UI Light"/>
              </a:rPr>
              <a:t> </a:t>
            </a:r>
            <a:r>
              <a:rPr sz="4250" b="0" spc="5" dirty="0">
                <a:solidFill>
                  <a:srgbClr val="404040"/>
                </a:solidFill>
                <a:latin typeface="Segoe UI Light"/>
                <a:cs typeface="Segoe UI Light"/>
              </a:rPr>
              <a:t>?</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10" dirty="0">
                <a:solidFill>
                  <a:srgbClr val="404040"/>
                </a:solidFill>
                <a:latin typeface="Segoe UI Light"/>
                <a:cs typeface="Segoe UI Light"/>
              </a:rPr>
              <a:t>Base de</a:t>
            </a:r>
            <a:r>
              <a:rPr sz="4250" b="0" spc="-30" dirty="0">
                <a:solidFill>
                  <a:srgbClr val="404040"/>
                </a:solidFill>
                <a:latin typeface="Segoe UI Light"/>
                <a:cs typeface="Segoe UI Light"/>
              </a:rPr>
              <a:t> </a:t>
            </a:r>
            <a:r>
              <a:rPr sz="4250" b="0" spc="5" dirty="0">
                <a:solidFill>
                  <a:srgbClr val="404040"/>
                </a:solidFill>
                <a:latin typeface="Segoe UI Light"/>
                <a:cs typeface="Segoe UI Light"/>
              </a:rPr>
              <a:t>données</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5" dirty="0">
                <a:solidFill>
                  <a:srgbClr val="404040"/>
                </a:solidFill>
                <a:latin typeface="Segoe UI Light"/>
                <a:cs typeface="Segoe UI Light"/>
              </a:rPr>
              <a:t>Le </a:t>
            </a:r>
            <a:r>
              <a:rPr sz="4250" b="0" spc="10" dirty="0">
                <a:solidFill>
                  <a:srgbClr val="404040"/>
                </a:solidFill>
                <a:latin typeface="Segoe UI Light"/>
                <a:cs typeface="Segoe UI Light"/>
              </a:rPr>
              <a:t>modèle</a:t>
            </a:r>
            <a:r>
              <a:rPr sz="4250" b="0" spc="-90" dirty="0">
                <a:solidFill>
                  <a:srgbClr val="404040"/>
                </a:solidFill>
                <a:latin typeface="Segoe UI Light"/>
                <a:cs typeface="Segoe UI Light"/>
              </a:rPr>
              <a:t> </a:t>
            </a:r>
            <a:r>
              <a:rPr sz="4250" b="0" spc="5" dirty="0">
                <a:solidFill>
                  <a:srgbClr val="404040"/>
                </a:solidFill>
                <a:latin typeface="Segoe UI Light"/>
                <a:cs typeface="Segoe UI Light"/>
              </a:rPr>
              <a:t>entité-association</a:t>
            </a:r>
            <a:endParaRPr sz="4250">
              <a:latin typeface="Segoe UI Light"/>
              <a:cs typeface="Segoe UI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3968115" cy="697230"/>
          </a:xfrm>
          <a:prstGeom prst="rect">
            <a:avLst/>
          </a:prstGeom>
        </p:spPr>
        <p:txBody>
          <a:bodyPr vert="horz" wrap="square" lIns="0" tIns="13335" rIns="0" bIns="0" rtlCol="0">
            <a:spAutoFit/>
          </a:bodyPr>
          <a:lstStyle/>
          <a:p>
            <a:pPr marL="12700">
              <a:lnSpc>
                <a:spcPct val="100000"/>
              </a:lnSpc>
              <a:spcBef>
                <a:spcPts val="105"/>
              </a:spcBef>
            </a:pPr>
            <a:r>
              <a:rPr spc="-120" dirty="0"/>
              <a:t>Objectifs </a:t>
            </a:r>
            <a:r>
              <a:rPr spc="-55" dirty="0"/>
              <a:t>du</a:t>
            </a:r>
            <a:r>
              <a:rPr spc="-490" dirty="0"/>
              <a:t> </a:t>
            </a:r>
            <a:r>
              <a:rPr spc="-95" dirty="0"/>
              <a:t>cours</a:t>
            </a:r>
          </a:p>
        </p:txBody>
      </p:sp>
      <p:sp>
        <p:nvSpPr>
          <p:cNvPr id="3" name="object 3"/>
          <p:cNvSpPr txBox="1"/>
          <p:nvPr/>
        </p:nvSpPr>
        <p:spPr>
          <a:xfrm>
            <a:off x="178409" y="1012813"/>
            <a:ext cx="11562080" cy="1587500"/>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sz="4250" b="0" spc="-80" dirty="0">
                <a:solidFill>
                  <a:srgbClr val="404040"/>
                </a:solidFill>
                <a:latin typeface="Segoe UI Light"/>
                <a:cs typeface="Segoe UI Light"/>
              </a:rPr>
              <a:t>Traiter </a:t>
            </a:r>
            <a:r>
              <a:rPr sz="4250" b="0" spc="5" dirty="0">
                <a:solidFill>
                  <a:srgbClr val="404040"/>
                </a:solidFill>
                <a:latin typeface="Segoe UI Light"/>
                <a:cs typeface="Segoe UI Light"/>
              </a:rPr>
              <a:t>des </a:t>
            </a:r>
            <a:r>
              <a:rPr sz="4250" b="0" spc="10" dirty="0">
                <a:solidFill>
                  <a:srgbClr val="404040"/>
                </a:solidFill>
                <a:latin typeface="Segoe UI Light"/>
                <a:cs typeface="Segoe UI Light"/>
              </a:rPr>
              <a:t>ensembles/des</a:t>
            </a:r>
            <a:r>
              <a:rPr sz="4250" b="0" spc="40" dirty="0">
                <a:solidFill>
                  <a:srgbClr val="404040"/>
                </a:solidFill>
                <a:latin typeface="Segoe UI Light"/>
                <a:cs typeface="Segoe UI Light"/>
              </a:rPr>
              <a:t> </a:t>
            </a:r>
            <a:r>
              <a:rPr sz="4250" b="0" spc="10" dirty="0">
                <a:solidFill>
                  <a:srgbClr val="404040"/>
                </a:solidFill>
                <a:latin typeface="Segoe UI Light"/>
                <a:cs typeface="Segoe UI Light"/>
              </a:rPr>
              <a:t>tables</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10" dirty="0">
                <a:solidFill>
                  <a:srgbClr val="404040"/>
                </a:solidFill>
                <a:latin typeface="Segoe UI Light"/>
                <a:cs typeface="Segoe UI Light"/>
              </a:rPr>
              <a:t>Conversion </a:t>
            </a:r>
            <a:r>
              <a:rPr sz="4250" b="0" spc="15" dirty="0">
                <a:solidFill>
                  <a:srgbClr val="404040"/>
                </a:solidFill>
                <a:latin typeface="Segoe UI Light"/>
                <a:cs typeface="Segoe UI Light"/>
              </a:rPr>
              <a:t>vers </a:t>
            </a:r>
            <a:r>
              <a:rPr sz="4250" b="0" spc="5" dirty="0">
                <a:solidFill>
                  <a:srgbClr val="404040"/>
                </a:solidFill>
                <a:latin typeface="Segoe UI Light"/>
                <a:cs typeface="Segoe UI Light"/>
              </a:rPr>
              <a:t>un Modèle Logique de</a:t>
            </a:r>
            <a:r>
              <a:rPr sz="4250" b="0" spc="-80" dirty="0">
                <a:solidFill>
                  <a:srgbClr val="404040"/>
                </a:solidFill>
                <a:latin typeface="Segoe UI Light"/>
                <a:cs typeface="Segoe UI Light"/>
              </a:rPr>
              <a:t> </a:t>
            </a:r>
            <a:r>
              <a:rPr sz="4250" b="0" spc="10" dirty="0">
                <a:solidFill>
                  <a:srgbClr val="404040"/>
                </a:solidFill>
                <a:latin typeface="Segoe UI Light"/>
                <a:cs typeface="Segoe UI Light"/>
              </a:rPr>
              <a:t>Données</a:t>
            </a:r>
            <a:endParaRPr sz="4250">
              <a:latin typeface="Segoe UI Light"/>
              <a:cs typeface="Segoe UI Light"/>
            </a:endParaRPr>
          </a:p>
        </p:txBody>
      </p:sp>
    </p:spTree>
    <p:extLst>
      <p:ext uri="{BB962C8B-B14F-4D97-AF65-F5344CB8AC3E}">
        <p14:creationId xmlns:p14="http://schemas.microsoft.com/office/powerpoint/2010/main" val="320584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67154"/>
            <a:ext cx="11824335" cy="4436745"/>
          </a:xfrm>
          <a:prstGeom prst="rect">
            <a:avLst/>
          </a:prstGeom>
        </p:spPr>
        <p:txBody>
          <a:bodyPr vert="horz" wrap="square" lIns="0" tIns="71755" rIns="0" bIns="0" rtlCol="0">
            <a:spAutoFit/>
          </a:bodyPr>
          <a:lstStyle/>
          <a:p>
            <a:pPr marL="469900" marR="248285" indent="-457200">
              <a:lnSpc>
                <a:spcPct val="90000"/>
              </a:lnSpc>
              <a:spcBef>
                <a:spcPts val="565"/>
              </a:spcBef>
              <a:buFont typeface="Arial"/>
              <a:buChar char="•"/>
              <a:tabLst>
                <a:tab pos="469265" algn="l"/>
                <a:tab pos="469900" algn="l"/>
              </a:tabLst>
            </a:pPr>
            <a:r>
              <a:rPr sz="3900" b="0" spc="-5" dirty="0">
                <a:solidFill>
                  <a:srgbClr val="404040"/>
                </a:solidFill>
                <a:latin typeface="Segoe UI Light"/>
                <a:cs typeface="Segoe UI Light"/>
              </a:rPr>
              <a:t>Les données </a:t>
            </a:r>
            <a:r>
              <a:rPr sz="3900" b="0" dirty="0">
                <a:solidFill>
                  <a:srgbClr val="404040"/>
                </a:solidFill>
                <a:latin typeface="Segoe UI Light"/>
                <a:cs typeface="Segoe UI Light"/>
              </a:rPr>
              <a:t>modélisées </a:t>
            </a:r>
            <a:r>
              <a:rPr sz="3900" b="0" spc="-5" dirty="0">
                <a:solidFill>
                  <a:srgbClr val="404040"/>
                </a:solidFill>
                <a:latin typeface="Segoe UI Light"/>
                <a:cs typeface="Segoe UI Light"/>
              </a:rPr>
              <a:t>avec une méthode donnée  (e.g. Merise) peuvent avoir </a:t>
            </a:r>
            <a:r>
              <a:rPr sz="3900" b="0" spc="-10" dirty="0">
                <a:solidFill>
                  <a:srgbClr val="404040"/>
                </a:solidFill>
                <a:latin typeface="Segoe UI Light"/>
                <a:cs typeface="Segoe UI Light"/>
              </a:rPr>
              <a:t>différentes </a:t>
            </a:r>
            <a:r>
              <a:rPr sz="3900" b="0" spc="-15" dirty="0">
                <a:solidFill>
                  <a:srgbClr val="404040"/>
                </a:solidFill>
                <a:latin typeface="Segoe UI Light"/>
                <a:cs typeface="Segoe UI Light"/>
              </a:rPr>
              <a:t>représentations  </a:t>
            </a:r>
            <a:r>
              <a:rPr sz="3900" b="0" spc="-5" dirty="0">
                <a:solidFill>
                  <a:srgbClr val="404040"/>
                </a:solidFill>
                <a:latin typeface="Segoe UI Light"/>
                <a:cs typeface="Segoe UI Light"/>
              </a:rPr>
              <a:t>physiques</a:t>
            </a:r>
            <a:r>
              <a:rPr sz="3900" b="0" spc="-10" dirty="0">
                <a:solidFill>
                  <a:srgbClr val="404040"/>
                </a:solidFill>
                <a:latin typeface="Segoe UI Light"/>
                <a:cs typeface="Segoe UI Light"/>
              </a:rPr>
              <a:t> </a:t>
            </a:r>
            <a:r>
              <a:rPr sz="3900" b="0" dirty="0">
                <a:solidFill>
                  <a:srgbClr val="404040"/>
                </a:solidFill>
                <a:latin typeface="Segoe UI Light"/>
                <a:cs typeface="Segoe UI Light"/>
              </a:rPr>
              <a:t>:</a:t>
            </a:r>
            <a:endParaRPr sz="3900">
              <a:latin typeface="Segoe UI Light"/>
              <a:cs typeface="Segoe UI Light"/>
            </a:endParaRPr>
          </a:p>
          <a:p>
            <a:pPr marL="1003300" marR="406400" lvl="1" indent="-381000">
              <a:lnSpc>
                <a:spcPts val="3240"/>
              </a:lnSpc>
              <a:spcBef>
                <a:spcPts val="795"/>
              </a:spcBef>
              <a:buFont typeface="Arial"/>
              <a:buChar char="–"/>
              <a:tabLst>
                <a:tab pos="1002665" algn="l"/>
                <a:tab pos="1003300" algn="l"/>
              </a:tabLst>
            </a:pPr>
            <a:r>
              <a:rPr sz="3000" dirty="0">
                <a:solidFill>
                  <a:srgbClr val="404040"/>
                </a:solidFill>
                <a:latin typeface="Segoe UI"/>
                <a:cs typeface="Segoe UI"/>
              </a:rPr>
              <a:t>un </a:t>
            </a:r>
            <a:r>
              <a:rPr sz="3000" spc="-5" dirty="0">
                <a:solidFill>
                  <a:srgbClr val="404040"/>
                </a:solidFill>
                <a:latin typeface="Segoe UI"/>
                <a:cs typeface="Segoe UI"/>
              </a:rPr>
              <a:t>modèle hiérarchique </a:t>
            </a:r>
            <a:r>
              <a:rPr sz="3000" dirty="0">
                <a:solidFill>
                  <a:srgbClr val="404040"/>
                </a:solidFill>
                <a:latin typeface="Segoe UI"/>
                <a:cs typeface="Segoe UI"/>
              </a:rPr>
              <a:t>(IMS) ou </a:t>
            </a:r>
            <a:r>
              <a:rPr sz="3000" spc="-5" dirty="0">
                <a:solidFill>
                  <a:srgbClr val="404040"/>
                </a:solidFill>
                <a:latin typeface="Segoe UI"/>
                <a:cs typeface="Segoe UI"/>
              </a:rPr>
              <a:t>réseau </a:t>
            </a:r>
            <a:r>
              <a:rPr sz="3000" dirty="0">
                <a:solidFill>
                  <a:srgbClr val="404040"/>
                </a:solidFill>
                <a:latin typeface="Segoe UI"/>
                <a:cs typeface="Segoe UI"/>
              </a:rPr>
              <a:t>(IDS2), </a:t>
            </a:r>
            <a:r>
              <a:rPr sz="3000" spc="-5" dirty="0">
                <a:solidFill>
                  <a:srgbClr val="404040"/>
                </a:solidFill>
                <a:latin typeface="Segoe UI"/>
                <a:cs typeface="Segoe UI"/>
              </a:rPr>
              <a:t>i.e. l’utilisation  </a:t>
            </a:r>
            <a:r>
              <a:rPr sz="3000" dirty="0">
                <a:solidFill>
                  <a:srgbClr val="404040"/>
                </a:solidFill>
                <a:latin typeface="Segoe UI"/>
                <a:cs typeface="Segoe UI"/>
              </a:rPr>
              <a:t>de</a:t>
            </a:r>
            <a:r>
              <a:rPr sz="3000" spc="5" dirty="0">
                <a:solidFill>
                  <a:srgbClr val="404040"/>
                </a:solidFill>
                <a:latin typeface="Segoe UI"/>
                <a:cs typeface="Segoe UI"/>
              </a:rPr>
              <a:t> </a:t>
            </a:r>
            <a:r>
              <a:rPr sz="3000" spc="-5" dirty="0">
                <a:solidFill>
                  <a:srgbClr val="404040"/>
                </a:solidFill>
                <a:latin typeface="Segoe UI"/>
                <a:cs typeface="Segoe UI"/>
              </a:rPr>
              <a:t>pointeurs</a:t>
            </a:r>
            <a:endParaRPr sz="3000">
              <a:latin typeface="Segoe UI"/>
              <a:cs typeface="Segoe UI"/>
            </a:endParaRPr>
          </a:p>
          <a:p>
            <a:pPr marL="1003300" marR="751840" lvl="1" indent="-381000">
              <a:lnSpc>
                <a:spcPts val="3240"/>
              </a:lnSpc>
              <a:spcBef>
                <a:spcPts val="720"/>
              </a:spcBef>
              <a:buFont typeface="Arial"/>
              <a:buChar char="–"/>
              <a:tabLst>
                <a:tab pos="1002665" algn="l"/>
                <a:tab pos="1003300" algn="l"/>
              </a:tabLst>
            </a:pPr>
            <a:r>
              <a:rPr sz="3000" dirty="0">
                <a:solidFill>
                  <a:srgbClr val="404040"/>
                </a:solidFill>
                <a:latin typeface="Segoe UI"/>
                <a:cs typeface="Segoe UI"/>
              </a:rPr>
              <a:t>un </a:t>
            </a:r>
            <a:r>
              <a:rPr sz="3000" spc="-5" dirty="0">
                <a:solidFill>
                  <a:srgbClr val="404040"/>
                </a:solidFill>
                <a:latin typeface="Segoe UI"/>
                <a:cs typeface="Segoe UI"/>
              </a:rPr>
              <a:t>modèle relationnel (Oracle) </a:t>
            </a:r>
            <a:r>
              <a:rPr sz="3000" dirty="0">
                <a:solidFill>
                  <a:srgbClr val="404040"/>
                </a:solidFill>
                <a:latin typeface="Segoe UI"/>
                <a:cs typeface="Segoe UI"/>
              </a:rPr>
              <a:t>ou </a:t>
            </a:r>
            <a:r>
              <a:rPr sz="3000" spc="-5" dirty="0">
                <a:solidFill>
                  <a:srgbClr val="404040"/>
                </a:solidFill>
                <a:latin typeface="Segoe UI"/>
                <a:cs typeface="Segoe UI"/>
              </a:rPr>
              <a:t>logique </a:t>
            </a:r>
            <a:r>
              <a:rPr sz="3000" spc="-10" dirty="0">
                <a:solidFill>
                  <a:srgbClr val="404040"/>
                </a:solidFill>
                <a:latin typeface="Segoe UI"/>
                <a:cs typeface="Segoe UI"/>
              </a:rPr>
              <a:t>(Datalog), </a:t>
            </a:r>
            <a:r>
              <a:rPr sz="3000" spc="-5" dirty="0">
                <a:solidFill>
                  <a:srgbClr val="404040"/>
                </a:solidFill>
                <a:latin typeface="Segoe UI"/>
                <a:cs typeface="Segoe UI"/>
              </a:rPr>
              <a:t>i.e. une  </a:t>
            </a:r>
            <a:r>
              <a:rPr sz="3000" spc="-10" dirty="0">
                <a:solidFill>
                  <a:srgbClr val="404040"/>
                </a:solidFill>
                <a:latin typeface="Segoe UI"/>
                <a:cs typeface="Segoe UI"/>
              </a:rPr>
              <a:t>structure </a:t>
            </a:r>
            <a:r>
              <a:rPr sz="3000" dirty="0">
                <a:solidFill>
                  <a:srgbClr val="404040"/>
                </a:solidFill>
                <a:latin typeface="Segoe UI"/>
                <a:cs typeface="Segoe UI"/>
              </a:rPr>
              <a:t>physique simple </a:t>
            </a:r>
            <a:r>
              <a:rPr sz="3000" spc="-5" dirty="0">
                <a:solidFill>
                  <a:srgbClr val="404040"/>
                </a:solidFill>
                <a:latin typeface="Segoe UI"/>
                <a:cs typeface="Segoe UI"/>
              </a:rPr>
              <a:t>mais </a:t>
            </a:r>
            <a:r>
              <a:rPr sz="3000" dirty="0">
                <a:solidFill>
                  <a:srgbClr val="404040"/>
                </a:solidFill>
                <a:latin typeface="Segoe UI"/>
                <a:cs typeface="Segoe UI"/>
              </a:rPr>
              <a:t>une </a:t>
            </a:r>
            <a:r>
              <a:rPr sz="3000" spc="-5" dirty="0">
                <a:solidFill>
                  <a:srgbClr val="404040"/>
                </a:solidFill>
                <a:latin typeface="Segoe UI"/>
                <a:cs typeface="Segoe UI"/>
              </a:rPr>
              <a:t>complexité</a:t>
            </a:r>
            <a:r>
              <a:rPr sz="3000" spc="25" dirty="0">
                <a:solidFill>
                  <a:srgbClr val="404040"/>
                </a:solidFill>
                <a:latin typeface="Segoe UI"/>
                <a:cs typeface="Segoe UI"/>
              </a:rPr>
              <a:t> </a:t>
            </a:r>
            <a:r>
              <a:rPr sz="3000" spc="-5" dirty="0">
                <a:solidFill>
                  <a:srgbClr val="404040"/>
                </a:solidFill>
                <a:latin typeface="Segoe UI"/>
                <a:cs typeface="Segoe UI"/>
              </a:rPr>
              <a:t>logique</a:t>
            </a:r>
            <a:endParaRPr sz="3000">
              <a:latin typeface="Segoe UI"/>
              <a:cs typeface="Segoe UI"/>
            </a:endParaRPr>
          </a:p>
          <a:p>
            <a:pPr marL="1003300" marR="5080" lvl="1" indent="-381000">
              <a:lnSpc>
                <a:spcPts val="3240"/>
              </a:lnSpc>
              <a:spcBef>
                <a:spcPts val="720"/>
              </a:spcBef>
              <a:buFont typeface="Arial"/>
              <a:buChar char="–"/>
              <a:tabLst>
                <a:tab pos="1002665" algn="l"/>
                <a:tab pos="1003300" algn="l"/>
              </a:tabLst>
            </a:pPr>
            <a:r>
              <a:rPr sz="3000" dirty="0">
                <a:solidFill>
                  <a:srgbClr val="404040"/>
                </a:solidFill>
                <a:latin typeface="Segoe UI"/>
                <a:cs typeface="Segoe UI"/>
              </a:rPr>
              <a:t>un </a:t>
            </a:r>
            <a:r>
              <a:rPr sz="3000" spc="-5" dirty="0">
                <a:solidFill>
                  <a:srgbClr val="404040"/>
                </a:solidFill>
                <a:latin typeface="Segoe UI"/>
                <a:cs typeface="Segoe UI"/>
              </a:rPr>
              <a:t>modèle </a:t>
            </a:r>
            <a:r>
              <a:rPr sz="3000" dirty="0">
                <a:solidFill>
                  <a:srgbClr val="404040"/>
                </a:solidFill>
                <a:latin typeface="Segoe UI"/>
                <a:cs typeface="Segoe UI"/>
              </a:rPr>
              <a:t>objet </a:t>
            </a:r>
            <a:r>
              <a:rPr sz="3000" spc="-10" dirty="0">
                <a:solidFill>
                  <a:srgbClr val="404040"/>
                </a:solidFill>
                <a:latin typeface="Segoe UI"/>
                <a:cs typeface="Segoe UI"/>
              </a:rPr>
              <a:t>(Gemstone), </a:t>
            </a:r>
            <a:r>
              <a:rPr sz="3000" spc="-5" dirty="0">
                <a:solidFill>
                  <a:srgbClr val="404040"/>
                </a:solidFill>
                <a:latin typeface="Segoe UI"/>
                <a:cs typeface="Segoe UI"/>
              </a:rPr>
              <a:t>i.e. une représentation </a:t>
            </a:r>
            <a:r>
              <a:rPr sz="3000" spc="-15" dirty="0">
                <a:solidFill>
                  <a:srgbClr val="404040"/>
                </a:solidFill>
                <a:latin typeface="Segoe UI"/>
                <a:cs typeface="Segoe UI"/>
              </a:rPr>
              <a:t>par </a:t>
            </a:r>
            <a:r>
              <a:rPr sz="3000" dirty="0">
                <a:solidFill>
                  <a:srgbClr val="404040"/>
                </a:solidFill>
                <a:latin typeface="Segoe UI"/>
                <a:cs typeface="Segoe UI"/>
              </a:rPr>
              <a:t>objet et  héritage</a:t>
            </a:r>
            <a:endParaRPr sz="3000">
              <a:latin typeface="Segoe UI"/>
              <a:cs typeface="Segoe UI"/>
            </a:endParaRPr>
          </a:p>
        </p:txBody>
      </p:sp>
      <p:sp>
        <p:nvSpPr>
          <p:cNvPr id="3" name="object 3"/>
          <p:cNvSpPr txBox="1">
            <a:spLocks noGrp="1"/>
          </p:cNvSpPr>
          <p:nvPr>
            <p:ph type="title"/>
          </p:nvPr>
        </p:nvSpPr>
        <p:spPr>
          <a:xfrm>
            <a:off x="178409" y="656920"/>
            <a:ext cx="9026525" cy="697230"/>
          </a:xfrm>
          <a:prstGeom prst="rect">
            <a:avLst/>
          </a:prstGeom>
        </p:spPr>
        <p:txBody>
          <a:bodyPr vert="horz" wrap="square" lIns="0" tIns="13335" rIns="0" bIns="0" rtlCol="0">
            <a:spAutoFit/>
          </a:bodyPr>
          <a:lstStyle/>
          <a:p>
            <a:pPr marL="12700">
              <a:lnSpc>
                <a:spcPct val="100000"/>
              </a:lnSpc>
              <a:spcBef>
                <a:spcPts val="105"/>
              </a:spcBef>
            </a:pPr>
            <a:r>
              <a:rPr spc="-85" dirty="0"/>
              <a:t>Des </a:t>
            </a:r>
            <a:r>
              <a:rPr spc="-135" dirty="0"/>
              <a:t>représentations </a:t>
            </a:r>
            <a:r>
              <a:rPr spc="-114" dirty="0"/>
              <a:t>physiques</a:t>
            </a:r>
            <a:r>
              <a:rPr spc="-630" dirty="0"/>
              <a:t> </a:t>
            </a:r>
            <a:r>
              <a:rPr spc="-130" dirty="0"/>
              <a:t>différentes</a:t>
            </a:r>
          </a:p>
        </p:txBody>
      </p:sp>
      <p:sp>
        <p:nvSpPr>
          <p:cNvPr id="6" name="object 6"/>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
        <p:nvSpPr>
          <p:cNvPr id="7" name="object 7"/>
          <p:cNvSpPr txBox="1"/>
          <p:nvPr/>
        </p:nvSpPr>
        <p:spPr>
          <a:xfrm>
            <a:off x="11475466" y="22606"/>
            <a:ext cx="457834" cy="197490"/>
          </a:xfrm>
          <a:prstGeom prst="rect">
            <a:avLst/>
          </a:prstGeom>
        </p:spPr>
        <p:txBody>
          <a:bodyPr vert="horz" wrap="square" lIns="0" tIns="12700" rIns="0" bIns="0" rtlCol="0">
            <a:spAutoFit/>
          </a:bodyPr>
          <a:lstStyle/>
          <a:p>
            <a:pPr marL="12700">
              <a:lnSpc>
                <a:spcPct val="100000"/>
              </a:lnSpc>
              <a:spcBef>
                <a:spcPts val="100"/>
              </a:spcBef>
            </a:pPr>
            <a:r>
              <a:rPr sz="1200" b="0" spc="-20" dirty="0">
                <a:latin typeface="Segoe UI Light"/>
                <a:cs typeface="Segoe UI Light"/>
              </a:rPr>
              <a:t>Page</a:t>
            </a:r>
            <a:r>
              <a:rPr sz="1200" b="0" spc="-75" dirty="0">
                <a:latin typeface="Segoe UI Light"/>
                <a:cs typeface="Segoe UI Light"/>
              </a:rPr>
              <a:t> </a:t>
            </a:r>
            <a:r>
              <a:rPr sz="1200" b="0" dirty="0">
                <a:latin typeface="Segoe UI Light"/>
                <a:cs typeface="Segoe UI Light"/>
              </a:rPr>
              <a:t>3</a:t>
            </a:r>
            <a:endParaRPr sz="1200" dirty="0">
              <a:latin typeface="Segoe UI Light"/>
              <a:cs typeface="Segoe UI Light"/>
            </a:endParaRPr>
          </a:p>
        </p:txBody>
      </p:sp>
    </p:spTree>
    <p:extLst>
      <p:ext uri="{BB962C8B-B14F-4D97-AF65-F5344CB8AC3E}">
        <p14:creationId xmlns:p14="http://schemas.microsoft.com/office/powerpoint/2010/main" val="3089777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26006"/>
            <a:ext cx="11821160" cy="4274820"/>
          </a:xfrm>
          <a:prstGeom prst="rect">
            <a:avLst/>
          </a:prstGeom>
        </p:spPr>
        <p:txBody>
          <a:bodyPr vert="horz" wrap="square" lIns="0" tIns="112395" rIns="0" bIns="0" rtlCol="0">
            <a:spAutoFit/>
          </a:bodyPr>
          <a:lstStyle/>
          <a:p>
            <a:pPr marL="469900" marR="5080" indent="-457200">
              <a:lnSpc>
                <a:spcPts val="3260"/>
              </a:lnSpc>
              <a:spcBef>
                <a:spcPts val="885"/>
              </a:spcBef>
              <a:buFont typeface="Arial"/>
              <a:buChar char="•"/>
              <a:tabLst>
                <a:tab pos="469265" algn="l"/>
                <a:tab pos="469900" algn="l"/>
              </a:tabLst>
            </a:pPr>
            <a:r>
              <a:rPr sz="3400" b="0" spc="-10" dirty="0">
                <a:solidFill>
                  <a:srgbClr val="404040"/>
                </a:solidFill>
                <a:latin typeface="Segoe UI Light"/>
                <a:cs typeface="Segoe UI Light"/>
              </a:rPr>
              <a:t>SGBDR </a:t>
            </a:r>
            <a:r>
              <a:rPr sz="3400" b="0" spc="-5" dirty="0">
                <a:solidFill>
                  <a:srgbClr val="404040"/>
                </a:solidFill>
                <a:latin typeface="Segoe UI Light"/>
                <a:cs typeface="Segoe UI Light"/>
              </a:rPr>
              <a:t>(Système de Gestion de Base de Données </a:t>
            </a:r>
            <a:r>
              <a:rPr sz="3400" b="0" spc="-10" dirty="0">
                <a:solidFill>
                  <a:srgbClr val="404040"/>
                </a:solidFill>
                <a:latin typeface="Segoe UI Light"/>
                <a:cs typeface="Segoe UI Light"/>
              </a:rPr>
              <a:t>Relationnel) </a:t>
            </a:r>
            <a:r>
              <a:rPr sz="3400" b="0" spc="-5" dirty="0">
                <a:solidFill>
                  <a:srgbClr val="404040"/>
                </a:solidFill>
                <a:latin typeface="Segoe UI Light"/>
                <a:cs typeface="Segoe UI Light"/>
              </a:rPr>
              <a:t>:  </a:t>
            </a:r>
            <a:r>
              <a:rPr sz="3400" b="0" spc="-10" dirty="0">
                <a:solidFill>
                  <a:srgbClr val="404040"/>
                </a:solidFill>
                <a:latin typeface="Segoe UI Light"/>
                <a:cs typeface="Segoe UI Light"/>
              </a:rPr>
              <a:t>données </a:t>
            </a:r>
            <a:r>
              <a:rPr sz="3400" b="0" spc="-15" dirty="0">
                <a:solidFill>
                  <a:srgbClr val="404040"/>
                </a:solidFill>
                <a:latin typeface="Segoe UI Light"/>
                <a:cs typeface="Segoe UI Light"/>
              </a:rPr>
              <a:t>organisées </a:t>
            </a:r>
            <a:r>
              <a:rPr sz="3400" b="0" spc="-5" dirty="0">
                <a:solidFill>
                  <a:srgbClr val="404040"/>
                </a:solidFill>
                <a:latin typeface="Segoe UI Light"/>
                <a:cs typeface="Segoe UI Light"/>
              </a:rPr>
              <a:t>en</a:t>
            </a:r>
            <a:r>
              <a:rPr sz="3400" b="0" spc="105" dirty="0">
                <a:solidFill>
                  <a:srgbClr val="404040"/>
                </a:solidFill>
                <a:latin typeface="Segoe UI Light"/>
                <a:cs typeface="Segoe UI Light"/>
              </a:rPr>
              <a:t> </a:t>
            </a:r>
            <a:r>
              <a:rPr sz="3400" b="0" spc="-5" dirty="0">
                <a:solidFill>
                  <a:srgbClr val="404040"/>
                </a:solidFill>
                <a:latin typeface="Segoe UI Light"/>
                <a:cs typeface="Segoe UI Light"/>
              </a:rPr>
              <a:t>tables</a:t>
            </a:r>
            <a:endParaRPr sz="3400">
              <a:latin typeface="Segoe UI Light"/>
              <a:cs typeface="Segoe UI Light"/>
            </a:endParaRPr>
          </a:p>
          <a:p>
            <a:pPr marL="469900" indent="-457200">
              <a:lnSpc>
                <a:spcPct val="100000"/>
              </a:lnSpc>
              <a:spcBef>
                <a:spcPts val="35"/>
              </a:spcBef>
              <a:buFont typeface="Arial"/>
              <a:buChar char="•"/>
              <a:tabLst>
                <a:tab pos="469265" algn="l"/>
                <a:tab pos="469900" algn="l"/>
              </a:tabLst>
            </a:pPr>
            <a:r>
              <a:rPr sz="3400" b="0" spc="-5" dirty="0">
                <a:solidFill>
                  <a:srgbClr val="404040"/>
                </a:solidFill>
                <a:latin typeface="Segoe UI Light"/>
                <a:cs typeface="Segoe UI Light"/>
              </a:rPr>
              <a:t>Fidèle à </a:t>
            </a:r>
            <a:r>
              <a:rPr sz="3400" b="0" spc="-10" dirty="0">
                <a:solidFill>
                  <a:srgbClr val="404040"/>
                </a:solidFill>
                <a:latin typeface="Segoe UI Light"/>
                <a:cs typeface="Segoe UI Light"/>
              </a:rPr>
              <a:t>un </a:t>
            </a:r>
            <a:r>
              <a:rPr sz="3400" b="0" spc="-20" dirty="0">
                <a:solidFill>
                  <a:srgbClr val="404040"/>
                </a:solidFill>
                <a:latin typeface="Segoe UI Light"/>
                <a:cs typeface="Segoe UI Light"/>
              </a:rPr>
              <a:t>cadre </a:t>
            </a:r>
            <a:r>
              <a:rPr sz="3400" b="0" spc="-5" dirty="0">
                <a:solidFill>
                  <a:srgbClr val="404040"/>
                </a:solidFill>
                <a:latin typeface="Segoe UI Light"/>
                <a:cs typeface="Segoe UI Light"/>
              </a:rPr>
              <a:t>mathématique : </a:t>
            </a:r>
            <a:r>
              <a:rPr sz="3400" b="0" spc="-45" dirty="0">
                <a:solidFill>
                  <a:srgbClr val="404040"/>
                </a:solidFill>
                <a:latin typeface="Segoe UI Light"/>
                <a:cs typeface="Segoe UI Light"/>
              </a:rPr>
              <a:t>l’algèbre</a:t>
            </a:r>
            <a:r>
              <a:rPr sz="3400" b="0" spc="125" dirty="0">
                <a:solidFill>
                  <a:srgbClr val="404040"/>
                </a:solidFill>
                <a:latin typeface="Segoe UI Light"/>
                <a:cs typeface="Segoe UI Light"/>
              </a:rPr>
              <a:t> </a:t>
            </a:r>
            <a:r>
              <a:rPr sz="3400" b="0" spc="-10" dirty="0">
                <a:solidFill>
                  <a:srgbClr val="404040"/>
                </a:solidFill>
                <a:latin typeface="Segoe UI Light"/>
                <a:cs typeface="Segoe UI Light"/>
              </a:rPr>
              <a:t>relationnelle</a:t>
            </a:r>
            <a:endParaRPr sz="3400">
              <a:latin typeface="Segoe UI Light"/>
              <a:cs typeface="Segoe UI Light"/>
            </a:endParaRPr>
          </a:p>
          <a:p>
            <a:pPr marL="469900" marR="90805" indent="-457200">
              <a:lnSpc>
                <a:spcPct val="80000"/>
              </a:lnSpc>
              <a:spcBef>
                <a:spcPts val="815"/>
              </a:spcBef>
              <a:buFont typeface="Arial"/>
              <a:buChar char="•"/>
              <a:tabLst>
                <a:tab pos="469265" algn="l"/>
                <a:tab pos="469900" algn="l"/>
              </a:tabLst>
            </a:pPr>
            <a:r>
              <a:rPr sz="3400" b="0" spc="-10" dirty="0">
                <a:solidFill>
                  <a:srgbClr val="404040"/>
                </a:solidFill>
                <a:latin typeface="Segoe UI Light"/>
                <a:cs typeface="Segoe UI Light"/>
              </a:rPr>
              <a:t>Concept </a:t>
            </a:r>
            <a:r>
              <a:rPr sz="3400" b="0" spc="-5" dirty="0">
                <a:solidFill>
                  <a:srgbClr val="404040"/>
                </a:solidFill>
                <a:latin typeface="Segoe UI Light"/>
                <a:cs typeface="Segoe UI Light"/>
              </a:rPr>
              <a:t>mathématique sous-jacent : </a:t>
            </a:r>
            <a:r>
              <a:rPr sz="3400" b="0" spc="-10" dirty="0">
                <a:solidFill>
                  <a:srgbClr val="404040"/>
                </a:solidFill>
                <a:latin typeface="Segoe UI Light"/>
                <a:cs typeface="Segoe UI Light"/>
              </a:rPr>
              <a:t>relation </a:t>
            </a:r>
            <a:r>
              <a:rPr sz="3400" b="0" spc="-5" dirty="0">
                <a:solidFill>
                  <a:srgbClr val="404040"/>
                </a:solidFill>
                <a:latin typeface="Segoe UI Light"/>
                <a:cs typeface="Segoe UI Light"/>
              </a:rPr>
              <a:t>de la théorie </a:t>
            </a:r>
            <a:r>
              <a:rPr sz="3400" b="0" spc="-10" dirty="0">
                <a:solidFill>
                  <a:srgbClr val="404040"/>
                </a:solidFill>
                <a:latin typeface="Segoe UI Light"/>
                <a:cs typeface="Segoe UI Light"/>
              </a:rPr>
              <a:t>des  </a:t>
            </a:r>
            <a:r>
              <a:rPr sz="3400" b="0" spc="-5" dirty="0">
                <a:solidFill>
                  <a:srgbClr val="404040"/>
                </a:solidFill>
                <a:latin typeface="Segoe UI Light"/>
                <a:cs typeface="Segoe UI Light"/>
              </a:rPr>
              <a:t>ensembles</a:t>
            </a:r>
            <a:endParaRPr sz="3400">
              <a:latin typeface="Segoe UI Light"/>
              <a:cs typeface="Segoe UI Light"/>
            </a:endParaRPr>
          </a:p>
          <a:p>
            <a:pPr marL="469900" indent="-457200">
              <a:lnSpc>
                <a:spcPct val="100000"/>
              </a:lnSpc>
              <a:buFont typeface="Arial"/>
              <a:buChar char="•"/>
              <a:tabLst>
                <a:tab pos="469265" algn="l"/>
                <a:tab pos="469900" algn="l"/>
              </a:tabLst>
            </a:pPr>
            <a:r>
              <a:rPr sz="3400" b="0" spc="-5" dirty="0">
                <a:solidFill>
                  <a:srgbClr val="404040"/>
                </a:solidFill>
                <a:latin typeface="Segoe UI Light"/>
                <a:cs typeface="Segoe UI Light"/>
              </a:rPr>
              <a:t>Un </a:t>
            </a:r>
            <a:r>
              <a:rPr sz="3400" b="0" spc="-10" dirty="0">
                <a:solidFill>
                  <a:srgbClr val="404040"/>
                </a:solidFill>
                <a:latin typeface="Segoe UI Light"/>
                <a:cs typeface="Segoe UI Light"/>
              </a:rPr>
              <a:t>domaine </a:t>
            </a:r>
            <a:r>
              <a:rPr sz="3400" b="0" spc="-5" dirty="0">
                <a:solidFill>
                  <a:srgbClr val="404040"/>
                </a:solidFill>
                <a:latin typeface="Segoe UI Light"/>
                <a:cs typeface="Segoe UI Light"/>
              </a:rPr>
              <a:t>est un ensemble fini ou </a:t>
            </a:r>
            <a:r>
              <a:rPr sz="3400" b="0" spc="-10" dirty="0">
                <a:solidFill>
                  <a:srgbClr val="404040"/>
                </a:solidFill>
                <a:latin typeface="Segoe UI Light"/>
                <a:cs typeface="Segoe UI Light"/>
              </a:rPr>
              <a:t>infini </a:t>
            </a:r>
            <a:r>
              <a:rPr sz="3400" b="0" spc="-5" dirty="0">
                <a:solidFill>
                  <a:srgbClr val="404040"/>
                </a:solidFill>
                <a:latin typeface="Segoe UI Light"/>
                <a:cs typeface="Segoe UI Light"/>
              </a:rPr>
              <a:t>de valeurs</a:t>
            </a:r>
            <a:r>
              <a:rPr sz="3400" b="0" spc="254" dirty="0">
                <a:solidFill>
                  <a:srgbClr val="404040"/>
                </a:solidFill>
                <a:latin typeface="Segoe UI Light"/>
                <a:cs typeface="Segoe UI Light"/>
              </a:rPr>
              <a:t> </a:t>
            </a:r>
            <a:r>
              <a:rPr sz="3400" b="0" spc="-10" dirty="0">
                <a:solidFill>
                  <a:srgbClr val="404040"/>
                </a:solidFill>
                <a:latin typeface="Segoe UI Light"/>
                <a:cs typeface="Segoe UI Light"/>
              </a:rPr>
              <a:t>possibles</a:t>
            </a:r>
            <a:endParaRPr sz="3400">
              <a:latin typeface="Segoe UI Light"/>
              <a:cs typeface="Segoe UI Light"/>
            </a:endParaRPr>
          </a:p>
          <a:p>
            <a:pPr marL="469900" marR="1224915" indent="-457200">
              <a:lnSpc>
                <a:spcPct val="80000"/>
              </a:lnSpc>
              <a:spcBef>
                <a:spcPts val="819"/>
              </a:spcBef>
              <a:buFont typeface="Arial"/>
              <a:buChar char="•"/>
              <a:tabLst>
                <a:tab pos="469265" algn="l"/>
                <a:tab pos="469900" algn="l"/>
              </a:tabLst>
            </a:pPr>
            <a:r>
              <a:rPr sz="3400" b="0" spc="-5" dirty="0">
                <a:solidFill>
                  <a:srgbClr val="404040"/>
                </a:solidFill>
                <a:latin typeface="Segoe UI Light"/>
                <a:cs typeface="Segoe UI Light"/>
              </a:rPr>
              <a:t>Une table </a:t>
            </a:r>
            <a:r>
              <a:rPr sz="3400" b="0" spc="-10" dirty="0">
                <a:solidFill>
                  <a:srgbClr val="404040"/>
                </a:solidFill>
                <a:latin typeface="Segoe UI Light"/>
                <a:cs typeface="Segoe UI Light"/>
              </a:rPr>
              <a:t>relationnelle </a:t>
            </a:r>
            <a:r>
              <a:rPr sz="3400" b="0" spc="-5" dirty="0">
                <a:solidFill>
                  <a:srgbClr val="404040"/>
                </a:solidFill>
                <a:latin typeface="Segoe UI Light"/>
                <a:cs typeface="Segoe UI Light"/>
              </a:rPr>
              <a:t>est un sous-ensemble du </a:t>
            </a:r>
            <a:r>
              <a:rPr sz="3400" b="0" spc="-20" dirty="0">
                <a:solidFill>
                  <a:srgbClr val="404040"/>
                </a:solidFill>
                <a:latin typeface="Segoe UI Light"/>
                <a:cs typeface="Segoe UI Light"/>
              </a:rPr>
              <a:t>produit  </a:t>
            </a:r>
            <a:r>
              <a:rPr sz="3400" b="0" spc="10" dirty="0">
                <a:solidFill>
                  <a:srgbClr val="404040"/>
                </a:solidFill>
                <a:latin typeface="Segoe UI Light"/>
                <a:cs typeface="Segoe UI Light"/>
              </a:rPr>
              <a:t>cartésien </a:t>
            </a:r>
            <a:r>
              <a:rPr sz="3400" b="0" spc="-10" dirty="0">
                <a:solidFill>
                  <a:srgbClr val="404040"/>
                </a:solidFill>
                <a:latin typeface="Segoe UI Light"/>
                <a:cs typeface="Segoe UI Light"/>
              </a:rPr>
              <a:t>d’une</a:t>
            </a:r>
            <a:r>
              <a:rPr sz="3400" b="0" spc="30" dirty="0">
                <a:solidFill>
                  <a:srgbClr val="404040"/>
                </a:solidFill>
                <a:latin typeface="Segoe UI Light"/>
                <a:cs typeface="Segoe UI Light"/>
              </a:rPr>
              <a:t> </a:t>
            </a:r>
            <a:r>
              <a:rPr sz="3400" b="0" spc="-10" dirty="0">
                <a:solidFill>
                  <a:srgbClr val="404040"/>
                </a:solidFill>
                <a:latin typeface="Segoe UI Light"/>
                <a:cs typeface="Segoe UI Light"/>
              </a:rPr>
              <a:t>liste</a:t>
            </a:r>
            <a:endParaRPr sz="3400">
              <a:latin typeface="Segoe UI Light"/>
              <a:cs typeface="Segoe UI Light"/>
            </a:endParaRPr>
          </a:p>
          <a:p>
            <a:pPr marL="469900">
              <a:lnSpc>
                <a:spcPts val="3265"/>
              </a:lnSpc>
            </a:pPr>
            <a:r>
              <a:rPr sz="3400" b="0" spc="-5" dirty="0">
                <a:solidFill>
                  <a:srgbClr val="404040"/>
                </a:solidFill>
                <a:latin typeface="Segoe UI Light"/>
                <a:cs typeface="Segoe UI Light"/>
              </a:rPr>
              <a:t>de</a:t>
            </a:r>
            <a:r>
              <a:rPr sz="3400" b="0" spc="-10" dirty="0">
                <a:solidFill>
                  <a:srgbClr val="404040"/>
                </a:solidFill>
                <a:latin typeface="Segoe UI Light"/>
                <a:cs typeface="Segoe UI Light"/>
              </a:rPr>
              <a:t> domaines</a:t>
            </a:r>
            <a:endParaRPr sz="3400">
              <a:latin typeface="Segoe UI Light"/>
              <a:cs typeface="Segoe UI Light"/>
            </a:endParaRPr>
          </a:p>
        </p:txBody>
      </p:sp>
      <p:sp>
        <p:nvSpPr>
          <p:cNvPr id="3" name="object 3"/>
          <p:cNvSpPr txBox="1">
            <a:spLocks noGrp="1"/>
          </p:cNvSpPr>
          <p:nvPr>
            <p:ph type="title"/>
          </p:nvPr>
        </p:nvSpPr>
        <p:spPr>
          <a:xfrm>
            <a:off x="178409" y="656920"/>
            <a:ext cx="4744085" cy="697230"/>
          </a:xfrm>
          <a:prstGeom prst="rect">
            <a:avLst/>
          </a:prstGeom>
        </p:spPr>
        <p:txBody>
          <a:bodyPr vert="horz" wrap="square" lIns="0" tIns="13335" rIns="0" bIns="0" rtlCol="0">
            <a:spAutoFit/>
          </a:bodyPr>
          <a:lstStyle/>
          <a:p>
            <a:pPr marL="12700">
              <a:lnSpc>
                <a:spcPct val="100000"/>
              </a:lnSpc>
              <a:spcBef>
                <a:spcPts val="105"/>
              </a:spcBef>
            </a:pPr>
            <a:r>
              <a:rPr spc="-60" dirty="0"/>
              <a:t>Le </a:t>
            </a:r>
            <a:r>
              <a:rPr spc="-110" dirty="0"/>
              <a:t>modèle</a:t>
            </a:r>
            <a:r>
              <a:rPr spc="-575" dirty="0"/>
              <a:t> </a:t>
            </a:r>
            <a:r>
              <a:rPr spc="-125" dirty="0"/>
              <a:t>relationnel</a:t>
            </a:r>
          </a:p>
        </p:txBody>
      </p:sp>
      <p:sp>
        <p:nvSpPr>
          <p:cNvPr id="5" name="object 5"/>
          <p:cNvSpPr txBox="1"/>
          <p:nvPr/>
        </p:nvSpPr>
        <p:spPr>
          <a:xfrm>
            <a:off x="11475466" y="22606"/>
            <a:ext cx="459740" cy="197490"/>
          </a:xfrm>
          <a:prstGeom prst="rect">
            <a:avLst/>
          </a:prstGeom>
        </p:spPr>
        <p:txBody>
          <a:bodyPr vert="horz" wrap="square" lIns="0" tIns="12700" rIns="0" bIns="0" rtlCol="0">
            <a:spAutoFit/>
          </a:bodyPr>
          <a:lstStyle/>
          <a:p>
            <a:pPr marL="12700">
              <a:lnSpc>
                <a:spcPct val="100000"/>
              </a:lnSpc>
              <a:spcBef>
                <a:spcPts val="100"/>
              </a:spcBef>
            </a:pPr>
            <a:r>
              <a:rPr sz="1200" b="0" spc="-20" dirty="0">
                <a:latin typeface="Segoe UI Light"/>
                <a:cs typeface="Segoe UI Light"/>
              </a:rPr>
              <a:t>Page</a:t>
            </a:r>
            <a:r>
              <a:rPr sz="1200" b="0" spc="-75" dirty="0">
                <a:latin typeface="Segoe UI Light"/>
                <a:cs typeface="Segoe UI Light"/>
              </a:rPr>
              <a:t> </a:t>
            </a:r>
            <a:r>
              <a:rPr sz="1200" b="0" dirty="0">
                <a:latin typeface="Segoe UI Light"/>
                <a:cs typeface="Segoe UI Light"/>
              </a:rPr>
              <a:t>4</a:t>
            </a:r>
            <a:endParaRPr sz="1200" dirty="0">
              <a:latin typeface="Segoe UI Light"/>
              <a:cs typeface="Segoe UI Light"/>
            </a:endParaRPr>
          </a:p>
        </p:txBody>
      </p:sp>
      <p:sp>
        <p:nvSpPr>
          <p:cNvPr id="7" name="object 7"/>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3529988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6385560"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 </a:t>
            </a:r>
            <a:r>
              <a:rPr spc="-125" dirty="0"/>
              <a:t>produit</a:t>
            </a:r>
            <a:r>
              <a:rPr spc="-750" dirty="0"/>
              <a:t> </a:t>
            </a:r>
            <a:r>
              <a:rPr spc="-95" dirty="0"/>
              <a:t>cartésien</a:t>
            </a:r>
          </a:p>
        </p:txBody>
      </p:sp>
      <p:sp>
        <p:nvSpPr>
          <p:cNvPr id="4" name="object 4"/>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5</a:t>
            </a:r>
            <a:endParaRPr sz="1200">
              <a:latin typeface="Segoe UI Light"/>
              <a:cs typeface="Segoe UI Light"/>
            </a:endParaRPr>
          </a:p>
        </p:txBody>
      </p:sp>
      <p:sp>
        <p:nvSpPr>
          <p:cNvPr id="6" name="object 6"/>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
        <p:nvSpPr>
          <p:cNvPr id="7" name="object 7"/>
          <p:cNvSpPr/>
          <p:nvPr/>
        </p:nvSpPr>
        <p:spPr>
          <a:xfrm>
            <a:off x="2176486" y="2216813"/>
            <a:ext cx="6456745" cy="26374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0683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409" y="656920"/>
            <a:ext cx="3897629" cy="697230"/>
          </a:xfrm>
          <a:prstGeom prst="rect">
            <a:avLst/>
          </a:prstGeom>
        </p:spPr>
        <p:txBody>
          <a:bodyPr vert="horz" wrap="square" lIns="0" tIns="13335" rIns="0" bIns="0" rtlCol="0">
            <a:spAutoFit/>
          </a:bodyPr>
          <a:lstStyle/>
          <a:p>
            <a:pPr marL="12700">
              <a:lnSpc>
                <a:spcPct val="100000"/>
              </a:lnSpc>
              <a:spcBef>
                <a:spcPts val="105"/>
              </a:spcBef>
            </a:pPr>
            <a:r>
              <a:rPr spc="-245" dirty="0"/>
              <a:t>Table </a:t>
            </a:r>
            <a:r>
              <a:rPr spc="-125" dirty="0"/>
              <a:t>relationnel</a:t>
            </a:r>
            <a:r>
              <a:rPr spc="-705" dirty="0"/>
              <a:t> </a:t>
            </a:r>
            <a:r>
              <a:rPr dirty="0"/>
              <a:t>e</a:t>
            </a:r>
          </a:p>
        </p:txBody>
      </p:sp>
      <p:sp>
        <p:nvSpPr>
          <p:cNvPr id="2" name="object 2"/>
          <p:cNvSpPr txBox="1">
            <a:spLocks noGrp="1"/>
          </p:cNvSpPr>
          <p:nvPr>
            <p:ph idx="1"/>
          </p:nvPr>
        </p:nvSpPr>
        <p:spPr>
          <a:prstGeom prst="rect">
            <a:avLst/>
          </a:prstGeom>
        </p:spPr>
        <p:txBody>
          <a:bodyPr vert="horz" wrap="square" lIns="0" tIns="144145" rIns="0" bIns="0" rtlCol="0">
            <a:spAutoFit/>
          </a:bodyPr>
          <a:lstStyle/>
          <a:p>
            <a:pPr marL="469900" indent="-457200">
              <a:lnSpc>
                <a:spcPct val="100000"/>
              </a:lnSpc>
              <a:spcBef>
                <a:spcPts val="1135"/>
              </a:spcBef>
              <a:buFont typeface="Arial"/>
              <a:buChar char="•"/>
              <a:tabLst>
                <a:tab pos="469265" algn="l"/>
                <a:tab pos="469900" algn="l"/>
              </a:tabLst>
            </a:pPr>
            <a:r>
              <a:rPr spc="10" dirty="0"/>
              <a:t>On </a:t>
            </a:r>
            <a:r>
              <a:rPr spc="5" dirty="0"/>
              <a:t>associe un </a:t>
            </a:r>
            <a:r>
              <a:rPr spc="10" dirty="0"/>
              <a:t>nom à </a:t>
            </a:r>
            <a:r>
              <a:rPr spc="5" dirty="0"/>
              <a:t>chaque</a:t>
            </a:r>
            <a:r>
              <a:rPr spc="-5" dirty="0"/>
              <a:t> </a:t>
            </a:r>
            <a:r>
              <a:rPr spc="5" dirty="0"/>
              <a:t>table</a:t>
            </a:r>
          </a:p>
          <a:p>
            <a:pPr marL="469900" indent="-457200">
              <a:lnSpc>
                <a:spcPct val="100000"/>
              </a:lnSpc>
              <a:spcBef>
                <a:spcPts val="1045"/>
              </a:spcBef>
              <a:buFont typeface="Arial"/>
              <a:buChar char="•"/>
              <a:tabLst>
                <a:tab pos="469265" algn="l"/>
                <a:tab pos="469900" algn="l"/>
              </a:tabLst>
            </a:pPr>
            <a:r>
              <a:rPr spc="10" dirty="0"/>
              <a:t>On </a:t>
            </a:r>
            <a:r>
              <a:rPr spc="5" dirty="0"/>
              <a:t>associe </a:t>
            </a:r>
            <a:r>
              <a:rPr spc="15" dirty="0"/>
              <a:t>un </a:t>
            </a:r>
            <a:r>
              <a:rPr spc="10" dirty="0"/>
              <a:t>nom à chaque</a:t>
            </a:r>
            <a:r>
              <a:rPr spc="-30" dirty="0"/>
              <a:t> </a:t>
            </a:r>
            <a:r>
              <a:rPr spc="10" dirty="0"/>
              <a:t>colonne</a:t>
            </a:r>
          </a:p>
          <a:p>
            <a:pPr marL="469900" indent="-457200">
              <a:lnSpc>
                <a:spcPct val="100000"/>
              </a:lnSpc>
              <a:spcBef>
                <a:spcPts val="1045"/>
              </a:spcBef>
              <a:buFont typeface="Arial"/>
              <a:buChar char="•"/>
              <a:tabLst>
                <a:tab pos="469265" algn="l"/>
                <a:tab pos="469900" algn="l"/>
              </a:tabLst>
            </a:pPr>
            <a:r>
              <a:rPr spc="-150" dirty="0"/>
              <a:t>L’ordre </a:t>
            </a:r>
            <a:r>
              <a:rPr spc="5" dirty="0"/>
              <a:t>des </a:t>
            </a:r>
            <a:r>
              <a:rPr spc="10" dirty="0"/>
              <a:t>colonnes </a:t>
            </a:r>
            <a:r>
              <a:rPr spc="5" dirty="0"/>
              <a:t>est</a:t>
            </a:r>
            <a:r>
              <a:rPr spc="135" dirty="0"/>
              <a:t> </a:t>
            </a:r>
            <a:r>
              <a:rPr spc="-5" dirty="0"/>
              <a:t>indifférent</a:t>
            </a:r>
          </a:p>
          <a:p>
            <a:pPr marL="469900" marR="5080" indent="-457200">
              <a:lnSpc>
                <a:spcPct val="100499"/>
              </a:lnSpc>
              <a:spcBef>
                <a:spcPts val="1019"/>
              </a:spcBef>
              <a:buFont typeface="Arial"/>
              <a:buChar char="•"/>
              <a:tabLst>
                <a:tab pos="469265" algn="l"/>
                <a:tab pos="469900" algn="l"/>
              </a:tabLst>
            </a:pPr>
            <a:r>
              <a:rPr spc="5" dirty="0"/>
              <a:t>Les tables </a:t>
            </a:r>
            <a:r>
              <a:rPr dirty="0"/>
              <a:t>relationnelles </a:t>
            </a:r>
            <a:r>
              <a:rPr spc="5" dirty="0"/>
              <a:t>sont physiquement  indépendantes </a:t>
            </a:r>
            <a:r>
              <a:rPr dirty="0"/>
              <a:t>: les </a:t>
            </a:r>
            <a:r>
              <a:rPr spc="5" dirty="0"/>
              <a:t>liens sont </a:t>
            </a:r>
            <a:r>
              <a:rPr dirty="0"/>
              <a:t>purement</a:t>
            </a:r>
            <a:r>
              <a:rPr spc="-65" dirty="0"/>
              <a:t> </a:t>
            </a:r>
            <a:r>
              <a:rPr dirty="0"/>
              <a:t>logiques</a:t>
            </a:r>
          </a:p>
        </p:txBody>
      </p:sp>
      <p:sp>
        <p:nvSpPr>
          <p:cNvPr id="5" name="object 5"/>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
        <p:nvSpPr>
          <p:cNvPr id="7" name="object 7"/>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2442671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3798570"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a:t>
            </a:r>
            <a:r>
              <a:rPr spc="-530" dirty="0"/>
              <a:t> </a:t>
            </a:r>
            <a:r>
              <a:rPr spc="-100" dirty="0"/>
              <a:t>table</a:t>
            </a:r>
          </a:p>
        </p:txBody>
      </p:sp>
      <p:sp>
        <p:nvSpPr>
          <p:cNvPr id="5" name="object 5"/>
          <p:cNvSpPr/>
          <p:nvPr/>
        </p:nvSpPr>
        <p:spPr>
          <a:xfrm>
            <a:off x="7027748" y="2711195"/>
            <a:ext cx="4294412" cy="146514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6582" y="2769679"/>
            <a:ext cx="5958465" cy="243293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265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03756"/>
            <a:ext cx="11559540" cy="5073650"/>
          </a:xfrm>
          <a:prstGeom prst="rect">
            <a:avLst/>
          </a:prstGeom>
        </p:spPr>
        <p:txBody>
          <a:bodyPr vert="horz" wrap="square" lIns="0" tIns="76200" rIns="0" bIns="0" rtlCol="0">
            <a:spAutoFit/>
          </a:bodyPr>
          <a:lstStyle/>
          <a:p>
            <a:pPr marL="469900" indent="-457200">
              <a:lnSpc>
                <a:spcPct val="100000"/>
              </a:lnSpc>
              <a:spcBef>
                <a:spcPts val="600"/>
              </a:spcBef>
              <a:buFont typeface="Arial"/>
              <a:buChar char="•"/>
              <a:tabLst>
                <a:tab pos="469265" algn="l"/>
                <a:tab pos="469900" algn="l"/>
              </a:tabLst>
            </a:pPr>
            <a:r>
              <a:rPr sz="3900" b="0" spc="-5" dirty="0">
                <a:solidFill>
                  <a:srgbClr val="404040"/>
                </a:solidFill>
                <a:latin typeface="Segoe UI Light"/>
                <a:cs typeface="Segoe UI Light"/>
              </a:rPr>
              <a:t>Le schéma d’une </a:t>
            </a:r>
            <a:r>
              <a:rPr sz="3900" b="0" dirty="0">
                <a:solidFill>
                  <a:srgbClr val="404040"/>
                </a:solidFill>
                <a:latin typeface="Segoe UI Light"/>
                <a:cs typeface="Segoe UI Light"/>
              </a:rPr>
              <a:t>table</a:t>
            </a:r>
            <a:r>
              <a:rPr sz="3900" b="0" spc="-5" dirty="0">
                <a:solidFill>
                  <a:srgbClr val="404040"/>
                </a:solidFill>
                <a:latin typeface="Segoe UI Light"/>
                <a:cs typeface="Segoe UI Light"/>
              </a:rPr>
              <a:t> </a:t>
            </a:r>
            <a:r>
              <a:rPr sz="3900" b="0" dirty="0">
                <a:solidFill>
                  <a:srgbClr val="404040"/>
                </a:solidFill>
                <a:latin typeface="Segoe UI Light"/>
                <a:cs typeface="Segoe UI Light"/>
              </a:rPr>
              <a:t>:</a:t>
            </a:r>
            <a:endParaRPr sz="3900">
              <a:latin typeface="Segoe UI Light"/>
              <a:cs typeface="Segoe UI Light"/>
            </a:endParaRPr>
          </a:p>
          <a:p>
            <a:pPr marL="1003300" lvl="1" indent="-381000">
              <a:lnSpc>
                <a:spcPct val="100000"/>
              </a:lnSpc>
              <a:spcBef>
                <a:spcPts val="380"/>
              </a:spcBef>
              <a:buFont typeface="Arial"/>
              <a:buChar char="–"/>
              <a:tabLst>
                <a:tab pos="1002665" algn="l"/>
                <a:tab pos="1003300" algn="l"/>
              </a:tabLst>
            </a:pPr>
            <a:r>
              <a:rPr sz="3000" dirty="0">
                <a:solidFill>
                  <a:srgbClr val="404040"/>
                </a:solidFill>
                <a:latin typeface="Segoe UI"/>
                <a:cs typeface="Segoe UI"/>
              </a:rPr>
              <a:t>Ensemble des attributs de </a:t>
            </a:r>
            <a:r>
              <a:rPr sz="3000" spc="-5" dirty="0">
                <a:solidFill>
                  <a:srgbClr val="404040"/>
                </a:solidFill>
                <a:latin typeface="Segoe UI"/>
                <a:cs typeface="Segoe UI"/>
              </a:rPr>
              <a:t>la</a:t>
            </a:r>
            <a:r>
              <a:rPr sz="3000" spc="15" dirty="0">
                <a:solidFill>
                  <a:srgbClr val="404040"/>
                </a:solidFill>
                <a:latin typeface="Segoe UI"/>
                <a:cs typeface="Segoe UI"/>
              </a:rPr>
              <a:t> </a:t>
            </a:r>
            <a:r>
              <a:rPr sz="3000" dirty="0">
                <a:solidFill>
                  <a:srgbClr val="404040"/>
                </a:solidFill>
                <a:latin typeface="Segoe UI"/>
                <a:cs typeface="Segoe UI"/>
              </a:rPr>
              <a:t>table</a:t>
            </a:r>
            <a:endParaRPr sz="3000">
              <a:latin typeface="Segoe UI"/>
              <a:cs typeface="Segoe UI"/>
            </a:endParaRPr>
          </a:p>
          <a:p>
            <a:pPr lvl="1">
              <a:lnSpc>
                <a:spcPct val="100000"/>
              </a:lnSpc>
              <a:spcBef>
                <a:spcPts val="35"/>
              </a:spcBef>
              <a:buClr>
                <a:srgbClr val="404040"/>
              </a:buClr>
              <a:buFont typeface="Arial"/>
              <a:buChar char="–"/>
            </a:pPr>
            <a:endParaRPr sz="3800">
              <a:latin typeface="Times New Roman"/>
              <a:cs typeface="Times New Roman"/>
            </a:endParaRPr>
          </a:p>
          <a:p>
            <a:pPr marL="469900" indent="-457200">
              <a:lnSpc>
                <a:spcPct val="100000"/>
              </a:lnSpc>
              <a:spcBef>
                <a:spcPts val="5"/>
              </a:spcBef>
              <a:buFont typeface="Arial"/>
              <a:buChar char="•"/>
              <a:tabLst>
                <a:tab pos="469265" algn="l"/>
                <a:tab pos="469900" algn="l"/>
              </a:tabLst>
            </a:pPr>
            <a:r>
              <a:rPr sz="3900" b="0" spc="-5" dirty="0">
                <a:solidFill>
                  <a:srgbClr val="404040"/>
                </a:solidFill>
                <a:latin typeface="Segoe UI Light"/>
                <a:cs typeface="Segoe UI Light"/>
              </a:rPr>
              <a:t>Le schéma d’une base de données</a:t>
            </a:r>
            <a:r>
              <a:rPr sz="3900" b="0" spc="-20" dirty="0">
                <a:solidFill>
                  <a:srgbClr val="404040"/>
                </a:solidFill>
                <a:latin typeface="Segoe UI Light"/>
                <a:cs typeface="Segoe UI Light"/>
              </a:rPr>
              <a:t> </a:t>
            </a:r>
            <a:r>
              <a:rPr sz="3900" b="0" dirty="0">
                <a:solidFill>
                  <a:srgbClr val="404040"/>
                </a:solidFill>
                <a:latin typeface="Segoe UI Light"/>
                <a:cs typeface="Segoe UI Light"/>
              </a:rPr>
              <a:t>:</a:t>
            </a:r>
            <a:endParaRPr sz="3900">
              <a:latin typeface="Segoe UI Light"/>
              <a:cs typeface="Segoe UI Light"/>
            </a:endParaRPr>
          </a:p>
          <a:p>
            <a:pPr marL="1003300" lvl="1" indent="-381000">
              <a:lnSpc>
                <a:spcPct val="100000"/>
              </a:lnSpc>
              <a:spcBef>
                <a:spcPts val="380"/>
              </a:spcBef>
              <a:buFont typeface="Arial"/>
              <a:buChar char="–"/>
              <a:tabLst>
                <a:tab pos="1002665" algn="l"/>
                <a:tab pos="1003300" algn="l"/>
              </a:tabLst>
            </a:pPr>
            <a:r>
              <a:rPr sz="3000" spc="-5" dirty="0">
                <a:solidFill>
                  <a:srgbClr val="404040"/>
                </a:solidFill>
                <a:latin typeface="Segoe UI"/>
                <a:cs typeface="Segoe UI"/>
              </a:rPr>
              <a:t>Ensemble </a:t>
            </a:r>
            <a:r>
              <a:rPr sz="3000" dirty="0">
                <a:solidFill>
                  <a:srgbClr val="404040"/>
                </a:solidFill>
                <a:latin typeface="Segoe UI"/>
                <a:cs typeface="Segoe UI"/>
              </a:rPr>
              <a:t>des tables de </a:t>
            </a:r>
            <a:r>
              <a:rPr sz="3000" spc="-5" dirty="0">
                <a:solidFill>
                  <a:srgbClr val="404040"/>
                </a:solidFill>
                <a:latin typeface="Segoe UI"/>
                <a:cs typeface="Segoe UI"/>
              </a:rPr>
              <a:t>la</a:t>
            </a:r>
            <a:r>
              <a:rPr sz="3000" spc="15" dirty="0">
                <a:solidFill>
                  <a:srgbClr val="404040"/>
                </a:solidFill>
                <a:latin typeface="Segoe UI"/>
                <a:cs typeface="Segoe UI"/>
              </a:rPr>
              <a:t> </a:t>
            </a:r>
            <a:r>
              <a:rPr sz="3000" spc="-10" dirty="0">
                <a:solidFill>
                  <a:srgbClr val="404040"/>
                </a:solidFill>
                <a:latin typeface="Segoe UI"/>
                <a:cs typeface="Segoe UI"/>
              </a:rPr>
              <a:t>base</a:t>
            </a:r>
            <a:endParaRPr sz="3000">
              <a:latin typeface="Segoe UI"/>
              <a:cs typeface="Segoe UI"/>
            </a:endParaRPr>
          </a:p>
          <a:p>
            <a:pPr lvl="1">
              <a:lnSpc>
                <a:spcPct val="100000"/>
              </a:lnSpc>
              <a:spcBef>
                <a:spcPts val="55"/>
              </a:spcBef>
              <a:buClr>
                <a:srgbClr val="404040"/>
              </a:buClr>
              <a:buFont typeface="Arial"/>
              <a:buChar char="–"/>
            </a:pPr>
            <a:endParaRPr sz="4250">
              <a:latin typeface="Times New Roman"/>
              <a:cs typeface="Times New Roman"/>
            </a:endParaRPr>
          </a:p>
          <a:p>
            <a:pPr marL="469900" marR="5080" indent="-457200">
              <a:lnSpc>
                <a:spcPts val="4210"/>
              </a:lnSpc>
              <a:buFont typeface="Arial"/>
              <a:buChar char="•"/>
              <a:tabLst>
                <a:tab pos="469265" algn="l"/>
                <a:tab pos="469900" algn="l"/>
              </a:tabLst>
            </a:pPr>
            <a:r>
              <a:rPr sz="3900" b="0" dirty="0">
                <a:solidFill>
                  <a:srgbClr val="404040"/>
                </a:solidFill>
                <a:latin typeface="Segoe UI Light"/>
                <a:cs typeface="Segoe UI Light"/>
              </a:rPr>
              <a:t>Donc </a:t>
            </a:r>
            <a:r>
              <a:rPr sz="3900" b="0" spc="-5" dirty="0">
                <a:solidFill>
                  <a:srgbClr val="404040"/>
                </a:solidFill>
                <a:latin typeface="Segoe UI Light"/>
                <a:cs typeface="Segoe UI Light"/>
              </a:rPr>
              <a:t>une base de données </a:t>
            </a:r>
            <a:r>
              <a:rPr sz="3900" b="0" spc="-10" dirty="0">
                <a:solidFill>
                  <a:srgbClr val="404040"/>
                </a:solidFill>
                <a:latin typeface="Segoe UI Light"/>
                <a:cs typeface="Segoe UI Light"/>
              </a:rPr>
              <a:t>relationnelle </a:t>
            </a:r>
            <a:r>
              <a:rPr sz="3900" b="0" dirty="0">
                <a:solidFill>
                  <a:srgbClr val="404040"/>
                </a:solidFill>
                <a:latin typeface="Segoe UI Light"/>
                <a:cs typeface="Segoe UI Light"/>
              </a:rPr>
              <a:t>est </a:t>
            </a:r>
            <a:r>
              <a:rPr sz="3900" b="0" spc="-5" dirty="0">
                <a:solidFill>
                  <a:srgbClr val="404040"/>
                </a:solidFill>
                <a:latin typeface="Segoe UI Light"/>
                <a:cs typeface="Segoe UI Light"/>
              </a:rPr>
              <a:t>une base  de données dont le </a:t>
            </a:r>
            <a:r>
              <a:rPr sz="3900" b="0" spc="-10" dirty="0">
                <a:solidFill>
                  <a:srgbClr val="404040"/>
                </a:solidFill>
                <a:latin typeface="Segoe UI Light"/>
                <a:cs typeface="Segoe UI Light"/>
              </a:rPr>
              <a:t>schéma </a:t>
            </a:r>
            <a:r>
              <a:rPr sz="3900" b="0" dirty="0">
                <a:solidFill>
                  <a:srgbClr val="404040"/>
                </a:solidFill>
                <a:latin typeface="Segoe UI Light"/>
                <a:cs typeface="Segoe UI Light"/>
              </a:rPr>
              <a:t>est un ensemble </a:t>
            </a:r>
            <a:r>
              <a:rPr sz="3900" b="0" spc="-5" dirty="0">
                <a:solidFill>
                  <a:srgbClr val="404040"/>
                </a:solidFill>
                <a:latin typeface="Segoe UI Light"/>
                <a:cs typeface="Segoe UI Light"/>
              </a:rPr>
              <a:t>de  schémas de</a:t>
            </a:r>
            <a:r>
              <a:rPr sz="3900" b="0" spc="-25" dirty="0">
                <a:solidFill>
                  <a:srgbClr val="404040"/>
                </a:solidFill>
                <a:latin typeface="Segoe UI Light"/>
                <a:cs typeface="Segoe UI Light"/>
              </a:rPr>
              <a:t> </a:t>
            </a:r>
            <a:r>
              <a:rPr sz="3900" b="0" dirty="0">
                <a:solidFill>
                  <a:srgbClr val="404040"/>
                </a:solidFill>
                <a:latin typeface="Segoe UI Light"/>
                <a:cs typeface="Segoe UI Light"/>
              </a:rPr>
              <a:t>tables</a:t>
            </a:r>
            <a:endParaRPr sz="3900">
              <a:latin typeface="Segoe UI Light"/>
              <a:cs typeface="Segoe UI Light"/>
            </a:endParaRPr>
          </a:p>
        </p:txBody>
      </p:sp>
      <p:sp>
        <p:nvSpPr>
          <p:cNvPr id="3" name="object 3"/>
          <p:cNvSpPr txBox="1">
            <a:spLocks noGrp="1"/>
          </p:cNvSpPr>
          <p:nvPr>
            <p:ph type="title"/>
          </p:nvPr>
        </p:nvSpPr>
        <p:spPr>
          <a:xfrm>
            <a:off x="178409" y="656920"/>
            <a:ext cx="4055745" cy="697230"/>
          </a:xfrm>
          <a:prstGeom prst="rect">
            <a:avLst/>
          </a:prstGeom>
        </p:spPr>
        <p:txBody>
          <a:bodyPr vert="horz" wrap="square" lIns="0" tIns="13335" rIns="0" bIns="0" rtlCol="0">
            <a:spAutoFit/>
          </a:bodyPr>
          <a:lstStyle/>
          <a:p>
            <a:pPr marL="12700">
              <a:lnSpc>
                <a:spcPct val="100000"/>
              </a:lnSpc>
              <a:spcBef>
                <a:spcPts val="105"/>
              </a:spcBef>
            </a:pPr>
            <a:r>
              <a:rPr spc="-105" dirty="0"/>
              <a:t>Objets</a:t>
            </a:r>
            <a:r>
              <a:rPr spc="-340" dirty="0"/>
              <a:t> </a:t>
            </a:r>
            <a:r>
              <a:rPr spc="-130" dirty="0"/>
              <a:t>relationnels</a:t>
            </a:r>
          </a:p>
        </p:txBody>
      </p:sp>
      <p:sp>
        <p:nvSpPr>
          <p:cNvPr id="5" name="object 5"/>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8</a:t>
            </a:r>
            <a:endParaRPr sz="1200">
              <a:latin typeface="Segoe UI Light"/>
              <a:cs typeface="Segoe UI Light"/>
            </a:endParaRPr>
          </a:p>
        </p:txBody>
      </p:sp>
      <p:sp>
        <p:nvSpPr>
          <p:cNvPr id="7" name="object 7"/>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636764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67154"/>
            <a:ext cx="10573385" cy="1155065"/>
          </a:xfrm>
          <a:prstGeom prst="rect">
            <a:avLst/>
          </a:prstGeom>
        </p:spPr>
        <p:txBody>
          <a:bodyPr vert="horz" wrap="square" lIns="0" tIns="80010" rIns="0" bIns="0" rtlCol="0">
            <a:spAutoFit/>
          </a:bodyPr>
          <a:lstStyle/>
          <a:p>
            <a:pPr marL="469900" marR="5080" indent="-457200">
              <a:lnSpc>
                <a:spcPts val="4210"/>
              </a:lnSpc>
              <a:spcBef>
                <a:spcPts val="630"/>
              </a:spcBef>
              <a:buFont typeface="Arial"/>
              <a:buChar char="•"/>
              <a:tabLst>
                <a:tab pos="469265" algn="l"/>
                <a:tab pos="469900" algn="l"/>
                <a:tab pos="9840595" algn="l"/>
              </a:tabLst>
            </a:pPr>
            <a:r>
              <a:rPr sz="3900" b="0" spc="-5" dirty="0">
                <a:solidFill>
                  <a:srgbClr val="404040"/>
                </a:solidFill>
                <a:latin typeface="Segoe UI Light"/>
                <a:cs typeface="Segoe UI Light"/>
              </a:rPr>
              <a:t>L</a:t>
            </a:r>
            <a:r>
              <a:rPr sz="3900" b="0" dirty="0">
                <a:solidFill>
                  <a:srgbClr val="404040"/>
                </a:solidFill>
                <a:latin typeface="Segoe UI Light"/>
                <a:cs typeface="Segoe UI Light"/>
              </a:rPr>
              <a:t>a BDD</a:t>
            </a:r>
            <a:r>
              <a:rPr sz="3900" b="0" spc="-15" dirty="0">
                <a:solidFill>
                  <a:srgbClr val="404040"/>
                </a:solidFill>
                <a:latin typeface="Segoe UI Light"/>
                <a:cs typeface="Segoe UI Light"/>
              </a:rPr>
              <a:t> </a:t>
            </a:r>
            <a:r>
              <a:rPr sz="3900" b="0" spc="-5" dirty="0">
                <a:solidFill>
                  <a:srgbClr val="404040"/>
                </a:solidFill>
                <a:latin typeface="Segoe UI Light"/>
                <a:cs typeface="Segoe UI Light"/>
              </a:rPr>
              <a:t>qu</a:t>
            </a:r>
            <a:r>
              <a:rPr sz="3900" b="0" dirty="0">
                <a:solidFill>
                  <a:srgbClr val="404040"/>
                </a:solidFill>
                <a:latin typeface="Segoe UI Light"/>
                <a:cs typeface="Segoe UI Light"/>
              </a:rPr>
              <a:t>i</a:t>
            </a:r>
            <a:r>
              <a:rPr sz="3900" b="0" spc="-5" dirty="0">
                <a:solidFill>
                  <a:srgbClr val="404040"/>
                </a:solidFill>
                <a:latin typeface="Segoe UI Light"/>
                <a:cs typeface="Segoe UI Light"/>
              </a:rPr>
              <a:t> gè</a:t>
            </a:r>
            <a:r>
              <a:rPr sz="3900" b="0" spc="-75" dirty="0">
                <a:solidFill>
                  <a:srgbClr val="404040"/>
                </a:solidFill>
                <a:latin typeface="Segoe UI Light"/>
                <a:cs typeface="Segoe UI Light"/>
              </a:rPr>
              <a:t>r</a:t>
            </a:r>
            <a:r>
              <a:rPr sz="3900" b="0" dirty="0">
                <a:solidFill>
                  <a:srgbClr val="404040"/>
                </a:solidFill>
                <a:latin typeface="Segoe UI Light"/>
                <a:cs typeface="Segoe UI Light"/>
              </a:rPr>
              <a:t>e </a:t>
            </a:r>
            <a:r>
              <a:rPr sz="3900" b="0" spc="-5" dirty="0">
                <a:solidFill>
                  <a:srgbClr val="404040"/>
                </a:solidFill>
                <a:latin typeface="Segoe UI Light"/>
                <a:cs typeface="Segoe UI Light"/>
              </a:rPr>
              <a:t>le</a:t>
            </a:r>
            <a:r>
              <a:rPr sz="3900" b="0" dirty="0">
                <a:solidFill>
                  <a:srgbClr val="404040"/>
                </a:solidFill>
                <a:latin typeface="Segoe UI Light"/>
                <a:cs typeface="Segoe UI Light"/>
              </a:rPr>
              <a:t>s</a:t>
            </a:r>
            <a:r>
              <a:rPr sz="3900" b="0" spc="-5" dirty="0">
                <a:solidFill>
                  <a:srgbClr val="404040"/>
                </a:solidFill>
                <a:latin typeface="Segoe UI Light"/>
                <a:cs typeface="Segoe UI Light"/>
              </a:rPr>
              <a:t> </a:t>
            </a:r>
            <a:r>
              <a:rPr sz="3900" b="0" dirty="0">
                <a:solidFill>
                  <a:srgbClr val="404040"/>
                </a:solidFill>
                <a:latin typeface="Segoe UI Light"/>
                <a:cs typeface="Segoe UI Light"/>
              </a:rPr>
              <a:t>com</a:t>
            </a:r>
            <a:r>
              <a:rPr sz="3900" b="0" spc="-15" dirty="0">
                <a:solidFill>
                  <a:srgbClr val="404040"/>
                </a:solidFill>
                <a:latin typeface="Segoe UI Light"/>
                <a:cs typeface="Segoe UI Light"/>
              </a:rPr>
              <a:t>m</a:t>
            </a:r>
            <a:r>
              <a:rPr sz="3900" b="0" spc="-5" dirty="0">
                <a:solidFill>
                  <a:srgbClr val="404040"/>
                </a:solidFill>
                <a:latin typeface="Segoe UI Light"/>
                <a:cs typeface="Segoe UI Light"/>
              </a:rPr>
              <a:t>ande</a:t>
            </a:r>
            <a:r>
              <a:rPr sz="3900" b="0" dirty="0">
                <a:solidFill>
                  <a:srgbClr val="404040"/>
                </a:solidFill>
                <a:latin typeface="Segoe UI Light"/>
                <a:cs typeface="Segoe UI Light"/>
              </a:rPr>
              <a:t>s</a:t>
            </a:r>
            <a:r>
              <a:rPr sz="3900" b="0" spc="-5" dirty="0">
                <a:solidFill>
                  <a:srgbClr val="404040"/>
                </a:solidFill>
                <a:latin typeface="Segoe UI Light"/>
                <a:cs typeface="Segoe UI Light"/>
              </a:rPr>
              <a:t> d</a:t>
            </a:r>
            <a:r>
              <a:rPr sz="3900" b="0" dirty="0">
                <a:solidFill>
                  <a:srgbClr val="404040"/>
                </a:solidFill>
                <a:latin typeface="Segoe UI Light"/>
                <a:cs typeface="Segoe UI Light"/>
              </a:rPr>
              <a:t>e</a:t>
            </a:r>
            <a:r>
              <a:rPr sz="3900" b="0" spc="-5" dirty="0">
                <a:solidFill>
                  <a:srgbClr val="404040"/>
                </a:solidFill>
                <a:latin typeface="Segoe UI Light"/>
                <a:cs typeface="Segoe UI Light"/>
              </a:rPr>
              <a:t> p</a:t>
            </a:r>
            <a:r>
              <a:rPr sz="3900" b="0" spc="-75" dirty="0">
                <a:solidFill>
                  <a:srgbClr val="404040"/>
                </a:solidFill>
                <a:latin typeface="Segoe UI Light"/>
                <a:cs typeface="Segoe UI Light"/>
              </a:rPr>
              <a:t>r</a:t>
            </a:r>
            <a:r>
              <a:rPr sz="3900" b="0" spc="-5" dirty="0">
                <a:solidFill>
                  <a:srgbClr val="404040"/>
                </a:solidFill>
                <a:latin typeface="Segoe UI Light"/>
                <a:cs typeface="Segoe UI Light"/>
              </a:rPr>
              <a:t>oduit</a:t>
            </a:r>
            <a:r>
              <a:rPr sz="3900" b="0" dirty="0">
                <a:solidFill>
                  <a:srgbClr val="404040"/>
                </a:solidFill>
                <a:latin typeface="Segoe UI Light"/>
                <a:cs typeface="Segoe UI Light"/>
              </a:rPr>
              <a:t>s	</a:t>
            </a:r>
            <a:r>
              <a:rPr sz="3900" b="0" spc="-5" dirty="0">
                <a:solidFill>
                  <a:srgbClr val="404040"/>
                </a:solidFill>
                <a:latin typeface="Segoe UI Light"/>
                <a:cs typeface="Segoe UI Light"/>
              </a:rPr>
              <a:t>a</a:t>
            </a:r>
            <a:r>
              <a:rPr sz="3900" b="0" spc="5" dirty="0">
                <a:solidFill>
                  <a:srgbClr val="404040"/>
                </a:solidFill>
                <a:latin typeface="Segoe UI Light"/>
                <a:cs typeface="Segoe UI Light"/>
              </a:rPr>
              <a:t>u</a:t>
            </a:r>
            <a:r>
              <a:rPr sz="3900" b="0" dirty="0">
                <a:solidFill>
                  <a:srgbClr val="404040"/>
                </a:solidFill>
                <a:latin typeface="Segoe UI Light"/>
                <a:cs typeface="Segoe UI Light"/>
              </a:rPr>
              <a:t>x  </a:t>
            </a:r>
            <a:r>
              <a:rPr sz="3900" b="0" spc="-10" dirty="0">
                <a:solidFill>
                  <a:srgbClr val="404040"/>
                </a:solidFill>
                <a:latin typeface="Segoe UI Light"/>
                <a:cs typeface="Segoe UI Light"/>
              </a:rPr>
              <a:t>différents </a:t>
            </a:r>
            <a:r>
              <a:rPr sz="3900" b="0" dirty="0">
                <a:solidFill>
                  <a:srgbClr val="404040"/>
                </a:solidFill>
                <a:latin typeface="Segoe UI Light"/>
                <a:cs typeface="Segoe UI Light"/>
              </a:rPr>
              <a:t>fournisseurs </a:t>
            </a:r>
            <a:r>
              <a:rPr sz="3900" b="0" spc="-5" dirty="0">
                <a:solidFill>
                  <a:srgbClr val="404040"/>
                </a:solidFill>
                <a:latin typeface="Segoe UI Light"/>
                <a:cs typeface="Segoe UI Light"/>
              </a:rPr>
              <a:t>de</a:t>
            </a:r>
            <a:r>
              <a:rPr sz="3900" b="0" spc="-10" dirty="0">
                <a:solidFill>
                  <a:srgbClr val="404040"/>
                </a:solidFill>
                <a:latin typeface="Segoe UI Light"/>
                <a:cs typeface="Segoe UI Light"/>
              </a:rPr>
              <a:t> </a:t>
            </a:r>
            <a:r>
              <a:rPr sz="3900" b="0" spc="-45" dirty="0">
                <a:solidFill>
                  <a:srgbClr val="404040"/>
                </a:solidFill>
                <a:latin typeface="Segoe UI Light"/>
                <a:cs typeface="Segoe UI Light"/>
              </a:rPr>
              <a:t>l’entreprise</a:t>
            </a:r>
            <a:endParaRPr sz="3900">
              <a:latin typeface="Segoe UI Light"/>
              <a:cs typeface="Segoe UI Light"/>
            </a:endParaRPr>
          </a:p>
        </p:txBody>
      </p:sp>
      <p:sp>
        <p:nvSpPr>
          <p:cNvPr id="3" name="object 3"/>
          <p:cNvSpPr txBox="1">
            <a:spLocks noGrp="1"/>
          </p:cNvSpPr>
          <p:nvPr>
            <p:ph type="title"/>
          </p:nvPr>
        </p:nvSpPr>
        <p:spPr>
          <a:xfrm>
            <a:off x="178409" y="656920"/>
            <a:ext cx="4029710"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a:t>
            </a:r>
            <a:r>
              <a:rPr spc="-530" dirty="0"/>
              <a:t> </a:t>
            </a:r>
            <a:r>
              <a:rPr spc="-95" dirty="0"/>
              <a:t>BDDR</a:t>
            </a:r>
          </a:p>
        </p:txBody>
      </p:sp>
      <p:sp>
        <p:nvSpPr>
          <p:cNvPr id="5" name="object 5"/>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9</a:t>
            </a:r>
            <a:endParaRPr sz="1200">
              <a:latin typeface="Segoe UI Light"/>
              <a:cs typeface="Segoe UI Light"/>
            </a:endParaRPr>
          </a:p>
        </p:txBody>
      </p:sp>
      <p:sp>
        <p:nvSpPr>
          <p:cNvPr id="7" name="object 7"/>
          <p:cNvSpPr txBox="1"/>
          <p:nvPr/>
        </p:nvSpPr>
        <p:spPr>
          <a:xfrm>
            <a:off x="78739" y="36321"/>
            <a:ext cx="1255395" cy="20827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1200" b="1" spc="-5" dirty="0">
                <a:latin typeface="Segoe UI"/>
                <a:cs typeface="Segoe UI"/>
              </a:rPr>
              <a:t>E</a:t>
            </a:r>
            <a:r>
              <a:rPr sz="1200" b="1" spc="-10" dirty="0">
                <a:latin typeface="Segoe UI"/>
                <a:cs typeface="Segoe UI"/>
              </a:rPr>
              <a:t>n</a:t>
            </a:r>
            <a:r>
              <a:rPr sz="1200" b="1" dirty="0">
                <a:latin typeface="Segoe UI"/>
                <a:cs typeface="Segoe UI"/>
              </a:rPr>
              <a:t>sem</a:t>
            </a:r>
            <a:r>
              <a:rPr sz="1200" b="1" spc="-5" dirty="0">
                <a:latin typeface="Segoe UI"/>
                <a:cs typeface="Segoe UI"/>
              </a:rPr>
              <a:t>bl</a:t>
            </a:r>
            <a:r>
              <a:rPr sz="1200" b="1" dirty="0">
                <a:latin typeface="Segoe UI"/>
                <a:cs typeface="Segoe UI"/>
              </a:rPr>
              <a:t>es	</a:t>
            </a:r>
            <a:r>
              <a:rPr sz="1200" dirty="0">
                <a:solidFill>
                  <a:srgbClr val="D9D9D9"/>
                </a:solidFill>
                <a:latin typeface="Segoe UI"/>
                <a:cs typeface="Segoe UI"/>
              </a:rPr>
              <a:t>MLD</a:t>
            </a:r>
            <a:endParaRPr sz="1200">
              <a:latin typeface="Segoe UI"/>
              <a:cs typeface="Segoe UI"/>
            </a:endParaRPr>
          </a:p>
        </p:txBody>
      </p:sp>
      <p:sp>
        <p:nvSpPr>
          <p:cNvPr id="8" name="object 8"/>
          <p:cNvSpPr/>
          <p:nvPr/>
        </p:nvSpPr>
        <p:spPr>
          <a:xfrm>
            <a:off x="1262788" y="2705817"/>
            <a:ext cx="9582670" cy="37035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82729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425066"/>
            <a:ext cx="11746230" cy="4062729"/>
          </a:xfrm>
          <a:prstGeom prst="rect">
            <a:avLst/>
          </a:prstGeom>
        </p:spPr>
        <p:txBody>
          <a:bodyPr vert="horz" wrap="square" lIns="0" tIns="12065" rIns="0" bIns="0" rtlCol="0">
            <a:spAutoFit/>
          </a:bodyPr>
          <a:lstStyle/>
          <a:p>
            <a:pPr marL="469900" marR="1029969" indent="-457200">
              <a:lnSpc>
                <a:spcPct val="100499"/>
              </a:lnSpc>
              <a:spcBef>
                <a:spcPts val="95"/>
              </a:spcBef>
              <a:buFont typeface="Arial"/>
              <a:buChar char="•"/>
              <a:tabLst>
                <a:tab pos="469265" algn="l"/>
                <a:tab pos="469900" algn="l"/>
              </a:tabLst>
            </a:pPr>
            <a:r>
              <a:rPr sz="4250" b="0" spc="10" dirty="0">
                <a:solidFill>
                  <a:srgbClr val="404040"/>
                </a:solidFill>
                <a:latin typeface="Segoe UI Light"/>
                <a:cs typeface="Segoe UI Light"/>
              </a:rPr>
              <a:t>Dans le MLD </a:t>
            </a:r>
            <a:r>
              <a:rPr sz="4250" b="0" dirty="0">
                <a:solidFill>
                  <a:srgbClr val="404040"/>
                </a:solidFill>
                <a:latin typeface="Segoe UI Light"/>
                <a:cs typeface="Segoe UI Light"/>
              </a:rPr>
              <a:t>relationnel, </a:t>
            </a:r>
            <a:r>
              <a:rPr sz="4250" b="0" spc="5" dirty="0">
                <a:solidFill>
                  <a:srgbClr val="404040"/>
                </a:solidFill>
                <a:latin typeface="Segoe UI Light"/>
                <a:cs typeface="Segoe UI Light"/>
              </a:rPr>
              <a:t>l’unique </a:t>
            </a:r>
            <a:r>
              <a:rPr sz="4250" b="0" spc="10" dirty="0">
                <a:solidFill>
                  <a:srgbClr val="404040"/>
                </a:solidFill>
                <a:latin typeface="Segoe UI Light"/>
                <a:cs typeface="Segoe UI Light"/>
              </a:rPr>
              <a:t>type</a:t>
            </a:r>
            <a:r>
              <a:rPr sz="4250" b="0" spc="-155" dirty="0">
                <a:solidFill>
                  <a:srgbClr val="404040"/>
                </a:solidFill>
                <a:latin typeface="Segoe UI Light"/>
                <a:cs typeface="Segoe UI Light"/>
              </a:rPr>
              <a:t> </a:t>
            </a:r>
            <a:r>
              <a:rPr sz="4250" b="0" spc="-70" dirty="0">
                <a:solidFill>
                  <a:srgbClr val="404040"/>
                </a:solidFill>
                <a:latin typeface="Segoe UI Light"/>
                <a:cs typeface="Segoe UI Light"/>
              </a:rPr>
              <a:t>d’objet  </a:t>
            </a:r>
            <a:r>
              <a:rPr sz="4250" b="0" spc="5" dirty="0">
                <a:solidFill>
                  <a:srgbClr val="404040"/>
                </a:solidFill>
                <a:latin typeface="Segoe UI Light"/>
                <a:cs typeface="Segoe UI Light"/>
              </a:rPr>
              <a:t>existant est la</a:t>
            </a:r>
            <a:r>
              <a:rPr sz="4250" b="0" spc="-25" dirty="0">
                <a:solidFill>
                  <a:srgbClr val="404040"/>
                </a:solidFill>
                <a:latin typeface="Segoe UI Light"/>
                <a:cs typeface="Segoe UI Light"/>
              </a:rPr>
              <a:t> </a:t>
            </a:r>
            <a:r>
              <a:rPr sz="4250" b="0" spc="10" dirty="0">
                <a:solidFill>
                  <a:srgbClr val="404040"/>
                </a:solidFill>
                <a:latin typeface="Segoe UI Light"/>
                <a:cs typeface="Segoe UI Light"/>
              </a:rPr>
              <a:t>table</a:t>
            </a:r>
            <a:endParaRPr sz="4250">
              <a:latin typeface="Segoe UI Light"/>
              <a:cs typeface="Segoe UI Light"/>
            </a:endParaRPr>
          </a:p>
          <a:p>
            <a:pPr marL="1003300" lvl="1" indent="-381000">
              <a:lnSpc>
                <a:spcPct val="100000"/>
              </a:lnSpc>
              <a:spcBef>
                <a:spcPts val="800"/>
              </a:spcBef>
              <a:buFont typeface="Arial"/>
              <a:buChar char="–"/>
              <a:tabLst>
                <a:tab pos="1003300" algn="l"/>
              </a:tabLst>
            </a:pPr>
            <a:r>
              <a:rPr sz="3200" spc="-5" dirty="0">
                <a:solidFill>
                  <a:srgbClr val="404040"/>
                </a:solidFill>
                <a:latin typeface="Segoe UI"/>
                <a:cs typeface="Segoe UI"/>
              </a:rPr>
              <a:t>Chaque entité </a:t>
            </a:r>
            <a:r>
              <a:rPr sz="3200" dirty="0">
                <a:solidFill>
                  <a:srgbClr val="404040"/>
                </a:solidFill>
                <a:latin typeface="Segoe UI"/>
                <a:cs typeface="Segoe UI"/>
              </a:rPr>
              <a:t>devient une</a:t>
            </a:r>
            <a:r>
              <a:rPr sz="3200" spc="-5" dirty="0">
                <a:solidFill>
                  <a:srgbClr val="404040"/>
                </a:solidFill>
                <a:latin typeface="Segoe UI"/>
                <a:cs typeface="Segoe UI"/>
              </a:rPr>
              <a:t> </a:t>
            </a:r>
            <a:r>
              <a:rPr sz="3200" dirty="0">
                <a:solidFill>
                  <a:srgbClr val="404040"/>
                </a:solidFill>
                <a:latin typeface="Segoe UI"/>
                <a:cs typeface="Segoe UI"/>
              </a:rPr>
              <a:t>table</a:t>
            </a:r>
            <a:endParaRPr sz="3200">
              <a:latin typeface="Segoe UI"/>
              <a:cs typeface="Segoe UI"/>
            </a:endParaRPr>
          </a:p>
          <a:p>
            <a:pPr marL="1003300" marR="5080" lvl="1" indent="-381000">
              <a:lnSpc>
                <a:spcPct val="100000"/>
              </a:lnSpc>
              <a:spcBef>
                <a:spcPts val="770"/>
              </a:spcBef>
              <a:buFont typeface="Arial"/>
              <a:buChar char="–"/>
              <a:tabLst>
                <a:tab pos="1003300" algn="l"/>
              </a:tabLst>
            </a:pPr>
            <a:r>
              <a:rPr sz="3200" spc="-5" dirty="0">
                <a:solidFill>
                  <a:srgbClr val="404040"/>
                </a:solidFill>
                <a:latin typeface="Segoe UI"/>
                <a:cs typeface="Segoe UI"/>
              </a:rPr>
              <a:t>Chaque propriété </a:t>
            </a:r>
            <a:r>
              <a:rPr sz="3200" dirty="0">
                <a:solidFill>
                  <a:srgbClr val="404040"/>
                </a:solidFill>
                <a:latin typeface="Segoe UI"/>
                <a:cs typeface="Segoe UI"/>
              </a:rPr>
              <a:t>d’une </a:t>
            </a:r>
            <a:r>
              <a:rPr sz="3200" spc="-5" dirty="0">
                <a:solidFill>
                  <a:srgbClr val="404040"/>
                </a:solidFill>
                <a:latin typeface="Segoe UI"/>
                <a:cs typeface="Segoe UI"/>
              </a:rPr>
              <a:t>entité </a:t>
            </a:r>
            <a:r>
              <a:rPr sz="3200" dirty="0">
                <a:solidFill>
                  <a:srgbClr val="404040"/>
                </a:solidFill>
                <a:latin typeface="Segoe UI"/>
                <a:cs typeface="Segoe UI"/>
              </a:rPr>
              <a:t>devient une colonne de </a:t>
            </a:r>
            <a:r>
              <a:rPr sz="3200" spc="-5" dirty="0">
                <a:solidFill>
                  <a:srgbClr val="404040"/>
                </a:solidFill>
                <a:latin typeface="Segoe UI"/>
                <a:cs typeface="Segoe UI"/>
              </a:rPr>
              <a:t>cette  </a:t>
            </a:r>
            <a:r>
              <a:rPr sz="3200" dirty="0">
                <a:solidFill>
                  <a:srgbClr val="404040"/>
                </a:solidFill>
                <a:latin typeface="Segoe UI"/>
                <a:cs typeface="Segoe UI"/>
              </a:rPr>
              <a:t>table</a:t>
            </a:r>
            <a:endParaRPr sz="3200">
              <a:latin typeface="Segoe UI"/>
              <a:cs typeface="Segoe UI"/>
            </a:endParaRPr>
          </a:p>
          <a:p>
            <a:pPr marL="1003300" marR="104775" lvl="1" indent="-381000">
              <a:lnSpc>
                <a:spcPct val="100000"/>
              </a:lnSpc>
              <a:spcBef>
                <a:spcPts val="770"/>
              </a:spcBef>
              <a:buFont typeface="Arial"/>
              <a:buChar char="–"/>
              <a:tabLst>
                <a:tab pos="1003300" algn="l"/>
              </a:tabLst>
            </a:pPr>
            <a:r>
              <a:rPr sz="3200" spc="-15" dirty="0">
                <a:solidFill>
                  <a:srgbClr val="404040"/>
                </a:solidFill>
                <a:latin typeface="Segoe UI"/>
                <a:cs typeface="Segoe UI"/>
              </a:rPr>
              <a:t>L’identifiant </a:t>
            </a:r>
            <a:r>
              <a:rPr sz="3200" dirty="0">
                <a:solidFill>
                  <a:srgbClr val="404040"/>
                </a:solidFill>
                <a:latin typeface="Segoe UI"/>
                <a:cs typeface="Segoe UI"/>
              </a:rPr>
              <a:t>d’une </a:t>
            </a:r>
            <a:r>
              <a:rPr sz="3200" spc="-5" dirty="0">
                <a:solidFill>
                  <a:srgbClr val="404040"/>
                </a:solidFill>
                <a:latin typeface="Segoe UI"/>
                <a:cs typeface="Segoe UI"/>
              </a:rPr>
              <a:t>entité </a:t>
            </a:r>
            <a:r>
              <a:rPr sz="3200" dirty="0">
                <a:solidFill>
                  <a:srgbClr val="404040"/>
                </a:solidFill>
                <a:latin typeface="Segoe UI"/>
                <a:cs typeface="Segoe UI"/>
              </a:rPr>
              <a:t>devient </a:t>
            </a:r>
            <a:r>
              <a:rPr sz="3200" spc="-5" dirty="0">
                <a:solidFill>
                  <a:srgbClr val="404040"/>
                </a:solidFill>
                <a:latin typeface="Segoe UI"/>
                <a:cs typeface="Segoe UI"/>
              </a:rPr>
              <a:t>la </a:t>
            </a:r>
            <a:r>
              <a:rPr sz="3200" dirty="0">
                <a:solidFill>
                  <a:srgbClr val="404040"/>
                </a:solidFill>
                <a:latin typeface="Segoe UI"/>
                <a:cs typeface="Segoe UI"/>
              </a:rPr>
              <a:t>clé </a:t>
            </a:r>
            <a:r>
              <a:rPr sz="3200" spc="-5" dirty="0">
                <a:solidFill>
                  <a:srgbClr val="404040"/>
                </a:solidFill>
                <a:latin typeface="Segoe UI"/>
                <a:cs typeface="Segoe UI"/>
              </a:rPr>
              <a:t>(primaire) </a:t>
            </a:r>
            <a:r>
              <a:rPr sz="3200" dirty="0">
                <a:solidFill>
                  <a:srgbClr val="404040"/>
                </a:solidFill>
                <a:latin typeface="Segoe UI"/>
                <a:cs typeface="Segoe UI"/>
              </a:rPr>
              <a:t>de </a:t>
            </a:r>
            <a:r>
              <a:rPr sz="3200" spc="-5" dirty="0">
                <a:solidFill>
                  <a:srgbClr val="404040"/>
                </a:solidFill>
                <a:latin typeface="Segoe UI"/>
                <a:cs typeface="Segoe UI"/>
              </a:rPr>
              <a:t>la </a:t>
            </a:r>
            <a:r>
              <a:rPr sz="3200" dirty="0">
                <a:solidFill>
                  <a:srgbClr val="404040"/>
                </a:solidFill>
                <a:latin typeface="Segoe UI"/>
                <a:cs typeface="Segoe UI"/>
              </a:rPr>
              <a:t>table  </a:t>
            </a:r>
            <a:r>
              <a:rPr sz="3200" spc="-5" dirty="0">
                <a:solidFill>
                  <a:srgbClr val="404040"/>
                </a:solidFill>
                <a:latin typeface="Segoe UI"/>
                <a:cs typeface="Segoe UI"/>
              </a:rPr>
              <a:t>correspondante</a:t>
            </a:r>
            <a:endParaRPr sz="3200">
              <a:latin typeface="Segoe UI"/>
              <a:cs typeface="Segoe UI"/>
            </a:endParaRPr>
          </a:p>
        </p:txBody>
      </p:sp>
      <p:sp>
        <p:nvSpPr>
          <p:cNvPr id="3" name="object 3"/>
          <p:cNvSpPr txBox="1">
            <a:spLocks noGrp="1"/>
          </p:cNvSpPr>
          <p:nvPr>
            <p:ph type="title"/>
          </p:nvPr>
        </p:nvSpPr>
        <p:spPr>
          <a:xfrm>
            <a:off x="178409" y="656920"/>
            <a:ext cx="4772025" cy="697230"/>
          </a:xfrm>
          <a:prstGeom prst="rect">
            <a:avLst/>
          </a:prstGeom>
        </p:spPr>
        <p:txBody>
          <a:bodyPr vert="horz" wrap="square" lIns="0" tIns="13335" rIns="0" bIns="0" rtlCol="0">
            <a:spAutoFit/>
          </a:bodyPr>
          <a:lstStyle/>
          <a:p>
            <a:pPr marL="12700">
              <a:lnSpc>
                <a:spcPct val="100000"/>
              </a:lnSpc>
              <a:spcBef>
                <a:spcPts val="105"/>
              </a:spcBef>
            </a:pPr>
            <a:r>
              <a:rPr spc="-175" dirty="0"/>
              <a:t>Traitement </a:t>
            </a:r>
            <a:r>
              <a:rPr spc="-80" dirty="0"/>
              <a:t>des</a:t>
            </a:r>
            <a:r>
              <a:rPr spc="-465" dirty="0"/>
              <a:t> </a:t>
            </a:r>
            <a:r>
              <a:rPr spc="-110" dirty="0"/>
              <a:t>entités</a:t>
            </a:r>
          </a:p>
        </p:txBody>
      </p:sp>
      <p:sp>
        <p:nvSpPr>
          <p:cNvPr id="5" name="object 5"/>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10</a:t>
            </a:r>
            <a:endParaRPr sz="1200">
              <a:latin typeface="Segoe UI Light"/>
              <a:cs typeface="Segoe UI Light"/>
            </a:endParaRPr>
          </a:p>
        </p:txBody>
      </p:sp>
      <p:sp>
        <p:nvSpPr>
          <p:cNvPr id="7" name="object 7"/>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3158709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29054"/>
            <a:ext cx="11598275" cy="4754245"/>
          </a:xfrm>
          <a:prstGeom prst="rect">
            <a:avLst/>
          </a:prstGeom>
        </p:spPr>
        <p:txBody>
          <a:bodyPr vert="horz" wrap="square" lIns="0" tIns="12700" rIns="0" bIns="0" rtlCol="0">
            <a:spAutoFit/>
          </a:bodyPr>
          <a:lstStyle/>
          <a:p>
            <a:pPr marL="469900" indent="-457200">
              <a:lnSpc>
                <a:spcPts val="3565"/>
              </a:lnSpc>
              <a:spcBef>
                <a:spcPts val="100"/>
              </a:spcBef>
              <a:buFont typeface="Arial"/>
              <a:buChar char="•"/>
              <a:tabLst>
                <a:tab pos="469265" algn="l"/>
                <a:tab pos="469900" algn="l"/>
              </a:tabLst>
            </a:pPr>
            <a:r>
              <a:rPr sz="3300" b="0" dirty="0">
                <a:solidFill>
                  <a:srgbClr val="404040"/>
                </a:solidFill>
                <a:latin typeface="Segoe UI Light"/>
                <a:cs typeface="Segoe UI Light"/>
              </a:rPr>
              <a:t>Une </a:t>
            </a:r>
            <a:r>
              <a:rPr sz="3300" b="0" spc="-10" dirty="0">
                <a:solidFill>
                  <a:srgbClr val="404040"/>
                </a:solidFill>
                <a:latin typeface="Segoe UI Light"/>
                <a:cs typeface="Segoe UI Light"/>
              </a:rPr>
              <a:t>association </a:t>
            </a:r>
            <a:r>
              <a:rPr sz="3300" b="0" spc="-5" dirty="0">
                <a:solidFill>
                  <a:srgbClr val="404040"/>
                </a:solidFill>
                <a:latin typeface="Segoe UI Light"/>
                <a:cs typeface="Segoe UI Light"/>
              </a:rPr>
              <a:t>(0,n)-(0,1) </a:t>
            </a:r>
            <a:r>
              <a:rPr sz="3300" b="0" spc="-15" dirty="0">
                <a:solidFill>
                  <a:srgbClr val="404040"/>
                </a:solidFill>
                <a:latin typeface="Segoe UI Light"/>
                <a:cs typeface="Segoe UI Light"/>
              </a:rPr>
              <a:t>provoque </a:t>
            </a:r>
            <a:r>
              <a:rPr sz="3300" b="0" spc="-5" dirty="0">
                <a:solidFill>
                  <a:srgbClr val="404040"/>
                </a:solidFill>
                <a:latin typeface="Segoe UI Light"/>
                <a:cs typeface="Segoe UI Light"/>
              </a:rPr>
              <a:t>la migration d’une</a:t>
            </a:r>
            <a:r>
              <a:rPr sz="3300" b="0" spc="-65" dirty="0">
                <a:solidFill>
                  <a:srgbClr val="404040"/>
                </a:solidFill>
                <a:latin typeface="Segoe UI Light"/>
                <a:cs typeface="Segoe UI Light"/>
              </a:rPr>
              <a:t> </a:t>
            </a:r>
            <a:r>
              <a:rPr sz="3300" b="0" dirty="0">
                <a:solidFill>
                  <a:srgbClr val="404040"/>
                </a:solidFill>
                <a:latin typeface="Segoe UI Light"/>
                <a:cs typeface="Segoe UI Light"/>
              </a:rPr>
              <a:t>clé</a:t>
            </a:r>
            <a:endParaRPr sz="3300">
              <a:latin typeface="Segoe UI Light"/>
              <a:cs typeface="Segoe UI Light"/>
            </a:endParaRPr>
          </a:p>
          <a:p>
            <a:pPr marL="469900">
              <a:lnSpc>
                <a:spcPts val="3565"/>
              </a:lnSpc>
            </a:pPr>
            <a:r>
              <a:rPr sz="3300" b="0" spc="-10" dirty="0">
                <a:solidFill>
                  <a:srgbClr val="404040"/>
                </a:solidFill>
                <a:latin typeface="Segoe UI Light"/>
                <a:cs typeface="Segoe UI Light"/>
              </a:rPr>
              <a:t>étrangère </a:t>
            </a:r>
            <a:r>
              <a:rPr sz="3300" b="0" spc="-5" dirty="0">
                <a:solidFill>
                  <a:srgbClr val="404040"/>
                </a:solidFill>
                <a:latin typeface="Segoe UI Light"/>
                <a:cs typeface="Segoe UI Light"/>
              </a:rPr>
              <a:t>(l’identifiant </a:t>
            </a:r>
            <a:r>
              <a:rPr sz="3300" b="0" dirty="0">
                <a:solidFill>
                  <a:srgbClr val="404040"/>
                </a:solidFill>
                <a:latin typeface="Segoe UI Light"/>
                <a:cs typeface="Segoe UI Light"/>
              </a:rPr>
              <a:t>côté </a:t>
            </a:r>
            <a:r>
              <a:rPr sz="3300" b="0" spc="-5" dirty="0">
                <a:solidFill>
                  <a:srgbClr val="404040"/>
                </a:solidFill>
                <a:latin typeface="Segoe UI Light"/>
                <a:cs typeface="Segoe UI Light"/>
              </a:rPr>
              <a:t>0,n) </a:t>
            </a:r>
            <a:r>
              <a:rPr sz="3300" b="0" spc="5" dirty="0">
                <a:solidFill>
                  <a:srgbClr val="404040"/>
                </a:solidFill>
                <a:latin typeface="Segoe UI Light"/>
                <a:cs typeface="Segoe UI Light"/>
              </a:rPr>
              <a:t>vers </a:t>
            </a:r>
            <a:r>
              <a:rPr sz="3300" b="0" spc="-5" dirty="0">
                <a:solidFill>
                  <a:srgbClr val="404040"/>
                </a:solidFill>
                <a:latin typeface="Segoe UI Light"/>
                <a:cs typeface="Segoe UI Light"/>
              </a:rPr>
              <a:t>la </a:t>
            </a:r>
            <a:r>
              <a:rPr sz="3300" b="0" dirty="0">
                <a:solidFill>
                  <a:srgbClr val="404040"/>
                </a:solidFill>
                <a:latin typeface="Segoe UI Light"/>
                <a:cs typeface="Segoe UI Light"/>
              </a:rPr>
              <a:t>table </a:t>
            </a:r>
            <a:r>
              <a:rPr sz="3300" b="0" spc="-5" dirty="0">
                <a:solidFill>
                  <a:srgbClr val="404040"/>
                </a:solidFill>
                <a:latin typeface="Segoe UI Light"/>
                <a:cs typeface="Segoe UI Light"/>
              </a:rPr>
              <a:t>de </a:t>
            </a:r>
            <a:r>
              <a:rPr sz="3300" b="0" spc="-50" dirty="0">
                <a:solidFill>
                  <a:srgbClr val="404040"/>
                </a:solidFill>
                <a:latin typeface="Segoe UI Light"/>
                <a:cs typeface="Segoe UI Light"/>
              </a:rPr>
              <a:t>l’entité </a:t>
            </a:r>
            <a:r>
              <a:rPr sz="3300" b="0" dirty="0">
                <a:solidFill>
                  <a:srgbClr val="404040"/>
                </a:solidFill>
                <a:latin typeface="Segoe UI Light"/>
                <a:cs typeface="Segoe UI Light"/>
              </a:rPr>
              <a:t>côté</a:t>
            </a:r>
            <a:r>
              <a:rPr sz="3300" b="0" spc="-190" dirty="0">
                <a:solidFill>
                  <a:srgbClr val="404040"/>
                </a:solidFill>
                <a:latin typeface="Segoe UI Light"/>
                <a:cs typeface="Segoe UI Light"/>
              </a:rPr>
              <a:t> </a:t>
            </a:r>
            <a:r>
              <a:rPr sz="3300" b="0" spc="-5" dirty="0">
                <a:solidFill>
                  <a:srgbClr val="404040"/>
                </a:solidFill>
                <a:latin typeface="Segoe UI Light"/>
                <a:cs typeface="Segoe UI Light"/>
              </a:rPr>
              <a:t>(0,1)</a:t>
            </a:r>
            <a:endParaRPr sz="3300">
              <a:latin typeface="Segoe UI Light"/>
              <a:cs typeface="Segoe UI Light"/>
            </a:endParaRPr>
          </a:p>
          <a:p>
            <a:pPr>
              <a:lnSpc>
                <a:spcPct val="100000"/>
              </a:lnSpc>
              <a:spcBef>
                <a:spcPts val="50"/>
              </a:spcBef>
            </a:pPr>
            <a:endParaRPr sz="3400">
              <a:latin typeface="Times New Roman"/>
              <a:cs typeface="Times New Roman"/>
            </a:endParaRPr>
          </a:p>
          <a:p>
            <a:pPr marL="469900" indent="-457200">
              <a:lnSpc>
                <a:spcPct val="100000"/>
              </a:lnSpc>
              <a:buFont typeface="Arial"/>
              <a:buChar char="•"/>
              <a:tabLst>
                <a:tab pos="469265" algn="l"/>
                <a:tab pos="469900" algn="l"/>
              </a:tabLst>
            </a:pPr>
            <a:r>
              <a:rPr sz="3300" b="0" spc="-5" dirty="0">
                <a:solidFill>
                  <a:srgbClr val="404040"/>
                </a:solidFill>
                <a:latin typeface="Segoe UI Light"/>
                <a:cs typeface="Segoe UI Light"/>
              </a:rPr>
              <a:t>Si des </a:t>
            </a:r>
            <a:r>
              <a:rPr sz="3300" b="0" spc="-10" dirty="0">
                <a:solidFill>
                  <a:srgbClr val="404040"/>
                </a:solidFill>
                <a:latin typeface="Segoe UI Light"/>
                <a:cs typeface="Segoe UI Light"/>
              </a:rPr>
              <a:t>propriétés </a:t>
            </a:r>
            <a:r>
              <a:rPr sz="3300" b="0" dirty="0">
                <a:solidFill>
                  <a:srgbClr val="404040"/>
                </a:solidFill>
                <a:latin typeface="Segoe UI Light"/>
                <a:cs typeface="Segoe UI Light"/>
              </a:rPr>
              <a:t>étaient </a:t>
            </a:r>
            <a:r>
              <a:rPr sz="3300" b="0" spc="-5" dirty="0">
                <a:solidFill>
                  <a:srgbClr val="404040"/>
                </a:solidFill>
                <a:latin typeface="Segoe UI Light"/>
                <a:cs typeface="Segoe UI Light"/>
              </a:rPr>
              <a:t>sur </a:t>
            </a:r>
            <a:r>
              <a:rPr sz="3300" b="0" spc="-25" dirty="0">
                <a:solidFill>
                  <a:srgbClr val="404040"/>
                </a:solidFill>
                <a:latin typeface="Segoe UI Light"/>
                <a:cs typeface="Segoe UI Light"/>
              </a:rPr>
              <a:t>l’association </a:t>
            </a:r>
            <a:r>
              <a:rPr sz="3300" b="0" dirty="0">
                <a:solidFill>
                  <a:srgbClr val="404040"/>
                </a:solidFill>
                <a:latin typeface="Segoe UI Light"/>
                <a:cs typeface="Segoe UI Light"/>
              </a:rPr>
              <a:t>elles </a:t>
            </a:r>
            <a:r>
              <a:rPr sz="3300" b="0" spc="-10" dirty="0">
                <a:solidFill>
                  <a:srgbClr val="404040"/>
                </a:solidFill>
                <a:latin typeface="Segoe UI Light"/>
                <a:cs typeface="Segoe UI Light"/>
              </a:rPr>
              <a:t>migrent </a:t>
            </a:r>
            <a:r>
              <a:rPr sz="3300" b="0" dirty="0">
                <a:solidFill>
                  <a:srgbClr val="404040"/>
                </a:solidFill>
                <a:latin typeface="Segoe UI Light"/>
                <a:cs typeface="Segoe UI Light"/>
              </a:rPr>
              <a:t>côté</a:t>
            </a:r>
            <a:r>
              <a:rPr sz="3300" b="0" spc="-220" dirty="0">
                <a:solidFill>
                  <a:srgbClr val="404040"/>
                </a:solidFill>
                <a:latin typeface="Segoe UI Light"/>
                <a:cs typeface="Segoe UI Light"/>
              </a:rPr>
              <a:t> </a:t>
            </a:r>
            <a:r>
              <a:rPr sz="3300" b="0" spc="-5" dirty="0">
                <a:solidFill>
                  <a:srgbClr val="404040"/>
                </a:solidFill>
                <a:latin typeface="Segoe UI Light"/>
                <a:cs typeface="Segoe UI Light"/>
              </a:rPr>
              <a:t>(0,1)</a:t>
            </a:r>
            <a:endParaRPr sz="3300">
              <a:latin typeface="Segoe UI Light"/>
              <a:cs typeface="Segoe UI Light"/>
            </a:endParaRPr>
          </a:p>
          <a:p>
            <a:pPr>
              <a:lnSpc>
                <a:spcPct val="100000"/>
              </a:lnSpc>
              <a:spcBef>
                <a:spcPts val="10"/>
              </a:spcBef>
              <a:buClr>
                <a:srgbClr val="404040"/>
              </a:buClr>
              <a:buFont typeface="Arial"/>
              <a:buChar char="•"/>
            </a:pPr>
            <a:endParaRPr sz="4100">
              <a:latin typeface="Times New Roman"/>
              <a:cs typeface="Times New Roman"/>
            </a:endParaRPr>
          </a:p>
          <a:p>
            <a:pPr marL="469900" marR="614680" indent="-457200">
              <a:lnSpc>
                <a:spcPts val="3170"/>
              </a:lnSpc>
              <a:buFont typeface="Arial"/>
              <a:buChar char="•"/>
              <a:tabLst>
                <a:tab pos="469265" algn="l"/>
                <a:tab pos="469900" algn="l"/>
              </a:tabLst>
            </a:pPr>
            <a:r>
              <a:rPr sz="3300" b="0" spc="-5" dirty="0">
                <a:solidFill>
                  <a:srgbClr val="404040"/>
                </a:solidFill>
                <a:latin typeface="Segoe UI Light"/>
                <a:cs typeface="Segoe UI Light"/>
              </a:rPr>
              <a:t>La </a:t>
            </a:r>
            <a:r>
              <a:rPr sz="3300" b="0" dirty="0">
                <a:solidFill>
                  <a:srgbClr val="404040"/>
                </a:solidFill>
                <a:latin typeface="Segoe UI Light"/>
                <a:cs typeface="Segoe UI Light"/>
              </a:rPr>
              <a:t>clé </a:t>
            </a:r>
            <a:r>
              <a:rPr sz="3300" b="0" spc="-5" dirty="0">
                <a:solidFill>
                  <a:srgbClr val="404040"/>
                </a:solidFill>
                <a:latin typeface="Segoe UI Light"/>
                <a:cs typeface="Segoe UI Light"/>
              </a:rPr>
              <a:t>qui </a:t>
            </a:r>
            <a:r>
              <a:rPr sz="3300" b="0" dirty="0">
                <a:solidFill>
                  <a:srgbClr val="404040"/>
                </a:solidFill>
                <a:latin typeface="Segoe UI Light"/>
                <a:cs typeface="Segoe UI Light"/>
              </a:rPr>
              <a:t>est </a:t>
            </a:r>
            <a:r>
              <a:rPr sz="3300" b="0" spc="-10" dirty="0">
                <a:solidFill>
                  <a:srgbClr val="404040"/>
                </a:solidFill>
                <a:latin typeface="Segoe UI Light"/>
                <a:cs typeface="Segoe UI Light"/>
              </a:rPr>
              <a:t>recopiée </a:t>
            </a:r>
            <a:r>
              <a:rPr sz="3300" b="0" dirty="0">
                <a:solidFill>
                  <a:srgbClr val="404040"/>
                </a:solidFill>
                <a:latin typeface="Segoe UI Light"/>
                <a:cs typeface="Segoe UI Light"/>
              </a:rPr>
              <a:t>est </a:t>
            </a:r>
            <a:r>
              <a:rPr sz="3300" b="0" spc="-5" dirty="0">
                <a:solidFill>
                  <a:srgbClr val="404040"/>
                </a:solidFill>
                <a:latin typeface="Segoe UI Light"/>
                <a:cs typeface="Segoe UI Light"/>
              </a:rPr>
              <a:t>appelée </a:t>
            </a:r>
            <a:r>
              <a:rPr sz="3300" b="0" dirty="0">
                <a:solidFill>
                  <a:srgbClr val="404040"/>
                </a:solidFill>
                <a:latin typeface="Segoe UI Light"/>
                <a:cs typeface="Segoe UI Light"/>
              </a:rPr>
              <a:t>clé </a:t>
            </a:r>
            <a:r>
              <a:rPr sz="3300" b="0" spc="-10" dirty="0">
                <a:solidFill>
                  <a:srgbClr val="404040"/>
                </a:solidFill>
                <a:latin typeface="Segoe UI Light"/>
                <a:cs typeface="Segoe UI Light"/>
              </a:rPr>
              <a:t>étrangère </a:t>
            </a:r>
            <a:r>
              <a:rPr sz="3300" b="0" spc="-5" dirty="0">
                <a:solidFill>
                  <a:srgbClr val="404040"/>
                </a:solidFill>
                <a:latin typeface="Segoe UI Light"/>
                <a:cs typeface="Segoe UI Light"/>
              </a:rPr>
              <a:t>dans</a:t>
            </a:r>
            <a:r>
              <a:rPr sz="3300" b="0" spc="-190" dirty="0">
                <a:solidFill>
                  <a:srgbClr val="404040"/>
                </a:solidFill>
                <a:latin typeface="Segoe UI Light"/>
                <a:cs typeface="Segoe UI Light"/>
              </a:rPr>
              <a:t> </a:t>
            </a:r>
            <a:r>
              <a:rPr sz="3300" b="0" spc="-50" dirty="0">
                <a:solidFill>
                  <a:srgbClr val="404040"/>
                </a:solidFill>
                <a:latin typeface="Segoe UI Light"/>
                <a:cs typeface="Segoe UI Light"/>
              </a:rPr>
              <a:t>l’autre  </a:t>
            </a:r>
            <a:r>
              <a:rPr sz="3300" b="0" dirty="0">
                <a:solidFill>
                  <a:srgbClr val="404040"/>
                </a:solidFill>
                <a:latin typeface="Segoe UI Light"/>
                <a:cs typeface="Segoe UI Light"/>
              </a:rPr>
              <a:t>table</a:t>
            </a:r>
            <a:endParaRPr sz="3300">
              <a:latin typeface="Segoe UI Light"/>
              <a:cs typeface="Segoe UI Light"/>
            </a:endParaRPr>
          </a:p>
          <a:p>
            <a:pPr>
              <a:lnSpc>
                <a:spcPct val="100000"/>
              </a:lnSpc>
              <a:spcBef>
                <a:spcPts val="35"/>
              </a:spcBef>
              <a:buClr>
                <a:srgbClr val="404040"/>
              </a:buClr>
              <a:buFont typeface="Arial"/>
              <a:buChar char="•"/>
            </a:pPr>
            <a:endParaRPr sz="4100">
              <a:latin typeface="Times New Roman"/>
              <a:cs typeface="Times New Roman"/>
            </a:endParaRPr>
          </a:p>
          <a:p>
            <a:pPr marL="469900" marR="459105" indent="-457200">
              <a:lnSpc>
                <a:spcPts val="3170"/>
              </a:lnSpc>
              <a:buFont typeface="Arial"/>
              <a:buChar char="•"/>
              <a:tabLst>
                <a:tab pos="469265" algn="l"/>
                <a:tab pos="469900" algn="l"/>
              </a:tabLst>
            </a:pPr>
            <a:r>
              <a:rPr sz="3300" b="0" spc="-65" dirty="0">
                <a:solidFill>
                  <a:srgbClr val="404040"/>
                </a:solidFill>
                <a:latin typeface="Segoe UI Light"/>
                <a:cs typeface="Segoe UI Light"/>
              </a:rPr>
              <a:t>L’une </a:t>
            </a:r>
            <a:r>
              <a:rPr sz="3300" b="0" spc="-5" dirty="0">
                <a:solidFill>
                  <a:srgbClr val="404040"/>
                </a:solidFill>
                <a:latin typeface="Segoe UI Light"/>
                <a:cs typeface="Segoe UI Light"/>
              </a:rPr>
              <a:t>des </a:t>
            </a:r>
            <a:r>
              <a:rPr sz="3300" b="0" dirty="0">
                <a:solidFill>
                  <a:srgbClr val="404040"/>
                </a:solidFill>
                <a:latin typeface="Segoe UI Light"/>
                <a:cs typeface="Segoe UI Light"/>
              </a:rPr>
              <a:t>2 tables </a:t>
            </a:r>
            <a:r>
              <a:rPr sz="3300" b="0" spc="-5" dirty="0">
                <a:solidFill>
                  <a:srgbClr val="404040"/>
                </a:solidFill>
                <a:latin typeface="Segoe UI Light"/>
                <a:cs typeface="Segoe UI Light"/>
              </a:rPr>
              <a:t>contient donc </a:t>
            </a:r>
            <a:r>
              <a:rPr sz="3300" b="0" dirty="0">
                <a:solidFill>
                  <a:srgbClr val="404040"/>
                </a:solidFill>
                <a:latin typeface="Segoe UI Light"/>
                <a:cs typeface="Segoe UI Light"/>
              </a:rPr>
              <a:t>à </a:t>
            </a:r>
            <a:r>
              <a:rPr sz="3300" b="0" spc="-5" dirty="0">
                <a:solidFill>
                  <a:srgbClr val="404040"/>
                </a:solidFill>
                <a:latin typeface="Segoe UI Light"/>
                <a:cs typeface="Segoe UI Light"/>
              </a:rPr>
              <a:t>la fois </a:t>
            </a:r>
            <a:r>
              <a:rPr sz="3300" b="0" spc="-10" dirty="0">
                <a:solidFill>
                  <a:srgbClr val="404040"/>
                </a:solidFill>
                <a:latin typeface="Segoe UI Light"/>
                <a:cs typeface="Segoe UI Light"/>
              </a:rPr>
              <a:t>une </a:t>
            </a:r>
            <a:r>
              <a:rPr sz="3300" b="0" dirty="0">
                <a:solidFill>
                  <a:srgbClr val="404040"/>
                </a:solidFill>
                <a:latin typeface="Segoe UI Light"/>
                <a:cs typeface="Segoe UI Light"/>
              </a:rPr>
              <a:t>clé </a:t>
            </a:r>
            <a:r>
              <a:rPr sz="3300" b="0" spc="-10" dirty="0">
                <a:solidFill>
                  <a:srgbClr val="404040"/>
                </a:solidFill>
                <a:latin typeface="Segoe UI Light"/>
                <a:cs typeface="Segoe UI Light"/>
              </a:rPr>
              <a:t>(primaire) </a:t>
            </a:r>
            <a:r>
              <a:rPr sz="3300" b="0" dirty="0">
                <a:solidFill>
                  <a:srgbClr val="404040"/>
                </a:solidFill>
                <a:latin typeface="Segoe UI Light"/>
                <a:cs typeface="Segoe UI Light"/>
              </a:rPr>
              <a:t>et  </a:t>
            </a:r>
            <a:r>
              <a:rPr sz="3300" b="0" spc="-5" dirty="0">
                <a:solidFill>
                  <a:srgbClr val="404040"/>
                </a:solidFill>
                <a:latin typeface="Segoe UI Light"/>
                <a:cs typeface="Segoe UI Light"/>
              </a:rPr>
              <a:t>une </a:t>
            </a:r>
            <a:r>
              <a:rPr sz="3300" b="0" dirty="0">
                <a:solidFill>
                  <a:srgbClr val="404040"/>
                </a:solidFill>
                <a:latin typeface="Segoe UI Light"/>
                <a:cs typeface="Segoe UI Light"/>
              </a:rPr>
              <a:t>clé</a:t>
            </a:r>
            <a:r>
              <a:rPr sz="3300" b="0" spc="-20" dirty="0">
                <a:solidFill>
                  <a:srgbClr val="404040"/>
                </a:solidFill>
                <a:latin typeface="Segoe UI Light"/>
                <a:cs typeface="Segoe UI Light"/>
              </a:rPr>
              <a:t> </a:t>
            </a:r>
            <a:r>
              <a:rPr sz="3300" b="0" spc="-10" dirty="0">
                <a:solidFill>
                  <a:srgbClr val="404040"/>
                </a:solidFill>
                <a:latin typeface="Segoe UI Light"/>
                <a:cs typeface="Segoe UI Light"/>
              </a:rPr>
              <a:t>étrangère</a:t>
            </a:r>
            <a:endParaRPr sz="3300">
              <a:latin typeface="Segoe UI Light"/>
              <a:cs typeface="Segoe UI Light"/>
            </a:endParaRPr>
          </a:p>
        </p:txBody>
      </p:sp>
      <p:sp>
        <p:nvSpPr>
          <p:cNvPr id="3" name="object 3"/>
          <p:cNvSpPr txBox="1">
            <a:spLocks noGrp="1"/>
          </p:cNvSpPr>
          <p:nvPr>
            <p:ph type="title"/>
          </p:nvPr>
        </p:nvSpPr>
        <p:spPr>
          <a:xfrm>
            <a:off x="178409" y="656920"/>
            <a:ext cx="7325995" cy="697230"/>
          </a:xfrm>
          <a:prstGeom prst="rect">
            <a:avLst/>
          </a:prstGeom>
        </p:spPr>
        <p:txBody>
          <a:bodyPr vert="horz" wrap="square" lIns="0" tIns="13335" rIns="0" bIns="0" rtlCol="0">
            <a:spAutoFit/>
          </a:bodyPr>
          <a:lstStyle/>
          <a:p>
            <a:pPr marL="12700">
              <a:lnSpc>
                <a:spcPct val="100000"/>
              </a:lnSpc>
              <a:spcBef>
                <a:spcPts val="105"/>
              </a:spcBef>
            </a:pPr>
            <a:r>
              <a:rPr spc="-175" dirty="0"/>
              <a:t>Traitement </a:t>
            </a:r>
            <a:r>
              <a:rPr spc="-80" dirty="0"/>
              <a:t>des </a:t>
            </a:r>
            <a:r>
              <a:rPr spc="-100" dirty="0"/>
              <a:t>liens</a:t>
            </a:r>
            <a:r>
              <a:rPr spc="-665" dirty="0"/>
              <a:t> </a:t>
            </a:r>
            <a:r>
              <a:rPr spc="-130" dirty="0"/>
              <a:t>hiérarchiques</a:t>
            </a:r>
          </a:p>
        </p:txBody>
      </p:sp>
      <p:sp>
        <p:nvSpPr>
          <p:cNvPr id="5" name="object 5"/>
          <p:cNvSpPr txBox="1"/>
          <p:nvPr/>
        </p:nvSpPr>
        <p:spPr>
          <a:xfrm>
            <a:off x="11475466" y="22606"/>
            <a:ext cx="48831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11</a:t>
            </a:r>
            <a:endParaRPr sz="1200">
              <a:latin typeface="Segoe UI Light"/>
              <a:cs typeface="Segoe UI Light"/>
            </a:endParaRPr>
          </a:p>
        </p:txBody>
      </p:sp>
      <p:sp>
        <p:nvSpPr>
          <p:cNvPr id="7" name="object 7"/>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396145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8" y="79986"/>
            <a:ext cx="8051191" cy="690574"/>
          </a:xfrm>
          <a:prstGeom prst="rect">
            <a:avLst/>
          </a:prstGeom>
        </p:spPr>
        <p:txBody>
          <a:bodyPr vert="horz" wrap="square" lIns="0" tIns="13335" rIns="0" bIns="0" rtlCol="0">
            <a:spAutoFit/>
          </a:bodyPr>
          <a:lstStyle/>
          <a:p>
            <a:pPr marL="12700">
              <a:lnSpc>
                <a:spcPct val="100000"/>
              </a:lnSpc>
              <a:spcBef>
                <a:spcPts val="105"/>
              </a:spcBef>
            </a:pPr>
            <a:r>
              <a:rPr lang="fr-FR" spc="-120" dirty="0"/>
              <a:t>Modélisation d’un problème</a:t>
            </a:r>
            <a:endParaRPr dirty="0"/>
          </a:p>
        </p:txBody>
      </p:sp>
      <p:sp>
        <p:nvSpPr>
          <p:cNvPr id="3" name="object 3"/>
          <p:cNvSpPr txBox="1"/>
          <p:nvPr/>
        </p:nvSpPr>
        <p:spPr>
          <a:xfrm>
            <a:off x="178409" y="1012813"/>
            <a:ext cx="6982459" cy="1454885"/>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lang="fr-FR" sz="4250" b="0" spc="5" dirty="0">
                <a:solidFill>
                  <a:srgbClr val="404040"/>
                </a:solidFill>
                <a:latin typeface="Segoe UI Light"/>
                <a:cs typeface="Segoe UI Light"/>
              </a:rPr>
              <a:t>Passage du monde réel à sa représentation informatique</a:t>
            </a:r>
            <a:endParaRPr sz="4250" dirty="0">
              <a:latin typeface="Segoe UI Light"/>
              <a:cs typeface="Segoe UI Light"/>
            </a:endParaRPr>
          </a:p>
        </p:txBody>
      </p:sp>
    </p:spTree>
    <p:extLst>
      <p:ext uri="{BB962C8B-B14F-4D97-AF65-F5344CB8AC3E}">
        <p14:creationId xmlns:p14="http://schemas.microsoft.com/office/powerpoint/2010/main" val="1534533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7555230" cy="697230"/>
          </a:xfrm>
          <a:prstGeom prst="rect">
            <a:avLst/>
          </a:prstGeom>
        </p:spPr>
        <p:txBody>
          <a:bodyPr vert="horz" wrap="square" lIns="0" tIns="13335" rIns="0" bIns="0" rtlCol="0">
            <a:spAutoFit/>
          </a:bodyPr>
          <a:lstStyle/>
          <a:p>
            <a:pPr marL="12700">
              <a:lnSpc>
                <a:spcPct val="100000"/>
              </a:lnSpc>
              <a:spcBef>
                <a:spcPts val="105"/>
              </a:spcBef>
            </a:pPr>
            <a:r>
              <a:rPr spc="-85" dirty="0"/>
              <a:t>Les</a:t>
            </a:r>
            <a:r>
              <a:rPr spc="-285" dirty="0"/>
              <a:t> </a:t>
            </a:r>
            <a:r>
              <a:rPr spc="-100" dirty="0"/>
              <a:t>liens</a:t>
            </a:r>
            <a:r>
              <a:rPr spc="-300" dirty="0"/>
              <a:t> </a:t>
            </a:r>
            <a:r>
              <a:rPr spc="-130" dirty="0"/>
              <a:t>hiérarchiques</a:t>
            </a:r>
            <a:r>
              <a:rPr spc="-305" dirty="0"/>
              <a:t> </a:t>
            </a:r>
            <a:r>
              <a:rPr spc="-80" dirty="0"/>
              <a:t>vers</a:t>
            </a:r>
            <a:r>
              <a:rPr spc="-290" dirty="0"/>
              <a:t> </a:t>
            </a:r>
            <a:r>
              <a:rPr spc="-65" dirty="0"/>
              <a:t>le</a:t>
            </a:r>
            <a:r>
              <a:rPr spc="-280" dirty="0"/>
              <a:t> </a:t>
            </a:r>
            <a:r>
              <a:rPr spc="-80" dirty="0"/>
              <a:t>MLD</a:t>
            </a:r>
          </a:p>
        </p:txBody>
      </p:sp>
      <p:sp>
        <p:nvSpPr>
          <p:cNvPr id="4" name="object 4"/>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12</a:t>
            </a:r>
            <a:endParaRPr sz="1200">
              <a:latin typeface="Segoe UI Light"/>
              <a:cs typeface="Segoe UI Light"/>
            </a:endParaRPr>
          </a:p>
        </p:txBody>
      </p:sp>
      <p:sp>
        <p:nvSpPr>
          <p:cNvPr id="6" name="object 6"/>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
        <p:nvSpPr>
          <p:cNvPr id="7" name="object 7"/>
          <p:cNvSpPr/>
          <p:nvPr/>
        </p:nvSpPr>
        <p:spPr>
          <a:xfrm>
            <a:off x="4778502" y="2391917"/>
            <a:ext cx="1905000" cy="759460"/>
          </a:xfrm>
          <a:custGeom>
            <a:avLst/>
            <a:gdLst/>
            <a:ahLst/>
            <a:cxnLst/>
            <a:rect l="l" t="t" r="r" b="b"/>
            <a:pathLst>
              <a:path w="1905000" h="759460">
                <a:moveTo>
                  <a:pt x="0" y="379476"/>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6"/>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60"/>
                </a:lnTo>
                <a:lnTo>
                  <a:pt x="1830145" y="231778"/>
                </a:lnTo>
                <a:lnTo>
                  <a:pt x="1870974" y="278606"/>
                </a:lnTo>
                <a:lnTo>
                  <a:pt x="1896304" y="327989"/>
                </a:lnTo>
                <a:lnTo>
                  <a:pt x="1905000" y="379476"/>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2"/>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2"/>
                </a:lnTo>
                <a:lnTo>
                  <a:pt x="74854" y="527173"/>
                </a:lnTo>
                <a:lnTo>
                  <a:pt x="34025" y="480345"/>
                </a:lnTo>
                <a:lnTo>
                  <a:pt x="8695" y="430962"/>
                </a:lnTo>
                <a:lnTo>
                  <a:pt x="0" y="379476"/>
                </a:lnTo>
                <a:close/>
              </a:path>
            </a:pathLst>
          </a:custGeom>
          <a:ln w="19812">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2566416" y="1871472"/>
          <a:ext cx="6310629" cy="1359407"/>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19100">
                <a:tc>
                  <a:txBody>
                    <a:bodyPr/>
                    <a:lstStyle/>
                    <a:p>
                      <a:pPr marL="409575">
                        <a:lnSpc>
                          <a:spcPct val="100000"/>
                        </a:lnSpc>
                        <a:spcBef>
                          <a:spcPts val="310"/>
                        </a:spcBef>
                      </a:pPr>
                      <a:r>
                        <a:rPr sz="1600" b="0" dirty="0">
                          <a:solidFill>
                            <a:srgbClr val="404040"/>
                          </a:solidFill>
                          <a:latin typeface="Segoe UI Light"/>
                          <a:cs typeface="Segoe UI Light"/>
                        </a:rPr>
                        <a:t>Entité</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1</a:t>
                      </a:r>
                      <a:endParaRPr sz="1600">
                        <a:latin typeface="Segoe UI Light"/>
                        <a:cs typeface="Segoe UI Light"/>
                      </a:endParaRPr>
                    </a:p>
                  </a:txBody>
                  <a:tcPr marL="0" marR="0" marT="393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100">
                        <a:latin typeface="Times New Roman"/>
                        <a:cs typeface="Times New Roman"/>
                      </a:endParaRPr>
                    </a:p>
                    <a:p>
                      <a:pPr>
                        <a:lnSpc>
                          <a:spcPct val="100000"/>
                        </a:lnSpc>
                        <a:spcBef>
                          <a:spcPts val="30"/>
                        </a:spcBef>
                      </a:pPr>
                      <a:endParaRPr sz="1650">
                        <a:latin typeface="Times New Roman"/>
                        <a:cs typeface="Times New Roman"/>
                      </a:endParaRPr>
                    </a:p>
                    <a:p>
                      <a:pPr marL="80645">
                        <a:lnSpc>
                          <a:spcPct val="100000"/>
                        </a:lnSpc>
                        <a:tabLst>
                          <a:tab pos="1247775" algn="l"/>
                          <a:tab pos="3138170" algn="l"/>
                        </a:tabLst>
                      </a:pPr>
                      <a:r>
                        <a:rPr sz="1600" b="0" spc="-5" dirty="0">
                          <a:solidFill>
                            <a:srgbClr val="404040"/>
                          </a:solidFill>
                          <a:latin typeface="Segoe UI Light"/>
                          <a:cs typeface="Segoe UI Light"/>
                        </a:rPr>
                        <a:t>0,1	</a:t>
                      </a:r>
                      <a:r>
                        <a:rPr sz="1600" b="0" dirty="0">
                          <a:solidFill>
                            <a:srgbClr val="404040"/>
                          </a:solidFill>
                          <a:latin typeface="Segoe UI Light"/>
                          <a:cs typeface="Segoe UI Light"/>
                        </a:rPr>
                        <a:t>Association	0,n</a:t>
                      </a:r>
                      <a:endParaRPr sz="1600">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93700">
                        <a:lnSpc>
                          <a:spcPct val="100000"/>
                        </a:lnSpc>
                        <a:spcBef>
                          <a:spcPts val="310"/>
                        </a:spcBef>
                      </a:pPr>
                      <a:r>
                        <a:rPr sz="1600" b="0" dirty="0">
                          <a:solidFill>
                            <a:srgbClr val="404040"/>
                          </a:solidFill>
                          <a:latin typeface="Segoe UI Light"/>
                          <a:cs typeface="Segoe UI Light"/>
                        </a:rPr>
                        <a:t>Entité</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2</a:t>
                      </a:r>
                      <a:endParaRPr sz="1600">
                        <a:latin typeface="Segoe UI Light"/>
                        <a:cs typeface="Segoe UI Light"/>
                      </a:endParaRPr>
                    </a:p>
                  </a:txBody>
                  <a:tcPr marL="0" marR="0" marT="393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70916">
                <a:tc rowSpan="2">
                  <a:txBody>
                    <a:bodyPr/>
                    <a:lstStyle/>
                    <a:p>
                      <a:pPr marL="90170" marR="1198880">
                        <a:lnSpc>
                          <a:spcPct val="100000"/>
                        </a:lnSpc>
                        <a:spcBef>
                          <a:spcPts val="320"/>
                        </a:spcBef>
                      </a:pPr>
                      <a:r>
                        <a:rPr sz="1600" b="0" u="sng" dirty="0">
                          <a:solidFill>
                            <a:srgbClr val="404040"/>
                          </a:solidFill>
                          <a:uFill>
                            <a:solidFill>
                              <a:srgbClr val="404040"/>
                            </a:solidFill>
                          </a:uFill>
                          <a:latin typeface="Segoe UI Light"/>
                          <a:cs typeface="Segoe UI Light"/>
                        </a:rPr>
                        <a:t>A </a:t>
                      </a:r>
                      <a:r>
                        <a:rPr sz="1600" b="0" dirty="0">
                          <a:solidFill>
                            <a:srgbClr val="404040"/>
                          </a:solidFill>
                          <a:latin typeface="Segoe UI Light"/>
                          <a:cs typeface="Segoe UI Light"/>
                        </a:rPr>
                        <a:t> </a:t>
                      </a:r>
                      <a:r>
                        <a:rPr sz="1600" b="0" spc="-5" dirty="0">
                          <a:solidFill>
                            <a:srgbClr val="404040"/>
                          </a:solidFill>
                          <a:latin typeface="Segoe UI Light"/>
                          <a:cs typeface="Segoe UI Light"/>
                        </a:rPr>
                        <a:t>B</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1440" marR="1188720">
                        <a:lnSpc>
                          <a:spcPct val="100000"/>
                        </a:lnSpc>
                        <a:spcBef>
                          <a:spcPts val="320"/>
                        </a:spcBef>
                      </a:pPr>
                      <a:r>
                        <a:rPr sz="1600" b="0" u="sng" dirty="0">
                          <a:solidFill>
                            <a:srgbClr val="404040"/>
                          </a:solidFill>
                          <a:uFill>
                            <a:solidFill>
                              <a:srgbClr val="404040"/>
                            </a:solidFill>
                          </a:uFill>
                          <a:latin typeface="Segoe UI Light"/>
                          <a:cs typeface="Segoe UI Light"/>
                        </a:rPr>
                        <a:t>C </a:t>
                      </a:r>
                      <a:r>
                        <a:rPr sz="1600" b="0" dirty="0">
                          <a:solidFill>
                            <a:srgbClr val="404040"/>
                          </a:solidFill>
                          <a:latin typeface="Segoe UI Light"/>
                          <a:cs typeface="Segoe UI Light"/>
                        </a:rPr>
                        <a:t> D</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69391">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90"/>
                        </a:spcBef>
                      </a:pPr>
                      <a:r>
                        <a:rPr sz="1600" b="0" dirty="0">
                          <a:solidFill>
                            <a:srgbClr val="404040"/>
                          </a:solidFill>
                          <a:latin typeface="Segoe UI Light"/>
                          <a:cs typeface="Segoe UI Light"/>
                        </a:rPr>
                        <a:t>E</a:t>
                      </a:r>
                      <a:endParaRPr sz="1600">
                        <a:latin typeface="Segoe UI Light"/>
                        <a:cs typeface="Segoe UI Light"/>
                      </a:endParaRPr>
                    </a:p>
                  </a:txBody>
                  <a:tcPr marL="0" marR="0" marT="3683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9" name="object 9"/>
          <p:cNvSpPr txBox="1"/>
          <p:nvPr/>
        </p:nvSpPr>
        <p:spPr>
          <a:xfrm>
            <a:off x="2576322" y="4522470"/>
            <a:ext cx="1424940" cy="421005"/>
          </a:xfrm>
          <a:prstGeom prst="rect">
            <a:avLst/>
          </a:prstGeom>
          <a:ln w="19811">
            <a:solidFill>
              <a:srgbClr val="000000"/>
            </a:solidFill>
          </a:ln>
        </p:spPr>
        <p:txBody>
          <a:bodyPr vert="horz" wrap="square" lIns="0" tIns="41275" rIns="0" bIns="0" rtlCol="0">
            <a:spAutoFit/>
          </a:bodyPr>
          <a:lstStyle/>
          <a:p>
            <a:pPr marL="432434">
              <a:lnSpc>
                <a:spcPct val="100000"/>
              </a:lnSpc>
              <a:spcBef>
                <a:spcPts val="32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1</a:t>
            </a:r>
            <a:endParaRPr sz="1600">
              <a:latin typeface="Segoe UI Light"/>
              <a:cs typeface="Segoe UI Light"/>
            </a:endParaRPr>
          </a:p>
        </p:txBody>
      </p:sp>
      <p:sp>
        <p:nvSpPr>
          <p:cNvPr id="10" name="object 10"/>
          <p:cNvSpPr txBox="1"/>
          <p:nvPr/>
        </p:nvSpPr>
        <p:spPr>
          <a:xfrm>
            <a:off x="2576322" y="4943094"/>
            <a:ext cx="1424940" cy="1068705"/>
          </a:xfrm>
          <a:prstGeom prst="rect">
            <a:avLst/>
          </a:prstGeom>
          <a:ln w="19811">
            <a:solidFill>
              <a:srgbClr val="000000"/>
            </a:solidFill>
          </a:ln>
        </p:spPr>
        <p:txBody>
          <a:bodyPr vert="horz" wrap="square" lIns="0" tIns="41275" rIns="0" bIns="0" rtlCol="0">
            <a:spAutoFit/>
          </a:bodyPr>
          <a:lstStyle/>
          <a:p>
            <a:pPr marL="90170" marR="1078865">
              <a:lnSpc>
                <a:spcPct val="100000"/>
              </a:lnSpc>
              <a:spcBef>
                <a:spcPts val="325"/>
              </a:spcBef>
            </a:pPr>
            <a:r>
              <a:rPr sz="1600" b="0" u="sng" spc="-5" dirty="0">
                <a:solidFill>
                  <a:srgbClr val="404040"/>
                </a:solidFill>
                <a:uFill>
                  <a:solidFill>
                    <a:srgbClr val="404040"/>
                  </a:solidFill>
                </a:uFill>
                <a:latin typeface="Segoe UI Light"/>
                <a:cs typeface="Segoe UI Light"/>
              </a:rPr>
              <a:t>A</a:t>
            </a:r>
            <a:r>
              <a:rPr sz="1600" b="0" spc="-5" dirty="0">
                <a:solidFill>
                  <a:srgbClr val="404040"/>
                </a:solidFill>
                <a:latin typeface="Segoe UI Light"/>
                <a:cs typeface="Segoe UI Light"/>
              </a:rPr>
              <a:t> B E </a:t>
            </a:r>
            <a:r>
              <a:rPr sz="1600" b="0" spc="-10" dirty="0">
                <a:solidFill>
                  <a:srgbClr val="404040"/>
                </a:solidFill>
                <a:latin typeface="Segoe UI Light"/>
                <a:cs typeface="Segoe UI Light"/>
              </a:rPr>
              <a:t>#C</a:t>
            </a:r>
            <a:endParaRPr sz="1600">
              <a:latin typeface="Segoe UI Light"/>
              <a:cs typeface="Segoe UI Light"/>
            </a:endParaRPr>
          </a:p>
        </p:txBody>
      </p:sp>
      <p:sp>
        <p:nvSpPr>
          <p:cNvPr id="11" name="object 11"/>
          <p:cNvSpPr txBox="1"/>
          <p:nvPr/>
        </p:nvSpPr>
        <p:spPr>
          <a:xfrm>
            <a:off x="7462266" y="4522470"/>
            <a:ext cx="1424940" cy="421005"/>
          </a:xfrm>
          <a:prstGeom prst="rect">
            <a:avLst/>
          </a:prstGeom>
          <a:ln w="19811">
            <a:solidFill>
              <a:srgbClr val="000000"/>
            </a:solidFill>
          </a:ln>
        </p:spPr>
        <p:txBody>
          <a:bodyPr vert="horz" wrap="square" lIns="0" tIns="41275" rIns="0" bIns="0" rtlCol="0">
            <a:spAutoFit/>
          </a:bodyPr>
          <a:lstStyle/>
          <a:p>
            <a:pPr marL="416559">
              <a:lnSpc>
                <a:spcPct val="100000"/>
              </a:lnSpc>
              <a:spcBef>
                <a:spcPts val="32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2</a:t>
            </a:r>
            <a:endParaRPr sz="1600">
              <a:latin typeface="Segoe UI Light"/>
              <a:cs typeface="Segoe UI Light"/>
            </a:endParaRPr>
          </a:p>
        </p:txBody>
      </p:sp>
      <p:sp>
        <p:nvSpPr>
          <p:cNvPr id="12" name="object 12"/>
          <p:cNvSpPr txBox="1"/>
          <p:nvPr/>
        </p:nvSpPr>
        <p:spPr>
          <a:xfrm>
            <a:off x="7462266" y="4943094"/>
            <a:ext cx="1424940" cy="940435"/>
          </a:xfrm>
          <a:prstGeom prst="rect">
            <a:avLst/>
          </a:prstGeom>
          <a:ln w="19811">
            <a:solidFill>
              <a:srgbClr val="000000"/>
            </a:solidFill>
          </a:ln>
        </p:spPr>
        <p:txBody>
          <a:bodyPr vert="horz" wrap="square" lIns="0" tIns="41275" rIns="0" bIns="0" rtlCol="0">
            <a:spAutoFit/>
          </a:bodyPr>
          <a:lstStyle/>
          <a:p>
            <a:pPr marL="91440" marR="1188720">
              <a:lnSpc>
                <a:spcPct val="100000"/>
              </a:lnSpc>
              <a:spcBef>
                <a:spcPts val="325"/>
              </a:spcBef>
            </a:pPr>
            <a:r>
              <a:rPr sz="1600" b="0" u="sng" spc="-5" dirty="0">
                <a:solidFill>
                  <a:srgbClr val="404040"/>
                </a:solidFill>
                <a:uFill>
                  <a:solidFill>
                    <a:srgbClr val="404040"/>
                  </a:solidFill>
                </a:uFill>
                <a:latin typeface="Segoe UI Light"/>
                <a:cs typeface="Segoe UI Light"/>
              </a:rPr>
              <a:t>C</a:t>
            </a:r>
            <a:r>
              <a:rPr sz="1600" b="0" spc="-5" dirty="0">
                <a:solidFill>
                  <a:srgbClr val="404040"/>
                </a:solidFill>
                <a:latin typeface="Segoe UI Light"/>
                <a:cs typeface="Segoe UI Light"/>
              </a:rPr>
              <a:t> D</a:t>
            </a:r>
            <a:endParaRPr sz="1600">
              <a:latin typeface="Segoe UI Light"/>
              <a:cs typeface="Segoe UI Light"/>
            </a:endParaRPr>
          </a:p>
        </p:txBody>
      </p:sp>
      <p:sp>
        <p:nvSpPr>
          <p:cNvPr id="13" name="object 13"/>
          <p:cNvSpPr txBox="1"/>
          <p:nvPr/>
        </p:nvSpPr>
        <p:spPr>
          <a:xfrm>
            <a:off x="151587" y="3635451"/>
            <a:ext cx="4846320" cy="528955"/>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404040"/>
                </a:solidFill>
                <a:latin typeface="Segoe UI Light"/>
                <a:cs typeface="Segoe UI Light"/>
              </a:rPr>
              <a:t>Le </a:t>
            </a:r>
            <a:r>
              <a:rPr sz="3300" b="0" dirty="0">
                <a:solidFill>
                  <a:srgbClr val="404040"/>
                </a:solidFill>
                <a:latin typeface="Segoe UI Light"/>
                <a:cs typeface="Segoe UI Light"/>
              </a:rPr>
              <a:t>MLD </a:t>
            </a:r>
            <a:r>
              <a:rPr sz="3300" b="0" spc="-5" dirty="0">
                <a:solidFill>
                  <a:srgbClr val="404040"/>
                </a:solidFill>
                <a:latin typeface="Segoe UI Light"/>
                <a:cs typeface="Segoe UI Light"/>
              </a:rPr>
              <a:t>correspondant </a:t>
            </a:r>
            <a:r>
              <a:rPr sz="3300" b="0" dirty="0">
                <a:solidFill>
                  <a:srgbClr val="404040"/>
                </a:solidFill>
                <a:latin typeface="Segoe UI Light"/>
                <a:cs typeface="Segoe UI Light"/>
              </a:rPr>
              <a:t>est</a:t>
            </a:r>
            <a:r>
              <a:rPr sz="3300" b="0" spc="-160" dirty="0">
                <a:solidFill>
                  <a:srgbClr val="404040"/>
                </a:solidFill>
                <a:latin typeface="Segoe UI Light"/>
                <a:cs typeface="Segoe UI Light"/>
              </a:rPr>
              <a:t> </a:t>
            </a:r>
            <a:r>
              <a:rPr sz="3300" b="0" dirty="0">
                <a:solidFill>
                  <a:srgbClr val="404040"/>
                </a:solidFill>
                <a:latin typeface="Segoe UI Light"/>
                <a:cs typeface="Segoe UI Light"/>
              </a:rPr>
              <a:t>:</a:t>
            </a:r>
            <a:endParaRPr sz="3300">
              <a:latin typeface="Segoe UI Light"/>
              <a:cs typeface="Segoe UI Light"/>
            </a:endParaRPr>
          </a:p>
        </p:txBody>
      </p:sp>
    </p:spTree>
    <p:extLst>
      <p:ext uri="{BB962C8B-B14F-4D97-AF65-F5344CB8AC3E}">
        <p14:creationId xmlns:p14="http://schemas.microsoft.com/office/powerpoint/2010/main" val="210607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07719"/>
            <a:ext cx="11750040" cy="1095375"/>
          </a:xfrm>
          <a:prstGeom prst="rect">
            <a:avLst/>
          </a:prstGeom>
        </p:spPr>
        <p:txBody>
          <a:bodyPr vert="horz" wrap="square" lIns="0" tIns="127635" rIns="0" bIns="0" rtlCol="0">
            <a:spAutoFit/>
          </a:bodyPr>
          <a:lstStyle/>
          <a:p>
            <a:pPr marL="469900" marR="5080" indent="-457200">
              <a:lnSpc>
                <a:spcPts val="3740"/>
              </a:lnSpc>
              <a:spcBef>
                <a:spcPts val="1005"/>
              </a:spcBef>
              <a:buFont typeface="Arial"/>
              <a:buChar char="•"/>
              <a:tabLst>
                <a:tab pos="469265" algn="l"/>
                <a:tab pos="469900" algn="l"/>
              </a:tabLst>
            </a:pPr>
            <a:r>
              <a:rPr sz="3900" b="0" dirty="0">
                <a:solidFill>
                  <a:srgbClr val="404040"/>
                </a:solidFill>
                <a:latin typeface="Segoe UI Light"/>
                <a:cs typeface="Segoe UI Light"/>
              </a:rPr>
              <a:t>Une </a:t>
            </a:r>
            <a:r>
              <a:rPr sz="3900" b="0" spc="-10" dirty="0">
                <a:solidFill>
                  <a:srgbClr val="404040"/>
                </a:solidFill>
                <a:latin typeface="Segoe UI Light"/>
                <a:cs typeface="Segoe UI Light"/>
              </a:rPr>
              <a:t>association </a:t>
            </a:r>
            <a:r>
              <a:rPr sz="3900" b="0" spc="-5" dirty="0">
                <a:solidFill>
                  <a:srgbClr val="404040"/>
                </a:solidFill>
                <a:latin typeface="Segoe UI Light"/>
                <a:cs typeface="Segoe UI Light"/>
              </a:rPr>
              <a:t>dont </a:t>
            </a:r>
            <a:r>
              <a:rPr sz="3900" b="0" dirty="0">
                <a:solidFill>
                  <a:srgbClr val="404040"/>
                </a:solidFill>
                <a:latin typeface="Segoe UI Light"/>
                <a:cs typeface="Segoe UI Light"/>
              </a:rPr>
              <a:t>les </a:t>
            </a:r>
            <a:r>
              <a:rPr sz="3900" b="0" spc="-10" dirty="0">
                <a:solidFill>
                  <a:srgbClr val="404040"/>
                </a:solidFill>
                <a:latin typeface="Segoe UI Light"/>
                <a:cs typeface="Segoe UI Light"/>
              </a:rPr>
              <a:t>cardinalités </a:t>
            </a:r>
            <a:r>
              <a:rPr sz="3900" b="0" dirty="0">
                <a:solidFill>
                  <a:srgbClr val="404040"/>
                </a:solidFill>
                <a:latin typeface="Segoe UI Light"/>
                <a:cs typeface="Segoe UI Light"/>
              </a:rPr>
              <a:t>maximales </a:t>
            </a:r>
            <a:r>
              <a:rPr sz="3900" b="0" spc="-5" dirty="0">
                <a:solidFill>
                  <a:srgbClr val="404040"/>
                </a:solidFill>
                <a:latin typeface="Segoe UI Light"/>
                <a:cs typeface="Segoe UI Light"/>
              </a:rPr>
              <a:t>valent  </a:t>
            </a:r>
            <a:r>
              <a:rPr sz="3900" b="0" dirty="0">
                <a:solidFill>
                  <a:srgbClr val="404040"/>
                </a:solidFill>
                <a:latin typeface="Segoe UI Light"/>
                <a:cs typeface="Segoe UI Light"/>
              </a:rPr>
              <a:t>1 </a:t>
            </a:r>
            <a:r>
              <a:rPr sz="3900" b="0" spc="-5" dirty="0">
                <a:solidFill>
                  <a:srgbClr val="404040"/>
                </a:solidFill>
                <a:latin typeface="Segoe UI Light"/>
                <a:cs typeface="Segoe UI Light"/>
              </a:rPr>
              <a:t>nécessitent de </a:t>
            </a:r>
            <a:r>
              <a:rPr sz="3900" b="0" dirty="0">
                <a:solidFill>
                  <a:srgbClr val="404040"/>
                </a:solidFill>
                <a:latin typeface="Segoe UI Light"/>
                <a:cs typeface="Segoe UI Light"/>
              </a:rPr>
              <a:t>choisir </a:t>
            </a:r>
            <a:r>
              <a:rPr sz="3900" b="0" spc="-5" dirty="0">
                <a:solidFill>
                  <a:srgbClr val="404040"/>
                </a:solidFill>
                <a:latin typeface="Segoe UI Light"/>
                <a:cs typeface="Segoe UI Light"/>
              </a:rPr>
              <a:t>judicieusement la </a:t>
            </a:r>
            <a:r>
              <a:rPr sz="3900" b="0" dirty="0">
                <a:solidFill>
                  <a:srgbClr val="404040"/>
                </a:solidFill>
                <a:latin typeface="Segoe UI Light"/>
                <a:cs typeface="Segoe UI Light"/>
              </a:rPr>
              <a:t>clé</a:t>
            </a:r>
            <a:r>
              <a:rPr sz="3900" b="0" spc="-50" dirty="0">
                <a:solidFill>
                  <a:srgbClr val="404040"/>
                </a:solidFill>
                <a:latin typeface="Segoe UI Light"/>
                <a:cs typeface="Segoe UI Light"/>
              </a:rPr>
              <a:t> </a:t>
            </a:r>
            <a:r>
              <a:rPr sz="3900" b="0" spc="-10" dirty="0">
                <a:solidFill>
                  <a:srgbClr val="404040"/>
                </a:solidFill>
                <a:latin typeface="Segoe UI Light"/>
                <a:cs typeface="Segoe UI Light"/>
              </a:rPr>
              <a:t>étrangère</a:t>
            </a:r>
            <a:endParaRPr sz="3900">
              <a:latin typeface="Segoe UI Light"/>
              <a:cs typeface="Segoe UI Light"/>
            </a:endParaRPr>
          </a:p>
        </p:txBody>
      </p:sp>
      <p:sp>
        <p:nvSpPr>
          <p:cNvPr id="3" name="object 3"/>
          <p:cNvSpPr txBox="1">
            <a:spLocks noGrp="1"/>
          </p:cNvSpPr>
          <p:nvPr>
            <p:ph type="title"/>
          </p:nvPr>
        </p:nvSpPr>
        <p:spPr>
          <a:xfrm>
            <a:off x="178409" y="656920"/>
            <a:ext cx="5046345" cy="697230"/>
          </a:xfrm>
          <a:prstGeom prst="rect">
            <a:avLst/>
          </a:prstGeom>
        </p:spPr>
        <p:txBody>
          <a:bodyPr vert="horz" wrap="square" lIns="0" tIns="13335" rIns="0" bIns="0" rtlCol="0">
            <a:spAutoFit/>
          </a:bodyPr>
          <a:lstStyle/>
          <a:p>
            <a:pPr marL="12700">
              <a:lnSpc>
                <a:spcPct val="100000"/>
              </a:lnSpc>
              <a:spcBef>
                <a:spcPts val="105"/>
              </a:spcBef>
            </a:pPr>
            <a:r>
              <a:rPr spc="-175" dirty="0"/>
              <a:t>Traitement </a:t>
            </a:r>
            <a:r>
              <a:rPr spc="-80" dirty="0"/>
              <a:t>des </a:t>
            </a:r>
            <a:r>
              <a:rPr spc="-100" dirty="0"/>
              <a:t>liens </a:t>
            </a:r>
            <a:r>
              <a:rPr spc="-60" dirty="0"/>
              <a:t>1,</a:t>
            </a:r>
            <a:r>
              <a:rPr spc="-869" dirty="0"/>
              <a:t> </a:t>
            </a:r>
            <a:r>
              <a:rPr lang="fr-FR" spc="-869" dirty="0"/>
              <a:t>1</a:t>
            </a:r>
            <a:endParaRPr dirty="0"/>
          </a:p>
        </p:txBody>
      </p:sp>
      <p:sp>
        <p:nvSpPr>
          <p:cNvPr id="5" name="object 5"/>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13</a:t>
            </a:r>
            <a:endParaRPr sz="1200">
              <a:latin typeface="Segoe UI Light"/>
              <a:cs typeface="Segoe UI Light"/>
            </a:endParaRPr>
          </a:p>
        </p:txBody>
      </p:sp>
      <p:sp>
        <p:nvSpPr>
          <p:cNvPr id="7" name="object 7"/>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
        <p:nvSpPr>
          <p:cNvPr id="8" name="object 8"/>
          <p:cNvSpPr/>
          <p:nvPr/>
        </p:nvSpPr>
        <p:spPr>
          <a:xfrm>
            <a:off x="2431542" y="4278629"/>
            <a:ext cx="1905000" cy="760730"/>
          </a:xfrm>
          <a:custGeom>
            <a:avLst/>
            <a:gdLst/>
            <a:ahLst/>
            <a:cxnLst/>
            <a:rect l="l" t="t" r="r" b="b"/>
            <a:pathLst>
              <a:path w="1905000" h="760729">
                <a:moveTo>
                  <a:pt x="0" y="380238"/>
                </a:moveTo>
                <a:lnTo>
                  <a:pt x="8695" y="328629"/>
                </a:lnTo>
                <a:lnTo>
                  <a:pt x="34025" y="279135"/>
                </a:lnTo>
                <a:lnTo>
                  <a:pt x="74854" y="232207"/>
                </a:lnTo>
                <a:lnTo>
                  <a:pt x="130047" y="188298"/>
                </a:lnTo>
                <a:lnTo>
                  <a:pt x="162676" y="167617"/>
                </a:lnTo>
                <a:lnTo>
                  <a:pt x="198470" y="147861"/>
                </a:lnTo>
                <a:lnTo>
                  <a:pt x="237288" y="129085"/>
                </a:lnTo>
                <a:lnTo>
                  <a:pt x="278987" y="111347"/>
                </a:lnTo>
                <a:lnTo>
                  <a:pt x="323426" y="94703"/>
                </a:lnTo>
                <a:lnTo>
                  <a:pt x="370462" y="79209"/>
                </a:lnTo>
                <a:lnTo>
                  <a:pt x="419955" y="64923"/>
                </a:lnTo>
                <a:lnTo>
                  <a:pt x="471762" y="51900"/>
                </a:lnTo>
                <a:lnTo>
                  <a:pt x="525741" y="40198"/>
                </a:lnTo>
                <a:lnTo>
                  <a:pt x="581751" y="29872"/>
                </a:lnTo>
                <a:lnTo>
                  <a:pt x="639649" y="20980"/>
                </a:lnTo>
                <a:lnTo>
                  <a:pt x="699293" y="13578"/>
                </a:lnTo>
                <a:lnTo>
                  <a:pt x="760542" y="7722"/>
                </a:lnTo>
                <a:lnTo>
                  <a:pt x="823255" y="3470"/>
                </a:lnTo>
                <a:lnTo>
                  <a:pt x="887287" y="876"/>
                </a:lnTo>
                <a:lnTo>
                  <a:pt x="952499" y="0"/>
                </a:lnTo>
                <a:lnTo>
                  <a:pt x="1017712" y="876"/>
                </a:lnTo>
                <a:lnTo>
                  <a:pt x="1081744" y="3470"/>
                </a:lnTo>
                <a:lnTo>
                  <a:pt x="1144457" y="7722"/>
                </a:lnTo>
                <a:lnTo>
                  <a:pt x="1205706" y="13578"/>
                </a:lnTo>
                <a:lnTo>
                  <a:pt x="1265350" y="20980"/>
                </a:lnTo>
                <a:lnTo>
                  <a:pt x="1323248" y="29872"/>
                </a:lnTo>
                <a:lnTo>
                  <a:pt x="1379258" y="40198"/>
                </a:lnTo>
                <a:lnTo>
                  <a:pt x="1433237" y="51900"/>
                </a:lnTo>
                <a:lnTo>
                  <a:pt x="1485044" y="64923"/>
                </a:lnTo>
                <a:lnTo>
                  <a:pt x="1534537" y="79209"/>
                </a:lnTo>
                <a:lnTo>
                  <a:pt x="1581573" y="94703"/>
                </a:lnTo>
                <a:lnTo>
                  <a:pt x="1626012" y="111347"/>
                </a:lnTo>
                <a:lnTo>
                  <a:pt x="1667711" y="129085"/>
                </a:lnTo>
                <a:lnTo>
                  <a:pt x="1706529" y="147861"/>
                </a:lnTo>
                <a:lnTo>
                  <a:pt x="1742323" y="167617"/>
                </a:lnTo>
                <a:lnTo>
                  <a:pt x="1774951" y="188298"/>
                </a:lnTo>
                <a:lnTo>
                  <a:pt x="1830145" y="232207"/>
                </a:lnTo>
                <a:lnTo>
                  <a:pt x="1870974" y="279135"/>
                </a:lnTo>
                <a:lnTo>
                  <a:pt x="1896304" y="328629"/>
                </a:lnTo>
                <a:lnTo>
                  <a:pt x="1904999" y="380238"/>
                </a:lnTo>
                <a:lnTo>
                  <a:pt x="1902802" y="406278"/>
                </a:lnTo>
                <a:lnTo>
                  <a:pt x="1885647" y="456885"/>
                </a:lnTo>
                <a:lnTo>
                  <a:pt x="1852426" y="505153"/>
                </a:lnTo>
                <a:lnTo>
                  <a:pt x="1804273" y="550628"/>
                </a:lnTo>
                <a:lnTo>
                  <a:pt x="1742323" y="592858"/>
                </a:lnTo>
                <a:lnTo>
                  <a:pt x="1706529" y="612614"/>
                </a:lnTo>
                <a:lnTo>
                  <a:pt x="1667711" y="631390"/>
                </a:lnTo>
                <a:lnTo>
                  <a:pt x="1626012" y="649128"/>
                </a:lnTo>
                <a:lnTo>
                  <a:pt x="1581573" y="665772"/>
                </a:lnTo>
                <a:lnTo>
                  <a:pt x="1534537" y="681266"/>
                </a:lnTo>
                <a:lnTo>
                  <a:pt x="1485044" y="695552"/>
                </a:lnTo>
                <a:lnTo>
                  <a:pt x="1433237" y="708575"/>
                </a:lnTo>
                <a:lnTo>
                  <a:pt x="1379258" y="720277"/>
                </a:lnTo>
                <a:lnTo>
                  <a:pt x="1323248" y="730603"/>
                </a:lnTo>
                <a:lnTo>
                  <a:pt x="1265350" y="739495"/>
                </a:lnTo>
                <a:lnTo>
                  <a:pt x="1205706" y="746897"/>
                </a:lnTo>
                <a:lnTo>
                  <a:pt x="1144457" y="752753"/>
                </a:lnTo>
                <a:lnTo>
                  <a:pt x="1081744" y="757005"/>
                </a:lnTo>
                <a:lnTo>
                  <a:pt x="1017712" y="759599"/>
                </a:lnTo>
                <a:lnTo>
                  <a:pt x="952499" y="760476"/>
                </a:lnTo>
                <a:lnTo>
                  <a:pt x="887287" y="759599"/>
                </a:lnTo>
                <a:lnTo>
                  <a:pt x="823255" y="757005"/>
                </a:lnTo>
                <a:lnTo>
                  <a:pt x="760542" y="752753"/>
                </a:lnTo>
                <a:lnTo>
                  <a:pt x="699293" y="746897"/>
                </a:lnTo>
                <a:lnTo>
                  <a:pt x="639649" y="739495"/>
                </a:lnTo>
                <a:lnTo>
                  <a:pt x="581751" y="730603"/>
                </a:lnTo>
                <a:lnTo>
                  <a:pt x="525741" y="720277"/>
                </a:lnTo>
                <a:lnTo>
                  <a:pt x="471762" y="708575"/>
                </a:lnTo>
                <a:lnTo>
                  <a:pt x="419955" y="695552"/>
                </a:lnTo>
                <a:lnTo>
                  <a:pt x="370462" y="681266"/>
                </a:lnTo>
                <a:lnTo>
                  <a:pt x="323426" y="665772"/>
                </a:lnTo>
                <a:lnTo>
                  <a:pt x="278987" y="649128"/>
                </a:lnTo>
                <a:lnTo>
                  <a:pt x="237288" y="631390"/>
                </a:lnTo>
                <a:lnTo>
                  <a:pt x="198470" y="612614"/>
                </a:lnTo>
                <a:lnTo>
                  <a:pt x="162676" y="592858"/>
                </a:lnTo>
                <a:lnTo>
                  <a:pt x="130047" y="572177"/>
                </a:lnTo>
                <a:lnTo>
                  <a:pt x="74854" y="528268"/>
                </a:lnTo>
                <a:lnTo>
                  <a:pt x="34025" y="481340"/>
                </a:lnTo>
                <a:lnTo>
                  <a:pt x="8695" y="431846"/>
                </a:lnTo>
                <a:lnTo>
                  <a:pt x="0" y="380238"/>
                </a:lnTo>
                <a:close/>
              </a:path>
            </a:pathLst>
          </a:custGeom>
          <a:ln w="19812">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217931" y="3758184"/>
          <a:ext cx="6311899" cy="1360932"/>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20624">
                <a:tc>
                  <a:txBody>
                    <a:bodyPr/>
                    <a:lstStyle/>
                    <a:p>
                      <a:pPr marL="467995">
                        <a:lnSpc>
                          <a:spcPct val="100000"/>
                        </a:lnSpc>
                        <a:spcBef>
                          <a:spcPts val="325"/>
                        </a:spcBef>
                      </a:pPr>
                      <a:r>
                        <a:rPr sz="1600" b="0" dirty="0">
                          <a:solidFill>
                            <a:srgbClr val="404040"/>
                          </a:solidFill>
                          <a:latin typeface="Segoe UI Light"/>
                          <a:cs typeface="Segoe UI Light"/>
                        </a:rPr>
                        <a:t>Client</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100">
                        <a:latin typeface="Times New Roman"/>
                        <a:cs typeface="Times New Roman"/>
                      </a:endParaRPr>
                    </a:p>
                    <a:p>
                      <a:pPr>
                        <a:lnSpc>
                          <a:spcPct val="100000"/>
                        </a:lnSpc>
                        <a:spcBef>
                          <a:spcPts val="40"/>
                        </a:spcBef>
                      </a:pPr>
                      <a:endParaRPr sz="1650">
                        <a:latin typeface="Times New Roman"/>
                        <a:cs typeface="Times New Roman"/>
                      </a:endParaRPr>
                    </a:p>
                    <a:p>
                      <a:pPr marL="79375">
                        <a:lnSpc>
                          <a:spcPct val="100000"/>
                        </a:lnSpc>
                        <a:tabLst>
                          <a:tab pos="1272540" algn="l"/>
                          <a:tab pos="3171825" algn="l"/>
                        </a:tabLst>
                      </a:pPr>
                      <a:r>
                        <a:rPr sz="1600" b="0" dirty="0">
                          <a:solidFill>
                            <a:srgbClr val="404040"/>
                          </a:solidFill>
                          <a:latin typeface="Segoe UI Light"/>
                          <a:cs typeface="Segoe UI Light"/>
                        </a:rPr>
                        <a:t>0,1	</a:t>
                      </a:r>
                      <a:r>
                        <a:rPr sz="1600" b="0" spc="5" dirty="0">
                          <a:solidFill>
                            <a:srgbClr val="404040"/>
                          </a:solidFill>
                          <a:latin typeface="Segoe UI Light"/>
                          <a:cs typeface="Segoe UI Light"/>
                        </a:rPr>
                        <a:t>Appartient	</a:t>
                      </a:r>
                      <a:r>
                        <a:rPr sz="1600" b="0" spc="-10" dirty="0">
                          <a:solidFill>
                            <a:srgbClr val="404040"/>
                          </a:solidFill>
                          <a:latin typeface="Segoe UI Light"/>
                          <a:cs typeface="Segoe UI Light"/>
                        </a:rPr>
                        <a:t>1,1</a:t>
                      </a:r>
                      <a:endParaRPr sz="1600">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93065">
                        <a:lnSpc>
                          <a:spcPct val="100000"/>
                        </a:lnSpc>
                        <a:spcBef>
                          <a:spcPts val="325"/>
                        </a:spcBef>
                      </a:pPr>
                      <a:r>
                        <a:rPr sz="1600" b="0" spc="-5" dirty="0">
                          <a:solidFill>
                            <a:srgbClr val="404040"/>
                          </a:solidFill>
                          <a:latin typeface="Segoe UI Light"/>
                          <a:cs typeface="Segoe UI Light"/>
                        </a:rPr>
                        <a:t>Livret</a:t>
                      </a:r>
                      <a:r>
                        <a:rPr sz="1600" b="0" spc="-50" dirty="0">
                          <a:solidFill>
                            <a:srgbClr val="404040"/>
                          </a:solidFill>
                          <a:latin typeface="Segoe UI Light"/>
                          <a:cs typeface="Segoe UI Light"/>
                        </a:rPr>
                        <a:t> </a:t>
                      </a:r>
                      <a:r>
                        <a:rPr sz="1600" b="0" spc="-5" dirty="0">
                          <a:solidFill>
                            <a:srgbClr val="404040"/>
                          </a:solidFill>
                          <a:latin typeface="Segoe UI Light"/>
                          <a:cs typeface="Segoe UI Light"/>
                        </a:rPr>
                        <a:t>A</a:t>
                      </a:r>
                      <a:endParaRPr sz="1600">
                        <a:latin typeface="Segoe UI Light"/>
                        <a:cs typeface="Segoe UI Light"/>
                      </a:endParaRPr>
                    </a:p>
                  </a:txBody>
                  <a:tcPr marL="0" marR="0" marT="412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69392">
                <a:tc rowSpan="2">
                  <a:txBody>
                    <a:bodyPr/>
                    <a:lstStyle/>
                    <a:p>
                      <a:pPr marL="90805" marR="392430">
                        <a:lnSpc>
                          <a:spcPct val="100000"/>
                        </a:lnSpc>
                        <a:spcBef>
                          <a:spcPts val="315"/>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odeCli</a:t>
                      </a:r>
                      <a:r>
                        <a:rPr sz="1600" b="0" u="sng" spc="-10" dirty="0">
                          <a:solidFill>
                            <a:srgbClr val="404040"/>
                          </a:solidFill>
                          <a:uFill>
                            <a:solidFill>
                              <a:srgbClr val="404040"/>
                            </a:solidFill>
                          </a:uFill>
                          <a:latin typeface="Segoe UI Light"/>
                          <a:cs typeface="Segoe UI Light"/>
                        </a:rPr>
                        <a:t>e</a:t>
                      </a:r>
                      <a:r>
                        <a:rPr sz="1600" b="0" u="sng" spc="-5" dirty="0">
                          <a:solidFill>
                            <a:srgbClr val="404040"/>
                          </a:solidFill>
                          <a:uFill>
                            <a:solidFill>
                              <a:srgbClr val="404040"/>
                            </a:solidFill>
                          </a:uFill>
                          <a:latin typeface="Segoe UI Light"/>
                          <a:cs typeface="Segoe UI Light"/>
                        </a:rPr>
                        <a:t>nt </a:t>
                      </a:r>
                      <a:r>
                        <a:rPr sz="1600" b="0" spc="-5" dirty="0">
                          <a:solidFill>
                            <a:srgbClr val="404040"/>
                          </a:solidFill>
                          <a:latin typeface="Segoe UI Light"/>
                          <a:cs typeface="Segoe UI Light"/>
                        </a:rPr>
                        <a:t> Nom</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0170" marR="420370">
                        <a:lnSpc>
                          <a:spcPct val="100000"/>
                        </a:lnSpc>
                        <a:spcBef>
                          <a:spcPts val="315"/>
                        </a:spcBef>
                      </a:pPr>
                      <a:r>
                        <a:rPr sz="1600" b="0" u="sng" dirty="0">
                          <a:solidFill>
                            <a:srgbClr val="404040"/>
                          </a:solidFill>
                          <a:uFill>
                            <a:solidFill>
                              <a:srgbClr val="404040"/>
                            </a:solidFill>
                          </a:uFill>
                          <a:latin typeface="Segoe UI Light"/>
                          <a:cs typeface="Segoe UI Light"/>
                        </a:rPr>
                        <a:t>C</a:t>
                      </a:r>
                      <a:r>
                        <a:rPr sz="1600" b="0" u="sng" spc="-5" dirty="0">
                          <a:solidFill>
                            <a:srgbClr val="404040"/>
                          </a:solidFill>
                          <a:uFill>
                            <a:solidFill>
                              <a:srgbClr val="404040"/>
                            </a:solidFill>
                          </a:uFill>
                          <a:latin typeface="Segoe UI Light"/>
                          <a:cs typeface="Segoe UI Light"/>
                        </a:rPr>
                        <a:t>odeLiv</a:t>
                      </a:r>
                      <a:r>
                        <a:rPr sz="1600" b="0" u="sng" spc="-40" dirty="0">
                          <a:solidFill>
                            <a:srgbClr val="404040"/>
                          </a:solidFill>
                          <a:uFill>
                            <a:solidFill>
                              <a:srgbClr val="404040"/>
                            </a:solidFill>
                          </a:uFill>
                          <a:latin typeface="Segoe UI Light"/>
                          <a:cs typeface="Segoe UI Light"/>
                        </a:rPr>
                        <a:t>r</a:t>
                      </a:r>
                      <a:r>
                        <a:rPr sz="1600" b="0" u="sng" dirty="0">
                          <a:solidFill>
                            <a:srgbClr val="404040"/>
                          </a:solidFill>
                          <a:uFill>
                            <a:solidFill>
                              <a:srgbClr val="404040"/>
                            </a:solidFill>
                          </a:uFill>
                          <a:latin typeface="Segoe UI Light"/>
                          <a:cs typeface="Segoe UI Light"/>
                        </a:rPr>
                        <a:t>et </a:t>
                      </a:r>
                      <a:r>
                        <a:rPr sz="1600" b="0" dirty="0">
                          <a:solidFill>
                            <a:srgbClr val="404040"/>
                          </a:solidFill>
                          <a:latin typeface="Segoe UI Light"/>
                          <a:cs typeface="Segoe UI Light"/>
                        </a:rPr>
                        <a:t> </a:t>
                      </a:r>
                      <a:r>
                        <a:rPr sz="1600" b="0" spc="-10" dirty="0">
                          <a:solidFill>
                            <a:srgbClr val="404040"/>
                          </a:solidFill>
                          <a:latin typeface="Segoe UI Light"/>
                          <a:cs typeface="Segoe UI Light"/>
                        </a:rPr>
                        <a:t>Solde</a:t>
                      </a:r>
                      <a:endParaRPr sz="1600">
                        <a:latin typeface="Segoe UI Light"/>
                        <a:cs typeface="Segoe UI Light"/>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70916">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0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10" name="object 10"/>
          <p:cNvSpPr txBox="1"/>
          <p:nvPr/>
        </p:nvSpPr>
        <p:spPr>
          <a:xfrm>
            <a:off x="10287761" y="3765041"/>
            <a:ext cx="1426845" cy="421005"/>
          </a:xfrm>
          <a:prstGeom prst="rect">
            <a:avLst/>
          </a:prstGeom>
          <a:ln w="19811">
            <a:solidFill>
              <a:srgbClr val="000000"/>
            </a:solidFill>
          </a:ln>
        </p:spPr>
        <p:txBody>
          <a:bodyPr vert="horz" wrap="square" lIns="0" tIns="40640" rIns="0" bIns="0" rtlCol="0">
            <a:spAutoFit/>
          </a:bodyPr>
          <a:lstStyle/>
          <a:p>
            <a:pPr marL="394335">
              <a:lnSpc>
                <a:spcPct val="100000"/>
              </a:lnSpc>
              <a:spcBef>
                <a:spcPts val="320"/>
              </a:spcBef>
            </a:pPr>
            <a:r>
              <a:rPr sz="1600" b="0" spc="-5" dirty="0">
                <a:solidFill>
                  <a:srgbClr val="404040"/>
                </a:solidFill>
                <a:latin typeface="Segoe UI Light"/>
                <a:cs typeface="Segoe UI Light"/>
              </a:rPr>
              <a:t>Livret</a:t>
            </a:r>
            <a:r>
              <a:rPr sz="1600" b="0" spc="-50" dirty="0">
                <a:solidFill>
                  <a:srgbClr val="404040"/>
                </a:solidFill>
                <a:latin typeface="Segoe UI Light"/>
                <a:cs typeface="Segoe UI Light"/>
              </a:rPr>
              <a:t> </a:t>
            </a:r>
            <a:r>
              <a:rPr sz="1600" b="0" spc="-5" dirty="0">
                <a:solidFill>
                  <a:srgbClr val="404040"/>
                </a:solidFill>
                <a:latin typeface="Segoe UI Light"/>
                <a:cs typeface="Segoe UI Light"/>
              </a:rPr>
              <a:t>A</a:t>
            </a:r>
            <a:endParaRPr sz="1600">
              <a:latin typeface="Segoe UI Light"/>
              <a:cs typeface="Segoe UI Light"/>
            </a:endParaRPr>
          </a:p>
        </p:txBody>
      </p:sp>
      <p:sp>
        <p:nvSpPr>
          <p:cNvPr id="11" name="object 11"/>
          <p:cNvSpPr txBox="1"/>
          <p:nvPr/>
        </p:nvSpPr>
        <p:spPr>
          <a:xfrm>
            <a:off x="10287761" y="4185665"/>
            <a:ext cx="1426845" cy="940435"/>
          </a:xfrm>
          <a:prstGeom prst="rect">
            <a:avLst/>
          </a:prstGeom>
          <a:ln w="19811">
            <a:solidFill>
              <a:srgbClr val="000000"/>
            </a:solidFill>
          </a:ln>
        </p:spPr>
        <p:txBody>
          <a:bodyPr vert="horz" wrap="square" lIns="0" tIns="40640" rIns="0" bIns="0" rtlCol="0">
            <a:spAutoFit/>
          </a:bodyPr>
          <a:lstStyle/>
          <a:p>
            <a:pPr marL="92075" marR="269240">
              <a:lnSpc>
                <a:spcPct val="100000"/>
              </a:lnSpc>
              <a:spcBef>
                <a:spcPts val="320"/>
              </a:spcBef>
            </a:pPr>
            <a:r>
              <a:rPr sz="1600" b="0" u="sng" spc="-5" dirty="0">
                <a:solidFill>
                  <a:srgbClr val="404040"/>
                </a:solidFill>
                <a:uFill>
                  <a:solidFill>
                    <a:srgbClr val="404040"/>
                  </a:solidFill>
                </a:uFill>
                <a:latin typeface="Segoe UI Light"/>
                <a:cs typeface="Segoe UI Light"/>
              </a:rPr>
              <a:t>C</a:t>
            </a:r>
            <a:r>
              <a:rPr sz="1600" b="0" u="sng" spc="-10" dirty="0">
                <a:solidFill>
                  <a:srgbClr val="404040"/>
                </a:solidFill>
                <a:uFill>
                  <a:solidFill>
                    <a:srgbClr val="404040"/>
                  </a:solidFill>
                </a:uFill>
                <a:latin typeface="Segoe UI Light"/>
                <a:cs typeface="Segoe UI Light"/>
              </a:rPr>
              <a:t>odeLiv</a:t>
            </a:r>
            <a:r>
              <a:rPr sz="1600" b="0" u="sng" spc="-45" dirty="0">
                <a:solidFill>
                  <a:srgbClr val="404040"/>
                </a:solidFill>
                <a:uFill>
                  <a:solidFill>
                    <a:srgbClr val="404040"/>
                  </a:solidFill>
                </a:uFill>
                <a:latin typeface="Segoe UI Light"/>
                <a:cs typeface="Segoe UI Light"/>
              </a:rPr>
              <a:t>r</a:t>
            </a:r>
            <a:r>
              <a:rPr sz="1600" b="0" u="sng" spc="-5" dirty="0">
                <a:solidFill>
                  <a:srgbClr val="404040"/>
                </a:solidFill>
                <a:uFill>
                  <a:solidFill>
                    <a:srgbClr val="404040"/>
                  </a:solidFill>
                </a:uFill>
                <a:latin typeface="Segoe UI Light"/>
                <a:cs typeface="Segoe UI Light"/>
              </a:rPr>
              <a:t>et</a:t>
            </a:r>
            <a:r>
              <a:rPr sz="1600" b="0" spc="-5" dirty="0">
                <a:solidFill>
                  <a:srgbClr val="404040"/>
                </a:solidFill>
                <a:latin typeface="Segoe UI Light"/>
                <a:cs typeface="Segoe UI Light"/>
              </a:rPr>
              <a:t> </a:t>
            </a:r>
            <a:r>
              <a:rPr sz="1600" b="0" spc="-10" dirty="0">
                <a:solidFill>
                  <a:srgbClr val="404040"/>
                </a:solidFill>
                <a:latin typeface="Segoe UI Light"/>
                <a:cs typeface="Segoe UI Light"/>
              </a:rPr>
              <a:t>Sold</a:t>
            </a:r>
            <a:r>
              <a:rPr sz="1600" b="0" spc="-5" dirty="0">
                <a:solidFill>
                  <a:srgbClr val="404040"/>
                </a:solidFill>
                <a:latin typeface="Segoe UI Light"/>
                <a:cs typeface="Segoe UI Light"/>
              </a:rPr>
              <a:t>e </a:t>
            </a:r>
            <a:r>
              <a:rPr sz="1600" b="0" spc="-10" dirty="0">
                <a:solidFill>
                  <a:srgbClr val="404040"/>
                </a:solidFill>
                <a:latin typeface="Segoe UI Light"/>
                <a:cs typeface="Segoe UI Light"/>
              </a:rPr>
              <a:t>#</a:t>
            </a:r>
            <a:r>
              <a:rPr sz="1600" b="0" spc="-5" dirty="0">
                <a:solidFill>
                  <a:srgbClr val="404040"/>
                </a:solidFill>
                <a:latin typeface="Segoe UI Light"/>
                <a:cs typeface="Segoe UI Light"/>
              </a:rPr>
              <a:t>C</a:t>
            </a:r>
            <a:r>
              <a:rPr sz="1600" b="0" spc="-10" dirty="0">
                <a:solidFill>
                  <a:srgbClr val="404040"/>
                </a:solidFill>
                <a:latin typeface="Segoe UI Light"/>
                <a:cs typeface="Segoe UI Light"/>
              </a:rPr>
              <a:t>odeCli</a:t>
            </a:r>
            <a:r>
              <a:rPr sz="1600" b="0" spc="-15" dirty="0">
                <a:solidFill>
                  <a:srgbClr val="404040"/>
                </a:solidFill>
                <a:latin typeface="Segoe UI Light"/>
                <a:cs typeface="Segoe UI Light"/>
              </a:rPr>
              <a:t>e</a:t>
            </a:r>
            <a:r>
              <a:rPr sz="1600" b="0" spc="-10" dirty="0">
                <a:solidFill>
                  <a:srgbClr val="404040"/>
                </a:solidFill>
                <a:latin typeface="Segoe UI Light"/>
                <a:cs typeface="Segoe UI Light"/>
              </a:rPr>
              <a:t>nt</a:t>
            </a:r>
            <a:endParaRPr sz="1600">
              <a:latin typeface="Segoe UI Light"/>
              <a:cs typeface="Segoe UI Light"/>
            </a:endParaRPr>
          </a:p>
        </p:txBody>
      </p:sp>
      <p:sp>
        <p:nvSpPr>
          <p:cNvPr id="12" name="object 12"/>
          <p:cNvSpPr txBox="1"/>
          <p:nvPr/>
        </p:nvSpPr>
        <p:spPr>
          <a:xfrm>
            <a:off x="8330945" y="3765041"/>
            <a:ext cx="1424940" cy="421005"/>
          </a:xfrm>
          <a:prstGeom prst="rect">
            <a:avLst/>
          </a:prstGeom>
          <a:ln w="19811">
            <a:solidFill>
              <a:srgbClr val="000000"/>
            </a:solidFill>
          </a:ln>
        </p:spPr>
        <p:txBody>
          <a:bodyPr vert="horz" wrap="square" lIns="0" tIns="40640" rIns="0" bIns="0" rtlCol="0">
            <a:spAutoFit/>
          </a:bodyPr>
          <a:lstStyle/>
          <a:p>
            <a:pPr marL="467995">
              <a:lnSpc>
                <a:spcPct val="100000"/>
              </a:lnSpc>
              <a:spcBef>
                <a:spcPts val="320"/>
              </a:spcBef>
            </a:pPr>
            <a:r>
              <a:rPr sz="1600" b="0" dirty="0">
                <a:solidFill>
                  <a:srgbClr val="404040"/>
                </a:solidFill>
                <a:latin typeface="Segoe UI Light"/>
                <a:cs typeface="Segoe UI Light"/>
              </a:rPr>
              <a:t>Client</a:t>
            </a:r>
            <a:endParaRPr sz="1600">
              <a:latin typeface="Segoe UI Light"/>
              <a:cs typeface="Segoe UI Light"/>
            </a:endParaRPr>
          </a:p>
        </p:txBody>
      </p:sp>
      <p:sp>
        <p:nvSpPr>
          <p:cNvPr id="13" name="object 13"/>
          <p:cNvSpPr txBox="1"/>
          <p:nvPr/>
        </p:nvSpPr>
        <p:spPr>
          <a:xfrm>
            <a:off x="8330945" y="4185665"/>
            <a:ext cx="1424940" cy="940435"/>
          </a:xfrm>
          <a:prstGeom prst="rect">
            <a:avLst/>
          </a:prstGeom>
          <a:ln w="19811">
            <a:solidFill>
              <a:srgbClr val="000000"/>
            </a:solidFill>
          </a:ln>
        </p:spPr>
        <p:txBody>
          <a:bodyPr vert="horz" wrap="square" lIns="0" tIns="40640" rIns="0" bIns="0" rtlCol="0">
            <a:spAutoFit/>
          </a:bodyPr>
          <a:lstStyle/>
          <a:p>
            <a:pPr marL="90805" marR="390525">
              <a:lnSpc>
                <a:spcPct val="100000"/>
              </a:lnSpc>
              <a:spcBef>
                <a:spcPts val="320"/>
              </a:spcBef>
            </a:pPr>
            <a:r>
              <a:rPr sz="1600" b="0" u="sng" spc="-5" dirty="0">
                <a:solidFill>
                  <a:srgbClr val="404040"/>
                </a:solidFill>
                <a:uFill>
                  <a:solidFill>
                    <a:srgbClr val="404040"/>
                  </a:solidFill>
                </a:uFill>
                <a:latin typeface="Segoe UI Light"/>
                <a:cs typeface="Segoe UI Light"/>
              </a:rPr>
              <a:t>C</a:t>
            </a:r>
            <a:r>
              <a:rPr sz="1600" b="0" u="sng" spc="-10" dirty="0">
                <a:solidFill>
                  <a:srgbClr val="404040"/>
                </a:solidFill>
                <a:uFill>
                  <a:solidFill>
                    <a:srgbClr val="404040"/>
                  </a:solidFill>
                </a:uFill>
                <a:latin typeface="Segoe UI Light"/>
                <a:cs typeface="Segoe UI Light"/>
              </a:rPr>
              <a:t>odeCli</a:t>
            </a:r>
            <a:r>
              <a:rPr sz="1600" b="0" u="sng" spc="-15" dirty="0">
                <a:solidFill>
                  <a:srgbClr val="404040"/>
                </a:solidFill>
                <a:uFill>
                  <a:solidFill>
                    <a:srgbClr val="404040"/>
                  </a:solidFill>
                </a:uFill>
                <a:latin typeface="Segoe UI Light"/>
                <a:cs typeface="Segoe UI Light"/>
              </a:rPr>
              <a:t>e</a:t>
            </a:r>
            <a:r>
              <a:rPr sz="1600" b="0" u="sng" spc="-10" dirty="0">
                <a:solidFill>
                  <a:srgbClr val="404040"/>
                </a:solidFill>
                <a:uFill>
                  <a:solidFill>
                    <a:srgbClr val="404040"/>
                  </a:solidFill>
                </a:uFill>
                <a:latin typeface="Segoe UI Light"/>
                <a:cs typeface="Segoe UI Light"/>
              </a:rPr>
              <a:t>nt</a:t>
            </a:r>
            <a:r>
              <a:rPr sz="1600" b="0" spc="-10" dirty="0">
                <a:solidFill>
                  <a:srgbClr val="404040"/>
                </a:solidFill>
                <a:latin typeface="Segoe UI Light"/>
                <a:cs typeface="Segoe UI Light"/>
              </a:rPr>
              <a:t> </a:t>
            </a:r>
            <a:r>
              <a:rPr sz="1600" b="0" spc="-5" dirty="0">
                <a:solidFill>
                  <a:srgbClr val="404040"/>
                </a:solidFill>
                <a:latin typeface="Segoe UI Light"/>
                <a:cs typeface="Segoe UI Light"/>
              </a:rPr>
              <a:t>Nom</a:t>
            </a:r>
            <a:endParaRPr sz="1600">
              <a:latin typeface="Segoe UI Light"/>
              <a:cs typeface="Segoe UI Light"/>
            </a:endParaRPr>
          </a:p>
        </p:txBody>
      </p:sp>
    </p:spTree>
    <p:extLst>
      <p:ext uri="{BB962C8B-B14F-4D97-AF65-F5344CB8AC3E}">
        <p14:creationId xmlns:p14="http://schemas.microsoft.com/office/powerpoint/2010/main" val="326811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38198"/>
            <a:ext cx="11626215" cy="3592195"/>
          </a:xfrm>
          <a:prstGeom prst="rect">
            <a:avLst/>
          </a:prstGeom>
        </p:spPr>
        <p:txBody>
          <a:bodyPr vert="horz" wrap="square" lIns="0" tIns="100965" rIns="0" bIns="0" rtlCol="0">
            <a:spAutoFit/>
          </a:bodyPr>
          <a:lstStyle/>
          <a:p>
            <a:pPr marL="469900" marR="200660" indent="-457200">
              <a:lnSpc>
                <a:spcPts val="2880"/>
              </a:lnSpc>
              <a:spcBef>
                <a:spcPts val="795"/>
              </a:spcBef>
              <a:buFont typeface="Arial"/>
              <a:buChar char="•"/>
              <a:tabLst>
                <a:tab pos="469265" algn="l"/>
                <a:tab pos="469900" algn="l"/>
              </a:tabLst>
            </a:pPr>
            <a:r>
              <a:rPr sz="3000" b="0" dirty="0">
                <a:solidFill>
                  <a:srgbClr val="404040"/>
                </a:solidFill>
                <a:latin typeface="Segoe UI Light"/>
                <a:cs typeface="Segoe UI Light"/>
              </a:rPr>
              <a:t>Une </a:t>
            </a:r>
            <a:r>
              <a:rPr sz="3000" b="0" spc="-5" dirty="0">
                <a:solidFill>
                  <a:srgbClr val="404040"/>
                </a:solidFill>
                <a:latin typeface="Segoe UI Light"/>
                <a:cs typeface="Segoe UI Light"/>
              </a:rPr>
              <a:t>association </a:t>
            </a:r>
            <a:r>
              <a:rPr sz="3000" b="0" dirty="0">
                <a:solidFill>
                  <a:srgbClr val="404040"/>
                </a:solidFill>
                <a:latin typeface="Segoe UI Light"/>
                <a:cs typeface="Segoe UI Light"/>
              </a:rPr>
              <a:t>n-n </a:t>
            </a:r>
            <a:r>
              <a:rPr sz="3000" b="0" spc="-5" dirty="0">
                <a:solidFill>
                  <a:srgbClr val="404040"/>
                </a:solidFill>
                <a:latin typeface="Segoe UI Light"/>
                <a:cs typeface="Segoe UI Light"/>
              </a:rPr>
              <a:t>donne naissance </a:t>
            </a:r>
            <a:r>
              <a:rPr sz="3000" b="0" dirty="0">
                <a:solidFill>
                  <a:srgbClr val="404040"/>
                </a:solidFill>
                <a:latin typeface="Segoe UI Light"/>
                <a:cs typeface="Segoe UI Light"/>
              </a:rPr>
              <a:t>à une </a:t>
            </a:r>
            <a:r>
              <a:rPr sz="3000" b="0" spc="-5" dirty="0">
                <a:solidFill>
                  <a:srgbClr val="404040"/>
                </a:solidFill>
                <a:latin typeface="Segoe UI Light"/>
                <a:cs typeface="Segoe UI Light"/>
              </a:rPr>
              <a:t>nouvelle </a:t>
            </a:r>
            <a:r>
              <a:rPr sz="3000" b="0" dirty="0">
                <a:solidFill>
                  <a:srgbClr val="404040"/>
                </a:solidFill>
                <a:latin typeface="Segoe UI Light"/>
                <a:cs typeface="Segoe UI Light"/>
              </a:rPr>
              <a:t>table contenant  chacune </a:t>
            </a:r>
            <a:r>
              <a:rPr sz="3000" b="0" spc="-5" dirty="0">
                <a:solidFill>
                  <a:srgbClr val="404040"/>
                </a:solidFill>
                <a:latin typeface="Segoe UI Light"/>
                <a:cs typeface="Segoe UI Light"/>
              </a:rPr>
              <a:t>des </a:t>
            </a:r>
            <a:r>
              <a:rPr sz="3000" b="0" dirty="0">
                <a:solidFill>
                  <a:srgbClr val="404040"/>
                </a:solidFill>
                <a:latin typeface="Segoe UI Light"/>
                <a:cs typeface="Segoe UI Light"/>
              </a:rPr>
              <a:t>clés </a:t>
            </a:r>
            <a:r>
              <a:rPr sz="3000" b="0" spc="-5" dirty="0">
                <a:solidFill>
                  <a:srgbClr val="404040"/>
                </a:solidFill>
                <a:latin typeface="Segoe UI Light"/>
                <a:cs typeface="Segoe UI Light"/>
              </a:rPr>
              <a:t>ainsi que les </a:t>
            </a:r>
            <a:r>
              <a:rPr sz="3000" b="0" spc="-10" dirty="0">
                <a:solidFill>
                  <a:srgbClr val="404040"/>
                </a:solidFill>
                <a:latin typeface="Segoe UI Light"/>
                <a:cs typeface="Segoe UI Light"/>
              </a:rPr>
              <a:t>propriétés </a:t>
            </a:r>
            <a:r>
              <a:rPr sz="3000" b="0" spc="15" dirty="0">
                <a:solidFill>
                  <a:srgbClr val="404040"/>
                </a:solidFill>
                <a:latin typeface="Segoe UI Light"/>
                <a:cs typeface="Segoe UI Light"/>
              </a:rPr>
              <a:t>portées </a:t>
            </a:r>
            <a:r>
              <a:rPr sz="3000" b="0" spc="-5" dirty="0">
                <a:solidFill>
                  <a:srgbClr val="404040"/>
                </a:solidFill>
                <a:latin typeface="Segoe UI Light"/>
                <a:cs typeface="Segoe UI Light"/>
              </a:rPr>
              <a:t>par</a:t>
            </a:r>
            <a:r>
              <a:rPr sz="3000" b="0" spc="-80" dirty="0">
                <a:solidFill>
                  <a:srgbClr val="404040"/>
                </a:solidFill>
                <a:latin typeface="Segoe UI Light"/>
                <a:cs typeface="Segoe UI Light"/>
              </a:rPr>
              <a:t> </a:t>
            </a:r>
            <a:r>
              <a:rPr sz="3000" b="0" spc="-25" dirty="0">
                <a:solidFill>
                  <a:srgbClr val="404040"/>
                </a:solidFill>
                <a:latin typeface="Segoe UI Light"/>
                <a:cs typeface="Segoe UI Light"/>
              </a:rPr>
              <a:t>l’association</a:t>
            </a:r>
            <a:endParaRPr sz="3000" dirty="0">
              <a:latin typeface="Segoe UI Light"/>
              <a:cs typeface="Segoe UI Light"/>
            </a:endParaRPr>
          </a:p>
          <a:p>
            <a:pPr>
              <a:lnSpc>
                <a:spcPct val="100000"/>
              </a:lnSpc>
              <a:buClr>
                <a:srgbClr val="404040"/>
              </a:buClr>
              <a:buFont typeface="Arial"/>
              <a:buChar char="•"/>
            </a:pPr>
            <a:endParaRPr sz="3150" dirty="0">
              <a:latin typeface="Times New Roman"/>
              <a:cs typeface="Times New Roman"/>
            </a:endParaRPr>
          </a:p>
          <a:p>
            <a:pPr marL="469900" indent="-457200">
              <a:lnSpc>
                <a:spcPct val="100000"/>
              </a:lnSpc>
              <a:spcBef>
                <a:spcPts val="5"/>
              </a:spcBef>
              <a:buFont typeface="Arial"/>
              <a:buChar char="•"/>
              <a:tabLst>
                <a:tab pos="469265" algn="l"/>
                <a:tab pos="469900" algn="l"/>
              </a:tabLst>
            </a:pPr>
            <a:r>
              <a:rPr sz="3000" b="0" spc="-5" dirty="0">
                <a:solidFill>
                  <a:srgbClr val="404040"/>
                </a:solidFill>
                <a:latin typeface="Segoe UI Light"/>
                <a:cs typeface="Segoe UI Light"/>
              </a:rPr>
              <a:t>Même </a:t>
            </a:r>
            <a:r>
              <a:rPr sz="3000" b="0" dirty="0">
                <a:solidFill>
                  <a:srgbClr val="404040"/>
                </a:solidFill>
                <a:latin typeface="Segoe UI Light"/>
                <a:cs typeface="Segoe UI Light"/>
              </a:rPr>
              <a:t>chose </a:t>
            </a:r>
            <a:r>
              <a:rPr sz="3000" b="0" spc="-5" dirty="0">
                <a:solidFill>
                  <a:srgbClr val="404040"/>
                </a:solidFill>
                <a:latin typeface="Segoe UI Light"/>
                <a:cs typeface="Segoe UI Light"/>
              </a:rPr>
              <a:t>pour </a:t>
            </a:r>
            <a:r>
              <a:rPr sz="3000" b="0" spc="-10" dirty="0">
                <a:solidFill>
                  <a:srgbClr val="404040"/>
                </a:solidFill>
                <a:latin typeface="Segoe UI Light"/>
                <a:cs typeface="Segoe UI Light"/>
              </a:rPr>
              <a:t>les</a:t>
            </a:r>
            <a:r>
              <a:rPr sz="3000" b="0" spc="20" dirty="0">
                <a:solidFill>
                  <a:srgbClr val="404040"/>
                </a:solidFill>
                <a:latin typeface="Segoe UI Light"/>
                <a:cs typeface="Segoe UI Light"/>
              </a:rPr>
              <a:t> </a:t>
            </a:r>
            <a:r>
              <a:rPr sz="3000" b="0" spc="-15" dirty="0">
                <a:solidFill>
                  <a:srgbClr val="404040"/>
                </a:solidFill>
                <a:latin typeface="Segoe UI Light"/>
                <a:cs typeface="Segoe UI Light"/>
              </a:rPr>
              <a:t>n-aires</a:t>
            </a:r>
            <a:endParaRPr sz="3000" dirty="0">
              <a:latin typeface="Segoe UI Light"/>
              <a:cs typeface="Segoe UI Light"/>
            </a:endParaRPr>
          </a:p>
          <a:p>
            <a:pPr marL="469900" indent="-457200">
              <a:lnSpc>
                <a:spcPct val="100000"/>
              </a:lnSpc>
              <a:spcBef>
                <a:spcPts val="3600"/>
              </a:spcBef>
              <a:buFont typeface="Arial"/>
              <a:buChar char="•"/>
              <a:tabLst>
                <a:tab pos="469265" algn="l"/>
                <a:tab pos="469900" algn="l"/>
              </a:tabLst>
            </a:pPr>
            <a:r>
              <a:rPr sz="3000" b="0" dirty="0">
                <a:solidFill>
                  <a:srgbClr val="404040"/>
                </a:solidFill>
                <a:latin typeface="Segoe UI Light"/>
                <a:cs typeface="Segoe UI Light"/>
              </a:rPr>
              <a:t>La </a:t>
            </a:r>
            <a:r>
              <a:rPr sz="3000" b="0" spc="-5" dirty="0">
                <a:solidFill>
                  <a:srgbClr val="404040"/>
                </a:solidFill>
                <a:latin typeface="Segoe UI Light"/>
                <a:cs typeface="Segoe UI Light"/>
              </a:rPr>
              <a:t>clé qui </a:t>
            </a:r>
            <a:r>
              <a:rPr sz="3000" b="0" dirty="0">
                <a:solidFill>
                  <a:srgbClr val="404040"/>
                </a:solidFill>
                <a:latin typeface="Segoe UI Light"/>
                <a:cs typeface="Segoe UI Light"/>
              </a:rPr>
              <a:t>est </a:t>
            </a:r>
            <a:r>
              <a:rPr sz="3000" b="0" spc="-10" dirty="0">
                <a:solidFill>
                  <a:srgbClr val="404040"/>
                </a:solidFill>
                <a:latin typeface="Segoe UI Light"/>
                <a:cs typeface="Segoe UI Light"/>
              </a:rPr>
              <a:t>recopiée </a:t>
            </a:r>
            <a:r>
              <a:rPr sz="3000" b="0" dirty="0">
                <a:solidFill>
                  <a:srgbClr val="404040"/>
                </a:solidFill>
                <a:latin typeface="Segoe UI Light"/>
                <a:cs typeface="Segoe UI Light"/>
              </a:rPr>
              <a:t>est </a:t>
            </a:r>
            <a:r>
              <a:rPr sz="3000" b="0" spc="-5" dirty="0">
                <a:solidFill>
                  <a:srgbClr val="404040"/>
                </a:solidFill>
                <a:latin typeface="Segoe UI Light"/>
                <a:cs typeface="Segoe UI Light"/>
              </a:rPr>
              <a:t>appelée </a:t>
            </a:r>
            <a:r>
              <a:rPr sz="3000" b="0" dirty="0">
                <a:solidFill>
                  <a:srgbClr val="404040"/>
                </a:solidFill>
                <a:latin typeface="Segoe UI Light"/>
                <a:cs typeface="Segoe UI Light"/>
              </a:rPr>
              <a:t>clé </a:t>
            </a:r>
            <a:r>
              <a:rPr sz="3000" b="0" spc="-10" dirty="0">
                <a:solidFill>
                  <a:srgbClr val="404040"/>
                </a:solidFill>
                <a:latin typeface="Segoe UI Light"/>
                <a:cs typeface="Segoe UI Light"/>
              </a:rPr>
              <a:t>étrangère </a:t>
            </a:r>
            <a:r>
              <a:rPr sz="3000" b="0" spc="-5" dirty="0">
                <a:solidFill>
                  <a:srgbClr val="404040"/>
                </a:solidFill>
                <a:latin typeface="Segoe UI Light"/>
                <a:cs typeface="Segoe UI Light"/>
              </a:rPr>
              <a:t>dans </a:t>
            </a:r>
            <a:r>
              <a:rPr sz="3000" b="0" spc="-45" dirty="0">
                <a:solidFill>
                  <a:srgbClr val="404040"/>
                </a:solidFill>
                <a:latin typeface="Segoe UI Light"/>
                <a:cs typeface="Segoe UI Light"/>
              </a:rPr>
              <a:t>l’autre</a:t>
            </a:r>
            <a:r>
              <a:rPr sz="3000" b="0" spc="-35" dirty="0">
                <a:solidFill>
                  <a:srgbClr val="404040"/>
                </a:solidFill>
                <a:latin typeface="Segoe UI Light"/>
                <a:cs typeface="Segoe UI Light"/>
              </a:rPr>
              <a:t> </a:t>
            </a:r>
            <a:r>
              <a:rPr sz="3000" b="0" dirty="0">
                <a:solidFill>
                  <a:srgbClr val="404040"/>
                </a:solidFill>
                <a:latin typeface="Segoe UI Light"/>
                <a:cs typeface="Segoe UI Light"/>
              </a:rPr>
              <a:t>table</a:t>
            </a:r>
            <a:endParaRPr sz="3000" dirty="0">
              <a:latin typeface="Segoe UI Light"/>
              <a:cs typeface="Segoe UI Light"/>
            </a:endParaRPr>
          </a:p>
          <a:p>
            <a:pPr>
              <a:lnSpc>
                <a:spcPct val="100000"/>
              </a:lnSpc>
              <a:spcBef>
                <a:spcPts val="35"/>
              </a:spcBef>
              <a:buClr>
                <a:srgbClr val="404040"/>
              </a:buClr>
              <a:buFont typeface="Arial"/>
              <a:buChar char="•"/>
            </a:pPr>
            <a:endParaRPr sz="3100" dirty="0">
              <a:latin typeface="Times New Roman"/>
              <a:cs typeface="Times New Roman"/>
            </a:endParaRPr>
          </a:p>
          <a:p>
            <a:pPr marL="469900" indent="-457200">
              <a:lnSpc>
                <a:spcPct val="100000"/>
              </a:lnSpc>
              <a:buFont typeface="Arial"/>
              <a:buChar char="•"/>
              <a:tabLst>
                <a:tab pos="469265" algn="l"/>
                <a:tab pos="469900" algn="l"/>
              </a:tabLst>
            </a:pPr>
            <a:r>
              <a:rPr sz="3000" b="0" dirty="0">
                <a:solidFill>
                  <a:srgbClr val="404040"/>
                </a:solidFill>
                <a:latin typeface="Segoe UI Light"/>
                <a:cs typeface="Segoe UI Light"/>
              </a:rPr>
              <a:t>La </a:t>
            </a:r>
            <a:r>
              <a:rPr sz="3000" b="0" spc="-5" dirty="0">
                <a:solidFill>
                  <a:srgbClr val="404040"/>
                </a:solidFill>
                <a:latin typeface="Segoe UI Light"/>
                <a:cs typeface="Segoe UI Light"/>
              </a:rPr>
              <a:t>table </a:t>
            </a:r>
            <a:r>
              <a:rPr sz="3000" b="0" spc="-10" dirty="0">
                <a:solidFill>
                  <a:srgbClr val="404040"/>
                </a:solidFill>
                <a:latin typeface="Segoe UI Light"/>
                <a:cs typeface="Segoe UI Light"/>
              </a:rPr>
              <a:t>créée </a:t>
            </a:r>
            <a:r>
              <a:rPr sz="3000" b="0" spc="-5" dirty="0">
                <a:solidFill>
                  <a:srgbClr val="404040"/>
                </a:solidFill>
                <a:latin typeface="Segoe UI Light"/>
                <a:cs typeface="Segoe UI Light"/>
              </a:rPr>
              <a:t>contient </a:t>
            </a:r>
            <a:r>
              <a:rPr sz="3000" b="0" dirty="0">
                <a:solidFill>
                  <a:srgbClr val="404040"/>
                </a:solidFill>
                <a:latin typeface="Segoe UI Light"/>
                <a:cs typeface="Segoe UI Light"/>
              </a:rPr>
              <a:t>une clé </a:t>
            </a:r>
            <a:r>
              <a:rPr sz="3000" b="0" spc="-15" dirty="0">
                <a:solidFill>
                  <a:srgbClr val="404040"/>
                </a:solidFill>
                <a:latin typeface="Segoe UI Light"/>
                <a:cs typeface="Segoe UI Light"/>
              </a:rPr>
              <a:t>primaire </a:t>
            </a:r>
            <a:r>
              <a:rPr sz="3000" b="0" dirty="0">
                <a:solidFill>
                  <a:srgbClr val="404040"/>
                </a:solidFill>
                <a:latin typeface="Segoe UI Light"/>
                <a:cs typeface="Segoe UI Light"/>
              </a:rPr>
              <a:t>constituée </a:t>
            </a:r>
            <a:r>
              <a:rPr sz="3000" b="0" spc="-5" dirty="0">
                <a:solidFill>
                  <a:srgbClr val="404040"/>
                </a:solidFill>
                <a:latin typeface="Segoe UI Light"/>
                <a:cs typeface="Segoe UI Light"/>
              </a:rPr>
              <a:t>des clés</a:t>
            </a:r>
            <a:r>
              <a:rPr sz="3000" b="0" spc="-25" dirty="0">
                <a:solidFill>
                  <a:srgbClr val="404040"/>
                </a:solidFill>
                <a:latin typeface="Segoe UI Light"/>
                <a:cs typeface="Segoe UI Light"/>
              </a:rPr>
              <a:t> </a:t>
            </a:r>
            <a:r>
              <a:rPr sz="3000" b="0" spc="-10" dirty="0">
                <a:solidFill>
                  <a:srgbClr val="404040"/>
                </a:solidFill>
                <a:latin typeface="Segoe UI Light"/>
                <a:cs typeface="Segoe UI Light"/>
              </a:rPr>
              <a:t>étrangères</a:t>
            </a:r>
            <a:endParaRPr sz="3000" dirty="0">
              <a:latin typeface="Segoe UI Light"/>
              <a:cs typeface="Segoe UI Light"/>
            </a:endParaRPr>
          </a:p>
        </p:txBody>
      </p:sp>
      <p:sp>
        <p:nvSpPr>
          <p:cNvPr id="3" name="object 3"/>
          <p:cNvSpPr txBox="1">
            <a:spLocks noGrp="1"/>
          </p:cNvSpPr>
          <p:nvPr>
            <p:ph type="title"/>
          </p:nvPr>
        </p:nvSpPr>
        <p:spPr>
          <a:xfrm>
            <a:off x="178409" y="656920"/>
            <a:ext cx="6984391" cy="697230"/>
          </a:xfrm>
          <a:prstGeom prst="rect">
            <a:avLst/>
          </a:prstGeom>
        </p:spPr>
        <p:txBody>
          <a:bodyPr vert="horz" wrap="square" lIns="0" tIns="13335" rIns="0" bIns="0" rtlCol="0">
            <a:spAutoFit/>
          </a:bodyPr>
          <a:lstStyle/>
          <a:p>
            <a:pPr marL="12700">
              <a:lnSpc>
                <a:spcPct val="100000"/>
              </a:lnSpc>
              <a:spcBef>
                <a:spcPts val="105"/>
              </a:spcBef>
            </a:pPr>
            <a:r>
              <a:rPr spc="-175" dirty="0"/>
              <a:t>Traitement</a:t>
            </a:r>
            <a:r>
              <a:rPr spc="-315" dirty="0"/>
              <a:t> </a:t>
            </a:r>
            <a:r>
              <a:rPr spc="-80" dirty="0"/>
              <a:t>des</a:t>
            </a:r>
            <a:r>
              <a:rPr spc="-310" dirty="0"/>
              <a:t> </a:t>
            </a:r>
            <a:r>
              <a:rPr spc="-100" dirty="0"/>
              <a:t>liens</a:t>
            </a:r>
            <a:r>
              <a:rPr spc="-320" dirty="0"/>
              <a:t> </a:t>
            </a:r>
            <a:r>
              <a:rPr spc="-95" dirty="0"/>
              <a:t>mail</a:t>
            </a:r>
            <a:r>
              <a:rPr spc="-595" dirty="0"/>
              <a:t> </a:t>
            </a:r>
            <a:r>
              <a:rPr spc="-60" dirty="0"/>
              <a:t>és</a:t>
            </a:r>
          </a:p>
        </p:txBody>
      </p:sp>
      <p:sp>
        <p:nvSpPr>
          <p:cNvPr id="5" name="object 5"/>
          <p:cNvSpPr txBox="1"/>
          <p:nvPr/>
        </p:nvSpPr>
        <p:spPr>
          <a:xfrm>
            <a:off x="11475466" y="22606"/>
            <a:ext cx="51498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14</a:t>
            </a:r>
            <a:endParaRPr sz="1200">
              <a:latin typeface="Segoe UI Light"/>
              <a:cs typeface="Segoe UI Light"/>
            </a:endParaRPr>
          </a:p>
        </p:txBody>
      </p:sp>
      <p:sp>
        <p:nvSpPr>
          <p:cNvPr id="7" name="object 7"/>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Tree>
    <p:extLst>
      <p:ext uri="{BB962C8B-B14F-4D97-AF65-F5344CB8AC3E}">
        <p14:creationId xmlns:p14="http://schemas.microsoft.com/office/powerpoint/2010/main" val="3117923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6127750" cy="697230"/>
          </a:xfrm>
          <a:prstGeom prst="rect">
            <a:avLst/>
          </a:prstGeom>
        </p:spPr>
        <p:txBody>
          <a:bodyPr vert="horz" wrap="square" lIns="0" tIns="13335" rIns="0" bIns="0" rtlCol="0">
            <a:spAutoFit/>
          </a:bodyPr>
          <a:lstStyle/>
          <a:p>
            <a:pPr marL="12700">
              <a:lnSpc>
                <a:spcPct val="100000"/>
              </a:lnSpc>
              <a:spcBef>
                <a:spcPts val="105"/>
              </a:spcBef>
            </a:pPr>
            <a:r>
              <a:rPr spc="-85" dirty="0"/>
              <a:t>Les</a:t>
            </a:r>
            <a:r>
              <a:rPr spc="-290" dirty="0"/>
              <a:t> </a:t>
            </a:r>
            <a:r>
              <a:rPr spc="-100" dirty="0"/>
              <a:t>liens</a:t>
            </a:r>
            <a:r>
              <a:rPr spc="-305" dirty="0"/>
              <a:t> </a:t>
            </a:r>
            <a:r>
              <a:rPr spc="-95" dirty="0"/>
              <a:t>mail</a:t>
            </a:r>
            <a:r>
              <a:rPr spc="-585" dirty="0"/>
              <a:t> </a:t>
            </a:r>
            <a:r>
              <a:rPr spc="-70" dirty="0"/>
              <a:t>és</a:t>
            </a:r>
            <a:r>
              <a:rPr spc="-300" dirty="0"/>
              <a:t> </a:t>
            </a:r>
            <a:r>
              <a:rPr spc="-80" dirty="0"/>
              <a:t>vers</a:t>
            </a:r>
            <a:r>
              <a:rPr spc="-295" dirty="0"/>
              <a:t> </a:t>
            </a:r>
            <a:r>
              <a:rPr spc="-65" dirty="0"/>
              <a:t>le</a:t>
            </a:r>
            <a:r>
              <a:rPr spc="-280" dirty="0"/>
              <a:t> </a:t>
            </a:r>
            <a:r>
              <a:rPr spc="-85" dirty="0"/>
              <a:t>MLD</a:t>
            </a:r>
          </a:p>
        </p:txBody>
      </p:sp>
      <p:sp>
        <p:nvSpPr>
          <p:cNvPr id="5" name="object 5"/>
          <p:cNvSpPr/>
          <p:nvPr/>
        </p:nvSpPr>
        <p:spPr>
          <a:xfrm>
            <a:off x="4778502" y="2391917"/>
            <a:ext cx="1905000" cy="759460"/>
          </a:xfrm>
          <a:custGeom>
            <a:avLst/>
            <a:gdLst/>
            <a:ahLst/>
            <a:cxnLst/>
            <a:rect l="l" t="t" r="r" b="b"/>
            <a:pathLst>
              <a:path w="1905000" h="759460">
                <a:moveTo>
                  <a:pt x="0" y="379476"/>
                </a:moveTo>
                <a:lnTo>
                  <a:pt x="8695" y="327989"/>
                </a:lnTo>
                <a:lnTo>
                  <a:pt x="34025" y="278606"/>
                </a:lnTo>
                <a:lnTo>
                  <a:pt x="74854" y="231778"/>
                </a:lnTo>
                <a:lnTo>
                  <a:pt x="130048" y="187960"/>
                </a:lnTo>
                <a:lnTo>
                  <a:pt x="162676" y="167320"/>
                </a:lnTo>
                <a:lnTo>
                  <a:pt x="198470" y="147601"/>
                </a:lnTo>
                <a:lnTo>
                  <a:pt x="237288" y="128861"/>
                </a:lnTo>
                <a:lnTo>
                  <a:pt x="278987" y="111156"/>
                </a:lnTo>
                <a:lnTo>
                  <a:pt x="323426" y="94543"/>
                </a:lnTo>
                <a:lnTo>
                  <a:pt x="370462" y="79077"/>
                </a:lnTo>
                <a:lnTo>
                  <a:pt x="419955" y="64816"/>
                </a:lnTo>
                <a:lnTo>
                  <a:pt x="471762" y="51816"/>
                </a:lnTo>
                <a:lnTo>
                  <a:pt x="525741" y="40133"/>
                </a:lnTo>
                <a:lnTo>
                  <a:pt x="581751" y="29825"/>
                </a:lnTo>
                <a:lnTo>
                  <a:pt x="639649" y="20947"/>
                </a:lnTo>
                <a:lnTo>
                  <a:pt x="699293" y="13557"/>
                </a:lnTo>
                <a:lnTo>
                  <a:pt x="760542" y="7710"/>
                </a:lnTo>
                <a:lnTo>
                  <a:pt x="823255" y="3464"/>
                </a:lnTo>
                <a:lnTo>
                  <a:pt x="887287" y="875"/>
                </a:lnTo>
                <a:lnTo>
                  <a:pt x="952500" y="0"/>
                </a:lnTo>
                <a:lnTo>
                  <a:pt x="1017712" y="875"/>
                </a:lnTo>
                <a:lnTo>
                  <a:pt x="1081744" y="3464"/>
                </a:lnTo>
                <a:lnTo>
                  <a:pt x="1144457" y="7710"/>
                </a:lnTo>
                <a:lnTo>
                  <a:pt x="1205706" y="13557"/>
                </a:lnTo>
                <a:lnTo>
                  <a:pt x="1265350" y="20947"/>
                </a:lnTo>
                <a:lnTo>
                  <a:pt x="1323248" y="29825"/>
                </a:lnTo>
                <a:lnTo>
                  <a:pt x="1379258" y="40133"/>
                </a:lnTo>
                <a:lnTo>
                  <a:pt x="1433237" y="51815"/>
                </a:lnTo>
                <a:lnTo>
                  <a:pt x="1485044" y="64816"/>
                </a:lnTo>
                <a:lnTo>
                  <a:pt x="1534537" y="79077"/>
                </a:lnTo>
                <a:lnTo>
                  <a:pt x="1581573" y="94543"/>
                </a:lnTo>
                <a:lnTo>
                  <a:pt x="1626012" y="111156"/>
                </a:lnTo>
                <a:lnTo>
                  <a:pt x="1667711" y="128861"/>
                </a:lnTo>
                <a:lnTo>
                  <a:pt x="1706529" y="147601"/>
                </a:lnTo>
                <a:lnTo>
                  <a:pt x="1742323" y="167320"/>
                </a:lnTo>
                <a:lnTo>
                  <a:pt x="1774951" y="187960"/>
                </a:lnTo>
                <a:lnTo>
                  <a:pt x="1830145" y="231778"/>
                </a:lnTo>
                <a:lnTo>
                  <a:pt x="1870974" y="278606"/>
                </a:lnTo>
                <a:lnTo>
                  <a:pt x="1896304" y="327989"/>
                </a:lnTo>
                <a:lnTo>
                  <a:pt x="1905000" y="379476"/>
                </a:lnTo>
                <a:lnTo>
                  <a:pt x="1902802" y="405453"/>
                </a:lnTo>
                <a:lnTo>
                  <a:pt x="1885647" y="455945"/>
                </a:lnTo>
                <a:lnTo>
                  <a:pt x="1852426" y="504107"/>
                </a:lnTo>
                <a:lnTo>
                  <a:pt x="1804273" y="549486"/>
                </a:lnTo>
                <a:lnTo>
                  <a:pt x="1742323" y="591631"/>
                </a:lnTo>
                <a:lnTo>
                  <a:pt x="1706529" y="611350"/>
                </a:lnTo>
                <a:lnTo>
                  <a:pt x="1667711" y="630090"/>
                </a:lnTo>
                <a:lnTo>
                  <a:pt x="1626012" y="647795"/>
                </a:lnTo>
                <a:lnTo>
                  <a:pt x="1581573" y="664408"/>
                </a:lnTo>
                <a:lnTo>
                  <a:pt x="1534537" y="679874"/>
                </a:lnTo>
                <a:lnTo>
                  <a:pt x="1485044" y="694135"/>
                </a:lnTo>
                <a:lnTo>
                  <a:pt x="1433237" y="707136"/>
                </a:lnTo>
                <a:lnTo>
                  <a:pt x="1379258" y="718818"/>
                </a:lnTo>
                <a:lnTo>
                  <a:pt x="1323248" y="729126"/>
                </a:lnTo>
                <a:lnTo>
                  <a:pt x="1265350" y="738004"/>
                </a:lnTo>
                <a:lnTo>
                  <a:pt x="1205706" y="745394"/>
                </a:lnTo>
                <a:lnTo>
                  <a:pt x="1144457" y="751241"/>
                </a:lnTo>
                <a:lnTo>
                  <a:pt x="1081744" y="755487"/>
                </a:lnTo>
                <a:lnTo>
                  <a:pt x="1017712" y="758076"/>
                </a:lnTo>
                <a:lnTo>
                  <a:pt x="952500" y="758952"/>
                </a:lnTo>
                <a:lnTo>
                  <a:pt x="887287" y="758076"/>
                </a:lnTo>
                <a:lnTo>
                  <a:pt x="823255" y="755487"/>
                </a:lnTo>
                <a:lnTo>
                  <a:pt x="760542" y="751241"/>
                </a:lnTo>
                <a:lnTo>
                  <a:pt x="699293" y="745394"/>
                </a:lnTo>
                <a:lnTo>
                  <a:pt x="639649" y="738004"/>
                </a:lnTo>
                <a:lnTo>
                  <a:pt x="581751" y="729126"/>
                </a:lnTo>
                <a:lnTo>
                  <a:pt x="525741" y="718818"/>
                </a:lnTo>
                <a:lnTo>
                  <a:pt x="471762" y="707136"/>
                </a:lnTo>
                <a:lnTo>
                  <a:pt x="419955" y="694135"/>
                </a:lnTo>
                <a:lnTo>
                  <a:pt x="370462" y="679874"/>
                </a:lnTo>
                <a:lnTo>
                  <a:pt x="323426" y="664408"/>
                </a:lnTo>
                <a:lnTo>
                  <a:pt x="278987" y="647795"/>
                </a:lnTo>
                <a:lnTo>
                  <a:pt x="237288" y="630090"/>
                </a:lnTo>
                <a:lnTo>
                  <a:pt x="198470" y="611350"/>
                </a:lnTo>
                <a:lnTo>
                  <a:pt x="162676" y="591631"/>
                </a:lnTo>
                <a:lnTo>
                  <a:pt x="130048" y="570992"/>
                </a:lnTo>
                <a:lnTo>
                  <a:pt x="74854" y="527173"/>
                </a:lnTo>
                <a:lnTo>
                  <a:pt x="34025" y="480345"/>
                </a:lnTo>
                <a:lnTo>
                  <a:pt x="8695" y="430962"/>
                </a:lnTo>
                <a:lnTo>
                  <a:pt x="0" y="379476"/>
                </a:lnTo>
                <a:close/>
              </a:path>
            </a:pathLst>
          </a:custGeom>
          <a:ln w="19812">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2566416" y="1871472"/>
          <a:ext cx="6310629" cy="1359407"/>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3460750">
                  <a:extLst>
                    <a:ext uri="{9D8B030D-6E8A-4147-A177-3AD203B41FA5}">
                      <a16:colId xmlns:a16="http://schemas.microsoft.com/office/drawing/2014/main" val="20001"/>
                    </a:ext>
                  </a:extLst>
                </a:gridCol>
                <a:gridCol w="1424939">
                  <a:extLst>
                    <a:ext uri="{9D8B030D-6E8A-4147-A177-3AD203B41FA5}">
                      <a16:colId xmlns:a16="http://schemas.microsoft.com/office/drawing/2014/main" val="20002"/>
                    </a:ext>
                  </a:extLst>
                </a:gridCol>
              </a:tblGrid>
              <a:tr h="419100">
                <a:tc>
                  <a:txBody>
                    <a:bodyPr/>
                    <a:lstStyle/>
                    <a:p>
                      <a:pPr marL="409575">
                        <a:lnSpc>
                          <a:spcPct val="100000"/>
                        </a:lnSpc>
                        <a:spcBef>
                          <a:spcPts val="310"/>
                        </a:spcBef>
                      </a:pPr>
                      <a:r>
                        <a:rPr sz="1600" b="0" dirty="0">
                          <a:solidFill>
                            <a:srgbClr val="404040"/>
                          </a:solidFill>
                          <a:latin typeface="Segoe UI Light"/>
                          <a:cs typeface="Segoe UI Light"/>
                        </a:rPr>
                        <a:t>Entité</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1</a:t>
                      </a:r>
                      <a:endParaRPr sz="1600">
                        <a:latin typeface="Segoe UI Light"/>
                        <a:cs typeface="Segoe UI Light"/>
                      </a:endParaRPr>
                    </a:p>
                  </a:txBody>
                  <a:tcPr marL="0" marR="0" marT="393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2100">
                        <a:latin typeface="Times New Roman"/>
                        <a:cs typeface="Times New Roman"/>
                      </a:endParaRPr>
                    </a:p>
                    <a:p>
                      <a:pPr>
                        <a:lnSpc>
                          <a:spcPct val="100000"/>
                        </a:lnSpc>
                        <a:spcBef>
                          <a:spcPts val="30"/>
                        </a:spcBef>
                      </a:pPr>
                      <a:endParaRPr sz="1650">
                        <a:latin typeface="Times New Roman"/>
                        <a:cs typeface="Times New Roman"/>
                      </a:endParaRPr>
                    </a:p>
                    <a:p>
                      <a:pPr marL="62230">
                        <a:lnSpc>
                          <a:spcPct val="100000"/>
                        </a:lnSpc>
                        <a:tabLst>
                          <a:tab pos="1247775" algn="l"/>
                          <a:tab pos="3138170" algn="l"/>
                        </a:tabLst>
                      </a:pPr>
                      <a:r>
                        <a:rPr sz="1600" b="0" spc="-5" dirty="0">
                          <a:solidFill>
                            <a:srgbClr val="404040"/>
                          </a:solidFill>
                          <a:latin typeface="Segoe UI Light"/>
                          <a:cs typeface="Segoe UI Light"/>
                        </a:rPr>
                        <a:t>0,n	</a:t>
                      </a:r>
                      <a:r>
                        <a:rPr sz="1600" b="0" dirty="0">
                          <a:solidFill>
                            <a:srgbClr val="404040"/>
                          </a:solidFill>
                          <a:latin typeface="Segoe UI Light"/>
                          <a:cs typeface="Segoe UI Light"/>
                        </a:rPr>
                        <a:t>Association	0,n</a:t>
                      </a:r>
                      <a:endParaRPr sz="1600">
                        <a:latin typeface="Segoe UI Light"/>
                        <a:cs typeface="Segoe UI Light"/>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93700">
                        <a:lnSpc>
                          <a:spcPct val="100000"/>
                        </a:lnSpc>
                        <a:spcBef>
                          <a:spcPts val="310"/>
                        </a:spcBef>
                      </a:pPr>
                      <a:r>
                        <a:rPr sz="1600" b="0" dirty="0">
                          <a:solidFill>
                            <a:srgbClr val="404040"/>
                          </a:solidFill>
                          <a:latin typeface="Segoe UI Light"/>
                          <a:cs typeface="Segoe UI Light"/>
                        </a:rPr>
                        <a:t>Entité</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2</a:t>
                      </a:r>
                      <a:endParaRPr sz="1600">
                        <a:latin typeface="Segoe UI Light"/>
                        <a:cs typeface="Segoe UI Light"/>
                      </a:endParaRPr>
                    </a:p>
                  </a:txBody>
                  <a:tcPr marL="0" marR="0" marT="393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470916">
                <a:tc rowSpan="2">
                  <a:txBody>
                    <a:bodyPr/>
                    <a:lstStyle/>
                    <a:p>
                      <a:pPr marL="90170" marR="1198880">
                        <a:lnSpc>
                          <a:spcPct val="100000"/>
                        </a:lnSpc>
                        <a:spcBef>
                          <a:spcPts val="320"/>
                        </a:spcBef>
                      </a:pPr>
                      <a:r>
                        <a:rPr sz="1600" b="0" u="sng" dirty="0">
                          <a:solidFill>
                            <a:srgbClr val="404040"/>
                          </a:solidFill>
                          <a:uFill>
                            <a:solidFill>
                              <a:srgbClr val="404040"/>
                            </a:solidFill>
                          </a:uFill>
                          <a:latin typeface="Segoe UI Light"/>
                          <a:cs typeface="Segoe UI Light"/>
                        </a:rPr>
                        <a:t>A </a:t>
                      </a:r>
                      <a:r>
                        <a:rPr sz="1600" b="0" dirty="0">
                          <a:solidFill>
                            <a:srgbClr val="404040"/>
                          </a:solidFill>
                          <a:latin typeface="Segoe UI Light"/>
                          <a:cs typeface="Segoe UI Light"/>
                        </a:rPr>
                        <a:t> </a:t>
                      </a:r>
                      <a:r>
                        <a:rPr sz="1600" b="0" spc="-5" dirty="0">
                          <a:solidFill>
                            <a:srgbClr val="404040"/>
                          </a:solidFill>
                          <a:latin typeface="Segoe UI Light"/>
                          <a:cs typeface="Segoe UI Light"/>
                        </a:rPr>
                        <a:t>B</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rowSpan="2">
                  <a:txBody>
                    <a:bodyPr/>
                    <a:lstStyle/>
                    <a:p>
                      <a:pPr marL="91440" marR="1188720">
                        <a:lnSpc>
                          <a:spcPct val="100000"/>
                        </a:lnSpc>
                        <a:spcBef>
                          <a:spcPts val="320"/>
                        </a:spcBef>
                      </a:pPr>
                      <a:r>
                        <a:rPr sz="1600" b="0" u="sng" dirty="0">
                          <a:solidFill>
                            <a:srgbClr val="404040"/>
                          </a:solidFill>
                          <a:uFill>
                            <a:solidFill>
                              <a:srgbClr val="404040"/>
                            </a:solidFill>
                          </a:uFill>
                          <a:latin typeface="Segoe UI Light"/>
                          <a:cs typeface="Segoe UI Light"/>
                        </a:rPr>
                        <a:t>C </a:t>
                      </a:r>
                      <a:r>
                        <a:rPr sz="1600" b="0" dirty="0">
                          <a:solidFill>
                            <a:srgbClr val="404040"/>
                          </a:solidFill>
                          <a:latin typeface="Segoe UI Light"/>
                          <a:cs typeface="Segoe UI Light"/>
                        </a:rPr>
                        <a:t> D</a:t>
                      </a:r>
                      <a:endParaRPr sz="1600">
                        <a:latin typeface="Segoe UI Light"/>
                        <a:cs typeface="Segoe UI Light"/>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469391">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90"/>
                        </a:spcBef>
                      </a:pPr>
                      <a:r>
                        <a:rPr sz="1600" b="0" dirty="0">
                          <a:solidFill>
                            <a:srgbClr val="404040"/>
                          </a:solidFill>
                          <a:latin typeface="Segoe UI Light"/>
                          <a:cs typeface="Segoe UI Light"/>
                        </a:rPr>
                        <a:t>E</a:t>
                      </a:r>
                      <a:endParaRPr sz="1600">
                        <a:latin typeface="Segoe UI Light"/>
                        <a:cs typeface="Segoe UI Light"/>
                      </a:endParaRPr>
                    </a:p>
                  </a:txBody>
                  <a:tcPr marL="0" marR="0" marT="36830" marB="0">
                    <a:lnL w="28575">
                      <a:solidFill>
                        <a:srgbClr val="000000"/>
                      </a:solidFill>
                      <a:prstDash val="solid"/>
                    </a:lnL>
                    <a:lnR w="28575">
                      <a:solidFill>
                        <a:srgbClr val="000000"/>
                      </a:solidFill>
                      <a:prstDash val="solid"/>
                    </a:lnR>
                    <a:lnT w="28575">
                      <a:solidFill>
                        <a:srgbClr val="000000"/>
                      </a:solidFill>
                      <a:prstDash val="solid"/>
                    </a:lnT>
                  </a:tcPr>
                </a:tc>
                <a:tc vMerge="1">
                  <a:txBody>
                    <a:bodyPr/>
                    <a:lstStyle/>
                    <a:p>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txBox="1"/>
          <p:nvPr/>
        </p:nvSpPr>
        <p:spPr>
          <a:xfrm>
            <a:off x="2576322" y="4522470"/>
            <a:ext cx="1424940" cy="421005"/>
          </a:xfrm>
          <a:prstGeom prst="rect">
            <a:avLst/>
          </a:prstGeom>
          <a:ln w="19811">
            <a:solidFill>
              <a:srgbClr val="000000"/>
            </a:solidFill>
          </a:ln>
        </p:spPr>
        <p:txBody>
          <a:bodyPr vert="horz" wrap="square" lIns="0" tIns="41275" rIns="0" bIns="0" rtlCol="0">
            <a:spAutoFit/>
          </a:bodyPr>
          <a:lstStyle/>
          <a:p>
            <a:pPr marL="432434">
              <a:lnSpc>
                <a:spcPct val="100000"/>
              </a:lnSpc>
              <a:spcBef>
                <a:spcPts val="32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1</a:t>
            </a:r>
            <a:endParaRPr sz="1600">
              <a:latin typeface="Segoe UI Light"/>
              <a:cs typeface="Segoe UI Light"/>
            </a:endParaRPr>
          </a:p>
        </p:txBody>
      </p:sp>
      <p:sp>
        <p:nvSpPr>
          <p:cNvPr id="8" name="object 8"/>
          <p:cNvSpPr txBox="1"/>
          <p:nvPr/>
        </p:nvSpPr>
        <p:spPr>
          <a:xfrm>
            <a:off x="2576322" y="4943094"/>
            <a:ext cx="1424940" cy="940435"/>
          </a:xfrm>
          <a:prstGeom prst="rect">
            <a:avLst/>
          </a:prstGeom>
          <a:ln w="19811">
            <a:solidFill>
              <a:srgbClr val="000000"/>
            </a:solidFill>
          </a:ln>
        </p:spPr>
        <p:txBody>
          <a:bodyPr vert="horz" wrap="square" lIns="0" tIns="41275" rIns="0" bIns="0" rtlCol="0">
            <a:spAutoFit/>
          </a:bodyPr>
          <a:lstStyle/>
          <a:p>
            <a:pPr marL="90170" marR="1198880">
              <a:lnSpc>
                <a:spcPct val="100000"/>
              </a:lnSpc>
              <a:spcBef>
                <a:spcPts val="325"/>
              </a:spcBef>
            </a:pPr>
            <a:r>
              <a:rPr sz="1600" b="0" u="sng" spc="-5" dirty="0">
                <a:solidFill>
                  <a:srgbClr val="404040"/>
                </a:solidFill>
                <a:uFill>
                  <a:solidFill>
                    <a:srgbClr val="404040"/>
                  </a:solidFill>
                </a:uFill>
                <a:latin typeface="Segoe UI Light"/>
                <a:cs typeface="Segoe UI Light"/>
              </a:rPr>
              <a:t>A</a:t>
            </a:r>
            <a:r>
              <a:rPr sz="1600" b="0" spc="-5" dirty="0">
                <a:solidFill>
                  <a:srgbClr val="404040"/>
                </a:solidFill>
                <a:latin typeface="Segoe UI Light"/>
                <a:cs typeface="Segoe UI Light"/>
              </a:rPr>
              <a:t> B</a:t>
            </a:r>
            <a:endParaRPr sz="1600">
              <a:latin typeface="Segoe UI Light"/>
              <a:cs typeface="Segoe UI Light"/>
            </a:endParaRPr>
          </a:p>
        </p:txBody>
      </p:sp>
      <p:sp>
        <p:nvSpPr>
          <p:cNvPr id="9" name="object 9"/>
          <p:cNvSpPr txBox="1"/>
          <p:nvPr/>
        </p:nvSpPr>
        <p:spPr>
          <a:xfrm>
            <a:off x="7462266" y="4522470"/>
            <a:ext cx="1424940" cy="421005"/>
          </a:xfrm>
          <a:prstGeom prst="rect">
            <a:avLst/>
          </a:prstGeom>
          <a:ln w="19811">
            <a:solidFill>
              <a:srgbClr val="000000"/>
            </a:solidFill>
          </a:ln>
        </p:spPr>
        <p:txBody>
          <a:bodyPr vert="horz" wrap="square" lIns="0" tIns="41275" rIns="0" bIns="0" rtlCol="0">
            <a:spAutoFit/>
          </a:bodyPr>
          <a:lstStyle/>
          <a:p>
            <a:pPr marL="416559">
              <a:lnSpc>
                <a:spcPct val="100000"/>
              </a:lnSpc>
              <a:spcBef>
                <a:spcPts val="32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2</a:t>
            </a:r>
            <a:endParaRPr sz="1600">
              <a:latin typeface="Segoe UI Light"/>
              <a:cs typeface="Segoe UI Light"/>
            </a:endParaRPr>
          </a:p>
        </p:txBody>
      </p:sp>
      <p:sp>
        <p:nvSpPr>
          <p:cNvPr id="10" name="object 10"/>
          <p:cNvSpPr txBox="1"/>
          <p:nvPr/>
        </p:nvSpPr>
        <p:spPr>
          <a:xfrm>
            <a:off x="7462266" y="4943094"/>
            <a:ext cx="1424940" cy="940435"/>
          </a:xfrm>
          <a:prstGeom prst="rect">
            <a:avLst/>
          </a:prstGeom>
          <a:ln w="19811">
            <a:solidFill>
              <a:srgbClr val="000000"/>
            </a:solidFill>
          </a:ln>
        </p:spPr>
        <p:txBody>
          <a:bodyPr vert="horz" wrap="square" lIns="0" tIns="41275" rIns="0" bIns="0" rtlCol="0">
            <a:spAutoFit/>
          </a:bodyPr>
          <a:lstStyle/>
          <a:p>
            <a:pPr marL="91440" marR="1188720">
              <a:lnSpc>
                <a:spcPct val="100000"/>
              </a:lnSpc>
              <a:spcBef>
                <a:spcPts val="325"/>
              </a:spcBef>
            </a:pPr>
            <a:r>
              <a:rPr sz="1600" b="0" u="sng" spc="-5" dirty="0">
                <a:solidFill>
                  <a:srgbClr val="404040"/>
                </a:solidFill>
                <a:uFill>
                  <a:solidFill>
                    <a:srgbClr val="404040"/>
                  </a:solidFill>
                </a:uFill>
                <a:latin typeface="Segoe UI Light"/>
                <a:cs typeface="Segoe UI Light"/>
              </a:rPr>
              <a:t>C</a:t>
            </a:r>
            <a:r>
              <a:rPr sz="1600" b="0" spc="-5" dirty="0">
                <a:solidFill>
                  <a:srgbClr val="404040"/>
                </a:solidFill>
                <a:latin typeface="Segoe UI Light"/>
                <a:cs typeface="Segoe UI Light"/>
              </a:rPr>
              <a:t> D</a:t>
            </a:r>
            <a:endParaRPr sz="1600">
              <a:latin typeface="Segoe UI Light"/>
              <a:cs typeface="Segoe UI Light"/>
            </a:endParaRPr>
          </a:p>
        </p:txBody>
      </p:sp>
      <p:sp>
        <p:nvSpPr>
          <p:cNvPr id="11" name="object 11"/>
          <p:cNvSpPr txBox="1"/>
          <p:nvPr/>
        </p:nvSpPr>
        <p:spPr>
          <a:xfrm>
            <a:off x="151587" y="3635451"/>
            <a:ext cx="4846320" cy="528955"/>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404040"/>
                </a:solidFill>
                <a:latin typeface="Segoe UI Light"/>
                <a:cs typeface="Segoe UI Light"/>
              </a:rPr>
              <a:t>Le </a:t>
            </a:r>
            <a:r>
              <a:rPr sz="3300" b="0" dirty="0">
                <a:solidFill>
                  <a:srgbClr val="404040"/>
                </a:solidFill>
                <a:latin typeface="Segoe UI Light"/>
                <a:cs typeface="Segoe UI Light"/>
              </a:rPr>
              <a:t>MLD </a:t>
            </a:r>
            <a:r>
              <a:rPr sz="3300" b="0" spc="-5" dirty="0">
                <a:solidFill>
                  <a:srgbClr val="404040"/>
                </a:solidFill>
                <a:latin typeface="Segoe UI Light"/>
                <a:cs typeface="Segoe UI Light"/>
              </a:rPr>
              <a:t>correspondant </a:t>
            </a:r>
            <a:r>
              <a:rPr sz="3300" b="0" dirty="0">
                <a:solidFill>
                  <a:srgbClr val="404040"/>
                </a:solidFill>
                <a:latin typeface="Segoe UI Light"/>
                <a:cs typeface="Segoe UI Light"/>
              </a:rPr>
              <a:t>est</a:t>
            </a:r>
            <a:r>
              <a:rPr sz="3300" b="0" spc="-160" dirty="0">
                <a:solidFill>
                  <a:srgbClr val="404040"/>
                </a:solidFill>
                <a:latin typeface="Segoe UI Light"/>
                <a:cs typeface="Segoe UI Light"/>
              </a:rPr>
              <a:t> </a:t>
            </a:r>
            <a:r>
              <a:rPr sz="3300" b="0" dirty="0">
                <a:solidFill>
                  <a:srgbClr val="404040"/>
                </a:solidFill>
                <a:latin typeface="Segoe UI Light"/>
                <a:cs typeface="Segoe UI Light"/>
              </a:rPr>
              <a:t>:</a:t>
            </a:r>
            <a:endParaRPr sz="3300">
              <a:latin typeface="Segoe UI Light"/>
              <a:cs typeface="Segoe UI Light"/>
            </a:endParaRPr>
          </a:p>
        </p:txBody>
      </p:sp>
      <p:sp>
        <p:nvSpPr>
          <p:cNvPr id="12" name="object 12"/>
          <p:cNvSpPr txBox="1"/>
          <p:nvPr/>
        </p:nvSpPr>
        <p:spPr>
          <a:xfrm>
            <a:off x="5066538" y="4522470"/>
            <a:ext cx="1426845" cy="421005"/>
          </a:xfrm>
          <a:prstGeom prst="rect">
            <a:avLst/>
          </a:prstGeom>
          <a:ln w="19811">
            <a:solidFill>
              <a:srgbClr val="000000"/>
            </a:solidFill>
          </a:ln>
        </p:spPr>
        <p:txBody>
          <a:bodyPr vert="horz" wrap="square" lIns="0" tIns="41275" rIns="0" bIns="0" rtlCol="0">
            <a:spAutoFit/>
          </a:bodyPr>
          <a:lstStyle/>
          <a:p>
            <a:pPr marL="417195">
              <a:lnSpc>
                <a:spcPct val="100000"/>
              </a:lnSpc>
              <a:spcBef>
                <a:spcPts val="32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3</a:t>
            </a:r>
            <a:endParaRPr sz="1600">
              <a:latin typeface="Segoe UI Light"/>
              <a:cs typeface="Segoe UI Light"/>
            </a:endParaRPr>
          </a:p>
        </p:txBody>
      </p:sp>
      <p:sp>
        <p:nvSpPr>
          <p:cNvPr id="13" name="object 13"/>
          <p:cNvSpPr txBox="1"/>
          <p:nvPr/>
        </p:nvSpPr>
        <p:spPr>
          <a:xfrm>
            <a:off x="5066538" y="4943094"/>
            <a:ext cx="1426845" cy="940435"/>
          </a:xfrm>
          <a:prstGeom prst="rect">
            <a:avLst/>
          </a:prstGeom>
          <a:ln w="19811">
            <a:solidFill>
              <a:srgbClr val="000000"/>
            </a:solidFill>
          </a:ln>
        </p:spPr>
        <p:txBody>
          <a:bodyPr vert="horz" wrap="square" lIns="0" tIns="41275" rIns="0" bIns="0" rtlCol="0">
            <a:spAutoFit/>
          </a:bodyPr>
          <a:lstStyle/>
          <a:p>
            <a:pPr marL="92075" marR="1077595" algn="just">
              <a:lnSpc>
                <a:spcPct val="100000"/>
              </a:lnSpc>
              <a:spcBef>
                <a:spcPts val="325"/>
              </a:spcBef>
            </a:pPr>
            <a:r>
              <a:rPr sz="1600" b="0" u="sng" spc="-10" dirty="0">
                <a:solidFill>
                  <a:srgbClr val="404040"/>
                </a:solidFill>
                <a:uFill>
                  <a:solidFill>
                    <a:srgbClr val="404040"/>
                  </a:solidFill>
                </a:uFill>
                <a:latin typeface="Segoe UI Light"/>
                <a:cs typeface="Segoe UI Light"/>
              </a:rPr>
              <a:t>#A</a:t>
            </a:r>
            <a:r>
              <a:rPr sz="1600" b="0" spc="-10" dirty="0">
                <a:solidFill>
                  <a:srgbClr val="404040"/>
                </a:solidFill>
                <a:latin typeface="Segoe UI Light"/>
                <a:cs typeface="Segoe UI Light"/>
              </a:rPr>
              <a:t> </a:t>
            </a:r>
            <a:r>
              <a:rPr sz="1600" b="0" u="sng" spc="-10" dirty="0">
                <a:solidFill>
                  <a:srgbClr val="404040"/>
                </a:solidFill>
                <a:uFill>
                  <a:solidFill>
                    <a:srgbClr val="404040"/>
                  </a:solidFill>
                </a:uFill>
                <a:latin typeface="Segoe UI Light"/>
                <a:cs typeface="Segoe UI Light"/>
              </a:rPr>
              <a:t>#C</a:t>
            </a:r>
            <a:r>
              <a:rPr sz="1600" b="0" spc="-10" dirty="0">
                <a:solidFill>
                  <a:srgbClr val="404040"/>
                </a:solidFill>
                <a:latin typeface="Segoe UI Light"/>
                <a:cs typeface="Segoe UI Light"/>
              </a:rPr>
              <a:t> </a:t>
            </a:r>
            <a:r>
              <a:rPr sz="1600" b="0" spc="-5" dirty="0">
                <a:solidFill>
                  <a:srgbClr val="404040"/>
                </a:solidFill>
                <a:latin typeface="Segoe UI Light"/>
                <a:cs typeface="Segoe UI Light"/>
              </a:rPr>
              <a:t>E</a:t>
            </a:r>
            <a:endParaRPr sz="1600">
              <a:latin typeface="Segoe UI Light"/>
              <a:cs typeface="Segoe UI Light"/>
            </a:endParaRPr>
          </a:p>
        </p:txBody>
      </p:sp>
    </p:spTree>
    <p:extLst>
      <p:ext uri="{BB962C8B-B14F-4D97-AF65-F5344CB8AC3E}">
        <p14:creationId xmlns:p14="http://schemas.microsoft.com/office/powerpoint/2010/main" val="2029326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461008"/>
            <a:ext cx="10636250" cy="436880"/>
          </a:xfrm>
          <a:prstGeom prst="rect">
            <a:avLst/>
          </a:prstGeom>
        </p:spPr>
        <p:txBody>
          <a:bodyPr vert="horz" wrap="square" lIns="0" tIns="12700" rIns="0" bIns="0" rtlCol="0">
            <a:spAutoFit/>
          </a:bodyPr>
          <a:lstStyle/>
          <a:p>
            <a:pPr marL="12700">
              <a:lnSpc>
                <a:spcPct val="100000"/>
              </a:lnSpc>
              <a:spcBef>
                <a:spcPts val="100"/>
              </a:spcBef>
            </a:pPr>
            <a:r>
              <a:rPr sz="2700" b="0" spc="-90" dirty="0">
                <a:solidFill>
                  <a:srgbClr val="404040"/>
                </a:solidFill>
                <a:latin typeface="Segoe UI Light"/>
                <a:cs typeface="Segoe UI Light"/>
              </a:rPr>
              <a:t>Table</a:t>
            </a:r>
            <a:r>
              <a:rPr sz="2700" b="0" spc="-10" dirty="0">
                <a:solidFill>
                  <a:srgbClr val="404040"/>
                </a:solidFill>
                <a:latin typeface="Segoe UI Light"/>
                <a:cs typeface="Segoe UI Light"/>
              </a:rPr>
              <a:t> </a:t>
            </a:r>
            <a:r>
              <a:rPr sz="2700" b="0" dirty="0">
                <a:solidFill>
                  <a:srgbClr val="404040"/>
                </a:solidFill>
                <a:latin typeface="Segoe UI Light"/>
                <a:cs typeface="Segoe UI Light"/>
              </a:rPr>
              <a:t>(</a:t>
            </a:r>
            <a:r>
              <a:rPr sz="2700" b="0" u="heavy" dirty="0">
                <a:solidFill>
                  <a:srgbClr val="404040"/>
                </a:solidFill>
                <a:uFill>
                  <a:solidFill>
                    <a:srgbClr val="404040"/>
                  </a:solidFill>
                </a:uFill>
                <a:latin typeface="Segoe UI Light"/>
                <a:cs typeface="Segoe UI Light"/>
              </a:rPr>
              <a:t>clé1,…,cléN</a:t>
            </a:r>
            <a:r>
              <a:rPr sz="2700" b="0" dirty="0">
                <a:solidFill>
                  <a:srgbClr val="404040"/>
                </a:solidFill>
                <a:latin typeface="Segoe UI Light"/>
                <a:cs typeface="Segoe UI Light"/>
              </a:rPr>
              <a:t>,</a:t>
            </a:r>
            <a:r>
              <a:rPr sz="2700" b="0" spc="-40" dirty="0">
                <a:solidFill>
                  <a:srgbClr val="404040"/>
                </a:solidFill>
                <a:latin typeface="Segoe UI Light"/>
                <a:cs typeface="Segoe UI Light"/>
              </a:rPr>
              <a:t> </a:t>
            </a:r>
            <a:r>
              <a:rPr sz="2700" b="0" spc="-5" dirty="0">
                <a:solidFill>
                  <a:srgbClr val="404040"/>
                </a:solidFill>
                <a:latin typeface="Segoe UI Light"/>
                <a:cs typeface="Segoe UI Light"/>
              </a:rPr>
              <a:t>attribut1,…,</a:t>
            </a:r>
            <a:r>
              <a:rPr sz="2700" b="0" spc="5" dirty="0">
                <a:solidFill>
                  <a:srgbClr val="404040"/>
                </a:solidFill>
                <a:latin typeface="Segoe UI Light"/>
                <a:cs typeface="Segoe UI Light"/>
              </a:rPr>
              <a:t> </a:t>
            </a:r>
            <a:r>
              <a:rPr sz="2700" b="0" spc="-5" dirty="0">
                <a:solidFill>
                  <a:srgbClr val="404040"/>
                </a:solidFill>
                <a:latin typeface="Segoe UI Light"/>
                <a:cs typeface="Segoe UI Light"/>
              </a:rPr>
              <a:t>attributN, #cléEtrangère1,…,</a:t>
            </a:r>
            <a:r>
              <a:rPr sz="2700" b="0" spc="-30" dirty="0">
                <a:solidFill>
                  <a:srgbClr val="404040"/>
                </a:solidFill>
                <a:latin typeface="Segoe UI Light"/>
                <a:cs typeface="Segoe UI Light"/>
              </a:rPr>
              <a:t> </a:t>
            </a:r>
            <a:r>
              <a:rPr sz="2700" b="0" spc="-5" dirty="0">
                <a:solidFill>
                  <a:srgbClr val="404040"/>
                </a:solidFill>
                <a:latin typeface="Segoe UI Light"/>
                <a:cs typeface="Segoe UI Light"/>
              </a:rPr>
              <a:t>#cléEtrangèreN)</a:t>
            </a:r>
            <a:endParaRPr sz="2700">
              <a:latin typeface="Segoe UI Light"/>
              <a:cs typeface="Segoe UI Light"/>
            </a:endParaRPr>
          </a:p>
        </p:txBody>
      </p:sp>
      <p:sp>
        <p:nvSpPr>
          <p:cNvPr id="3" name="object 3"/>
          <p:cNvSpPr txBox="1">
            <a:spLocks noGrp="1"/>
          </p:cNvSpPr>
          <p:nvPr>
            <p:ph type="title"/>
          </p:nvPr>
        </p:nvSpPr>
        <p:spPr>
          <a:xfrm>
            <a:off x="178409" y="656920"/>
            <a:ext cx="1960880" cy="697230"/>
          </a:xfrm>
          <a:prstGeom prst="rect">
            <a:avLst/>
          </a:prstGeom>
        </p:spPr>
        <p:txBody>
          <a:bodyPr vert="horz" wrap="square" lIns="0" tIns="13335" rIns="0" bIns="0" rtlCol="0">
            <a:spAutoFit/>
          </a:bodyPr>
          <a:lstStyle/>
          <a:p>
            <a:pPr marL="12700">
              <a:lnSpc>
                <a:spcPct val="100000"/>
              </a:lnSpc>
              <a:spcBef>
                <a:spcPts val="105"/>
              </a:spcBef>
            </a:pPr>
            <a:r>
              <a:rPr spc="-125" dirty="0"/>
              <a:t>N</a:t>
            </a:r>
            <a:r>
              <a:rPr spc="-120" dirty="0"/>
              <a:t>ot</a:t>
            </a:r>
            <a:r>
              <a:rPr spc="-125" dirty="0"/>
              <a:t>a</a:t>
            </a:r>
            <a:r>
              <a:rPr spc="-135" dirty="0"/>
              <a:t>t</a:t>
            </a:r>
            <a:r>
              <a:rPr spc="-140" dirty="0"/>
              <a:t>i</a:t>
            </a:r>
            <a:r>
              <a:rPr spc="-135" dirty="0"/>
              <a:t>o</a:t>
            </a:r>
            <a:r>
              <a:rPr dirty="0"/>
              <a:t>n</a:t>
            </a:r>
          </a:p>
        </p:txBody>
      </p:sp>
      <p:sp>
        <p:nvSpPr>
          <p:cNvPr id="5" name="object 5"/>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16</a:t>
            </a:r>
            <a:endParaRPr sz="1200">
              <a:latin typeface="Segoe UI Light"/>
              <a:cs typeface="Segoe UI Light"/>
            </a:endParaRPr>
          </a:p>
        </p:txBody>
      </p:sp>
      <p:sp>
        <p:nvSpPr>
          <p:cNvPr id="7" name="object 7"/>
          <p:cNvSpPr txBox="1"/>
          <p:nvPr/>
        </p:nvSpPr>
        <p:spPr>
          <a:xfrm>
            <a:off x="78739" y="36321"/>
            <a:ext cx="1236345" cy="208279"/>
          </a:xfrm>
          <a:prstGeom prst="rect">
            <a:avLst/>
          </a:prstGeom>
        </p:spPr>
        <p:txBody>
          <a:bodyPr vert="horz" wrap="square" lIns="0" tIns="12700" rIns="0" bIns="0" rtlCol="0">
            <a:spAutoFit/>
          </a:bodyPr>
          <a:lstStyle/>
          <a:p>
            <a:pPr marL="12700">
              <a:lnSpc>
                <a:spcPct val="100000"/>
              </a:lnSpc>
              <a:spcBef>
                <a:spcPts val="100"/>
              </a:spcBef>
              <a:tabLst>
                <a:tab pos="887094" algn="l"/>
              </a:tabLst>
            </a:pPr>
            <a:r>
              <a:rPr sz="1200" dirty="0">
                <a:solidFill>
                  <a:srgbClr val="D9D9D9"/>
                </a:solidFill>
                <a:latin typeface="Segoe UI"/>
                <a:cs typeface="Segoe UI"/>
              </a:rPr>
              <a:t>En</a:t>
            </a:r>
            <a:r>
              <a:rPr sz="1200" spc="-10" dirty="0">
                <a:solidFill>
                  <a:srgbClr val="D9D9D9"/>
                </a:solidFill>
                <a:latin typeface="Segoe UI"/>
                <a:cs typeface="Segoe UI"/>
              </a:rPr>
              <a:t>s</a:t>
            </a:r>
            <a:r>
              <a:rPr sz="1200" spc="-5" dirty="0">
                <a:solidFill>
                  <a:srgbClr val="D9D9D9"/>
                </a:solidFill>
                <a:latin typeface="Segoe UI"/>
                <a:cs typeface="Segoe UI"/>
              </a:rPr>
              <a:t>embl</a:t>
            </a:r>
            <a:r>
              <a:rPr sz="1200" spc="-10" dirty="0">
                <a:solidFill>
                  <a:srgbClr val="D9D9D9"/>
                </a:solidFill>
                <a:latin typeface="Segoe UI"/>
                <a:cs typeface="Segoe UI"/>
              </a:rPr>
              <a:t>e</a:t>
            </a:r>
            <a:r>
              <a:rPr sz="1200" dirty="0">
                <a:solidFill>
                  <a:srgbClr val="D9D9D9"/>
                </a:solidFill>
                <a:latin typeface="Segoe UI"/>
                <a:cs typeface="Segoe UI"/>
              </a:rPr>
              <a:t>s	</a:t>
            </a:r>
            <a:r>
              <a:rPr sz="1200" b="1" dirty="0">
                <a:latin typeface="Segoe UI"/>
                <a:cs typeface="Segoe UI"/>
              </a:rPr>
              <a:t>MLD</a:t>
            </a:r>
            <a:endParaRPr sz="1200">
              <a:latin typeface="Segoe UI"/>
              <a:cs typeface="Segoe UI"/>
            </a:endParaRPr>
          </a:p>
        </p:txBody>
      </p:sp>
      <p:sp>
        <p:nvSpPr>
          <p:cNvPr id="8" name="object 8"/>
          <p:cNvSpPr txBox="1"/>
          <p:nvPr/>
        </p:nvSpPr>
        <p:spPr>
          <a:xfrm>
            <a:off x="372618" y="2094738"/>
            <a:ext cx="1424940" cy="421005"/>
          </a:xfrm>
          <a:prstGeom prst="rect">
            <a:avLst/>
          </a:prstGeom>
          <a:ln w="19812">
            <a:solidFill>
              <a:srgbClr val="000000"/>
            </a:solidFill>
          </a:ln>
        </p:spPr>
        <p:txBody>
          <a:bodyPr vert="horz" wrap="square" lIns="0" tIns="40640" rIns="0" bIns="0" rtlCol="0">
            <a:spAutoFit/>
          </a:bodyPr>
          <a:lstStyle/>
          <a:p>
            <a:pPr marL="432434">
              <a:lnSpc>
                <a:spcPct val="100000"/>
              </a:lnSpc>
              <a:spcBef>
                <a:spcPts val="320"/>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1</a:t>
            </a:r>
            <a:endParaRPr sz="1600">
              <a:latin typeface="Segoe UI Light"/>
              <a:cs typeface="Segoe UI Light"/>
            </a:endParaRPr>
          </a:p>
        </p:txBody>
      </p:sp>
      <p:sp>
        <p:nvSpPr>
          <p:cNvPr id="9" name="object 9"/>
          <p:cNvSpPr txBox="1"/>
          <p:nvPr/>
        </p:nvSpPr>
        <p:spPr>
          <a:xfrm>
            <a:off x="372618" y="2515361"/>
            <a:ext cx="1424940" cy="940435"/>
          </a:xfrm>
          <a:prstGeom prst="rect">
            <a:avLst/>
          </a:prstGeom>
          <a:ln w="19812">
            <a:solidFill>
              <a:srgbClr val="000000"/>
            </a:solidFill>
          </a:ln>
        </p:spPr>
        <p:txBody>
          <a:bodyPr vert="horz" wrap="square" lIns="0" tIns="40005" rIns="0" bIns="0" rtlCol="0">
            <a:spAutoFit/>
          </a:bodyPr>
          <a:lstStyle/>
          <a:p>
            <a:pPr marL="90805">
              <a:lnSpc>
                <a:spcPct val="100000"/>
              </a:lnSpc>
              <a:spcBef>
                <a:spcPts val="315"/>
              </a:spcBef>
            </a:pPr>
            <a:r>
              <a:rPr sz="1600" b="0" u="sng" spc="-5" dirty="0">
                <a:solidFill>
                  <a:srgbClr val="404040"/>
                </a:solidFill>
                <a:uFill>
                  <a:solidFill>
                    <a:srgbClr val="404040"/>
                  </a:solidFill>
                </a:uFill>
                <a:latin typeface="Segoe UI Light"/>
                <a:cs typeface="Segoe UI Light"/>
              </a:rPr>
              <a:t>A</a:t>
            </a:r>
            <a:endParaRPr sz="1600">
              <a:latin typeface="Segoe UI Light"/>
              <a:cs typeface="Segoe UI Light"/>
            </a:endParaRPr>
          </a:p>
          <a:p>
            <a:pPr marL="90805">
              <a:lnSpc>
                <a:spcPct val="100000"/>
              </a:lnSpc>
              <a:spcBef>
                <a:spcPts val="5"/>
              </a:spcBef>
            </a:pPr>
            <a:r>
              <a:rPr sz="1600" b="0" spc="-5" dirty="0">
                <a:solidFill>
                  <a:srgbClr val="404040"/>
                </a:solidFill>
                <a:latin typeface="Segoe UI Light"/>
                <a:cs typeface="Segoe UI Light"/>
              </a:rPr>
              <a:t>B</a:t>
            </a:r>
            <a:endParaRPr sz="1600">
              <a:latin typeface="Segoe UI Light"/>
              <a:cs typeface="Segoe UI Light"/>
            </a:endParaRPr>
          </a:p>
        </p:txBody>
      </p:sp>
      <p:sp>
        <p:nvSpPr>
          <p:cNvPr id="10" name="object 10"/>
          <p:cNvSpPr txBox="1"/>
          <p:nvPr/>
        </p:nvSpPr>
        <p:spPr>
          <a:xfrm>
            <a:off x="372618" y="3539490"/>
            <a:ext cx="1424940" cy="419100"/>
          </a:xfrm>
          <a:prstGeom prst="rect">
            <a:avLst/>
          </a:prstGeom>
          <a:ln w="19812">
            <a:solidFill>
              <a:srgbClr val="000000"/>
            </a:solidFill>
          </a:ln>
        </p:spPr>
        <p:txBody>
          <a:bodyPr vert="horz" wrap="square" lIns="0" tIns="40005" rIns="0" bIns="0" rtlCol="0">
            <a:spAutoFit/>
          </a:bodyPr>
          <a:lstStyle/>
          <a:p>
            <a:pPr marL="415925">
              <a:lnSpc>
                <a:spcPct val="100000"/>
              </a:lnSpc>
              <a:spcBef>
                <a:spcPts val="315"/>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2</a:t>
            </a:r>
            <a:endParaRPr sz="1600">
              <a:latin typeface="Segoe UI Light"/>
              <a:cs typeface="Segoe UI Light"/>
            </a:endParaRPr>
          </a:p>
        </p:txBody>
      </p:sp>
      <p:sp>
        <p:nvSpPr>
          <p:cNvPr id="11" name="object 11"/>
          <p:cNvSpPr txBox="1"/>
          <p:nvPr/>
        </p:nvSpPr>
        <p:spPr>
          <a:xfrm>
            <a:off x="372618" y="3958590"/>
            <a:ext cx="1424940" cy="942340"/>
          </a:xfrm>
          <a:prstGeom prst="rect">
            <a:avLst/>
          </a:prstGeom>
          <a:ln w="19812">
            <a:solidFill>
              <a:srgbClr val="000000"/>
            </a:solidFill>
          </a:ln>
        </p:spPr>
        <p:txBody>
          <a:bodyPr vert="horz" wrap="square" lIns="0" tIns="41275" rIns="0" bIns="0" rtlCol="0">
            <a:spAutoFit/>
          </a:bodyPr>
          <a:lstStyle/>
          <a:p>
            <a:pPr marL="90805" marR="1076960" algn="just">
              <a:lnSpc>
                <a:spcPct val="100000"/>
              </a:lnSpc>
              <a:spcBef>
                <a:spcPts val="325"/>
              </a:spcBef>
            </a:pPr>
            <a:r>
              <a:rPr sz="1600" b="0" u="sng" spc="-10" dirty="0">
                <a:solidFill>
                  <a:srgbClr val="404040"/>
                </a:solidFill>
                <a:uFill>
                  <a:solidFill>
                    <a:srgbClr val="404040"/>
                  </a:solidFill>
                </a:uFill>
                <a:latin typeface="Segoe UI Light"/>
                <a:cs typeface="Segoe UI Light"/>
              </a:rPr>
              <a:t>#A</a:t>
            </a:r>
            <a:r>
              <a:rPr sz="1600" b="0" spc="-10" dirty="0">
                <a:solidFill>
                  <a:srgbClr val="404040"/>
                </a:solidFill>
                <a:latin typeface="Segoe UI Light"/>
                <a:cs typeface="Segoe UI Light"/>
              </a:rPr>
              <a:t> </a:t>
            </a:r>
            <a:r>
              <a:rPr sz="1600" b="0" u="sng" spc="-10" dirty="0">
                <a:solidFill>
                  <a:srgbClr val="404040"/>
                </a:solidFill>
                <a:uFill>
                  <a:solidFill>
                    <a:srgbClr val="404040"/>
                  </a:solidFill>
                </a:uFill>
                <a:latin typeface="Segoe UI Light"/>
                <a:cs typeface="Segoe UI Light"/>
              </a:rPr>
              <a:t>#C</a:t>
            </a:r>
            <a:r>
              <a:rPr sz="1600" b="0" spc="-10" dirty="0">
                <a:solidFill>
                  <a:srgbClr val="404040"/>
                </a:solidFill>
                <a:latin typeface="Segoe UI Light"/>
                <a:cs typeface="Segoe UI Light"/>
              </a:rPr>
              <a:t> </a:t>
            </a:r>
            <a:r>
              <a:rPr sz="1600" b="0" spc="-5" dirty="0">
                <a:solidFill>
                  <a:srgbClr val="404040"/>
                </a:solidFill>
                <a:latin typeface="Segoe UI Light"/>
                <a:cs typeface="Segoe UI Light"/>
              </a:rPr>
              <a:t>E</a:t>
            </a:r>
            <a:endParaRPr sz="1600">
              <a:latin typeface="Segoe UI Light"/>
              <a:cs typeface="Segoe UI Light"/>
            </a:endParaRPr>
          </a:p>
        </p:txBody>
      </p:sp>
      <p:sp>
        <p:nvSpPr>
          <p:cNvPr id="12" name="object 12"/>
          <p:cNvSpPr txBox="1"/>
          <p:nvPr/>
        </p:nvSpPr>
        <p:spPr>
          <a:xfrm>
            <a:off x="372618" y="4988814"/>
            <a:ext cx="1424940" cy="419100"/>
          </a:xfrm>
          <a:prstGeom prst="rect">
            <a:avLst/>
          </a:prstGeom>
          <a:ln w="19812">
            <a:solidFill>
              <a:srgbClr val="000000"/>
            </a:solidFill>
          </a:ln>
        </p:spPr>
        <p:txBody>
          <a:bodyPr vert="horz" wrap="square" lIns="0" tIns="40640" rIns="0" bIns="0" rtlCol="0">
            <a:spAutoFit/>
          </a:bodyPr>
          <a:lstStyle/>
          <a:p>
            <a:pPr marL="415925">
              <a:lnSpc>
                <a:spcPct val="100000"/>
              </a:lnSpc>
              <a:spcBef>
                <a:spcPts val="320"/>
              </a:spcBef>
            </a:pPr>
            <a:r>
              <a:rPr sz="1600" b="0" spc="-50" dirty="0">
                <a:solidFill>
                  <a:srgbClr val="404040"/>
                </a:solidFill>
                <a:latin typeface="Segoe UI Light"/>
                <a:cs typeface="Segoe UI Light"/>
              </a:rPr>
              <a:t>Table</a:t>
            </a:r>
            <a:r>
              <a:rPr sz="1600" b="0" spc="-45" dirty="0">
                <a:solidFill>
                  <a:srgbClr val="404040"/>
                </a:solidFill>
                <a:latin typeface="Segoe UI Light"/>
                <a:cs typeface="Segoe UI Light"/>
              </a:rPr>
              <a:t> </a:t>
            </a:r>
            <a:r>
              <a:rPr sz="1600" b="0" spc="-5" dirty="0">
                <a:solidFill>
                  <a:srgbClr val="404040"/>
                </a:solidFill>
                <a:latin typeface="Segoe UI Light"/>
                <a:cs typeface="Segoe UI Light"/>
              </a:rPr>
              <a:t>3</a:t>
            </a:r>
            <a:endParaRPr sz="1600">
              <a:latin typeface="Segoe UI Light"/>
              <a:cs typeface="Segoe UI Light"/>
            </a:endParaRPr>
          </a:p>
        </p:txBody>
      </p:sp>
      <p:sp>
        <p:nvSpPr>
          <p:cNvPr id="13" name="object 13"/>
          <p:cNvSpPr txBox="1"/>
          <p:nvPr/>
        </p:nvSpPr>
        <p:spPr>
          <a:xfrm>
            <a:off x="372618" y="5407914"/>
            <a:ext cx="1424940" cy="1068705"/>
          </a:xfrm>
          <a:prstGeom prst="rect">
            <a:avLst/>
          </a:prstGeom>
          <a:ln w="19812">
            <a:solidFill>
              <a:srgbClr val="000000"/>
            </a:solidFill>
          </a:ln>
        </p:spPr>
        <p:txBody>
          <a:bodyPr vert="horz" wrap="square" lIns="0" tIns="41275" rIns="0" bIns="0" rtlCol="0">
            <a:spAutoFit/>
          </a:bodyPr>
          <a:lstStyle/>
          <a:p>
            <a:pPr marL="90805" marR="1078865">
              <a:lnSpc>
                <a:spcPct val="100000"/>
              </a:lnSpc>
              <a:spcBef>
                <a:spcPts val="325"/>
              </a:spcBef>
            </a:pPr>
            <a:r>
              <a:rPr sz="1600" b="0" u="sng" spc="-5" dirty="0">
                <a:solidFill>
                  <a:srgbClr val="404040"/>
                </a:solidFill>
                <a:uFill>
                  <a:solidFill>
                    <a:srgbClr val="404040"/>
                  </a:solidFill>
                </a:uFill>
                <a:latin typeface="Segoe UI Light"/>
                <a:cs typeface="Segoe UI Light"/>
              </a:rPr>
              <a:t>A</a:t>
            </a:r>
            <a:r>
              <a:rPr sz="1600" b="0" spc="-5" dirty="0">
                <a:solidFill>
                  <a:srgbClr val="404040"/>
                </a:solidFill>
                <a:latin typeface="Segoe UI Light"/>
                <a:cs typeface="Segoe UI Light"/>
              </a:rPr>
              <a:t> B E </a:t>
            </a:r>
            <a:r>
              <a:rPr sz="1600" b="0" spc="-10" dirty="0">
                <a:solidFill>
                  <a:srgbClr val="404040"/>
                </a:solidFill>
                <a:latin typeface="Segoe UI Light"/>
                <a:cs typeface="Segoe UI Light"/>
              </a:rPr>
              <a:t>#C</a:t>
            </a:r>
            <a:endParaRPr sz="1600">
              <a:latin typeface="Segoe UI Light"/>
              <a:cs typeface="Segoe UI Light"/>
            </a:endParaRPr>
          </a:p>
        </p:txBody>
      </p:sp>
      <p:sp>
        <p:nvSpPr>
          <p:cNvPr id="14" name="object 14"/>
          <p:cNvSpPr txBox="1"/>
          <p:nvPr/>
        </p:nvSpPr>
        <p:spPr>
          <a:xfrm>
            <a:off x="1993138" y="2457069"/>
            <a:ext cx="1748789" cy="436880"/>
          </a:xfrm>
          <a:prstGeom prst="rect">
            <a:avLst/>
          </a:prstGeom>
        </p:spPr>
        <p:txBody>
          <a:bodyPr vert="horz" wrap="square" lIns="0" tIns="12700" rIns="0" bIns="0" rtlCol="0">
            <a:spAutoFit/>
          </a:bodyPr>
          <a:lstStyle/>
          <a:p>
            <a:pPr marL="12700">
              <a:lnSpc>
                <a:spcPct val="100000"/>
              </a:lnSpc>
              <a:spcBef>
                <a:spcPts val="100"/>
              </a:spcBef>
            </a:pPr>
            <a:r>
              <a:rPr sz="2700" b="0" spc="-80" dirty="0">
                <a:solidFill>
                  <a:srgbClr val="404040"/>
                </a:solidFill>
                <a:latin typeface="Segoe UI Light"/>
                <a:cs typeface="Segoe UI Light"/>
              </a:rPr>
              <a:t>Table1 </a:t>
            </a:r>
            <a:r>
              <a:rPr sz="2700" b="0" spc="45" dirty="0">
                <a:solidFill>
                  <a:srgbClr val="404040"/>
                </a:solidFill>
                <a:latin typeface="Segoe UI Light"/>
                <a:cs typeface="Segoe UI Light"/>
              </a:rPr>
              <a:t>(</a:t>
            </a:r>
            <a:r>
              <a:rPr sz="2700" b="0" u="heavy" spc="45" dirty="0">
                <a:solidFill>
                  <a:srgbClr val="404040"/>
                </a:solidFill>
                <a:uFill>
                  <a:solidFill>
                    <a:srgbClr val="404040"/>
                  </a:solidFill>
                </a:uFill>
                <a:latin typeface="Segoe UI Light"/>
                <a:cs typeface="Segoe UI Light"/>
              </a:rPr>
              <a:t>A</a:t>
            </a:r>
            <a:r>
              <a:rPr sz="2700" b="0" spc="45" dirty="0">
                <a:solidFill>
                  <a:srgbClr val="404040"/>
                </a:solidFill>
                <a:latin typeface="Segoe UI Light"/>
                <a:cs typeface="Segoe UI Light"/>
              </a:rPr>
              <a:t>,</a:t>
            </a:r>
            <a:r>
              <a:rPr sz="2700" b="0" spc="5" dirty="0">
                <a:solidFill>
                  <a:srgbClr val="404040"/>
                </a:solidFill>
                <a:latin typeface="Segoe UI Light"/>
                <a:cs typeface="Segoe UI Light"/>
              </a:rPr>
              <a:t> </a:t>
            </a:r>
            <a:r>
              <a:rPr sz="2700" b="0" spc="-10" dirty="0">
                <a:solidFill>
                  <a:srgbClr val="404040"/>
                </a:solidFill>
                <a:latin typeface="Segoe UI Light"/>
                <a:cs typeface="Segoe UI Light"/>
              </a:rPr>
              <a:t>B)</a:t>
            </a:r>
            <a:endParaRPr sz="2700">
              <a:latin typeface="Segoe UI Light"/>
              <a:cs typeface="Segoe UI Light"/>
            </a:endParaRPr>
          </a:p>
        </p:txBody>
      </p:sp>
      <p:sp>
        <p:nvSpPr>
          <p:cNvPr id="15" name="object 15"/>
          <p:cNvSpPr txBox="1"/>
          <p:nvPr/>
        </p:nvSpPr>
        <p:spPr>
          <a:xfrm>
            <a:off x="1993138" y="3900627"/>
            <a:ext cx="2583180" cy="437515"/>
          </a:xfrm>
          <a:prstGeom prst="rect">
            <a:avLst/>
          </a:prstGeom>
        </p:spPr>
        <p:txBody>
          <a:bodyPr vert="horz" wrap="square" lIns="0" tIns="12700" rIns="0" bIns="0" rtlCol="0">
            <a:spAutoFit/>
          </a:bodyPr>
          <a:lstStyle/>
          <a:p>
            <a:pPr marL="12700">
              <a:lnSpc>
                <a:spcPct val="100000"/>
              </a:lnSpc>
              <a:spcBef>
                <a:spcPts val="100"/>
              </a:spcBef>
            </a:pPr>
            <a:r>
              <a:rPr sz="2700" b="0" spc="-75" dirty="0">
                <a:solidFill>
                  <a:srgbClr val="404040"/>
                </a:solidFill>
                <a:latin typeface="Segoe UI Light"/>
                <a:cs typeface="Segoe UI Light"/>
              </a:rPr>
              <a:t>Table2 </a:t>
            </a:r>
            <a:r>
              <a:rPr sz="2700" b="0" spc="30" dirty="0">
                <a:solidFill>
                  <a:srgbClr val="404040"/>
                </a:solidFill>
                <a:latin typeface="Segoe UI Light"/>
                <a:cs typeface="Segoe UI Light"/>
              </a:rPr>
              <a:t>(#</a:t>
            </a:r>
            <a:r>
              <a:rPr sz="2700" b="0" u="heavy" spc="30" dirty="0">
                <a:solidFill>
                  <a:srgbClr val="404040"/>
                </a:solidFill>
                <a:uFill>
                  <a:solidFill>
                    <a:srgbClr val="404040"/>
                  </a:solidFill>
                </a:uFill>
                <a:latin typeface="Segoe UI Light"/>
                <a:cs typeface="Segoe UI Light"/>
              </a:rPr>
              <a:t>A, </a:t>
            </a:r>
            <a:r>
              <a:rPr sz="2700" b="0" u="heavy" dirty="0">
                <a:solidFill>
                  <a:srgbClr val="404040"/>
                </a:solidFill>
                <a:uFill>
                  <a:solidFill>
                    <a:srgbClr val="404040"/>
                  </a:solidFill>
                </a:uFill>
                <a:latin typeface="Segoe UI Light"/>
                <a:cs typeface="Segoe UI Light"/>
              </a:rPr>
              <a:t>#C</a:t>
            </a:r>
            <a:r>
              <a:rPr sz="2700" b="0" dirty="0">
                <a:solidFill>
                  <a:srgbClr val="404040"/>
                </a:solidFill>
                <a:latin typeface="Segoe UI Light"/>
                <a:cs typeface="Segoe UI Light"/>
              </a:rPr>
              <a:t>,</a:t>
            </a:r>
            <a:r>
              <a:rPr sz="2700" b="0" spc="-85" dirty="0">
                <a:solidFill>
                  <a:srgbClr val="404040"/>
                </a:solidFill>
                <a:latin typeface="Segoe UI Light"/>
                <a:cs typeface="Segoe UI Light"/>
              </a:rPr>
              <a:t> </a:t>
            </a:r>
            <a:r>
              <a:rPr sz="2700" b="0" dirty="0">
                <a:solidFill>
                  <a:srgbClr val="404040"/>
                </a:solidFill>
                <a:latin typeface="Segoe UI Light"/>
                <a:cs typeface="Segoe UI Light"/>
              </a:rPr>
              <a:t>E)</a:t>
            </a:r>
            <a:endParaRPr sz="2700">
              <a:latin typeface="Segoe UI Light"/>
              <a:cs typeface="Segoe UI Light"/>
            </a:endParaRPr>
          </a:p>
        </p:txBody>
      </p:sp>
      <p:sp>
        <p:nvSpPr>
          <p:cNvPr id="16" name="object 16"/>
          <p:cNvSpPr txBox="1"/>
          <p:nvPr/>
        </p:nvSpPr>
        <p:spPr>
          <a:xfrm>
            <a:off x="1993138" y="5345074"/>
            <a:ext cx="2733675" cy="436880"/>
          </a:xfrm>
          <a:prstGeom prst="rect">
            <a:avLst/>
          </a:prstGeom>
        </p:spPr>
        <p:txBody>
          <a:bodyPr vert="horz" wrap="square" lIns="0" tIns="12700" rIns="0" bIns="0" rtlCol="0">
            <a:spAutoFit/>
          </a:bodyPr>
          <a:lstStyle/>
          <a:p>
            <a:pPr marL="12700">
              <a:lnSpc>
                <a:spcPct val="100000"/>
              </a:lnSpc>
              <a:spcBef>
                <a:spcPts val="100"/>
              </a:spcBef>
            </a:pPr>
            <a:r>
              <a:rPr sz="2700" b="0" spc="-80" dirty="0">
                <a:solidFill>
                  <a:srgbClr val="404040"/>
                </a:solidFill>
                <a:latin typeface="Segoe UI Light"/>
                <a:cs typeface="Segoe UI Light"/>
              </a:rPr>
              <a:t>Table3 </a:t>
            </a:r>
            <a:r>
              <a:rPr sz="2700" b="0" spc="45" dirty="0">
                <a:solidFill>
                  <a:srgbClr val="404040"/>
                </a:solidFill>
                <a:latin typeface="Segoe UI Light"/>
                <a:cs typeface="Segoe UI Light"/>
              </a:rPr>
              <a:t>(</a:t>
            </a:r>
            <a:r>
              <a:rPr sz="2700" b="0" u="heavy" spc="45" dirty="0">
                <a:solidFill>
                  <a:srgbClr val="404040"/>
                </a:solidFill>
                <a:uFill>
                  <a:solidFill>
                    <a:srgbClr val="404040"/>
                  </a:solidFill>
                </a:uFill>
                <a:latin typeface="Segoe UI Light"/>
                <a:cs typeface="Segoe UI Light"/>
              </a:rPr>
              <a:t>A,</a:t>
            </a:r>
            <a:r>
              <a:rPr sz="2700" b="0" spc="45" dirty="0">
                <a:solidFill>
                  <a:srgbClr val="404040"/>
                </a:solidFill>
                <a:latin typeface="Segoe UI Light"/>
                <a:cs typeface="Segoe UI Light"/>
              </a:rPr>
              <a:t> </a:t>
            </a:r>
            <a:r>
              <a:rPr sz="2700" b="0" dirty="0">
                <a:solidFill>
                  <a:srgbClr val="404040"/>
                </a:solidFill>
                <a:latin typeface="Segoe UI Light"/>
                <a:cs typeface="Segoe UI Light"/>
              </a:rPr>
              <a:t>B, E,</a:t>
            </a:r>
            <a:r>
              <a:rPr sz="2700" b="0" spc="-210" dirty="0">
                <a:solidFill>
                  <a:srgbClr val="404040"/>
                </a:solidFill>
                <a:latin typeface="Segoe UI Light"/>
                <a:cs typeface="Segoe UI Light"/>
              </a:rPr>
              <a:t> </a:t>
            </a:r>
            <a:r>
              <a:rPr sz="2700" b="0" dirty="0">
                <a:solidFill>
                  <a:srgbClr val="404040"/>
                </a:solidFill>
                <a:latin typeface="Segoe UI Light"/>
                <a:cs typeface="Segoe UI Light"/>
              </a:rPr>
              <a:t>#C)</a:t>
            </a:r>
            <a:endParaRPr sz="2700">
              <a:latin typeface="Segoe UI Light"/>
              <a:cs typeface="Segoe UI Light"/>
            </a:endParaRPr>
          </a:p>
        </p:txBody>
      </p:sp>
    </p:spTree>
    <p:extLst>
      <p:ext uri="{BB962C8B-B14F-4D97-AF65-F5344CB8AC3E}">
        <p14:creationId xmlns:p14="http://schemas.microsoft.com/office/powerpoint/2010/main" val="127659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A07D1EF-84E5-DC41-94E9-AAA0B5CA39B7}"/>
              </a:ext>
            </a:extLst>
          </p:cNvPr>
          <p:cNvSpPr>
            <a:spLocks noGrp="1"/>
          </p:cNvSpPr>
          <p:nvPr>
            <p:ph idx="1"/>
          </p:nvPr>
        </p:nvSpPr>
        <p:spPr/>
        <p:txBody>
          <a:bodyPr>
            <a:normAutofit/>
          </a:bodyPr>
          <a:lstStyle/>
          <a:p>
            <a:pPr marL="0" indent="0" algn="ctr">
              <a:buNone/>
            </a:pPr>
            <a:endParaRPr lang="fr-FR" sz="6600" b="1" dirty="0"/>
          </a:p>
          <a:p>
            <a:pPr marL="0" indent="0" algn="ctr">
              <a:buNone/>
            </a:pPr>
            <a:r>
              <a:rPr lang="fr-FR" sz="6600" b="1" dirty="0"/>
              <a:t>Partie III</a:t>
            </a:r>
          </a:p>
          <a:p>
            <a:pPr marL="0" indent="0" algn="ctr">
              <a:buNone/>
            </a:pPr>
            <a:r>
              <a:rPr lang="fr-FR" sz="6600" b="1" dirty="0"/>
              <a:t>Algèbre relationnel</a:t>
            </a:r>
          </a:p>
          <a:p>
            <a:pPr marL="0" indent="0" algn="ctr">
              <a:buNone/>
            </a:pPr>
            <a:endParaRPr lang="fr-FR" sz="6600" b="1" dirty="0"/>
          </a:p>
        </p:txBody>
      </p:sp>
    </p:spTree>
    <p:extLst>
      <p:ext uri="{BB962C8B-B14F-4D97-AF65-F5344CB8AC3E}">
        <p14:creationId xmlns:p14="http://schemas.microsoft.com/office/powerpoint/2010/main" val="335400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3968115" cy="697230"/>
          </a:xfrm>
          <a:prstGeom prst="rect">
            <a:avLst/>
          </a:prstGeom>
        </p:spPr>
        <p:txBody>
          <a:bodyPr vert="horz" wrap="square" lIns="0" tIns="13335" rIns="0" bIns="0" rtlCol="0">
            <a:spAutoFit/>
          </a:bodyPr>
          <a:lstStyle/>
          <a:p>
            <a:pPr marL="12700">
              <a:lnSpc>
                <a:spcPct val="100000"/>
              </a:lnSpc>
              <a:spcBef>
                <a:spcPts val="105"/>
              </a:spcBef>
            </a:pPr>
            <a:r>
              <a:rPr spc="-120" dirty="0"/>
              <a:t>Objectifs </a:t>
            </a:r>
            <a:r>
              <a:rPr spc="-55" dirty="0"/>
              <a:t>du</a:t>
            </a:r>
            <a:r>
              <a:rPr spc="-490" dirty="0"/>
              <a:t> </a:t>
            </a:r>
            <a:r>
              <a:rPr spc="-95" dirty="0"/>
              <a:t>cours</a:t>
            </a:r>
          </a:p>
        </p:txBody>
      </p:sp>
      <p:sp>
        <p:nvSpPr>
          <p:cNvPr id="4" name="object 4"/>
          <p:cNvSpPr txBox="1">
            <a:spLocks noGrp="1"/>
          </p:cNvSpPr>
          <p:nvPr>
            <p:ph type="dt" sz="half" idx="10"/>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p>
        </p:txBody>
      </p:sp>
      <p:sp>
        <p:nvSpPr>
          <p:cNvPr id="5" name="object 5"/>
          <p:cNvSpPr txBox="1">
            <a:spLocks noGrp="1"/>
          </p:cNvSpPr>
          <p:nvPr>
            <p:ph type="ftr" sz="quarter" idx="11"/>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3" name="object 3"/>
          <p:cNvSpPr txBox="1"/>
          <p:nvPr/>
        </p:nvSpPr>
        <p:spPr>
          <a:xfrm>
            <a:off x="178409" y="1012813"/>
            <a:ext cx="6826250" cy="1587500"/>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sz="4250" b="0" spc="10" dirty="0">
                <a:solidFill>
                  <a:srgbClr val="404040"/>
                </a:solidFill>
                <a:latin typeface="Segoe UI Light"/>
                <a:cs typeface="Segoe UI Light"/>
              </a:rPr>
              <a:t>Manipuler </a:t>
            </a:r>
            <a:r>
              <a:rPr sz="4250" b="0" spc="5" dirty="0">
                <a:solidFill>
                  <a:srgbClr val="404040"/>
                </a:solidFill>
                <a:latin typeface="Segoe UI Light"/>
                <a:cs typeface="Segoe UI Light"/>
              </a:rPr>
              <a:t>les</a:t>
            </a:r>
            <a:r>
              <a:rPr sz="4250" b="0" spc="-40" dirty="0">
                <a:solidFill>
                  <a:srgbClr val="404040"/>
                </a:solidFill>
                <a:latin typeface="Segoe UI Light"/>
                <a:cs typeface="Segoe UI Light"/>
              </a:rPr>
              <a:t> </a:t>
            </a:r>
            <a:r>
              <a:rPr sz="4250" b="0" spc="10" dirty="0">
                <a:solidFill>
                  <a:srgbClr val="404040"/>
                </a:solidFill>
                <a:latin typeface="Segoe UI Light"/>
                <a:cs typeface="Segoe UI Light"/>
              </a:rPr>
              <a:t>ensembles</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dirty="0">
                <a:solidFill>
                  <a:srgbClr val="404040"/>
                </a:solidFill>
                <a:latin typeface="Segoe UI Light"/>
                <a:cs typeface="Segoe UI Light"/>
              </a:rPr>
              <a:t>Appréhender les</a:t>
            </a:r>
            <a:r>
              <a:rPr sz="4250" b="0" spc="-65" dirty="0">
                <a:solidFill>
                  <a:srgbClr val="404040"/>
                </a:solidFill>
                <a:latin typeface="Segoe UI Light"/>
                <a:cs typeface="Segoe UI Light"/>
              </a:rPr>
              <a:t> </a:t>
            </a:r>
            <a:r>
              <a:rPr sz="4250" b="0" spc="10" dirty="0">
                <a:solidFill>
                  <a:srgbClr val="404040"/>
                </a:solidFill>
                <a:latin typeface="Segoe UI Light"/>
                <a:cs typeface="Segoe UI Light"/>
              </a:rPr>
              <a:t>opérateurs</a:t>
            </a:r>
            <a:endParaRPr sz="4250">
              <a:latin typeface="Segoe UI Light"/>
              <a:cs typeface="Segoe UI Light"/>
            </a:endParaRPr>
          </a:p>
        </p:txBody>
      </p:sp>
    </p:spTree>
    <p:extLst>
      <p:ext uri="{BB962C8B-B14F-4D97-AF65-F5344CB8AC3E}">
        <p14:creationId xmlns:p14="http://schemas.microsoft.com/office/powerpoint/2010/main" val="2669956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699875" cy="5199500"/>
          </a:xfrm>
          <a:prstGeom prst="rect">
            <a:avLst/>
          </a:prstGeom>
        </p:spPr>
        <p:txBody>
          <a:bodyPr vert="horz" wrap="square" lIns="0" tIns="13335" rIns="0" bIns="0" rtlCol="0">
            <a:spAutoFit/>
          </a:bodyPr>
          <a:lstStyle/>
          <a:p>
            <a:pPr marL="12700">
              <a:lnSpc>
                <a:spcPts val="5240"/>
              </a:lnSpc>
              <a:spcBef>
                <a:spcPts val="105"/>
              </a:spcBef>
            </a:pPr>
            <a:r>
              <a:rPr sz="4400" b="0" spc="-125" dirty="0">
                <a:solidFill>
                  <a:srgbClr val="B8131A"/>
                </a:solidFill>
                <a:latin typeface="Segoe UI Light"/>
                <a:cs typeface="Segoe UI Light"/>
              </a:rPr>
              <a:t>Introduction</a:t>
            </a:r>
            <a:endParaRPr sz="4400" dirty="0">
              <a:latin typeface="Segoe UI Light"/>
              <a:cs typeface="Segoe UI Light"/>
            </a:endParaRPr>
          </a:p>
          <a:p>
            <a:pPr marL="469900" indent="-457200">
              <a:lnSpc>
                <a:spcPts val="4280"/>
              </a:lnSpc>
              <a:buFont typeface="Arial"/>
              <a:buChar char="•"/>
              <a:tabLst>
                <a:tab pos="469265" algn="l"/>
                <a:tab pos="469900" algn="l"/>
              </a:tabLst>
            </a:pPr>
            <a:r>
              <a:rPr sz="3600" b="0" spc="-15" dirty="0">
                <a:solidFill>
                  <a:srgbClr val="404040"/>
                </a:solidFill>
                <a:latin typeface="Segoe UI Light"/>
                <a:cs typeface="Segoe UI Light"/>
              </a:rPr>
              <a:t>Introduite </a:t>
            </a:r>
            <a:r>
              <a:rPr sz="3600" b="0" spc="-5" dirty="0">
                <a:solidFill>
                  <a:srgbClr val="404040"/>
                </a:solidFill>
                <a:latin typeface="Segoe UI Light"/>
                <a:cs typeface="Segoe UI Light"/>
              </a:rPr>
              <a:t>par </a:t>
            </a:r>
            <a:r>
              <a:rPr sz="3600" b="0" dirty="0">
                <a:solidFill>
                  <a:srgbClr val="404040"/>
                </a:solidFill>
                <a:latin typeface="Segoe UI Light"/>
                <a:cs typeface="Segoe UI Light"/>
              </a:rPr>
              <a:t>Edgar Frank </a:t>
            </a:r>
            <a:r>
              <a:rPr sz="3600" b="0" spc="-5" dirty="0">
                <a:solidFill>
                  <a:srgbClr val="404040"/>
                </a:solidFill>
                <a:latin typeface="Segoe UI Light"/>
                <a:cs typeface="Segoe UI Light"/>
              </a:rPr>
              <a:t>Codd </a:t>
            </a:r>
            <a:r>
              <a:rPr sz="3600" b="0" dirty="0">
                <a:solidFill>
                  <a:srgbClr val="404040"/>
                </a:solidFill>
                <a:latin typeface="Segoe UI Light"/>
                <a:cs typeface="Segoe UI Light"/>
              </a:rPr>
              <a:t>en</a:t>
            </a:r>
            <a:r>
              <a:rPr sz="3600" b="0" spc="-5" dirty="0">
                <a:solidFill>
                  <a:srgbClr val="404040"/>
                </a:solidFill>
                <a:latin typeface="Segoe UI Light"/>
                <a:cs typeface="Segoe UI Light"/>
              </a:rPr>
              <a:t> 1970</a:t>
            </a:r>
            <a:endParaRPr sz="3600" dirty="0">
              <a:latin typeface="Segoe UI Light"/>
              <a:cs typeface="Segoe UI Light"/>
            </a:endParaRPr>
          </a:p>
          <a:p>
            <a:pPr marL="469900" indent="-457200">
              <a:lnSpc>
                <a:spcPct val="100000"/>
              </a:lnSpc>
              <a:spcBef>
                <a:spcPts val="3454"/>
              </a:spcBef>
              <a:buFont typeface="Arial"/>
              <a:buChar char="•"/>
              <a:tabLst>
                <a:tab pos="469265" algn="l"/>
                <a:tab pos="469900" algn="l"/>
              </a:tabLst>
            </a:pPr>
            <a:r>
              <a:rPr sz="3600" b="0" spc="-5" dirty="0">
                <a:solidFill>
                  <a:srgbClr val="404040"/>
                </a:solidFill>
                <a:latin typeface="Segoe UI Light"/>
                <a:cs typeface="Segoe UI Light"/>
              </a:rPr>
              <a:t>Extension de la </a:t>
            </a:r>
            <a:r>
              <a:rPr sz="3600" b="0" dirty="0">
                <a:solidFill>
                  <a:srgbClr val="404040"/>
                </a:solidFill>
                <a:latin typeface="Segoe UI Light"/>
                <a:cs typeface="Segoe UI Light"/>
              </a:rPr>
              <a:t>théorie </a:t>
            </a:r>
            <a:r>
              <a:rPr sz="3600" b="0" spc="-5" dirty="0">
                <a:solidFill>
                  <a:srgbClr val="404040"/>
                </a:solidFill>
                <a:latin typeface="Segoe UI Light"/>
                <a:cs typeface="Segoe UI Light"/>
              </a:rPr>
              <a:t>des</a:t>
            </a:r>
            <a:r>
              <a:rPr sz="3600" b="0" spc="-20" dirty="0">
                <a:solidFill>
                  <a:srgbClr val="404040"/>
                </a:solidFill>
                <a:latin typeface="Segoe UI Light"/>
                <a:cs typeface="Segoe UI Light"/>
              </a:rPr>
              <a:t> </a:t>
            </a:r>
            <a:r>
              <a:rPr sz="3600" b="0" spc="-5" dirty="0">
                <a:solidFill>
                  <a:srgbClr val="404040"/>
                </a:solidFill>
                <a:latin typeface="Segoe UI Light"/>
                <a:cs typeface="Segoe UI Light"/>
              </a:rPr>
              <a:t>ensembles</a:t>
            </a:r>
            <a:endParaRPr sz="3600" dirty="0">
              <a:latin typeface="Segoe UI Light"/>
              <a:cs typeface="Segoe UI Light"/>
            </a:endParaRPr>
          </a:p>
          <a:p>
            <a:pPr marL="469900" indent="-457200">
              <a:lnSpc>
                <a:spcPct val="100000"/>
              </a:lnSpc>
              <a:spcBef>
                <a:spcPts val="3460"/>
              </a:spcBef>
              <a:buFont typeface="Arial"/>
              <a:buChar char="•"/>
              <a:tabLst>
                <a:tab pos="469265" algn="l"/>
                <a:tab pos="469900" algn="l"/>
              </a:tabLst>
            </a:pPr>
            <a:r>
              <a:rPr sz="3600" b="0" spc="-35" dirty="0">
                <a:solidFill>
                  <a:srgbClr val="404040"/>
                </a:solidFill>
                <a:latin typeface="Segoe UI Light"/>
                <a:cs typeface="Segoe UI Light"/>
              </a:rPr>
              <a:t>Permettre </a:t>
            </a:r>
            <a:r>
              <a:rPr sz="3600" b="0" spc="-45" dirty="0">
                <a:solidFill>
                  <a:srgbClr val="404040"/>
                </a:solidFill>
                <a:latin typeface="Segoe UI Light"/>
                <a:cs typeface="Segoe UI Light"/>
              </a:rPr>
              <a:t>l’expression </a:t>
            </a:r>
            <a:r>
              <a:rPr sz="3600" b="0" spc="-5" dirty="0">
                <a:solidFill>
                  <a:srgbClr val="404040"/>
                </a:solidFill>
                <a:latin typeface="Segoe UI Light"/>
                <a:cs typeface="Segoe UI Light"/>
              </a:rPr>
              <a:t>de </a:t>
            </a:r>
            <a:r>
              <a:rPr sz="3600" b="0" spc="-15" dirty="0">
                <a:solidFill>
                  <a:srgbClr val="404040"/>
                </a:solidFill>
                <a:latin typeface="Segoe UI Light"/>
                <a:cs typeface="Segoe UI Light"/>
              </a:rPr>
              <a:t>requêtes </a:t>
            </a:r>
            <a:r>
              <a:rPr sz="3600" b="0" spc="-5" dirty="0">
                <a:solidFill>
                  <a:srgbClr val="404040"/>
                </a:solidFill>
                <a:latin typeface="Segoe UI Light"/>
                <a:cs typeface="Segoe UI Light"/>
              </a:rPr>
              <a:t>pour isoler des</a:t>
            </a:r>
            <a:r>
              <a:rPr sz="3600" b="0" spc="60" dirty="0">
                <a:solidFill>
                  <a:srgbClr val="404040"/>
                </a:solidFill>
                <a:latin typeface="Segoe UI Light"/>
                <a:cs typeface="Segoe UI Light"/>
              </a:rPr>
              <a:t> </a:t>
            </a:r>
            <a:r>
              <a:rPr sz="3600" b="0" spc="-5" dirty="0">
                <a:solidFill>
                  <a:srgbClr val="404040"/>
                </a:solidFill>
                <a:latin typeface="Segoe UI Light"/>
                <a:cs typeface="Segoe UI Light"/>
              </a:rPr>
              <a:t>données</a:t>
            </a:r>
            <a:endParaRPr sz="3600" dirty="0">
              <a:latin typeface="Segoe UI Light"/>
              <a:cs typeface="Segoe UI Light"/>
            </a:endParaRPr>
          </a:p>
          <a:p>
            <a:pPr>
              <a:lnSpc>
                <a:spcPct val="100000"/>
              </a:lnSpc>
              <a:spcBef>
                <a:spcPts val="10"/>
              </a:spcBef>
              <a:buClr>
                <a:srgbClr val="404040"/>
              </a:buClr>
              <a:buFont typeface="Arial"/>
              <a:buChar char="•"/>
            </a:pPr>
            <a:endParaRPr sz="3750" dirty="0">
              <a:latin typeface="Times New Roman"/>
              <a:cs typeface="Times New Roman"/>
            </a:endParaRPr>
          </a:p>
          <a:p>
            <a:pPr marL="469900" indent="-457200">
              <a:lnSpc>
                <a:spcPct val="100000"/>
              </a:lnSpc>
              <a:buFont typeface="Arial"/>
              <a:buChar char="•"/>
              <a:tabLst>
                <a:tab pos="469265" algn="l"/>
                <a:tab pos="469900" algn="l"/>
              </a:tabLst>
            </a:pPr>
            <a:r>
              <a:rPr sz="3600" b="0" spc="-45" dirty="0">
                <a:solidFill>
                  <a:srgbClr val="404040"/>
                </a:solidFill>
                <a:latin typeface="Segoe UI Light"/>
                <a:cs typeface="Segoe UI Light"/>
              </a:rPr>
              <a:t>Vocabulaire</a:t>
            </a:r>
            <a:endParaRPr sz="3600" dirty="0">
              <a:latin typeface="Segoe UI Light"/>
              <a:cs typeface="Segoe UI Light"/>
            </a:endParaRPr>
          </a:p>
          <a:p>
            <a:pPr marL="1003300" lvl="1" indent="-381000">
              <a:lnSpc>
                <a:spcPct val="100000"/>
              </a:lnSpc>
              <a:spcBef>
                <a:spcPts val="25"/>
              </a:spcBef>
              <a:buFont typeface="Arial"/>
              <a:buChar char="–"/>
              <a:tabLst>
                <a:tab pos="1002665" algn="l"/>
                <a:tab pos="1003300" algn="l"/>
              </a:tabLst>
            </a:pPr>
            <a:r>
              <a:rPr sz="2700" spc="-15" dirty="0">
                <a:solidFill>
                  <a:srgbClr val="404040"/>
                </a:solidFill>
                <a:latin typeface="Segoe UI"/>
                <a:cs typeface="Segoe UI"/>
              </a:rPr>
              <a:t>Relation </a:t>
            </a:r>
            <a:r>
              <a:rPr sz="2700" dirty="0">
                <a:solidFill>
                  <a:srgbClr val="404040"/>
                </a:solidFill>
                <a:latin typeface="Segoe UI"/>
                <a:cs typeface="Segoe UI"/>
              </a:rPr>
              <a:t>=</a:t>
            </a:r>
            <a:r>
              <a:rPr sz="2700" spc="15" dirty="0">
                <a:solidFill>
                  <a:srgbClr val="404040"/>
                </a:solidFill>
                <a:latin typeface="Segoe UI"/>
                <a:cs typeface="Segoe UI"/>
              </a:rPr>
              <a:t> </a:t>
            </a:r>
            <a:r>
              <a:rPr sz="2700" spc="-10" dirty="0">
                <a:solidFill>
                  <a:srgbClr val="404040"/>
                </a:solidFill>
                <a:latin typeface="Segoe UI"/>
                <a:cs typeface="Segoe UI"/>
              </a:rPr>
              <a:t>table</a:t>
            </a:r>
            <a:endParaRPr sz="2700" dirty="0">
              <a:latin typeface="Segoe UI"/>
              <a:cs typeface="Segoe UI"/>
            </a:endParaRPr>
          </a:p>
          <a:p>
            <a:pPr marL="1003300" lvl="1" indent="-381000">
              <a:lnSpc>
                <a:spcPct val="100000"/>
              </a:lnSpc>
              <a:buFont typeface="Arial"/>
              <a:buChar char="–"/>
              <a:tabLst>
                <a:tab pos="1002665" algn="l"/>
                <a:tab pos="1003300" algn="l"/>
              </a:tabLst>
            </a:pPr>
            <a:r>
              <a:rPr sz="2700" spc="-50" dirty="0">
                <a:solidFill>
                  <a:srgbClr val="404040"/>
                </a:solidFill>
                <a:latin typeface="Segoe UI"/>
                <a:cs typeface="Segoe UI"/>
              </a:rPr>
              <a:t>Tuple </a:t>
            </a:r>
            <a:r>
              <a:rPr sz="2700" dirty="0">
                <a:solidFill>
                  <a:srgbClr val="404040"/>
                </a:solidFill>
                <a:latin typeface="Segoe UI"/>
                <a:cs typeface="Segoe UI"/>
              </a:rPr>
              <a:t>=</a:t>
            </a:r>
            <a:r>
              <a:rPr sz="2700" spc="35" dirty="0">
                <a:solidFill>
                  <a:srgbClr val="404040"/>
                </a:solidFill>
                <a:latin typeface="Segoe UI"/>
                <a:cs typeface="Segoe UI"/>
              </a:rPr>
              <a:t> </a:t>
            </a:r>
            <a:r>
              <a:rPr sz="2700" spc="-10" dirty="0" err="1">
                <a:solidFill>
                  <a:srgbClr val="404040"/>
                </a:solidFill>
                <a:latin typeface="Segoe UI"/>
                <a:cs typeface="Segoe UI"/>
              </a:rPr>
              <a:t>ligne</a:t>
            </a:r>
            <a:r>
              <a:rPr lang="fr-FR" sz="2700" spc="-10" dirty="0">
                <a:solidFill>
                  <a:srgbClr val="404040"/>
                </a:solidFill>
                <a:latin typeface="Segoe UI"/>
                <a:cs typeface="Segoe UI"/>
              </a:rPr>
              <a:t>(</a:t>
            </a:r>
            <a:r>
              <a:rPr lang="fr-FR" dirty="0"/>
              <a:t>collection ordonnée de n objets, appelés « composantes » ou « éléments » ou « termes » </a:t>
            </a:r>
            <a:r>
              <a:rPr lang="fr-FR" sz="2700" spc="-10" dirty="0">
                <a:solidFill>
                  <a:srgbClr val="404040"/>
                </a:solidFill>
                <a:latin typeface="Segoe UI"/>
                <a:cs typeface="Segoe UI"/>
              </a:rPr>
              <a:t>)</a:t>
            </a:r>
            <a:endParaRPr sz="2700" dirty="0">
              <a:latin typeface="Segoe UI"/>
              <a:cs typeface="Segoe UI"/>
            </a:endParaRPr>
          </a:p>
        </p:txBody>
      </p:sp>
      <p:sp>
        <p:nvSpPr>
          <p:cNvPr id="5" name="object 5"/>
          <p:cNvSpPr txBox="1"/>
          <p:nvPr/>
        </p:nvSpPr>
        <p:spPr>
          <a:xfrm>
            <a:off x="78739" y="36321"/>
            <a:ext cx="92519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6" name="object 6"/>
          <p:cNvSpPr txBox="1"/>
          <p:nvPr/>
        </p:nvSpPr>
        <p:spPr>
          <a:xfrm>
            <a:off x="1142796"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1907592"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8" name="object 8"/>
          <p:cNvSpPr txBox="1"/>
          <p:nvPr/>
        </p:nvSpPr>
        <p:spPr>
          <a:xfrm>
            <a:off x="3380887"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9" name="object 9"/>
          <p:cNvSpPr txBox="1"/>
          <p:nvPr/>
        </p:nvSpPr>
        <p:spPr>
          <a:xfrm>
            <a:off x="4749029"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10" name="object 10"/>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3</a:t>
            </a:r>
            <a:endParaRPr sz="1200">
              <a:latin typeface="Segoe UI Light"/>
              <a:cs typeface="Segoe UI Light"/>
            </a:endParaRPr>
          </a:p>
        </p:txBody>
      </p:sp>
    </p:spTree>
    <p:extLst>
      <p:ext uri="{BB962C8B-B14F-4D97-AF65-F5344CB8AC3E}">
        <p14:creationId xmlns:p14="http://schemas.microsoft.com/office/powerpoint/2010/main" val="3785787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787505" cy="5027658"/>
          </a:xfrm>
          <a:prstGeom prst="rect">
            <a:avLst/>
          </a:prstGeom>
        </p:spPr>
        <p:txBody>
          <a:bodyPr vert="horz" wrap="square" lIns="0" tIns="13335" rIns="0" bIns="0" rtlCol="0">
            <a:spAutoFit/>
          </a:bodyPr>
          <a:lstStyle/>
          <a:p>
            <a:pPr marL="12700">
              <a:lnSpc>
                <a:spcPts val="5200"/>
              </a:lnSpc>
              <a:spcBef>
                <a:spcPts val="105"/>
              </a:spcBef>
            </a:pPr>
            <a:r>
              <a:rPr sz="4400" b="0" spc="-114" dirty="0">
                <a:solidFill>
                  <a:srgbClr val="B8131A"/>
                </a:solidFill>
                <a:latin typeface="Segoe UI Light"/>
                <a:cs typeface="Segoe UI Light"/>
              </a:rPr>
              <a:t>Opérateurs</a:t>
            </a:r>
            <a:endParaRPr sz="4400" dirty="0">
              <a:latin typeface="Segoe UI Light"/>
              <a:cs typeface="Segoe UI Light"/>
            </a:endParaRPr>
          </a:p>
          <a:p>
            <a:pPr marL="469900" indent="-457200">
              <a:lnSpc>
                <a:spcPts val="4600"/>
              </a:lnSpc>
              <a:buFont typeface="Arial"/>
              <a:buChar char="•"/>
              <a:tabLst>
                <a:tab pos="469265" algn="l"/>
                <a:tab pos="469900" algn="l"/>
              </a:tabLst>
            </a:pPr>
            <a:r>
              <a:rPr sz="3900" b="0" dirty="0">
                <a:solidFill>
                  <a:srgbClr val="404040"/>
                </a:solidFill>
                <a:latin typeface="Segoe UI Light"/>
                <a:cs typeface="Segoe UI Light"/>
              </a:rPr>
              <a:t>2 </a:t>
            </a:r>
            <a:r>
              <a:rPr sz="3900" b="0" spc="-10" dirty="0">
                <a:solidFill>
                  <a:srgbClr val="404040"/>
                </a:solidFill>
                <a:latin typeface="Segoe UI Light"/>
                <a:cs typeface="Segoe UI Light"/>
              </a:rPr>
              <a:t>types </a:t>
            </a:r>
            <a:r>
              <a:rPr lang="fr-FR" sz="3900" b="0" spc="-40" dirty="0">
                <a:solidFill>
                  <a:srgbClr val="404040"/>
                </a:solidFill>
                <a:latin typeface="Segoe UI Light"/>
                <a:cs typeface="Segoe UI Light"/>
              </a:rPr>
              <a:t>d’opérateurs</a:t>
            </a:r>
            <a:r>
              <a:rPr lang="fr-FR" sz="3900" b="0" spc="25" dirty="0">
                <a:solidFill>
                  <a:srgbClr val="404040"/>
                </a:solidFill>
                <a:latin typeface="Segoe UI Light"/>
                <a:cs typeface="Segoe UI Light"/>
              </a:rPr>
              <a:t> </a:t>
            </a:r>
            <a:r>
              <a:rPr lang="fr-FR" sz="3900" b="0" dirty="0">
                <a:solidFill>
                  <a:srgbClr val="404040"/>
                </a:solidFill>
                <a:latin typeface="Segoe UI Light"/>
                <a:cs typeface="Segoe UI Light"/>
              </a:rPr>
              <a:t>:</a:t>
            </a:r>
            <a:endParaRPr lang="fr-FR" sz="3900" dirty="0">
              <a:latin typeface="Segoe UI Light"/>
              <a:cs typeface="Segoe UI Light"/>
            </a:endParaRPr>
          </a:p>
          <a:p>
            <a:pPr marL="1003300" lvl="1" indent="-381000">
              <a:lnSpc>
                <a:spcPct val="100000"/>
              </a:lnSpc>
              <a:spcBef>
                <a:spcPts val="25"/>
              </a:spcBef>
              <a:buFont typeface="Arial"/>
              <a:buChar char="–"/>
              <a:tabLst>
                <a:tab pos="1002665" algn="l"/>
                <a:tab pos="1003300" algn="l"/>
              </a:tabLst>
            </a:pPr>
            <a:r>
              <a:rPr lang="fr-FR" sz="3000" dirty="0">
                <a:solidFill>
                  <a:srgbClr val="404040"/>
                </a:solidFill>
                <a:latin typeface="Segoe UI"/>
                <a:cs typeface="Segoe UI"/>
              </a:rPr>
              <a:t>les opérateurs </a:t>
            </a:r>
            <a:r>
              <a:rPr lang="fr-FR" sz="3000" spc="-5" dirty="0">
                <a:solidFill>
                  <a:srgbClr val="404040"/>
                </a:solidFill>
                <a:latin typeface="Segoe UI"/>
                <a:cs typeface="Segoe UI"/>
              </a:rPr>
              <a:t>unaires , </a:t>
            </a:r>
            <a:r>
              <a:rPr lang="fr-FR" sz="3000" dirty="0">
                <a:solidFill>
                  <a:srgbClr val="404040"/>
                </a:solidFill>
                <a:latin typeface="Segoe UI"/>
                <a:cs typeface="Segoe UI"/>
              </a:rPr>
              <a:t>pour enlever des données </a:t>
            </a:r>
            <a:r>
              <a:rPr lang="fr-FR" sz="3000" spc="-5" dirty="0">
                <a:solidFill>
                  <a:srgbClr val="404040"/>
                </a:solidFill>
                <a:latin typeface="Segoe UI"/>
                <a:cs typeface="Segoe UI"/>
              </a:rPr>
              <a:t>d’une</a:t>
            </a:r>
            <a:r>
              <a:rPr lang="fr-FR" sz="3000" spc="30" dirty="0">
                <a:solidFill>
                  <a:srgbClr val="404040"/>
                </a:solidFill>
                <a:latin typeface="Segoe UI"/>
                <a:cs typeface="Segoe UI"/>
              </a:rPr>
              <a:t> </a:t>
            </a:r>
            <a:r>
              <a:rPr lang="fr-FR" sz="3000" dirty="0">
                <a:solidFill>
                  <a:srgbClr val="404040"/>
                </a:solidFill>
                <a:latin typeface="Segoe UI"/>
                <a:cs typeface="Segoe UI"/>
              </a:rPr>
              <a:t>table</a:t>
            </a:r>
            <a:endParaRPr lang="fr-FR" sz="3000" dirty="0">
              <a:latin typeface="Segoe UI"/>
              <a:cs typeface="Segoe UI"/>
            </a:endParaRPr>
          </a:p>
          <a:p>
            <a:pPr marL="1003300" marR="5080" lvl="1" indent="-381000">
              <a:lnSpc>
                <a:spcPts val="2880"/>
              </a:lnSpc>
              <a:spcBef>
                <a:spcPts val="695"/>
              </a:spcBef>
              <a:buFont typeface="Arial"/>
              <a:buChar char="–"/>
              <a:tabLst>
                <a:tab pos="1002665" algn="l"/>
                <a:tab pos="1003300" algn="l"/>
              </a:tabLst>
            </a:pPr>
            <a:r>
              <a:rPr lang="fr-FR" sz="3000" dirty="0">
                <a:solidFill>
                  <a:srgbClr val="404040"/>
                </a:solidFill>
                <a:latin typeface="Segoe UI"/>
                <a:cs typeface="Segoe UI"/>
              </a:rPr>
              <a:t>les opérateurs </a:t>
            </a:r>
            <a:r>
              <a:rPr lang="fr-FR" sz="3000" spc="-5" dirty="0">
                <a:solidFill>
                  <a:srgbClr val="404040"/>
                </a:solidFill>
                <a:latin typeface="Segoe UI"/>
                <a:cs typeface="Segoe UI"/>
              </a:rPr>
              <a:t>binaires, pour </a:t>
            </a:r>
            <a:r>
              <a:rPr lang="fr-FR" sz="3000" spc="-10" dirty="0">
                <a:solidFill>
                  <a:srgbClr val="404040"/>
                </a:solidFill>
                <a:latin typeface="Segoe UI"/>
                <a:cs typeface="Segoe UI"/>
              </a:rPr>
              <a:t>regrouper </a:t>
            </a:r>
            <a:r>
              <a:rPr lang="fr-FR" sz="3000" dirty="0">
                <a:solidFill>
                  <a:srgbClr val="404040"/>
                </a:solidFill>
                <a:latin typeface="Segoe UI"/>
                <a:cs typeface="Segoe UI"/>
              </a:rPr>
              <a:t>les </a:t>
            </a:r>
            <a:r>
              <a:rPr lang="fr-FR" sz="3000" spc="-5" dirty="0">
                <a:solidFill>
                  <a:srgbClr val="404040"/>
                </a:solidFill>
                <a:latin typeface="Segoe UI"/>
                <a:cs typeface="Segoe UI"/>
              </a:rPr>
              <a:t>données </a:t>
            </a:r>
            <a:r>
              <a:rPr lang="fr-FR" sz="3000" dirty="0">
                <a:solidFill>
                  <a:srgbClr val="404040"/>
                </a:solidFill>
                <a:latin typeface="Segoe UI"/>
                <a:cs typeface="Segoe UI"/>
              </a:rPr>
              <a:t>de plusieurs  tables</a:t>
            </a:r>
            <a:endParaRPr lang="fr-FR" sz="3000" dirty="0">
              <a:latin typeface="Segoe UI"/>
              <a:cs typeface="Segoe UI"/>
            </a:endParaRPr>
          </a:p>
          <a:p>
            <a:pPr lvl="1">
              <a:lnSpc>
                <a:spcPct val="100000"/>
              </a:lnSpc>
              <a:spcBef>
                <a:spcPts val="35"/>
              </a:spcBef>
              <a:buClr>
                <a:srgbClr val="404040"/>
              </a:buClr>
              <a:buFont typeface="Arial"/>
              <a:buChar char="–"/>
            </a:pPr>
            <a:endParaRPr sz="3100" dirty="0">
              <a:latin typeface="Times New Roman"/>
              <a:cs typeface="Times New Roman"/>
            </a:endParaRPr>
          </a:p>
          <a:p>
            <a:pPr marL="469900" indent="-457200">
              <a:lnSpc>
                <a:spcPct val="100000"/>
              </a:lnSpc>
              <a:buFont typeface="Arial"/>
              <a:buChar char="•"/>
              <a:tabLst>
                <a:tab pos="469265" algn="l"/>
                <a:tab pos="469900" algn="l"/>
              </a:tabLst>
            </a:pPr>
            <a:r>
              <a:rPr sz="3900" b="0" dirty="0">
                <a:solidFill>
                  <a:srgbClr val="404040"/>
                </a:solidFill>
                <a:latin typeface="Segoe UI Light"/>
                <a:cs typeface="Segoe UI Light"/>
              </a:rPr>
              <a:t>3 familles </a:t>
            </a:r>
            <a:r>
              <a:rPr sz="3900" b="0" spc="-40" dirty="0">
                <a:solidFill>
                  <a:srgbClr val="404040"/>
                </a:solidFill>
                <a:latin typeface="Segoe UI Light"/>
                <a:cs typeface="Segoe UI Light"/>
              </a:rPr>
              <a:t>d’opérateurs</a:t>
            </a:r>
            <a:r>
              <a:rPr sz="3900" b="0" spc="-105" dirty="0">
                <a:solidFill>
                  <a:srgbClr val="404040"/>
                </a:solidFill>
                <a:latin typeface="Segoe UI Light"/>
                <a:cs typeface="Segoe UI Light"/>
              </a:rPr>
              <a:t> </a:t>
            </a:r>
            <a:r>
              <a:rPr sz="3900" b="0" dirty="0">
                <a:solidFill>
                  <a:srgbClr val="404040"/>
                </a:solidFill>
                <a:latin typeface="Segoe UI Light"/>
                <a:cs typeface="Segoe UI Light"/>
              </a:rPr>
              <a:t>:</a:t>
            </a:r>
            <a:endParaRPr sz="3900" dirty="0">
              <a:latin typeface="Segoe UI Light"/>
              <a:cs typeface="Segoe UI Light"/>
            </a:endParaRPr>
          </a:p>
          <a:p>
            <a:pPr marL="1003300" lvl="1" indent="-381000">
              <a:lnSpc>
                <a:spcPct val="100000"/>
              </a:lnSpc>
              <a:spcBef>
                <a:spcPts val="30"/>
              </a:spcBef>
              <a:buFont typeface="Arial"/>
              <a:buChar char="–"/>
              <a:tabLst>
                <a:tab pos="1002665" algn="l"/>
                <a:tab pos="1003300" algn="l"/>
              </a:tabLst>
            </a:pPr>
            <a:r>
              <a:rPr sz="3000" dirty="0">
                <a:solidFill>
                  <a:srgbClr val="404040"/>
                </a:solidFill>
                <a:latin typeface="Segoe UI"/>
                <a:cs typeface="Segoe UI"/>
              </a:rPr>
              <a:t>les opérateurs de</a:t>
            </a:r>
            <a:r>
              <a:rPr sz="3000" spc="-90" dirty="0">
                <a:solidFill>
                  <a:srgbClr val="404040"/>
                </a:solidFill>
                <a:latin typeface="Segoe UI"/>
                <a:cs typeface="Segoe UI"/>
              </a:rPr>
              <a:t> </a:t>
            </a:r>
            <a:r>
              <a:rPr sz="3000" spc="-10" dirty="0">
                <a:solidFill>
                  <a:srgbClr val="404040"/>
                </a:solidFill>
                <a:latin typeface="Segoe UI"/>
                <a:cs typeface="Segoe UI"/>
              </a:rPr>
              <a:t>base</a:t>
            </a:r>
            <a:endParaRPr sz="3000" dirty="0">
              <a:latin typeface="Segoe UI"/>
              <a:cs typeface="Segoe UI"/>
            </a:endParaRPr>
          </a:p>
          <a:p>
            <a:pPr marL="1003300" lvl="1" indent="-381000">
              <a:lnSpc>
                <a:spcPct val="100000"/>
              </a:lnSpc>
              <a:buFont typeface="Arial"/>
              <a:buChar char="–"/>
              <a:tabLst>
                <a:tab pos="1002665" algn="l"/>
                <a:tab pos="1003300" algn="l"/>
              </a:tabLst>
            </a:pPr>
            <a:r>
              <a:rPr sz="3000" dirty="0">
                <a:solidFill>
                  <a:srgbClr val="404040"/>
                </a:solidFill>
                <a:latin typeface="Segoe UI"/>
                <a:cs typeface="Segoe UI"/>
              </a:rPr>
              <a:t>les opérateurs</a:t>
            </a:r>
            <a:r>
              <a:rPr sz="3000" spc="-15" dirty="0">
                <a:solidFill>
                  <a:srgbClr val="404040"/>
                </a:solidFill>
                <a:latin typeface="Segoe UI"/>
                <a:cs typeface="Segoe UI"/>
              </a:rPr>
              <a:t> </a:t>
            </a:r>
            <a:r>
              <a:rPr sz="3000" spc="-5" dirty="0">
                <a:solidFill>
                  <a:srgbClr val="404040"/>
                </a:solidFill>
                <a:latin typeface="Segoe UI"/>
                <a:cs typeface="Segoe UI"/>
              </a:rPr>
              <a:t>évolués</a:t>
            </a:r>
            <a:endParaRPr sz="3000" dirty="0">
              <a:latin typeface="Segoe UI"/>
              <a:cs typeface="Segoe UI"/>
            </a:endParaRPr>
          </a:p>
          <a:p>
            <a:pPr marL="1003300" lvl="1" indent="-381000">
              <a:lnSpc>
                <a:spcPct val="100000"/>
              </a:lnSpc>
              <a:buFont typeface="Arial"/>
              <a:buChar char="–"/>
              <a:tabLst>
                <a:tab pos="1002665" algn="l"/>
                <a:tab pos="1003300" algn="l"/>
              </a:tabLst>
            </a:pPr>
            <a:r>
              <a:rPr sz="3000" dirty="0">
                <a:solidFill>
                  <a:srgbClr val="404040"/>
                </a:solidFill>
                <a:latin typeface="Segoe UI"/>
                <a:cs typeface="Segoe UI"/>
              </a:rPr>
              <a:t>les opérateurs de</a:t>
            </a:r>
            <a:r>
              <a:rPr sz="3000" spc="-5" dirty="0">
                <a:solidFill>
                  <a:srgbClr val="404040"/>
                </a:solidFill>
                <a:latin typeface="Segoe UI"/>
                <a:cs typeface="Segoe UI"/>
              </a:rPr>
              <a:t> calculs</a:t>
            </a:r>
            <a:endParaRPr sz="3000" dirty="0">
              <a:latin typeface="Segoe UI"/>
              <a:cs typeface="Segoe UI"/>
            </a:endParaRPr>
          </a:p>
        </p:txBody>
      </p:sp>
      <p:sp>
        <p:nvSpPr>
          <p:cNvPr id="4" name="object 4"/>
          <p:cNvSpPr txBox="1"/>
          <p:nvPr/>
        </p:nvSpPr>
        <p:spPr>
          <a:xfrm>
            <a:off x="11475466" y="22606"/>
            <a:ext cx="45974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4</a:t>
            </a:r>
            <a:endParaRPr sz="1200">
              <a:latin typeface="Segoe UI Light"/>
              <a:cs typeface="Segoe UI Light"/>
            </a:endParaRPr>
          </a:p>
        </p:txBody>
      </p:sp>
      <p:sp>
        <p:nvSpPr>
          <p:cNvPr id="6" name="object 6"/>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7" name="object 7"/>
          <p:cNvSpPr txBox="1"/>
          <p:nvPr/>
        </p:nvSpPr>
        <p:spPr>
          <a:xfrm>
            <a:off x="1073911" y="36321"/>
            <a:ext cx="6737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Segoe UI"/>
                <a:cs typeface="Segoe UI"/>
              </a:rPr>
              <a:t>P</a:t>
            </a:r>
            <a:r>
              <a:rPr sz="1200" b="1" dirty="0">
                <a:latin typeface="Segoe UI"/>
                <a:cs typeface="Segoe UI"/>
              </a:rPr>
              <a:t>ri</a:t>
            </a:r>
            <a:r>
              <a:rPr sz="1200" b="1" spc="-10" dirty="0">
                <a:latin typeface="Segoe UI"/>
                <a:cs typeface="Segoe UI"/>
              </a:rPr>
              <a:t>n</a:t>
            </a:r>
            <a:r>
              <a:rPr sz="1200" b="1" dirty="0">
                <a:latin typeface="Segoe UI"/>
                <a:cs typeface="Segoe UI"/>
              </a:rPr>
              <a:t>c</a:t>
            </a:r>
            <a:r>
              <a:rPr sz="1200" b="1" spc="-5" dirty="0">
                <a:latin typeface="Segoe UI"/>
                <a:cs typeface="Segoe UI"/>
              </a:rPr>
              <a:t>ipes</a:t>
            </a:r>
            <a:endParaRPr sz="1200">
              <a:latin typeface="Segoe UI"/>
              <a:cs typeface="Segoe UI"/>
            </a:endParaRPr>
          </a:p>
        </p:txBody>
      </p:sp>
      <p:sp>
        <p:nvSpPr>
          <p:cNvPr id="8" name="object 8"/>
          <p:cNvSpPr txBox="1"/>
          <p:nvPr/>
        </p:nvSpPr>
        <p:spPr>
          <a:xfrm>
            <a:off x="1887982"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9" name="object 9"/>
          <p:cNvSpPr txBox="1"/>
          <p:nvPr/>
        </p:nvSpPr>
        <p:spPr>
          <a:xfrm>
            <a:off x="3361277"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10" name="object 10"/>
          <p:cNvSpPr txBox="1"/>
          <p:nvPr/>
        </p:nvSpPr>
        <p:spPr>
          <a:xfrm>
            <a:off x="4729266"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1440964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5</a:t>
            </a:r>
            <a:endParaRPr sz="1200">
              <a:latin typeface="Segoe UI Light"/>
              <a:cs typeface="Segoe UI Light"/>
            </a:endParaRPr>
          </a:p>
        </p:txBody>
      </p:sp>
      <p:sp>
        <p:nvSpPr>
          <p:cNvPr id="5" name="object 5"/>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6" name="object 6"/>
          <p:cNvSpPr txBox="1"/>
          <p:nvPr/>
        </p:nvSpPr>
        <p:spPr>
          <a:xfrm>
            <a:off x="1073911" y="36321"/>
            <a:ext cx="6737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Segoe UI"/>
                <a:cs typeface="Segoe UI"/>
              </a:rPr>
              <a:t>P</a:t>
            </a:r>
            <a:r>
              <a:rPr sz="1200" b="1" dirty="0">
                <a:latin typeface="Segoe UI"/>
                <a:cs typeface="Segoe UI"/>
              </a:rPr>
              <a:t>ri</a:t>
            </a:r>
            <a:r>
              <a:rPr sz="1200" b="1" spc="-10" dirty="0">
                <a:latin typeface="Segoe UI"/>
                <a:cs typeface="Segoe UI"/>
              </a:rPr>
              <a:t>n</a:t>
            </a:r>
            <a:r>
              <a:rPr sz="1200" b="1" dirty="0">
                <a:latin typeface="Segoe UI"/>
                <a:cs typeface="Segoe UI"/>
              </a:rPr>
              <a:t>c</a:t>
            </a:r>
            <a:r>
              <a:rPr sz="1200" b="1" spc="-5" dirty="0">
                <a:latin typeface="Segoe UI"/>
                <a:cs typeface="Segoe UI"/>
              </a:rPr>
              <a:t>ipes</a:t>
            </a:r>
            <a:endParaRPr sz="1200">
              <a:latin typeface="Segoe UI"/>
              <a:cs typeface="Segoe UI"/>
            </a:endParaRPr>
          </a:p>
        </p:txBody>
      </p:sp>
      <p:sp>
        <p:nvSpPr>
          <p:cNvPr id="7" name="object 7"/>
          <p:cNvSpPr txBox="1"/>
          <p:nvPr/>
        </p:nvSpPr>
        <p:spPr>
          <a:xfrm>
            <a:off x="1887982"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8" name="object 8"/>
          <p:cNvSpPr txBox="1"/>
          <p:nvPr/>
        </p:nvSpPr>
        <p:spPr>
          <a:xfrm>
            <a:off x="3361277"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9" name="object 9"/>
          <p:cNvSpPr txBox="1"/>
          <p:nvPr/>
        </p:nvSpPr>
        <p:spPr>
          <a:xfrm>
            <a:off x="4729266"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10" name="object 10"/>
          <p:cNvSpPr txBox="1"/>
          <p:nvPr/>
        </p:nvSpPr>
        <p:spPr>
          <a:xfrm>
            <a:off x="178409" y="656920"/>
            <a:ext cx="11530965" cy="5089525"/>
          </a:xfrm>
          <a:prstGeom prst="rect">
            <a:avLst/>
          </a:prstGeom>
        </p:spPr>
        <p:txBody>
          <a:bodyPr vert="horz" wrap="square" lIns="0" tIns="13335" rIns="0" bIns="0" rtlCol="0">
            <a:spAutoFit/>
          </a:bodyPr>
          <a:lstStyle/>
          <a:p>
            <a:pPr marL="12700">
              <a:lnSpc>
                <a:spcPts val="5240"/>
              </a:lnSpc>
              <a:spcBef>
                <a:spcPts val="105"/>
              </a:spcBef>
            </a:pPr>
            <a:r>
              <a:rPr sz="4400" b="0" spc="-114" dirty="0">
                <a:solidFill>
                  <a:srgbClr val="B8131A"/>
                </a:solidFill>
                <a:latin typeface="Segoe UI Light"/>
                <a:cs typeface="Segoe UI Light"/>
              </a:rPr>
              <a:t>Relation</a:t>
            </a:r>
            <a:endParaRPr sz="4400">
              <a:latin typeface="Segoe UI Light"/>
              <a:cs typeface="Segoe UI Light"/>
            </a:endParaRPr>
          </a:p>
          <a:p>
            <a:pPr marL="469900" indent="-457200">
              <a:lnSpc>
                <a:spcPts val="4280"/>
              </a:lnSpc>
              <a:buFont typeface="Arial"/>
              <a:buChar char="•"/>
              <a:tabLst>
                <a:tab pos="469265" algn="l"/>
                <a:tab pos="469900" algn="l"/>
              </a:tabLst>
            </a:pPr>
            <a:r>
              <a:rPr sz="3600" b="0" spc="-5" dirty="0">
                <a:solidFill>
                  <a:srgbClr val="404040"/>
                </a:solidFill>
                <a:latin typeface="Segoe UI Light"/>
                <a:cs typeface="Segoe UI Light"/>
              </a:rPr>
              <a:t>Codd </a:t>
            </a:r>
            <a:r>
              <a:rPr sz="3600" b="0" spc="-15" dirty="0">
                <a:solidFill>
                  <a:srgbClr val="404040"/>
                </a:solidFill>
                <a:latin typeface="Segoe UI Light"/>
                <a:cs typeface="Segoe UI Light"/>
              </a:rPr>
              <a:t>organise </a:t>
            </a:r>
            <a:r>
              <a:rPr sz="3600" b="0" spc="-5" dirty="0">
                <a:solidFill>
                  <a:srgbClr val="404040"/>
                </a:solidFill>
                <a:latin typeface="Segoe UI Light"/>
                <a:cs typeface="Segoe UI Light"/>
              </a:rPr>
              <a:t>sa base de données autour de</a:t>
            </a:r>
            <a:r>
              <a:rPr sz="3600" b="0" spc="-35" dirty="0">
                <a:solidFill>
                  <a:srgbClr val="404040"/>
                </a:solidFill>
                <a:latin typeface="Segoe UI Light"/>
                <a:cs typeface="Segoe UI Light"/>
              </a:rPr>
              <a:t> </a:t>
            </a:r>
            <a:r>
              <a:rPr sz="3600" b="0" spc="-10" dirty="0">
                <a:solidFill>
                  <a:srgbClr val="404040"/>
                </a:solidFill>
                <a:latin typeface="Segoe UI Light"/>
                <a:cs typeface="Segoe UI Light"/>
              </a:rPr>
              <a:t>relations</a:t>
            </a:r>
            <a:endParaRPr sz="3600">
              <a:latin typeface="Segoe UI Light"/>
              <a:cs typeface="Segoe UI Light"/>
            </a:endParaRPr>
          </a:p>
          <a:p>
            <a:pPr>
              <a:lnSpc>
                <a:spcPct val="100000"/>
              </a:lnSpc>
              <a:spcBef>
                <a:spcPts val="5"/>
              </a:spcBef>
              <a:buClr>
                <a:srgbClr val="404040"/>
              </a:buClr>
              <a:buFont typeface="Arial"/>
              <a:buChar char="•"/>
            </a:pPr>
            <a:endParaRPr sz="3750">
              <a:latin typeface="Times New Roman"/>
              <a:cs typeface="Times New Roman"/>
            </a:endParaRPr>
          </a:p>
          <a:p>
            <a:pPr marL="469900" indent="-457200">
              <a:lnSpc>
                <a:spcPts val="4200"/>
              </a:lnSpc>
              <a:spcBef>
                <a:spcPts val="5"/>
              </a:spcBef>
              <a:buFont typeface="Arial"/>
              <a:buChar char="•"/>
              <a:tabLst>
                <a:tab pos="469265" algn="l"/>
                <a:tab pos="469900" algn="l"/>
              </a:tabLst>
            </a:pPr>
            <a:r>
              <a:rPr sz="3600" b="0" spc="-5" dirty="0">
                <a:solidFill>
                  <a:srgbClr val="404040"/>
                </a:solidFill>
                <a:latin typeface="Segoe UI Light"/>
                <a:cs typeface="Segoe UI Light"/>
              </a:rPr>
              <a:t>Rappel</a:t>
            </a:r>
            <a:r>
              <a:rPr sz="3600" b="0" spc="-25" dirty="0">
                <a:solidFill>
                  <a:srgbClr val="404040"/>
                </a:solidFill>
                <a:latin typeface="Segoe UI Light"/>
                <a:cs typeface="Segoe UI Light"/>
              </a:rPr>
              <a:t> </a:t>
            </a:r>
            <a:r>
              <a:rPr sz="3600" b="0" dirty="0">
                <a:solidFill>
                  <a:srgbClr val="404040"/>
                </a:solidFill>
                <a:latin typeface="Segoe UI Light"/>
                <a:cs typeface="Segoe UI Light"/>
              </a:rPr>
              <a:t>mathématique</a:t>
            </a:r>
            <a:endParaRPr sz="3600">
              <a:latin typeface="Segoe UI Light"/>
              <a:cs typeface="Segoe UI Light"/>
            </a:endParaRPr>
          </a:p>
          <a:p>
            <a:pPr marL="1003300" lvl="1" indent="-381000">
              <a:lnSpc>
                <a:spcPts val="3435"/>
              </a:lnSpc>
              <a:buFont typeface="Arial"/>
              <a:buChar char="–"/>
              <a:tabLst>
                <a:tab pos="1002665" algn="l"/>
                <a:tab pos="1003300" algn="l"/>
                <a:tab pos="7992109" algn="l"/>
              </a:tabLst>
            </a:pPr>
            <a:r>
              <a:rPr sz="4050" spc="-7" baseline="1028" dirty="0">
                <a:solidFill>
                  <a:srgbClr val="404040"/>
                </a:solidFill>
                <a:latin typeface="Segoe UI"/>
                <a:cs typeface="Segoe UI"/>
              </a:rPr>
              <a:t>Un </a:t>
            </a:r>
            <a:r>
              <a:rPr sz="4050" baseline="1028" dirty="0">
                <a:solidFill>
                  <a:srgbClr val="404040"/>
                </a:solidFill>
                <a:latin typeface="Segoe UI"/>
                <a:cs typeface="Segoe UI"/>
              </a:rPr>
              <a:t>domaine est un </a:t>
            </a:r>
            <a:r>
              <a:rPr sz="4050" spc="-7" baseline="1028" dirty="0">
                <a:solidFill>
                  <a:srgbClr val="404040"/>
                </a:solidFill>
                <a:latin typeface="Segoe UI"/>
                <a:cs typeface="Segoe UI"/>
              </a:rPr>
              <a:t>ensemble </a:t>
            </a:r>
            <a:r>
              <a:rPr sz="4050" spc="-15" baseline="1028" dirty="0">
                <a:solidFill>
                  <a:srgbClr val="404040"/>
                </a:solidFill>
                <a:latin typeface="Segoe UI"/>
                <a:cs typeface="Segoe UI"/>
              </a:rPr>
              <a:t>de</a:t>
            </a:r>
            <a:r>
              <a:rPr sz="4050" spc="75" baseline="1028" dirty="0">
                <a:solidFill>
                  <a:srgbClr val="404040"/>
                </a:solidFill>
                <a:latin typeface="Segoe UI"/>
                <a:cs typeface="Segoe UI"/>
              </a:rPr>
              <a:t> </a:t>
            </a:r>
            <a:r>
              <a:rPr sz="4050" spc="-15" baseline="1028" dirty="0">
                <a:solidFill>
                  <a:srgbClr val="404040"/>
                </a:solidFill>
                <a:latin typeface="Segoe UI"/>
                <a:cs typeface="Segoe UI"/>
              </a:rPr>
              <a:t>valeurs</a:t>
            </a:r>
            <a:r>
              <a:rPr sz="4050" baseline="1028" dirty="0">
                <a:solidFill>
                  <a:srgbClr val="404040"/>
                </a:solidFill>
                <a:latin typeface="Segoe UI"/>
                <a:cs typeface="Segoe UI"/>
              </a:rPr>
              <a:t> </a:t>
            </a:r>
            <a:r>
              <a:rPr sz="4050" spc="-15" baseline="1028" dirty="0">
                <a:solidFill>
                  <a:srgbClr val="404040"/>
                </a:solidFill>
                <a:latin typeface="Segoe UI"/>
                <a:cs typeface="Segoe UI"/>
              </a:rPr>
              <a:t>noté	</a:t>
            </a:r>
            <a:r>
              <a:rPr sz="3000" i="1" spc="-380" dirty="0">
                <a:latin typeface="Times New Roman"/>
                <a:cs typeface="Times New Roman"/>
              </a:rPr>
              <a:t>D</a:t>
            </a:r>
            <a:r>
              <a:rPr sz="2625" i="1" spc="-569" baseline="-23809" dirty="0">
                <a:latin typeface="Times New Roman"/>
                <a:cs typeface="Times New Roman"/>
              </a:rPr>
              <a:t>k</a:t>
            </a:r>
            <a:endParaRPr sz="2625" baseline="-23809">
              <a:latin typeface="Times New Roman"/>
              <a:cs typeface="Times New Roman"/>
            </a:endParaRPr>
          </a:p>
          <a:p>
            <a:pPr marL="1536700" lvl="2" indent="-304800">
              <a:lnSpc>
                <a:spcPts val="3190"/>
              </a:lnSpc>
              <a:buFont typeface="Arial"/>
              <a:buChar char="•"/>
              <a:tabLst>
                <a:tab pos="1536700" algn="l"/>
                <a:tab pos="1537335" algn="l"/>
              </a:tabLst>
            </a:pPr>
            <a:r>
              <a:rPr sz="2700" dirty="0">
                <a:solidFill>
                  <a:srgbClr val="404040"/>
                </a:solidFill>
                <a:latin typeface="Segoe UI"/>
                <a:cs typeface="Segoe UI"/>
              </a:rPr>
              <a:t>Ex: </a:t>
            </a:r>
            <a:r>
              <a:rPr sz="2700" i="1" dirty="0">
                <a:solidFill>
                  <a:srgbClr val="404040"/>
                </a:solidFill>
                <a:latin typeface="Segoe UI"/>
                <a:cs typeface="Segoe UI"/>
              </a:rPr>
              <a:t>les entiers de 0 à</a:t>
            </a:r>
            <a:r>
              <a:rPr sz="2700" i="1" spc="-65" dirty="0">
                <a:solidFill>
                  <a:srgbClr val="404040"/>
                </a:solidFill>
                <a:latin typeface="Segoe UI"/>
                <a:cs typeface="Segoe UI"/>
              </a:rPr>
              <a:t> </a:t>
            </a:r>
            <a:r>
              <a:rPr sz="2700" i="1" spc="-5" dirty="0">
                <a:solidFill>
                  <a:srgbClr val="404040"/>
                </a:solidFill>
                <a:latin typeface="Segoe UI"/>
                <a:cs typeface="Segoe UI"/>
              </a:rPr>
              <a:t>20</a:t>
            </a:r>
            <a:endParaRPr sz="2700">
              <a:latin typeface="Segoe UI"/>
              <a:cs typeface="Segoe UI"/>
            </a:endParaRPr>
          </a:p>
          <a:p>
            <a:pPr lvl="2">
              <a:lnSpc>
                <a:spcPct val="100000"/>
              </a:lnSpc>
              <a:buClr>
                <a:srgbClr val="404040"/>
              </a:buClr>
              <a:buFont typeface="Arial"/>
              <a:buChar char="•"/>
            </a:pPr>
            <a:endParaRPr sz="3550">
              <a:latin typeface="Times New Roman"/>
              <a:cs typeface="Times New Roman"/>
            </a:endParaRPr>
          </a:p>
          <a:p>
            <a:pPr marL="469900" marR="5080" indent="-457200">
              <a:lnSpc>
                <a:spcPct val="80000"/>
              </a:lnSpc>
              <a:buFont typeface="Arial"/>
              <a:buChar char="•"/>
              <a:tabLst>
                <a:tab pos="469265" algn="l"/>
                <a:tab pos="469900" algn="l"/>
                <a:tab pos="9806940" algn="l"/>
              </a:tabLst>
            </a:pPr>
            <a:r>
              <a:rPr sz="3600" b="0" dirty="0">
                <a:solidFill>
                  <a:srgbClr val="404040"/>
                </a:solidFill>
                <a:latin typeface="Segoe UI Light"/>
                <a:cs typeface="Segoe UI Light"/>
              </a:rPr>
              <a:t>Une </a:t>
            </a:r>
            <a:r>
              <a:rPr sz="3600" b="0" spc="-70" dirty="0">
                <a:solidFill>
                  <a:srgbClr val="404040"/>
                </a:solidFill>
                <a:latin typeface="Segoe UI Light"/>
                <a:cs typeface="Segoe UI Light"/>
              </a:rPr>
              <a:t>r</a:t>
            </a:r>
            <a:r>
              <a:rPr sz="3600" b="0" dirty="0">
                <a:solidFill>
                  <a:srgbClr val="404040"/>
                </a:solidFill>
                <a:latin typeface="Segoe UI Light"/>
                <a:cs typeface="Segoe UI Light"/>
              </a:rPr>
              <a:t>elation </a:t>
            </a:r>
            <a:r>
              <a:rPr sz="3600" b="0" spc="-15" dirty="0">
                <a:solidFill>
                  <a:srgbClr val="404040"/>
                </a:solidFill>
                <a:latin typeface="Segoe UI Light"/>
                <a:cs typeface="Segoe UI Light"/>
              </a:rPr>
              <a:t>e</a:t>
            </a:r>
            <a:r>
              <a:rPr sz="3600" b="0" spc="-5" dirty="0">
                <a:solidFill>
                  <a:srgbClr val="404040"/>
                </a:solidFill>
                <a:latin typeface="Segoe UI Light"/>
                <a:cs typeface="Segoe UI Light"/>
              </a:rPr>
              <a:t>s</a:t>
            </a:r>
            <a:r>
              <a:rPr sz="3600" b="0" dirty="0">
                <a:solidFill>
                  <a:srgbClr val="404040"/>
                </a:solidFill>
                <a:latin typeface="Segoe UI Light"/>
                <a:cs typeface="Segoe UI Light"/>
              </a:rPr>
              <a:t>t</a:t>
            </a:r>
            <a:r>
              <a:rPr sz="3600" b="0" spc="5" dirty="0">
                <a:solidFill>
                  <a:srgbClr val="404040"/>
                </a:solidFill>
                <a:latin typeface="Segoe UI Light"/>
                <a:cs typeface="Segoe UI Light"/>
              </a:rPr>
              <a:t> </a:t>
            </a:r>
            <a:r>
              <a:rPr sz="3600" b="0" spc="-5" dirty="0">
                <a:solidFill>
                  <a:srgbClr val="404040"/>
                </a:solidFill>
                <a:latin typeface="Segoe UI Light"/>
                <a:cs typeface="Segoe UI Light"/>
              </a:rPr>
              <a:t>u</a:t>
            </a:r>
            <a:r>
              <a:rPr sz="3600" b="0" dirty="0">
                <a:solidFill>
                  <a:srgbClr val="404040"/>
                </a:solidFill>
                <a:latin typeface="Segoe UI Light"/>
                <a:cs typeface="Segoe UI Light"/>
              </a:rPr>
              <a:t>n</a:t>
            </a:r>
            <a:r>
              <a:rPr sz="3600" b="0" spc="-10" dirty="0">
                <a:solidFill>
                  <a:srgbClr val="404040"/>
                </a:solidFill>
                <a:latin typeface="Segoe UI Light"/>
                <a:cs typeface="Segoe UI Light"/>
              </a:rPr>
              <a:t> </a:t>
            </a:r>
            <a:r>
              <a:rPr sz="3600" b="0" spc="-5" dirty="0">
                <a:solidFill>
                  <a:srgbClr val="404040"/>
                </a:solidFill>
                <a:latin typeface="Segoe UI Light"/>
                <a:cs typeface="Segoe UI Light"/>
              </a:rPr>
              <a:t>sou</a:t>
            </a:r>
            <a:r>
              <a:rPr sz="3600" b="0" dirty="0">
                <a:solidFill>
                  <a:srgbClr val="404040"/>
                </a:solidFill>
                <a:latin typeface="Segoe UI Light"/>
                <a:cs typeface="Segoe UI Light"/>
              </a:rPr>
              <a:t>s</a:t>
            </a:r>
            <a:r>
              <a:rPr sz="3600" b="0" spc="-5" dirty="0">
                <a:solidFill>
                  <a:srgbClr val="404040"/>
                </a:solidFill>
                <a:latin typeface="Segoe UI Light"/>
                <a:cs typeface="Segoe UI Light"/>
              </a:rPr>
              <a:t>-</a:t>
            </a:r>
            <a:r>
              <a:rPr sz="3600" b="0" dirty="0">
                <a:solidFill>
                  <a:srgbClr val="404040"/>
                </a:solidFill>
                <a:latin typeface="Segoe UI Light"/>
                <a:cs typeface="Segoe UI Light"/>
              </a:rPr>
              <a:t>ens</a:t>
            </a:r>
            <a:r>
              <a:rPr sz="3600" b="0" spc="-15" dirty="0">
                <a:solidFill>
                  <a:srgbClr val="404040"/>
                </a:solidFill>
                <a:latin typeface="Segoe UI Light"/>
                <a:cs typeface="Segoe UI Light"/>
              </a:rPr>
              <a:t>e</a:t>
            </a:r>
            <a:r>
              <a:rPr sz="3600" b="0" dirty="0">
                <a:solidFill>
                  <a:srgbClr val="404040"/>
                </a:solidFill>
                <a:latin typeface="Segoe UI Light"/>
                <a:cs typeface="Segoe UI Light"/>
              </a:rPr>
              <a:t>mb</a:t>
            </a:r>
            <a:r>
              <a:rPr sz="3600" b="0" spc="5" dirty="0">
                <a:solidFill>
                  <a:srgbClr val="404040"/>
                </a:solidFill>
                <a:latin typeface="Segoe UI Light"/>
                <a:cs typeface="Segoe UI Light"/>
              </a:rPr>
              <a:t>l</a:t>
            </a:r>
            <a:r>
              <a:rPr sz="3600" b="0" dirty="0">
                <a:solidFill>
                  <a:srgbClr val="404040"/>
                </a:solidFill>
                <a:latin typeface="Segoe UI Light"/>
                <a:cs typeface="Segoe UI Light"/>
              </a:rPr>
              <a:t>e</a:t>
            </a:r>
            <a:r>
              <a:rPr sz="3600" b="0" spc="10" dirty="0">
                <a:solidFill>
                  <a:srgbClr val="404040"/>
                </a:solidFill>
                <a:latin typeface="Segoe UI Light"/>
                <a:cs typeface="Segoe UI Light"/>
              </a:rPr>
              <a:t> </a:t>
            </a:r>
            <a:r>
              <a:rPr sz="3600" b="0" spc="-5" dirty="0">
                <a:solidFill>
                  <a:srgbClr val="404040"/>
                </a:solidFill>
                <a:latin typeface="Segoe UI Light"/>
                <a:cs typeface="Segoe UI Light"/>
              </a:rPr>
              <a:t>d’u</a:t>
            </a:r>
            <a:r>
              <a:rPr sz="3600" b="0" dirty="0">
                <a:solidFill>
                  <a:srgbClr val="404040"/>
                </a:solidFill>
                <a:latin typeface="Segoe UI Light"/>
                <a:cs typeface="Segoe UI Light"/>
              </a:rPr>
              <a:t>n</a:t>
            </a:r>
            <a:r>
              <a:rPr sz="3600" b="0" spc="-5" dirty="0">
                <a:solidFill>
                  <a:srgbClr val="404040"/>
                </a:solidFill>
                <a:latin typeface="Segoe UI Light"/>
                <a:cs typeface="Segoe UI Light"/>
              </a:rPr>
              <a:t> p</a:t>
            </a:r>
            <a:r>
              <a:rPr sz="3600" b="0" spc="-80" dirty="0">
                <a:solidFill>
                  <a:srgbClr val="404040"/>
                </a:solidFill>
                <a:latin typeface="Segoe UI Light"/>
                <a:cs typeface="Segoe UI Light"/>
              </a:rPr>
              <a:t>r</a:t>
            </a:r>
            <a:r>
              <a:rPr sz="3600" b="0" spc="-5" dirty="0">
                <a:solidFill>
                  <a:srgbClr val="404040"/>
                </a:solidFill>
                <a:latin typeface="Segoe UI Light"/>
                <a:cs typeface="Segoe UI Light"/>
              </a:rPr>
              <a:t>odui</a:t>
            </a:r>
            <a:r>
              <a:rPr sz="3600" b="0" dirty="0">
                <a:solidFill>
                  <a:srgbClr val="404040"/>
                </a:solidFill>
                <a:latin typeface="Segoe UI Light"/>
                <a:cs typeface="Segoe UI Light"/>
              </a:rPr>
              <a:t>t	ca</a:t>
            </a:r>
            <a:r>
              <a:rPr sz="3600" b="0" spc="145" dirty="0">
                <a:solidFill>
                  <a:srgbClr val="404040"/>
                </a:solidFill>
                <a:latin typeface="Segoe UI Light"/>
                <a:cs typeface="Segoe UI Light"/>
              </a:rPr>
              <a:t>r</a:t>
            </a:r>
            <a:r>
              <a:rPr sz="3600" b="0" dirty="0">
                <a:solidFill>
                  <a:srgbClr val="404040"/>
                </a:solidFill>
                <a:latin typeface="Segoe UI Light"/>
                <a:cs typeface="Segoe UI Light"/>
              </a:rPr>
              <a:t>té</a:t>
            </a:r>
            <a:r>
              <a:rPr sz="3600" b="0" spc="-15" dirty="0">
                <a:solidFill>
                  <a:srgbClr val="404040"/>
                </a:solidFill>
                <a:latin typeface="Segoe UI Light"/>
                <a:cs typeface="Segoe UI Light"/>
              </a:rPr>
              <a:t>s</a:t>
            </a:r>
            <a:r>
              <a:rPr sz="3600" b="0" spc="-5" dirty="0">
                <a:solidFill>
                  <a:srgbClr val="404040"/>
                </a:solidFill>
                <a:latin typeface="Segoe UI Light"/>
                <a:cs typeface="Segoe UI Light"/>
              </a:rPr>
              <a:t>ien  de</a:t>
            </a:r>
            <a:r>
              <a:rPr sz="3600" b="0" spc="-10" dirty="0">
                <a:solidFill>
                  <a:srgbClr val="404040"/>
                </a:solidFill>
                <a:latin typeface="Segoe UI Light"/>
                <a:cs typeface="Segoe UI Light"/>
              </a:rPr>
              <a:t> </a:t>
            </a:r>
            <a:r>
              <a:rPr sz="3600" b="0" spc="-5" dirty="0">
                <a:solidFill>
                  <a:srgbClr val="404040"/>
                </a:solidFill>
                <a:latin typeface="Segoe UI Light"/>
                <a:cs typeface="Segoe UI Light"/>
              </a:rPr>
              <a:t>domaines</a:t>
            </a:r>
            <a:endParaRPr sz="3600">
              <a:latin typeface="Segoe UI Light"/>
              <a:cs typeface="Segoe UI Light"/>
            </a:endParaRPr>
          </a:p>
          <a:p>
            <a:pPr marL="3357245">
              <a:lnSpc>
                <a:spcPct val="100000"/>
              </a:lnSpc>
              <a:spcBef>
                <a:spcPts val="595"/>
              </a:spcBef>
            </a:pPr>
            <a:r>
              <a:rPr sz="3000" spc="590" dirty="0">
                <a:latin typeface="Times New Roman"/>
                <a:cs typeface="Times New Roman"/>
              </a:rPr>
              <a:t>R</a:t>
            </a:r>
            <a:r>
              <a:rPr sz="3000" spc="175" dirty="0">
                <a:latin typeface="Times New Roman"/>
                <a:cs typeface="Times New Roman"/>
              </a:rPr>
              <a:t> </a:t>
            </a:r>
            <a:r>
              <a:rPr sz="3000" spc="635" dirty="0">
                <a:latin typeface="Symbol"/>
                <a:cs typeface="Symbol"/>
              </a:rPr>
              <a:t></a:t>
            </a:r>
            <a:r>
              <a:rPr sz="3000" spc="-300" dirty="0">
                <a:latin typeface="Times New Roman"/>
                <a:cs typeface="Times New Roman"/>
              </a:rPr>
              <a:t> </a:t>
            </a:r>
            <a:r>
              <a:rPr sz="3000" spc="285" dirty="0">
                <a:latin typeface="Times New Roman"/>
                <a:cs typeface="Times New Roman"/>
              </a:rPr>
              <a:t>{</a:t>
            </a:r>
            <a:r>
              <a:rPr sz="3000" i="1" spc="285" dirty="0">
                <a:latin typeface="Times New Roman"/>
                <a:cs typeface="Times New Roman"/>
              </a:rPr>
              <a:t>D</a:t>
            </a:r>
            <a:r>
              <a:rPr sz="2625" spc="427" baseline="-23809" dirty="0">
                <a:latin typeface="Times New Roman"/>
                <a:cs typeface="Times New Roman"/>
              </a:rPr>
              <a:t>1</a:t>
            </a:r>
            <a:r>
              <a:rPr sz="2625" spc="195" baseline="-23809" dirty="0">
                <a:latin typeface="Times New Roman"/>
                <a:cs typeface="Times New Roman"/>
              </a:rPr>
              <a:t> </a:t>
            </a:r>
            <a:r>
              <a:rPr sz="3000" spc="484" dirty="0">
                <a:latin typeface="Symbol"/>
                <a:cs typeface="Symbol"/>
              </a:rPr>
              <a:t></a:t>
            </a:r>
            <a:r>
              <a:rPr sz="3000" spc="-185" dirty="0">
                <a:latin typeface="Times New Roman"/>
                <a:cs typeface="Times New Roman"/>
              </a:rPr>
              <a:t> </a:t>
            </a:r>
            <a:r>
              <a:rPr sz="3000" i="1" spc="365" dirty="0">
                <a:latin typeface="Times New Roman"/>
                <a:cs typeface="Times New Roman"/>
              </a:rPr>
              <a:t>D</a:t>
            </a:r>
            <a:r>
              <a:rPr sz="2625" spc="547" baseline="-23809" dirty="0">
                <a:latin typeface="Times New Roman"/>
                <a:cs typeface="Times New Roman"/>
              </a:rPr>
              <a:t>2</a:t>
            </a:r>
            <a:r>
              <a:rPr sz="2625" spc="434" baseline="-23809" dirty="0">
                <a:latin typeface="Times New Roman"/>
                <a:cs typeface="Times New Roman"/>
              </a:rPr>
              <a:t> </a:t>
            </a:r>
            <a:r>
              <a:rPr sz="3000" spc="385" dirty="0">
                <a:latin typeface="Symbol"/>
                <a:cs typeface="Symbol"/>
              </a:rPr>
              <a:t></a:t>
            </a:r>
            <a:r>
              <a:rPr sz="3000" spc="385" dirty="0">
                <a:latin typeface="Times New Roman"/>
                <a:cs typeface="Times New Roman"/>
              </a:rPr>
              <a:t>...</a:t>
            </a:r>
            <a:r>
              <a:rPr sz="3000" spc="385" dirty="0">
                <a:latin typeface="Symbol"/>
                <a:cs typeface="Symbol"/>
              </a:rPr>
              <a:t></a:t>
            </a:r>
            <a:r>
              <a:rPr sz="3000" spc="-185" dirty="0">
                <a:latin typeface="Times New Roman"/>
                <a:cs typeface="Times New Roman"/>
              </a:rPr>
              <a:t> </a:t>
            </a:r>
            <a:r>
              <a:rPr sz="3000" i="1" spc="350" dirty="0">
                <a:latin typeface="Times New Roman"/>
                <a:cs typeface="Times New Roman"/>
              </a:rPr>
              <a:t>D</a:t>
            </a:r>
            <a:r>
              <a:rPr sz="2625" i="1" spc="525" baseline="-23809" dirty="0">
                <a:latin typeface="Times New Roman"/>
                <a:cs typeface="Times New Roman"/>
              </a:rPr>
              <a:t>k</a:t>
            </a:r>
            <a:r>
              <a:rPr sz="2625" i="1" spc="-150" baseline="-23809" dirty="0">
                <a:latin typeface="Times New Roman"/>
                <a:cs typeface="Times New Roman"/>
              </a:rPr>
              <a:t> </a:t>
            </a:r>
            <a:r>
              <a:rPr sz="3000" spc="425" dirty="0">
                <a:latin typeface="Times New Roman"/>
                <a:cs typeface="Times New Roman"/>
              </a:rPr>
              <a:t>}</a:t>
            </a:r>
            <a:endParaRPr sz="3000">
              <a:latin typeface="Times New Roman"/>
              <a:cs typeface="Times New Roman"/>
            </a:endParaRPr>
          </a:p>
        </p:txBody>
      </p:sp>
    </p:spTree>
    <p:extLst>
      <p:ext uri="{BB962C8B-B14F-4D97-AF65-F5344CB8AC3E}">
        <p14:creationId xmlns:p14="http://schemas.microsoft.com/office/powerpoint/2010/main" val="29149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557269"/>
            <a:ext cx="9766935" cy="4115229"/>
          </a:xfrm>
          <a:prstGeom prst="rect">
            <a:avLst/>
          </a:prstGeom>
        </p:spPr>
        <p:txBody>
          <a:bodyPr vert="horz" wrap="square" lIns="0" tIns="113030" rIns="0" bIns="0" rtlCol="0">
            <a:spAutoFit/>
          </a:bodyPr>
          <a:lstStyle/>
          <a:p>
            <a:pPr marL="12700">
              <a:lnSpc>
                <a:spcPct val="100000"/>
              </a:lnSpc>
              <a:spcBef>
                <a:spcPts val="890"/>
              </a:spcBef>
            </a:pPr>
            <a:r>
              <a:rPr sz="4400" b="0" spc="-60" dirty="0">
                <a:solidFill>
                  <a:srgbClr val="B8131A"/>
                </a:solidFill>
                <a:latin typeface="Segoe UI Light"/>
                <a:cs typeface="Segoe UI Light"/>
              </a:rPr>
              <a:t>Le </a:t>
            </a:r>
            <a:r>
              <a:rPr sz="4400" b="0" spc="-100" dirty="0">
                <a:solidFill>
                  <a:srgbClr val="B8131A"/>
                </a:solidFill>
                <a:latin typeface="Segoe UI Light"/>
                <a:cs typeface="Segoe UI Light"/>
              </a:rPr>
              <a:t>monde</a:t>
            </a:r>
            <a:r>
              <a:rPr sz="4400" b="0" spc="-520" dirty="0">
                <a:solidFill>
                  <a:srgbClr val="B8131A"/>
                </a:solidFill>
                <a:latin typeface="Segoe UI Light"/>
                <a:cs typeface="Segoe UI Light"/>
              </a:rPr>
              <a:t> </a:t>
            </a:r>
            <a:r>
              <a:rPr sz="4400" b="0" spc="-114" dirty="0">
                <a:solidFill>
                  <a:srgbClr val="B8131A"/>
                </a:solidFill>
                <a:latin typeface="Segoe UI Light"/>
                <a:cs typeface="Segoe UI Light"/>
              </a:rPr>
              <a:t>réel</a:t>
            </a:r>
            <a:endParaRPr sz="4400" dirty="0">
              <a:latin typeface="Segoe UI Light"/>
              <a:cs typeface="Segoe UI Light"/>
            </a:endParaRPr>
          </a:p>
          <a:p>
            <a:pPr marL="469900" indent="-457200">
              <a:lnSpc>
                <a:spcPct val="100000"/>
              </a:lnSpc>
              <a:spcBef>
                <a:spcPts val="785"/>
              </a:spcBef>
              <a:buFont typeface="Arial"/>
              <a:buChar char="•"/>
              <a:tabLst>
                <a:tab pos="469265" algn="l"/>
                <a:tab pos="469900" algn="l"/>
              </a:tabLst>
            </a:pPr>
            <a:r>
              <a:rPr sz="4250" b="0" dirty="0">
                <a:solidFill>
                  <a:srgbClr val="404040"/>
                </a:solidFill>
                <a:latin typeface="Segoe UI Light"/>
                <a:cs typeface="Segoe UI Light"/>
              </a:rPr>
              <a:t>Entreprise </a:t>
            </a:r>
            <a:r>
              <a:rPr sz="4250" b="0" spc="5" dirty="0">
                <a:solidFill>
                  <a:srgbClr val="404040"/>
                </a:solidFill>
                <a:latin typeface="Segoe UI Light"/>
                <a:cs typeface="Segoe UI Light"/>
              </a:rPr>
              <a:t>de vente de </a:t>
            </a:r>
            <a:r>
              <a:rPr sz="4250" b="0" spc="-10" dirty="0">
                <a:solidFill>
                  <a:srgbClr val="404040"/>
                </a:solidFill>
                <a:latin typeface="Segoe UI Light"/>
                <a:cs typeface="Segoe UI Light"/>
              </a:rPr>
              <a:t>presse</a:t>
            </a:r>
            <a:r>
              <a:rPr sz="4250" b="0" spc="-45" dirty="0">
                <a:solidFill>
                  <a:srgbClr val="404040"/>
                </a:solidFill>
                <a:latin typeface="Segoe UI Light"/>
                <a:cs typeface="Segoe UI Light"/>
              </a:rPr>
              <a:t> </a:t>
            </a:r>
            <a:r>
              <a:rPr sz="4250" b="0" spc="5" dirty="0">
                <a:solidFill>
                  <a:srgbClr val="404040"/>
                </a:solidFill>
                <a:latin typeface="Segoe UI Light"/>
                <a:cs typeface="Segoe UI Light"/>
              </a:rPr>
              <a:t>numérique</a:t>
            </a:r>
            <a:endParaRPr sz="4250" dirty="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10" dirty="0">
                <a:solidFill>
                  <a:srgbClr val="404040"/>
                </a:solidFill>
                <a:latin typeface="Segoe UI Light"/>
                <a:cs typeface="Segoe UI Light"/>
              </a:rPr>
              <a:t>Démarrage de</a:t>
            </a:r>
            <a:r>
              <a:rPr sz="4250" b="0" spc="-70" dirty="0">
                <a:solidFill>
                  <a:srgbClr val="404040"/>
                </a:solidFill>
                <a:latin typeface="Segoe UI Light"/>
                <a:cs typeface="Segoe UI Light"/>
              </a:rPr>
              <a:t> </a:t>
            </a:r>
            <a:r>
              <a:rPr sz="4250" b="0" spc="-35" dirty="0">
                <a:solidFill>
                  <a:srgbClr val="404040"/>
                </a:solidFill>
                <a:latin typeface="Segoe UI Light"/>
                <a:cs typeface="Segoe UI Light"/>
              </a:rPr>
              <a:t>l’activité</a:t>
            </a:r>
            <a:endParaRPr sz="4250" dirty="0">
              <a:latin typeface="Segoe UI Light"/>
              <a:cs typeface="Segoe UI Light"/>
            </a:endParaRPr>
          </a:p>
          <a:p>
            <a:pPr marL="1003300" lvl="1" indent="-381000">
              <a:lnSpc>
                <a:spcPct val="100000"/>
              </a:lnSpc>
              <a:spcBef>
                <a:spcPts val="765"/>
              </a:spcBef>
              <a:buFont typeface="Arial"/>
              <a:buChar char="–"/>
              <a:tabLst>
                <a:tab pos="1003300" algn="l"/>
              </a:tabLst>
            </a:pPr>
            <a:r>
              <a:rPr sz="3200" dirty="0" err="1">
                <a:solidFill>
                  <a:srgbClr val="404040"/>
                </a:solidFill>
                <a:latin typeface="Segoe UI"/>
                <a:cs typeface="Segoe UI"/>
              </a:rPr>
              <a:t>Définir</a:t>
            </a:r>
            <a:r>
              <a:rPr sz="3200" dirty="0">
                <a:solidFill>
                  <a:srgbClr val="404040"/>
                </a:solidFill>
                <a:latin typeface="Segoe UI"/>
                <a:cs typeface="Segoe UI"/>
              </a:rPr>
              <a:t> les </a:t>
            </a:r>
            <a:r>
              <a:rPr sz="3200" spc="-15" dirty="0" err="1">
                <a:solidFill>
                  <a:srgbClr val="404040"/>
                </a:solidFill>
                <a:latin typeface="Segoe UI"/>
                <a:cs typeface="Segoe UI"/>
              </a:rPr>
              <a:t>offres</a:t>
            </a:r>
            <a:r>
              <a:rPr sz="3200" spc="-55" dirty="0">
                <a:solidFill>
                  <a:srgbClr val="404040"/>
                </a:solidFill>
                <a:latin typeface="Segoe UI"/>
                <a:cs typeface="Segoe UI"/>
              </a:rPr>
              <a:t> </a:t>
            </a:r>
            <a:r>
              <a:rPr sz="3200" spc="-5" dirty="0" err="1">
                <a:solidFill>
                  <a:srgbClr val="404040"/>
                </a:solidFill>
                <a:latin typeface="Segoe UI"/>
                <a:cs typeface="Segoe UI"/>
              </a:rPr>
              <a:t>commerciales</a:t>
            </a:r>
            <a:endParaRPr lang="fr-FR" sz="3200" spc="-5" dirty="0">
              <a:solidFill>
                <a:srgbClr val="404040"/>
              </a:solidFill>
              <a:latin typeface="Segoe UI"/>
              <a:cs typeface="Segoe UI"/>
            </a:endParaRPr>
          </a:p>
          <a:p>
            <a:pPr marL="1003300" lvl="1" indent="-381000">
              <a:spcBef>
                <a:spcPts val="765"/>
              </a:spcBef>
              <a:buFont typeface="Arial"/>
              <a:buChar char="–"/>
              <a:tabLst>
                <a:tab pos="1003300" algn="l"/>
              </a:tabLst>
            </a:pPr>
            <a:r>
              <a:rPr lang="fr-FR" sz="3200" dirty="0">
                <a:solidFill>
                  <a:srgbClr val="404040"/>
                </a:solidFill>
                <a:latin typeface="Segoe UI"/>
                <a:cs typeface="Segoe UI"/>
              </a:rPr>
              <a:t>Développement du </a:t>
            </a:r>
            <a:r>
              <a:rPr lang="fr-FR" sz="3200" spc="-10" dirty="0">
                <a:solidFill>
                  <a:srgbClr val="404040"/>
                </a:solidFill>
                <a:latin typeface="Segoe UI"/>
                <a:cs typeface="Segoe UI"/>
              </a:rPr>
              <a:t>site</a:t>
            </a:r>
            <a:r>
              <a:rPr lang="fr-FR" sz="3200" dirty="0">
                <a:solidFill>
                  <a:srgbClr val="404040"/>
                </a:solidFill>
                <a:latin typeface="Segoe UI"/>
                <a:cs typeface="Segoe UI"/>
              </a:rPr>
              <a:t> web</a:t>
            </a:r>
            <a:endParaRPr sz="3200" dirty="0">
              <a:latin typeface="Segoe UI"/>
              <a:cs typeface="Segoe UI"/>
            </a:endParaRPr>
          </a:p>
          <a:p>
            <a:pPr marL="1003300" lvl="1" indent="-381000">
              <a:lnSpc>
                <a:spcPct val="100000"/>
              </a:lnSpc>
              <a:spcBef>
                <a:spcPts val="770"/>
              </a:spcBef>
              <a:buFont typeface="Arial"/>
              <a:buChar char="–"/>
              <a:tabLst>
                <a:tab pos="1003300" algn="l"/>
              </a:tabLst>
            </a:pPr>
            <a:r>
              <a:rPr sz="3200" dirty="0">
                <a:solidFill>
                  <a:srgbClr val="404040"/>
                </a:solidFill>
                <a:latin typeface="Segoe UI"/>
                <a:cs typeface="Segoe UI"/>
              </a:rPr>
              <a:t>… et </a:t>
            </a:r>
            <a:r>
              <a:rPr sz="3200" spc="-5" dirty="0">
                <a:solidFill>
                  <a:srgbClr val="404040"/>
                </a:solidFill>
                <a:latin typeface="Segoe UI"/>
                <a:cs typeface="Segoe UI"/>
              </a:rPr>
              <a:t>création </a:t>
            </a:r>
            <a:r>
              <a:rPr sz="3200" dirty="0">
                <a:solidFill>
                  <a:srgbClr val="404040"/>
                </a:solidFill>
                <a:latin typeface="Segoe UI"/>
                <a:cs typeface="Segoe UI"/>
              </a:rPr>
              <a:t>d’une </a:t>
            </a:r>
            <a:r>
              <a:rPr sz="3200" spc="-10" dirty="0">
                <a:solidFill>
                  <a:srgbClr val="404040"/>
                </a:solidFill>
                <a:latin typeface="Segoe UI"/>
                <a:cs typeface="Segoe UI"/>
              </a:rPr>
              <a:t>base </a:t>
            </a:r>
            <a:r>
              <a:rPr sz="3200" dirty="0">
                <a:solidFill>
                  <a:srgbClr val="404040"/>
                </a:solidFill>
                <a:latin typeface="Segoe UI"/>
                <a:cs typeface="Segoe UI"/>
              </a:rPr>
              <a:t>de</a:t>
            </a:r>
            <a:r>
              <a:rPr sz="3200" spc="-15" dirty="0">
                <a:solidFill>
                  <a:srgbClr val="404040"/>
                </a:solidFill>
                <a:latin typeface="Segoe UI"/>
                <a:cs typeface="Segoe UI"/>
              </a:rPr>
              <a:t> </a:t>
            </a:r>
            <a:r>
              <a:rPr sz="3200" dirty="0">
                <a:solidFill>
                  <a:srgbClr val="404040"/>
                </a:solidFill>
                <a:latin typeface="Segoe UI"/>
                <a:cs typeface="Segoe UI"/>
              </a:rPr>
              <a:t>données</a:t>
            </a:r>
            <a:endParaRPr sz="3200" dirty="0">
              <a:latin typeface="Segoe UI"/>
              <a:cs typeface="Segoe UI"/>
            </a:endParaRPr>
          </a:p>
        </p:txBody>
      </p:sp>
      <p:sp>
        <p:nvSpPr>
          <p:cNvPr id="5" name="object 5"/>
          <p:cNvSpPr txBox="1"/>
          <p:nvPr/>
        </p:nvSpPr>
        <p:spPr>
          <a:xfrm>
            <a:off x="78739" y="36321"/>
            <a:ext cx="86677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Cas</a:t>
            </a:r>
            <a:r>
              <a:rPr sz="1200" b="1" spc="-60" dirty="0">
                <a:latin typeface="Segoe UI"/>
                <a:cs typeface="Segoe UI"/>
              </a:rPr>
              <a:t> </a:t>
            </a:r>
            <a:r>
              <a:rPr sz="1200" b="1" spc="-5" dirty="0">
                <a:latin typeface="Segoe UI"/>
                <a:cs typeface="Segoe UI"/>
              </a:rPr>
              <a:t>d’usage</a:t>
            </a:r>
            <a:endParaRPr sz="1200" dirty="0">
              <a:latin typeface="Segoe UI"/>
              <a:cs typeface="Segoe UI"/>
            </a:endParaRPr>
          </a:p>
        </p:txBody>
      </p:sp>
      <p:sp>
        <p:nvSpPr>
          <p:cNvPr id="6" name="object 6"/>
          <p:cNvSpPr txBox="1"/>
          <p:nvPr/>
        </p:nvSpPr>
        <p:spPr>
          <a:xfrm>
            <a:off x="1086103"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7" name="object 7"/>
          <p:cNvSpPr txBox="1"/>
          <p:nvPr/>
        </p:nvSpPr>
        <p:spPr>
          <a:xfrm>
            <a:off x="1629808" y="36321"/>
            <a:ext cx="1365885" cy="208279"/>
          </a:xfrm>
          <a:prstGeom prst="rect">
            <a:avLst/>
          </a:prstGeom>
        </p:spPr>
        <p:txBody>
          <a:bodyPr vert="horz" wrap="square" lIns="0" tIns="12700" rIns="0" bIns="0" rtlCol="0">
            <a:spAutoFit/>
          </a:bodyPr>
          <a:lstStyle/>
          <a:p>
            <a:pPr marL="12700">
              <a:lnSpc>
                <a:spcPct val="100000"/>
              </a:lnSpc>
              <a:spcBef>
                <a:spcPts val="100"/>
              </a:spcBef>
              <a:tabLst>
                <a:tab pos="476884" algn="l"/>
              </a:tabLst>
            </a:pPr>
            <a:r>
              <a:rPr sz="1200" spc="-5" dirty="0">
                <a:solidFill>
                  <a:srgbClr val="D9D9D9"/>
                </a:solidFill>
                <a:latin typeface="Segoe UI"/>
                <a:cs typeface="Segoe UI"/>
              </a:rPr>
              <a:t>BDD	Modélisation</a:t>
            </a:r>
            <a:endParaRPr sz="1200">
              <a:latin typeface="Segoe UI"/>
              <a:cs typeface="Segoe UI"/>
            </a:endParaRPr>
          </a:p>
        </p:txBody>
      </p:sp>
      <p:sp>
        <p:nvSpPr>
          <p:cNvPr id="8" name="object 8"/>
          <p:cNvSpPr txBox="1"/>
          <p:nvPr/>
        </p:nvSpPr>
        <p:spPr>
          <a:xfrm>
            <a:off x="11475466" y="22606"/>
            <a:ext cx="45974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4</a:t>
            </a:r>
            <a:endParaRPr sz="1200">
              <a:latin typeface="Segoe UI Light"/>
              <a:cs typeface="Segoe UI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
        <p:nvSpPr>
          <p:cNvPr id="4" name="object 4"/>
          <p:cNvSpPr txBox="1"/>
          <p:nvPr/>
        </p:nvSpPr>
        <p:spPr>
          <a:xfrm>
            <a:off x="178409" y="623291"/>
            <a:ext cx="11625580" cy="5592445"/>
          </a:xfrm>
          <a:prstGeom prst="rect">
            <a:avLst/>
          </a:prstGeom>
        </p:spPr>
        <p:txBody>
          <a:bodyPr vert="horz" wrap="square" lIns="0" tIns="46990" rIns="0" bIns="0" rtlCol="0">
            <a:spAutoFit/>
          </a:bodyPr>
          <a:lstStyle/>
          <a:p>
            <a:pPr marL="12700">
              <a:lnSpc>
                <a:spcPct val="100000"/>
              </a:lnSpc>
              <a:spcBef>
                <a:spcPts val="370"/>
              </a:spcBef>
            </a:pPr>
            <a:r>
              <a:rPr sz="4400" b="0" spc="-215" dirty="0">
                <a:solidFill>
                  <a:srgbClr val="B8131A"/>
                </a:solidFill>
                <a:latin typeface="Segoe UI Light"/>
                <a:cs typeface="Segoe UI Light"/>
              </a:rPr>
              <a:t>Tuple</a:t>
            </a:r>
            <a:endParaRPr sz="4400">
              <a:latin typeface="Segoe UI Light"/>
              <a:cs typeface="Segoe UI Light"/>
            </a:endParaRPr>
          </a:p>
          <a:p>
            <a:pPr marL="469900" marR="5080" indent="-457200">
              <a:lnSpc>
                <a:spcPts val="4610"/>
              </a:lnSpc>
              <a:spcBef>
                <a:spcPts val="840"/>
              </a:spcBef>
              <a:buFont typeface="Arial"/>
              <a:buChar char="•"/>
              <a:tabLst>
                <a:tab pos="469265" algn="l"/>
                <a:tab pos="469900" algn="l"/>
              </a:tabLst>
            </a:pPr>
            <a:r>
              <a:rPr sz="4250" b="0" spc="5" dirty="0">
                <a:solidFill>
                  <a:srgbClr val="404040"/>
                </a:solidFill>
                <a:latin typeface="Segoe UI Light"/>
                <a:cs typeface="Segoe UI Light"/>
              </a:rPr>
              <a:t>Les </a:t>
            </a:r>
            <a:r>
              <a:rPr sz="4250" b="0" spc="10" dirty="0">
                <a:solidFill>
                  <a:srgbClr val="404040"/>
                </a:solidFill>
                <a:latin typeface="Segoe UI Light"/>
                <a:cs typeface="Segoe UI Light"/>
              </a:rPr>
              <a:t>éléments </a:t>
            </a:r>
            <a:r>
              <a:rPr sz="4250" b="0" spc="5" dirty="0">
                <a:solidFill>
                  <a:srgbClr val="404040"/>
                </a:solidFill>
                <a:latin typeface="Segoe UI Light"/>
                <a:cs typeface="Segoe UI Light"/>
              </a:rPr>
              <a:t>constituants la </a:t>
            </a:r>
            <a:r>
              <a:rPr sz="4250" b="0" spc="-5" dirty="0">
                <a:solidFill>
                  <a:srgbClr val="404040"/>
                </a:solidFill>
                <a:latin typeface="Segoe UI Light"/>
                <a:cs typeface="Segoe UI Light"/>
              </a:rPr>
              <a:t>relation </a:t>
            </a:r>
            <a:r>
              <a:rPr sz="4250" b="0" spc="5" dirty="0">
                <a:solidFill>
                  <a:srgbClr val="404040"/>
                </a:solidFill>
                <a:latin typeface="Segoe UI Light"/>
                <a:cs typeface="Segoe UI Light"/>
              </a:rPr>
              <a:t>sont appelés  </a:t>
            </a:r>
            <a:r>
              <a:rPr sz="4250" b="0" spc="10" dirty="0">
                <a:solidFill>
                  <a:srgbClr val="404040"/>
                </a:solidFill>
                <a:latin typeface="Segoe UI Light"/>
                <a:cs typeface="Segoe UI Light"/>
              </a:rPr>
              <a:t>tuples</a:t>
            </a:r>
            <a:endParaRPr sz="4250">
              <a:latin typeface="Segoe UI Light"/>
              <a:cs typeface="Segoe UI Light"/>
            </a:endParaRPr>
          </a:p>
          <a:p>
            <a:pPr>
              <a:lnSpc>
                <a:spcPct val="100000"/>
              </a:lnSpc>
              <a:spcBef>
                <a:spcPts val="35"/>
              </a:spcBef>
              <a:buClr>
                <a:srgbClr val="404040"/>
              </a:buClr>
              <a:buFont typeface="Arial"/>
              <a:buChar char="•"/>
            </a:pPr>
            <a:endParaRPr sz="5750">
              <a:latin typeface="Times New Roman"/>
              <a:cs typeface="Times New Roman"/>
            </a:endParaRPr>
          </a:p>
          <a:p>
            <a:pPr marL="469900" marR="1223010" indent="-457200">
              <a:lnSpc>
                <a:spcPts val="4610"/>
              </a:lnSpc>
              <a:buFont typeface="Arial"/>
              <a:buChar char="•"/>
              <a:tabLst>
                <a:tab pos="469265" algn="l"/>
                <a:tab pos="469900" algn="l"/>
              </a:tabLst>
            </a:pPr>
            <a:r>
              <a:rPr sz="4250" b="0" spc="5" dirty="0">
                <a:solidFill>
                  <a:srgbClr val="404040"/>
                </a:solidFill>
                <a:latin typeface="Segoe UI Light"/>
                <a:cs typeface="Segoe UI Light"/>
              </a:rPr>
              <a:t>Chaque </a:t>
            </a:r>
            <a:r>
              <a:rPr sz="4250" b="0" spc="10" dirty="0">
                <a:solidFill>
                  <a:srgbClr val="404040"/>
                </a:solidFill>
                <a:latin typeface="Segoe UI Light"/>
                <a:cs typeface="Segoe UI Light"/>
              </a:rPr>
              <a:t>tuple a </a:t>
            </a:r>
            <a:r>
              <a:rPr sz="4250" b="0" spc="5" dirty="0">
                <a:solidFill>
                  <a:srgbClr val="404040"/>
                </a:solidFill>
                <a:latin typeface="Segoe UI Light"/>
                <a:cs typeface="Segoe UI Light"/>
              </a:rPr>
              <a:t>donc </a:t>
            </a:r>
            <a:r>
              <a:rPr sz="4250" b="0" spc="10" dirty="0">
                <a:solidFill>
                  <a:srgbClr val="404040"/>
                </a:solidFill>
                <a:latin typeface="Segoe UI Light"/>
                <a:cs typeface="Segoe UI Light"/>
              </a:rPr>
              <a:t>une </a:t>
            </a:r>
            <a:r>
              <a:rPr sz="4250" b="0" dirty="0">
                <a:solidFill>
                  <a:srgbClr val="404040"/>
                </a:solidFill>
                <a:latin typeface="Segoe UI Light"/>
                <a:cs typeface="Segoe UI Light"/>
              </a:rPr>
              <a:t>valeur </a:t>
            </a:r>
            <a:r>
              <a:rPr sz="4250" b="0" spc="5" dirty="0">
                <a:solidFill>
                  <a:srgbClr val="404040"/>
                </a:solidFill>
                <a:latin typeface="Segoe UI Light"/>
                <a:cs typeface="Segoe UI Light"/>
              </a:rPr>
              <a:t>sur </a:t>
            </a:r>
            <a:r>
              <a:rPr sz="4250" b="0" spc="10" dirty="0">
                <a:solidFill>
                  <a:srgbClr val="404040"/>
                </a:solidFill>
                <a:latin typeface="Segoe UI Light"/>
                <a:cs typeface="Segoe UI Light"/>
              </a:rPr>
              <a:t>chaque  </a:t>
            </a:r>
            <a:r>
              <a:rPr sz="4250" b="0" spc="5" dirty="0">
                <a:solidFill>
                  <a:srgbClr val="404040"/>
                </a:solidFill>
                <a:latin typeface="Segoe UI Light"/>
                <a:cs typeface="Segoe UI Light"/>
              </a:rPr>
              <a:t>domaine de la </a:t>
            </a:r>
            <a:r>
              <a:rPr sz="4250" b="0" dirty="0">
                <a:solidFill>
                  <a:srgbClr val="404040"/>
                </a:solidFill>
                <a:latin typeface="Segoe UI Light"/>
                <a:cs typeface="Segoe UI Light"/>
              </a:rPr>
              <a:t>relation: </a:t>
            </a:r>
            <a:r>
              <a:rPr sz="4250" b="0" spc="5" dirty="0">
                <a:solidFill>
                  <a:srgbClr val="404040"/>
                </a:solidFill>
                <a:latin typeface="Segoe UI Light"/>
                <a:cs typeface="Segoe UI Light"/>
              </a:rPr>
              <a:t>un</a:t>
            </a:r>
            <a:r>
              <a:rPr sz="4250" b="0" spc="-25" dirty="0">
                <a:solidFill>
                  <a:srgbClr val="404040"/>
                </a:solidFill>
                <a:latin typeface="Segoe UI Light"/>
                <a:cs typeface="Segoe UI Light"/>
              </a:rPr>
              <a:t> </a:t>
            </a:r>
            <a:r>
              <a:rPr sz="4250" b="0" dirty="0">
                <a:solidFill>
                  <a:srgbClr val="404040"/>
                </a:solidFill>
                <a:latin typeface="Segoe UI Light"/>
                <a:cs typeface="Segoe UI Light"/>
              </a:rPr>
              <a:t>attribut</a:t>
            </a:r>
            <a:endParaRPr sz="4250">
              <a:latin typeface="Segoe UI Light"/>
              <a:cs typeface="Segoe UI Light"/>
            </a:endParaRPr>
          </a:p>
          <a:p>
            <a:pPr marL="622300">
              <a:lnSpc>
                <a:spcPct val="100000"/>
              </a:lnSpc>
              <a:spcBef>
                <a:spcPts val="355"/>
              </a:spcBef>
            </a:pPr>
            <a:r>
              <a:rPr sz="3200" dirty="0">
                <a:solidFill>
                  <a:srgbClr val="404040"/>
                </a:solidFill>
                <a:latin typeface="Arial"/>
                <a:cs typeface="Arial"/>
              </a:rPr>
              <a:t>– </a:t>
            </a:r>
            <a:r>
              <a:rPr sz="3200" dirty="0">
                <a:solidFill>
                  <a:srgbClr val="404040"/>
                </a:solidFill>
                <a:latin typeface="Segoe UI"/>
                <a:cs typeface="Segoe UI"/>
              </a:rPr>
              <a:t>Exemple</a:t>
            </a:r>
            <a:r>
              <a:rPr sz="3200" spc="-575" dirty="0">
                <a:solidFill>
                  <a:srgbClr val="404040"/>
                </a:solidFill>
                <a:latin typeface="Segoe UI"/>
                <a:cs typeface="Segoe UI"/>
              </a:rPr>
              <a:t> </a:t>
            </a:r>
            <a:r>
              <a:rPr sz="3200" dirty="0">
                <a:solidFill>
                  <a:srgbClr val="404040"/>
                </a:solidFill>
                <a:latin typeface="Segoe UI"/>
                <a:cs typeface="Segoe UI"/>
              </a:rPr>
              <a:t>:</a:t>
            </a:r>
            <a:endParaRPr sz="3200">
              <a:latin typeface="Segoe UI"/>
              <a:cs typeface="Segoe UI"/>
            </a:endParaRPr>
          </a:p>
          <a:p>
            <a:pPr marL="3263265">
              <a:lnSpc>
                <a:spcPct val="100000"/>
              </a:lnSpc>
              <a:spcBef>
                <a:spcPts val="145"/>
              </a:spcBef>
            </a:pPr>
            <a:r>
              <a:rPr sz="2950" spc="35" dirty="0">
                <a:latin typeface="Times New Roman"/>
                <a:cs typeface="Times New Roman"/>
              </a:rPr>
              <a:t>R</a:t>
            </a:r>
            <a:r>
              <a:rPr sz="2950" spc="65" dirty="0">
                <a:latin typeface="Times New Roman"/>
                <a:cs typeface="Times New Roman"/>
              </a:rPr>
              <a:t> </a:t>
            </a:r>
            <a:r>
              <a:rPr sz="2950" spc="35" dirty="0">
                <a:latin typeface="Symbol"/>
                <a:cs typeface="Symbol"/>
              </a:rPr>
              <a:t></a:t>
            </a:r>
            <a:r>
              <a:rPr sz="2950" spc="-305" dirty="0">
                <a:latin typeface="Times New Roman"/>
                <a:cs typeface="Times New Roman"/>
              </a:rPr>
              <a:t> </a:t>
            </a:r>
            <a:r>
              <a:rPr sz="2950" spc="-25" dirty="0">
                <a:latin typeface="Times New Roman"/>
                <a:cs typeface="Times New Roman"/>
              </a:rPr>
              <a:t>{{0,1}</a:t>
            </a:r>
            <a:r>
              <a:rPr sz="2950" spc="-350" dirty="0">
                <a:latin typeface="Times New Roman"/>
                <a:cs typeface="Times New Roman"/>
              </a:rPr>
              <a:t> </a:t>
            </a:r>
            <a:r>
              <a:rPr sz="2950" spc="15" dirty="0">
                <a:latin typeface="Symbol"/>
                <a:cs typeface="Symbol"/>
              </a:rPr>
              <a:t></a:t>
            </a:r>
            <a:r>
              <a:rPr sz="2950" spc="15" dirty="0">
                <a:latin typeface="Times New Roman"/>
                <a:cs typeface="Times New Roman"/>
              </a:rPr>
              <a:t>{a,</a:t>
            </a:r>
            <a:r>
              <a:rPr sz="2950" spc="-225" dirty="0">
                <a:latin typeface="Times New Roman"/>
                <a:cs typeface="Times New Roman"/>
              </a:rPr>
              <a:t> </a:t>
            </a:r>
            <a:r>
              <a:rPr sz="2950" spc="20" dirty="0">
                <a:latin typeface="Times New Roman"/>
                <a:cs typeface="Times New Roman"/>
              </a:rPr>
              <a:t>b,</a:t>
            </a:r>
            <a:r>
              <a:rPr sz="2950" spc="-415" dirty="0">
                <a:latin typeface="Times New Roman"/>
                <a:cs typeface="Times New Roman"/>
              </a:rPr>
              <a:t> </a:t>
            </a:r>
            <a:r>
              <a:rPr sz="2950" spc="35" dirty="0">
                <a:latin typeface="Times New Roman"/>
                <a:cs typeface="Times New Roman"/>
              </a:rPr>
              <a:t>c}}</a:t>
            </a:r>
            <a:endParaRPr sz="2950">
              <a:latin typeface="Times New Roman"/>
              <a:cs typeface="Times New Roman"/>
            </a:endParaRPr>
          </a:p>
          <a:p>
            <a:pPr marL="3263265">
              <a:lnSpc>
                <a:spcPct val="100000"/>
              </a:lnSpc>
              <a:spcBef>
                <a:spcPts val="925"/>
              </a:spcBef>
            </a:pPr>
            <a:r>
              <a:rPr sz="2950" spc="35" dirty="0">
                <a:latin typeface="Times New Roman"/>
                <a:cs typeface="Times New Roman"/>
              </a:rPr>
              <a:t>R</a:t>
            </a:r>
            <a:r>
              <a:rPr sz="2950" spc="110" dirty="0">
                <a:latin typeface="Times New Roman"/>
                <a:cs typeface="Times New Roman"/>
              </a:rPr>
              <a:t> </a:t>
            </a:r>
            <a:r>
              <a:rPr sz="2950" spc="30" dirty="0">
                <a:latin typeface="Symbol"/>
                <a:cs typeface="Symbol"/>
              </a:rPr>
              <a:t></a:t>
            </a:r>
            <a:r>
              <a:rPr sz="2950" spc="-330" dirty="0">
                <a:latin typeface="Times New Roman"/>
                <a:cs typeface="Times New Roman"/>
              </a:rPr>
              <a:t> </a:t>
            </a:r>
            <a:r>
              <a:rPr sz="2950" spc="-30" dirty="0">
                <a:latin typeface="Times New Roman"/>
                <a:cs typeface="Times New Roman"/>
              </a:rPr>
              <a:t>{(0,</a:t>
            </a:r>
            <a:r>
              <a:rPr sz="2950" spc="-225" dirty="0">
                <a:latin typeface="Times New Roman"/>
                <a:cs typeface="Times New Roman"/>
              </a:rPr>
              <a:t> </a:t>
            </a:r>
            <a:r>
              <a:rPr sz="2950" spc="-15" dirty="0">
                <a:latin typeface="Times New Roman"/>
                <a:cs typeface="Times New Roman"/>
              </a:rPr>
              <a:t>a),</a:t>
            </a:r>
            <a:r>
              <a:rPr sz="2950" spc="-360" dirty="0">
                <a:latin typeface="Times New Roman"/>
                <a:cs typeface="Times New Roman"/>
              </a:rPr>
              <a:t> </a:t>
            </a:r>
            <a:r>
              <a:rPr sz="2950" spc="-5" dirty="0">
                <a:latin typeface="Times New Roman"/>
                <a:cs typeface="Times New Roman"/>
              </a:rPr>
              <a:t>(0,</a:t>
            </a:r>
            <a:r>
              <a:rPr sz="2950" spc="-325" dirty="0">
                <a:latin typeface="Times New Roman"/>
                <a:cs typeface="Times New Roman"/>
              </a:rPr>
              <a:t> </a:t>
            </a:r>
            <a:r>
              <a:rPr sz="2950" spc="-5" dirty="0">
                <a:latin typeface="Times New Roman"/>
                <a:cs typeface="Times New Roman"/>
              </a:rPr>
              <a:t>b),</a:t>
            </a:r>
            <a:r>
              <a:rPr sz="2950" spc="-370" dirty="0">
                <a:latin typeface="Times New Roman"/>
                <a:cs typeface="Times New Roman"/>
              </a:rPr>
              <a:t> </a:t>
            </a:r>
            <a:r>
              <a:rPr sz="2950" spc="-5" dirty="0">
                <a:latin typeface="Times New Roman"/>
                <a:cs typeface="Times New Roman"/>
              </a:rPr>
              <a:t>(1,</a:t>
            </a:r>
            <a:r>
              <a:rPr sz="2950" spc="-365" dirty="0">
                <a:latin typeface="Times New Roman"/>
                <a:cs typeface="Times New Roman"/>
              </a:rPr>
              <a:t> </a:t>
            </a:r>
            <a:r>
              <a:rPr sz="2950" spc="-10" dirty="0">
                <a:latin typeface="Times New Roman"/>
                <a:cs typeface="Times New Roman"/>
              </a:rPr>
              <a:t>c)}</a:t>
            </a:r>
            <a:endParaRPr sz="2950">
              <a:latin typeface="Times New Roman"/>
              <a:cs typeface="Times New Roman"/>
            </a:endParaRPr>
          </a:p>
        </p:txBody>
      </p:sp>
      <p:sp>
        <p:nvSpPr>
          <p:cNvPr id="6" name="object 6"/>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355867"/>
          </a:xfrm>
          <a:prstGeom prst="rect">
            <a:avLst/>
          </a:prstGeom>
        </p:spPr>
        <p:txBody>
          <a:bodyPr vert="horz" wrap="square" lIns="0" tIns="22225" rIns="0" bIns="0" rtlCol="0">
            <a:spAutoFit/>
          </a:bodyPr>
          <a:lstStyle/>
          <a:p>
            <a:pPr marL="12700">
              <a:spcBef>
                <a:spcPts val="175"/>
              </a:spcBef>
            </a:pPr>
            <a:r>
              <a:rPr lang="fr-FR" spc="-5" dirty="0"/>
              <a:t>INSY2S</a:t>
            </a:r>
          </a:p>
          <a:p>
            <a:pPr marL="12700">
              <a:lnSpc>
                <a:spcPct val="100000"/>
              </a:lnSpc>
              <a:spcBef>
                <a:spcPts val="175"/>
              </a:spcBef>
            </a:pPr>
            <a:endParaRPr spc="-5" dirty="0"/>
          </a:p>
        </p:txBody>
      </p:sp>
      <p:sp>
        <p:nvSpPr>
          <p:cNvPr id="7" name="object 7"/>
          <p:cNvSpPr txBox="1"/>
          <p:nvPr/>
        </p:nvSpPr>
        <p:spPr>
          <a:xfrm>
            <a:off x="1073911" y="36321"/>
            <a:ext cx="6737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Segoe UI"/>
                <a:cs typeface="Segoe UI"/>
              </a:rPr>
              <a:t>P</a:t>
            </a:r>
            <a:r>
              <a:rPr sz="1200" b="1" dirty="0">
                <a:latin typeface="Segoe UI"/>
                <a:cs typeface="Segoe UI"/>
              </a:rPr>
              <a:t>ri</a:t>
            </a:r>
            <a:r>
              <a:rPr sz="1200" b="1" spc="-10" dirty="0">
                <a:latin typeface="Segoe UI"/>
                <a:cs typeface="Segoe UI"/>
              </a:rPr>
              <a:t>n</a:t>
            </a:r>
            <a:r>
              <a:rPr sz="1200" b="1" dirty="0">
                <a:latin typeface="Segoe UI"/>
                <a:cs typeface="Segoe UI"/>
              </a:rPr>
              <a:t>c</a:t>
            </a:r>
            <a:r>
              <a:rPr sz="1200" b="1" spc="-5" dirty="0">
                <a:latin typeface="Segoe UI"/>
                <a:cs typeface="Segoe UI"/>
              </a:rPr>
              <a:t>ipes</a:t>
            </a:r>
            <a:endParaRPr sz="1200">
              <a:latin typeface="Segoe UI"/>
              <a:cs typeface="Segoe UI"/>
            </a:endParaRPr>
          </a:p>
        </p:txBody>
      </p:sp>
      <p:sp>
        <p:nvSpPr>
          <p:cNvPr id="8" name="object 8"/>
          <p:cNvSpPr txBox="1"/>
          <p:nvPr/>
        </p:nvSpPr>
        <p:spPr>
          <a:xfrm>
            <a:off x="1887982"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9" name="object 9"/>
          <p:cNvSpPr txBox="1"/>
          <p:nvPr/>
        </p:nvSpPr>
        <p:spPr>
          <a:xfrm>
            <a:off x="3361277"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10" name="object 10"/>
          <p:cNvSpPr txBox="1"/>
          <p:nvPr/>
        </p:nvSpPr>
        <p:spPr>
          <a:xfrm>
            <a:off x="4729266"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400587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529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7</a:t>
            </a:r>
            <a:endParaRPr sz="1200">
              <a:latin typeface="Segoe UI Light"/>
              <a:cs typeface="Segoe UI Light"/>
            </a:endParaRPr>
          </a:p>
        </p:txBody>
      </p:sp>
      <p:sp>
        <p:nvSpPr>
          <p:cNvPr id="4" name="object 4"/>
          <p:cNvSpPr txBox="1"/>
          <p:nvPr/>
        </p:nvSpPr>
        <p:spPr>
          <a:xfrm>
            <a:off x="178409" y="602090"/>
            <a:ext cx="11369040" cy="4558665"/>
          </a:xfrm>
          <a:prstGeom prst="rect">
            <a:avLst/>
          </a:prstGeom>
        </p:spPr>
        <p:txBody>
          <a:bodyPr vert="horz" wrap="square" lIns="0" tIns="67945" rIns="0" bIns="0" rtlCol="0">
            <a:spAutoFit/>
          </a:bodyPr>
          <a:lstStyle/>
          <a:p>
            <a:pPr marL="12700">
              <a:lnSpc>
                <a:spcPct val="100000"/>
              </a:lnSpc>
              <a:spcBef>
                <a:spcPts val="535"/>
              </a:spcBef>
            </a:pPr>
            <a:r>
              <a:rPr sz="4400" b="0" spc="-105" dirty="0">
                <a:solidFill>
                  <a:srgbClr val="B8131A"/>
                </a:solidFill>
                <a:latin typeface="Segoe UI Light"/>
                <a:cs typeface="Segoe UI Light"/>
              </a:rPr>
              <a:t>Schéma</a:t>
            </a:r>
            <a:endParaRPr sz="4400">
              <a:latin typeface="Segoe UI Light"/>
              <a:cs typeface="Segoe UI Light"/>
            </a:endParaRPr>
          </a:p>
          <a:p>
            <a:pPr marL="469900" marR="5080" indent="-457200">
              <a:lnSpc>
                <a:spcPts val="3890"/>
              </a:lnSpc>
              <a:spcBef>
                <a:spcPts val="844"/>
              </a:spcBef>
              <a:buFont typeface="Arial"/>
              <a:buChar char="•"/>
              <a:tabLst>
                <a:tab pos="469265" algn="l"/>
                <a:tab pos="469900" algn="l"/>
                <a:tab pos="2708910" algn="l"/>
                <a:tab pos="3130550" algn="l"/>
              </a:tabLst>
            </a:pPr>
            <a:r>
              <a:rPr sz="3600" b="0" spc="-5" dirty="0">
                <a:solidFill>
                  <a:srgbClr val="404040"/>
                </a:solidFill>
                <a:latin typeface="Segoe UI Light"/>
                <a:cs typeface="Segoe UI Light"/>
              </a:rPr>
              <a:t>On peut voir </a:t>
            </a:r>
            <a:r>
              <a:rPr sz="3600" b="0" dirty="0">
                <a:solidFill>
                  <a:srgbClr val="404040"/>
                </a:solidFill>
                <a:latin typeface="Segoe UI Light"/>
                <a:cs typeface="Segoe UI Light"/>
              </a:rPr>
              <a:t>une </a:t>
            </a:r>
            <a:r>
              <a:rPr sz="3600" b="0" spc="-10" dirty="0">
                <a:solidFill>
                  <a:srgbClr val="404040"/>
                </a:solidFill>
                <a:latin typeface="Segoe UI Light"/>
                <a:cs typeface="Segoe UI Light"/>
              </a:rPr>
              <a:t>relation </a:t>
            </a:r>
            <a:r>
              <a:rPr sz="3600" b="0" dirty="0">
                <a:solidFill>
                  <a:srgbClr val="404040"/>
                </a:solidFill>
                <a:latin typeface="Segoe UI Light"/>
                <a:cs typeface="Segoe UI Light"/>
              </a:rPr>
              <a:t>comme l’instance </a:t>
            </a:r>
            <a:r>
              <a:rPr sz="3600" b="0" spc="-5" dirty="0">
                <a:solidFill>
                  <a:srgbClr val="404040"/>
                </a:solidFill>
                <a:latin typeface="Segoe UI Light"/>
                <a:cs typeface="Segoe UI Light"/>
              </a:rPr>
              <a:t>d’un schéma  de </a:t>
            </a:r>
            <a:r>
              <a:rPr sz="3600" b="0" spc="-10" dirty="0">
                <a:solidFill>
                  <a:srgbClr val="404040"/>
                </a:solidFill>
                <a:latin typeface="Segoe UI Light"/>
                <a:cs typeface="Segoe UI Light"/>
              </a:rPr>
              <a:t>relation	</a:t>
            </a:r>
            <a:r>
              <a:rPr sz="5550" i="1" spc="-719" baseline="-1501" dirty="0">
                <a:latin typeface="Times New Roman"/>
                <a:cs typeface="Times New Roman"/>
              </a:rPr>
              <a:t>S	</a:t>
            </a:r>
            <a:r>
              <a:rPr sz="3600" b="0" dirty="0">
                <a:solidFill>
                  <a:srgbClr val="404040"/>
                </a:solidFill>
                <a:latin typeface="Segoe UI Light"/>
                <a:cs typeface="Segoe UI Light"/>
              </a:rPr>
              <a:t>composé </a:t>
            </a:r>
            <a:r>
              <a:rPr sz="3600" b="0" spc="-30" dirty="0">
                <a:solidFill>
                  <a:srgbClr val="404040"/>
                </a:solidFill>
                <a:latin typeface="Segoe UI Light"/>
                <a:cs typeface="Segoe UI Light"/>
              </a:rPr>
              <a:t>d’attributs </a:t>
            </a:r>
            <a:r>
              <a:rPr sz="3600" b="0" spc="-5" dirty="0">
                <a:solidFill>
                  <a:srgbClr val="404040"/>
                </a:solidFill>
                <a:latin typeface="Segoe UI Light"/>
                <a:cs typeface="Segoe UI Light"/>
              </a:rPr>
              <a:t>définis sur un</a:t>
            </a:r>
            <a:r>
              <a:rPr sz="3600" b="0" spc="-30" dirty="0">
                <a:solidFill>
                  <a:srgbClr val="404040"/>
                </a:solidFill>
                <a:latin typeface="Segoe UI Light"/>
                <a:cs typeface="Segoe UI Light"/>
              </a:rPr>
              <a:t> </a:t>
            </a:r>
            <a:r>
              <a:rPr sz="3600" b="0" spc="-5" dirty="0">
                <a:solidFill>
                  <a:srgbClr val="404040"/>
                </a:solidFill>
                <a:latin typeface="Segoe UI Light"/>
                <a:cs typeface="Segoe UI Light"/>
              </a:rPr>
              <a:t>domaine</a:t>
            </a:r>
            <a:endParaRPr sz="3600">
              <a:latin typeface="Segoe UI Light"/>
              <a:cs typeface="Segoe UI Light"/>
            </a:endParaRPr>
          </a:p>
          <a:p>
            <a:pPr marL="3754120">
              <a:lnSpc>
                <a:spcPct val="100000"/>
              </a:lnSpc>
              <a:spcBef>
                <a:spcPts val="1060"/>
              </a:spcBef>
              <a:tabLst>
                <a:tab pos="5040630" algn="l"/>
              </a:tabLst>
            </a:pPr>
            <a:r>
              <a:rPr sz="3150" i="1" spc="135" dirty="0">
                <a:latin typeface="Times New Roman"/>
                <a:cs typeface="Times New Roman"/>
              </a:rPr>
              <a:t>S</a:t>
            </a:r>
            <a:r>
              <a:rPr sz="3150" spc="135" dirty="0">
                <a:latin typeface="Times New Roman"/>
                <a:cs typeface="Times New Roman"/>
              </a:rPr>
              <a:t>(</a:t>
            </a:r>
            <a:r>
              <a:rPr sz="3150" i="1" spc="135" dirty="0">
                <a:latin typeface="Times New Roman"/>
                <a:cs typeface="Times New Roman"/>
              </a:rPr>
              <a:t>R</a:t>
            </a:r>
            <a:r>
              <a:rPr sz="3150" spc="135" dirty="0">
                <a:latin typeface="Times New Roman"/>
                <a:cs typeface="Times New Roman"/>
              </a:rPr>
              <a:t>)</a:t>
            </a:r>
            <a:r>
              <a:rPr sz="3150" spc="-90" dirty="0">
                <a:latin typeface="Times New Roman"/>
                <a:cs typeface="Times New Roman"/>
              </a:rPr>
              <a:t> </a:t>
            </a:r>
            <a:r>
              <a:rPr sz="3150" spc="20" dirty="0">
                <a:latin typeface="Symbol"/>
                <a:cs typeface="Symbol"/>
              </a:rPr>
              <a:t></a:t>
            </a:r>
            <a:r>
              <a:rPr sz="3150" spc="20" dirty="0">
                <a:latin typeface="Times New Roman"/>
                <a:cs typeface="Times New Roman"/>
              </a:rPr>
              <a:t>	</a:t>
            </a:r>
            <a:r>
              <a:rPr sz="3150" i="1" spc="-90" dirty="0">
                <a:latin typeface="Times New Roman"/>
                <a:cs typeface="Times New Roman"/>
              </a:rPr>
              <a:t>(A</a:t>
            </a:r>
            <a:r>
              <a:rPr sz="2700" spc="-135" baseline="-24691" dirty="0">
                <a:latin typeface="Times New Roman"/>
                <a:cs typeface="Times New Roman"/>
              </a:rPr>
              <a:t>1</a:t>
            </a:r>
            <a:r>
              <a:rPr sz="3150" i="1" spc="-90" dirty="0">
                <a:latin typeface="Times New Roman"/>
                <a:cs typeface="Times New Roman"/>
              </a:rPr>
              <a:t>,</a:t>
            </a:r>
            <a:r>
              <a:rPr sz="3150" i="1" spc="-520" dirty="0">
                <a:latin typeface="Times New Roman"/>
                <a:cs typeface="Times New Roman"/>
              </a:rPr>
              <a:t> </a:t>
            </a:r>
            <a:r>
              <a:rPr sz="3150" i="1" spc="-95" dirty="0">
                <a:latin typeface="Times New Roman"/>
                <a:cs typeface="Times New Roman"/>
              </a:rPr>
              <a:t>A</a:t>
            </a:r>
            <a:r>
              <a:rPr sz="2700" spc="-142" baseline="-24691" dirty="0">
                <a:latin typeface="Times New Roman"/>
                <a:cs typeface="Times New Roman"/>
              </a:rPr>
              <a:t>2 </a:t>
            </a:r>
            <a:r>
              <a:rPr sz="3150" i="1" spc="-20" dirty="0">
                <a:latin typeface="Times New Roman"/>
                <a:cs typeface="Times New Roman"/>
              </a:rPr>
              <a:t>,...A</a:t>
            </a:r>
            <a:r>
              <a:rPr sz="2700" i="1" spc="-30" baseline="-24691" dirty="0">
                <a:latin typeface="Times New Roman"/>
                <a:cs typeface="Times New Roman"/>
              </a:rPr>
              <a:t>k </a:t>
            </a:r>
            <a:r>
              <a:rPr sz="3150" spc="10" dirty="0">
                <a:latin typeface="Times New Roman"/>
                <a:cs typeface="Times New Roman"/>
              </a:rPr>
              <a:t>)</a:t>
            </a:r>
            <a:endParaRPr sz="3150">
              <a:latin typeface="Times New Roman"/>
              <a:cs typeface="Times New Roman"/>
            </a:endParaRPr>
          </a:p>
          <a:p>
            <a:pPr marL="3778885">
              <a:lnSpc>
                <a:spcPct val="100000"/>
              </a:lnSpc>
              <a:spcBef>
                <a:spcPts val="1015"/>
              </a:spcBef>
            </a:pPr>
            <a:r>
              <a:rPr sz="3150" i="1" spc="-195" dirty="0">
                <a:latin typeface="Times New Roman"/>
                <a:cs typeface="Times New Roman"/>
              </a:rPr>
              <a:t>A</a:t>
            </a:r>
            <a:r>
              <a:rPr sz="2700" spc="-292" baseline="-24691" dirty="0">
                <a:latin typeface="Times New Roman"/>
                <a:cs typeface="Times New Roman"/>
              </a:rPr>
              <a:t>1 </a:t>
            </a:r>
            <a:r>
              <a:rPr sz="3150" spc="30" dirty="0">
                <a:latin typeface="Symbol"/>
                <a:cs typeface="Symbol"/>
              </a:rPr>
              <a:t></a:t>
            </a:r>
            <a:r>
              <a:rPr sz="3150" spc="-305" dirty="0">
                <a:latin typeface="Times New Roman"/>
                <a:cs typeface="Times New Roman"/>
              </a:rPr>
              <a:t> </a:t>
            </a:r>
            <a:r>
              <a:rPr sz="3150" i="1" spc="-125" dirty="0">
                <a:latin typeface="Times New Roman"/>
                <a:cs typeface="Times New Roman"/>
              </a:rPr>
              <a:t>D</a:t>
            </a:r>
            <a:r>
              <a:rPr sz="2700" spc="-187" baseline="-24691" dirty="0">
                <a:latin typeface="Times New Roman"/>
                <a:cs typeface="Times New Roman"/>
              </a:rPr>
              <a:t>1</a:t>
            </a:r>
            <a:endParaRPr sz="2700" baseline="-24691">
              <a:latin typeface="Times New Roman"/>
              <a:cs typeface="Times New Roman"/>
            </a:endParaRPr>
          </a:p>
          <a:p>
            <a:pPr marL="469900" indent="-457200">
              <a:lnSpc>
                <a:spcPct val="100000"/>
              </a:lnSpc>
              <a:spcBef>
                <a:spcPts val="240"/>
              </a:spcBef>
              <a:buFont typeface="Arial"/>
              <a:buChar char="•"/>
              <a:tabLst>
                <a:tab pos="469265" algn="l"/>
                <a:tab pos="469900" algn="l"/>
              </a:tabLst>
            </a:pPr>
            <a:r>
              <a:rPr sz="3600" b="0" spc="-60" dirty="0">
                <a:solidFill>
                  <a:srgbClr val="404040"/>
                </a:solidFill>
                <a:latin typeface="Segoe UI Light"/>
                <a:cs typeface="Segoe UI Light"/>
              </a:rPr>
              <a:t>Transposé </a:t>
            </a:r>
            <a:r>
              <a:rPr sz="3600" b="0" spc="-5" dirty="0">
                <a:solidFill>
                  <a:srgbClr val="404040"/>
                </a:solidFill>
                <a:latin typeface="Segoe UI Light"/>
                <a:cs typeface="Segoe UI Light"/>
              </a:rPr>
              <a:t>dans un formalisme </a:t>
            </a:r>
            <a:r>
              <a:rPr sz="3600" b="0" dirty="0">
                <a:solidFill>
                  <a:srgbClr val="404040"/>
                </a:solidFill>
                <a:latin typeface="Segoe UI Light"/>
                <a:cs typeface="Segoe UI Light"/>
              </a:rPr>
              <a:t>moins</a:t>
            </a:r>
            <a:r>
              <a:rPr sz="3600" b="0" spc="70" dirty="0">
                <a:solidFill>
                  <a:srgbClr val="404040"/>
                </a:solidFill>
                <a:latin typeface="Segoe UI Light"/>
                <a:cs typeface="Segoe UI Light"/>
              </a:rPr>
              <a:t> </a:t>
            </a:r>
            <a:r>
              <a:rPr sz="3600" b="0" spc="-5" dirty="0">
                <a:solidFill>
                  <a:srgbClr val="404040"/>
                </a:solidFill>
                <a:latin typeface="Segoe UI Light"/>
                <a:cs typeface="Segoe UI Light"/>
              </a:rPr>
              <a:t>mathématique</a:t>
            </a:r>
            <a:endParaRPr sz="3600">
              <a:latin typeface="Segoe UI Light"/>
              <a:cs typeface="Segoe UI Light"/>
            </a:endParaRPr>
          </a:p>
          <a:p>
            <a:pPr marL="1003300" lvl="1" indent="-381000">
              <a:lnSpc>
                <a:spcPct val="100000"/>
              </a:lnSpc>
              <a:spcBef>
                <a:spcPts val="355"/>
              </a:spcBef>
              <a:buFont typeface="Arial"/>
              <a:buChar char="–"/>
              <a:tabLst>
                <a:tab pos="1002665" algn="l"/>
                <a:tab pos="1003300" algn="l"/>
              </a:tabLst>
            </a:pPr>
            <a:r>
              <a:rPr sz="2700" dirty="0">
                <a:solidFill>
                  <a:srgbClr val="404040"/>
                </a:solidFill>
                <a:latin typeface="Segoe UI"/>
                <a:cs typeface="Segoe UI"/>
              </a:rPr>
              <a:t>un </a:t>
            </a:r>
            <a:r>
              <a:rPr sz="2700" spc="-5" dirty="0">
                <a:solidFill>
                  <a:srgbClr val="404040"/>
                </a:solidFill>
                <a:latin typeface="Segoe UI"/>
                <a:cs typeface="Segoe UI"/>
              </a:rPr>
              <a:t>schéma </a:t>
            </a:r>
            <a:r>
              <a:rPr sz="2700" dirty="0">
                <a:solidFill>
                  <a:srgbClr val="404040"/>
                </a:solidFill>
                <a:latin typeface="Segoe UI"/>
                <a:cs typeface="Segoe UI"/>
              </a:rPr>
              <a:t>de </a:t>
            </a:r>
            <a:r>
              <a:rPr sz="2700" spc="-10" dirty="0">
                <a:solidFill>
                  <a:srgbClr val="404040"/>
                </a:solidFill>
                <a:latin typeface="Segoe UI"/>
                <a:cs typeface="Segoe UI"/>
              </a:rPr>
              <a:t>relation </a:t>
            </a:r>
            <a:r>
              <a:rPr sz="2700" dirty="0">
                <a:solidFill>
                  <a:srgbClr val="404040"/>
                </a:solidFill>
                <a:latin typeface="Segoe UI"/>
                <a:cs typeface="Segoe UI"/>
              </a:rPr>
              <a:t>peut </a:t>
            </a:r>
            <a:r>
              <a:rPr sz="2700" spc="-10" dirty="0">
                <a:solidFill>
                  <a:srgbClr val="404040"/>
                </a:solidFill>
                <a:latin typeface="Segoe UI"/>
                <a:cs typeface="Segoe UI"/>
              </a:rPr>
              <a:t>être </a:t>
            </a:r>
            <a:r>
              <a:rPr sz="2700" dirty="0">
                <a:solidFill>
                  <a:srgbClr val="404040"/>
                </a:solidFill>
                <a:latin typeface="Segoe UI"/>
                <a:cs typeface="Segoe UI"/>
              </a:rPr>
              <a:t>vu comme un</a:t>
            </a:r>
            <a:r>
              <a:rPr sz="2700" spc="10" dirty="0">
                <a:solidFill>
                  <a:srgbClr val="404040"/>
                </a:solidFill>
                <a:latin typeface="Segoe UI"/>
                <a:cs typeface="Segoe UI"/>
              </a:rPr>
              <a:t> </a:t>
            </a:r>
            <a:r>
              <a:rPr sz="2700" spc="-5" dirty="0">
                <a:solidFill>
                  <a:srgbClr val="404040"/>
                </a:solidFill>
                <a:latin typeface="Segoe UI"/>
                <a:cs typeface="Segoe UI"/>
              </a:rPr>
              <a:t>tableau</a:t>
            </a:r>
            <a:endParaRPr sz="2700">
              <a:latin typeface="Segoe UI"/>
              <a:cs typeface="Segoe UI"/>
            </a:endParaRPr>
          </a:p>
          <a:p>
            <a:pPr marL="1003300" lvl="1" indent="-381000">
              <a:lnSpc>
                <a:spcPct val="100000"/>
              </a:lnSpc>
              <a:spcBef>
                <a:spcPts val="320"/>
              </a:spcBef>
              <a:buFont typeface="Arial"/>
              <a:buChar char="–"/>
              <a:tabLst>
                <a:tab pos="1002665" algn="l"/>
                <a:tab pos="1003300" algn="l"/>
              </a:tabLst>
            </a:pPr>
            <a:r>
              <a:rPr sz="2700" spc="-5" dirty="0">
                <a:solidFill>
                  <a:srgbClr val="404040"/>
                </a:solidFill>
                <a:latin typeface="Segoe UI"/>
                <a:cs typeface="Segoe UI"/>
              </a:rPr>
              <a:t>les attributs </a:t>
            </a:r>
            <a:r>
              <a:rPr sz="2700" dirty="0">
                <a:solidFill>
                  <a:srgbClr val="404040"/>
                </a:solidFill>
                <a:latin typeface="Segoe UI"/>
                <a:cs typeface="Segoe UI"/>
              </a:rPr>
              <a:t>comme </a:t>
            </a:r>
            <a:r>
              <a:rPr sz="2700" spc="-5" dirty="0">
                <a:solidFill>
                  <a:srgbClr val="404040"/>
                </a:solidFill>
                <a:latin typeface="Segoe UI"/>
                <a:cs typeface="Segoe UI"/>
              </a:rPr>
              <a:t>des </a:t>
            </a:r>
            <a:r>
              <a:rPr sz="2700" dirty="0">
                <a:solidFill>
                  <a:srgbClr val="404040"/>
                </a:solidFill>
                <a:latin typeface="Segoe UI"/>
                <a:cs typeface="Segoe UI"/>
              </a:rPr>
              <a:t>colonnes</a:t>
            </a:r>
            <a:r>
              <a:rPr sz="2700" spc="25" dirty="0">
                <a:solidFill>
                  <a:srgbClr val="404040"/>
                </a:solidFill>
                <a:latin typeface="Segoe UI"/>
                <a:cs typeface="Segoe UI"/>
              </a:rPr>
              <a:t> </a:t>
            </a:r>
            <a:r>
              <a:rPr sz="2700" dirty="0">
                <a:solidFill>
                  <a:srgbClr val="404040"/>
                </a:solidFill>
                <a:latin typeface="Segoe UI"/>
                <a:cs typeface="Segoe UI"/>
              </a:rPr>
              <a:t>typées</a:t>
            </a:r>
            <a:endParaRPr sz="2700">
              <a:latin typeface="Segoe UI"/>
              <a:cs typeface="Segoe UI"/>
            </a:endParaRPr>
          </a:p>
        </p:txBody>
      </p:sp>
      <p:sp>
        <p:nvSpPr>
          <p:cNvPr id="6" name="object 6"/>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7" name="object 7"/>
          <p:cNvSpPr txBox="1"/>
          <p:nvPr/>
        </p:nvSpPr>
        <p:spPr>
          <a:xfrm>
            <a:off x="1073911" y="36321"/>
            <a:ext cx="6737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Segoe UI"/>
                <a:cs typeface="Segoe UI"/>
              </a:rPr>
              <a:t>P</a:t>
            </a:r>
            <a:r>
              <a:rPr sz="1200" b="1" dirty="0">
                <a:latin typeface="Segoe UI"/>
                <a:cs typeface="Segoe UI"/>
              </a:rPr>
              <a:t>ri</a:t>
            </a:r>
            <a:r>
              <a:rPr sz="1200" b="1" spc="-10" dirty="0">
                <a:latin typeface="Segoe UI"/>
                <a:cs typeface="Segoe UI"/>
              </a:rPr>
              <a:t>n</a:t>
            </a:r>
            <a:r>
              <a:rPr sz="1200" b="1" dirty="0">
                <a:latin typeface="Segoe UI"/>
                <a:cs typeface="Segoe UI"/>
              </a:rPr>
              <a:t>c</a:t>
            </a:r>
            <a:r>
              <a:rPr sz="1200" b="1" spc="-5" dirty="0">
                <a:latin typeface="Segoe UI"/>
                <a:cs typeface="Segoe UI"/>
              </a:rPr>
              <a:t>ipes</a:t>
            </a:r>
            <a:endParaRPr sz="1200">
              <a:latin typeface="Segoe UI"/>
              <a:cs typeface="Segoe UI"/>
            </a:endParaRPr>
          </a:p>
        </p:txBody>
      </p:sp>
      <p:sp>
        <p:nvSpPr>
          <p:cNvPr id="8" name="object 8"/>
          <p:cNvSpPr txBox="1"/>
          <p:nvPr/>
        </p:nvSpPr>
        <p:spPr>
          <a:xfrm>
            <a:off x="1887982"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9" name="object 9"/>
          <p:cNvSpPr txBox="1"/>
          <p:nvPr/>
        </p:nvSpPr>
        <p:spPr>
          <a:xfrm>
            <a:off x="3361277"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10" name="object 10"/>
          <p:cNvSpPr txBox="1"/>
          <p:nvPr/>
        </p:nvSpPr>
        <p:spPr>
          <a:xfrm>
            <a:off x="4729266"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2078294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4393565" cy="697230"/>
          </a:xfrm>
          <a:prstGeom prst="rect">
            <a:avLst/>
          </a:prstGeom>
        </p:spPr>
        <p:txBody>
          <a:bodyPr vert="horz" wrap="square" lIns="0" tIns="13335" rIns="0" bIns="0" rtlCol="0">
            <a:spAutoFit/>
          </a:bodyPr>
          <a:lstStyle/>
          <a:p>
            <a:pPr marL="12700">
              <a:lnSpc>
                <a:spcPct val="100000"/>
              </a:lnSpc>
              <a:spcBef>
                <a:spcPts val="105"/>
              </a:spcBef>
            </a:pPr>
            <a:r>
              <a:rPr sz="4400" b="0" spc="-105" dirty="0">
                <a:solidFill>
                  <a:srgbClr val="B8131A"/>
                </a:solidFill>
                <a:latin typeface="Segoe UI Light"/>
                <a:cs typeface="Segoe UI Light"/>
              </a:rPr>
              <a:t>Liste </a:t>
            </a:r>
            <a:r>
              <a:rPr sz="4400" b="0" spc="-80" dirty="0">
                <a:solidFill>
                  <a:srgbClr val="B8131A"/>
                </a:solidFill>
                <a:latin typeface="Segoe UI Light"/>
                <a:cs typeface="Segoe UI Light"/>
              </a:rPr>
              <a:t>des</a:t>
            </a:r>
            <a:r>
              <a:rPr sz="4400" b="0" spc="-500" dirty="0">
                <a:solidFill>
                  <a:srgbClr val="B8131A"/>
                </a:solidFill>
                <a:latin typeface="Segoe UI Light"/>
                <a:cs typeface="Segoe UI Light"/>
              </a:rPr>
              <a:t> </a:t>
            </a:r>
            <a:r>
              <a:rPr sz="4400" b="0" spc="-114" dirty="0">
                <a:solidFill>
                  <a:srgbClr val="B8131A"/>
                </a:solidFill>
                <a:latin typeface="Segoe UI Light"/>
                <a:cs typeface="Segoe UI Light"/>
              </a:rPr>
              <a:t>opérateurs</a:t>
            </a:r>
            <a:endParaRPr sz="4400">
              <a:latin typeface="Segoe UI Light"/>
              <a:cs typeface="Segoe UI Light"/>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4" name="object 4"/>
          <p:cNvSpPr txBox="1"/>
          <p:nvPr/>
        </p:nvSpPr>
        <p:spPr>
          <a:xfrm>
            <a:off x="178409" y="1348866"/>
            <a:ext cx="8488045" cy="4417695"/>
          </a:xfrm>
          <a:prstGeom prst="rect">
            <a:avLst/>
          </a:prstGeom>
        </p:spPr>
        <p:txBody>
          <a:bodyPr vert="horz" wrap="square" lIns="0" tIns="12700" rIns="0" bIns="0" rtlCol="0">
            <a:spAutoFit/>
          </a:bodyPr>
          <a:lstStyle/>
          <a:p>
            <a:pPr marL="469900" indent="-457200">
              <a:lnSpc>
                <a:spcPct val="100000"/>
              </a:lnSpc>
              <a:spcBef>
                <a:spcPts val="100"/>
              </a:spcBef>
              <a:buFont typeface="Arial"/>
              <a:buChar char="•"/>
              <a:tabLst>
                <a:tab pos="469265" algn="l"/>
                <a:tab pos="469900" algn="l"/>
              </a:tabLst>
            </a:pPr>
            <a:r>
              <a:rPr sz="2700" b="0" spc="-5" dirty="0">
                <a:solidFill>
                  <a:srgbClr val="404040"/>
                </a:solidFill>
                <a:latin typeface="Segoe UI Light"/>
                <a:cs typeface="Segoe UI Light"/>
              </a:rPr>
              <a:t>Codd </a:t>
            </a:r>
            <a:r>
              <a:rPr sz="2700" b="0" dirty="0">
                <a:solidFill>
                  <a:srgbClr val="404040"/>
                </a:solidFill>
                <a:latin typeface="Segoe UI Light"/>
                <a:cs typeface="Segoe UI Light"/>
              </a:rPr>
              <a:t>a </a:t>
            </a:r>
            <a:r>
              <a:rPr sz="2700" b="0" spc="-5" dirty="0">
                <a:solidFill>
                  <a:srgbClr val="404040"/>
                </a:solidFill>
                <a:latin typeface="Segoe UI Light"/>
                <a:cs typeface="Segoe UI Light"/>
              </a:rPr>
              <a:t>défini </a:t>
            </a:r>
            <a:r>
              <a:rPr sz="2700" b="0" dirty="0">
                <a:solidFill>
                  <a:srgbClr val="404040"/>
                </a:solidFill>
                <a:latin typeface="Segoe UI Light"/>
                <a:cs typeface="Segoe UI Light"/>
              </a:rPr>
              <a:t>8 </a:t>
            </a:r>
            <a:r>
              <a:rPr sz="2700" b="0" spc="-5" dirty="0">
                <a:solidFill>
                  <a:srgbClr val="404040"/>
                </a:solidFill>
                <a:latin typeface="Segoe UI Light"/>
                <a:cs typeface="Segoe UI Light"/>
              </a:rPr>
              <a:t>opérations élémentaires sur les</a:t>
            </a:r>
            <a:r>
              <a:rPr sz="2700" b="0" spc="-50" dirty="0">
                <a:solidFill>
                  <a:srgbClr val="404040"/>
                </a:solidFill>
                <a:latin typeface="Segoe UI Light"/>
                <a:cs typeface="Segoe UI Light"/>
              </a:rPr>
              <a:t> </a:t>
            </a:r>
            <a:r>
              <a:rPr sz="2700" b="0" spc="-10" dirty="0">
                <a:solidFill>
                  <a:srgbClr val="404040"/>
                </a:solidFill>
                <a:latin typeface="Segoe UI Light"/>
                <a:cs typeface="Segoe UI Light"/>
              </a:rPr>
              <a:t>relations</a:t>
            </a:r>
            <a:endParaRPr sz="2700">
              <a:latin typeface="Segoe UI Light"/>
              <a:cs typeface="Segoe UI Light"/>
            </a:endParaRPr>
          </a:p>
          <a:p>
            <a:pPr>
              <a:lnSpc>
                <a:spcPct val="100000"/>
              </a:lnSpc>
              <a:spcBef>
                <a:spcPts val="20"/>
              </a:spcBef>
              <a:buClr>
                <a:srgbClr val="404040"/>
              </a:buClr>
              <a:buFont typeface="Arial"/>
              <a:buChar char="•"/>
            </a:pPr>
            <a:endParaRPr sz="2800">
              <a:latin typeface="Times New Roman"/>
              <a:cs typeface="Times New Roman"/>
            </a:endParaRPr>
          </a:p>
          <a:p>
            <a:pPr marL="469900" indent="-457200">
              <a:lnSpc>
                <a:spcPct val="100000"/>
              </a:lnSpc>
              <a:buFont typeface="Arial"/>
              <a:buChar char="•"/>
              <a:tabLst>
                <a:tab pos="469265" algn="l"/>
                <a:tab pos="469900" algn="l"/>
              </a:tabLst>
            </a:pPr>
            <a:r>
              <a:rPr sz="2700" b="0" dirty="0">
                <a:solidFill>
                  <a:srgbClr val="404040"/>
                </a:solidFill>
                <a:latin typeface="Segoe UI Light"/>
                <a:cs typeface="Segoe UI Light"/>
              </a:rPr>
              <a:t>3 </a:t>
            </a:r>
            <a:r>
              <a:rPr sz="2700" b="0" spc="-5" dirty="0">
                <a:solidFill>
                  <a:srgbClr val="404040"/>
                </a:solidFill>
                <a:latin typeface="Segoe UI Light"/>
                <a:cs typeface="Segoe UI Light"/>
              </a:rPr>
              <a:t>basées sur la </a:t>
            </a:r>
            <a:r>
              <a:rPr sz="2700" b="0" dirty="0">
                <a:solidFill>
                  <a:srgbClr val="404040"/>
                </a:solidFill>
                <a:latin typeface="Segoe UI Light"/>
                <a:cs typeface="Segoe UI Light"/>
              </a:rPr>
              <a:t>théorie </a:t>
            </a:r>
            <a:r>
              <a:rPr sz="2700" b="0" spc="-5" dirty="0">
                <a:solidFill>
                  <a:srgbClr val="404040"/>
                </a:solidFill>
                <a:latin typeface="Segoe UI Light"/>
                <a:cs typeface="Segoe UI Light"/>
              </a:rPr>
              <a:t>des</a:t>
            </a:r>
            <a:r>
              <a:rPr sz="2700" b="0" spc="-30" dirty="0">
                <a:solidFill>
                  <a:srgbClr val="404040"/>
                </a:solidFill>
                <a:latin typeface="Segoe UI Light"/>
                <a:cs typeface="Segoe UI Light"/>
              </a:rPr>
              <a:t> </a:t>
            </a:r>
            <a:r>
              <a:rPr sz="2700" b="0" dirty="0">
                <a:solidFill>
                  <a:srgbClr val="404040"/>
                </a:solidFill>
                <a:latin typeface="Segoe UI Light"/>
                <a:cs typeface="Segoe UI Light"/>
              </a:rPr>
              <a:t>ensembles</a:t>
            </a:r>
            <a:endParaRPr sz="2700">
              <a:latin typeface="Segoe UI Light"/>
              <a:cs typeface="Segoe UI Light"/>
            </a:endParaRPr>
          </a:p>
          <a:p>
            <a:pPr marL="1003300" lvl="1" indent="-381000">
              <a:lnSpc>
                <a:spcPct val="100000"/>
              </a:lnSpc>
              <a:spcBef>
                <a:spcPts val="15"/>
              </a:spcBef>
              <a:buFont typeface="Arial"/>
              <a:buChar char="–"/>
              <a:tabLst>
                <a:tab pos="1002665" algn="l"/>
                <a:tab pos="1003300" algn="l"/>
              </a:tabLst>
            </a:pPr>
            <a:r>
              <a:rPr sz="2000" dirty="0">
                <a:solidFill>
                  <a:srgbClr val="404040"/>
                </a:solidFill>
                <a:latin typeface="Segoe UI"/>
                <a:cs typeface="Segoe UI"/>
              </a:rPr>
              <a:t>UNION</a:t>
            </a:r>
            <a:endParaRPr sz="2000">
              <a:latin typeface="Segoe UI"/>
              <a:cs typeface="Segoe UI"/>
            </a:endParaRPr>
          </a:p>
          <a:p>
            <a:pPr marL="1003300" lvl="1" indent="-381000">
              <a:lnSpc>
                <a:spcPct val="100000"/>
              </a:lnSpc>
              <a:buFont typeface="Arial"/>
              <a:buChar char="–"/>
              <a:tabLst>
                <a:tab pos="1002665" algn="l"/>
                <a:tab pos="1003300" algn="l"/>
              </a:tabLst>
            </a:pPr>
            <a:r>
              <a:rPr sz="2000" spc="-5" dirty="0">
                <a:solidFill>
                  <a:srgbClr val="404040"/>
                </a:solidFill>
                <a:latin typeface="Segoe UI"/>
                <a:cs typeface="Segoe UI"/>
              </a:rPr>
              <a:t>DIFFERENCE</a:t>
            </a:r>
            <a:endParaRPr sz="2000">
              <a:latin typeface="Segoe UI"/>
              <a:cs typeface="Segoe UI"/>
            </a:endParaRPr>
          </a:p>
          <a:p>
            <a:pPr marL="1003300" lvl="1" indent="-381000">
              <a:lnSpc>
                <a:spcPct val="100000"/>
              </a:lnSpc>
              <a:buFont typeface="Arial"/>
              <a:buChar char="–"/>
              <a:tabLst>
                <a:tab pos="1002665" algn="l"/>
                <a:tab pos="1003300" algn="l"/>
              </a:tabLst>
            </a:pPr>
            <a:r>
              <a:rPr sz="2000" spc="-5" dirty="0">
                <a:solidFill>
                  <a:srgbClr val="404040"/>
                </a:solidFill>
                <a:latin typeface="Segoe UI"/>
                <a:cs typeface="Segoe UI"/>
              </a:rPr>
              <a:t>INTERSECTION</a:t>
            </a:r>
            <a:endParaRPr sz="2000">
              <a:latin typeface="Segoe UI"/>
              <a:cs typeface="Segoe UI"/>
            </a:endParaRPr>
          </a:p>
          <a:p>
            <a:pPr lvl="1">
              <a:lnSpc>
                <a:spcPct val="100000"/>
              </a:lnSpc>
              <a:spcBef>
                <a:spcPts val="30"/>
              </a:spcBef>
              <a:buClr>
                <a:srgbClr val="404040"/>
              </a:buClr>
              <a:buFont typeface="Arial"/>
              <a:buChar char="–"/>
            </a:pPr>
            <a:endParaRPr sz="2050">
              <a:latin typeface="Times New Roman"/>
              <a:cs typeface="Times New Roman"/>
            </a:endParaRPr>
          </a:p>
          <a:p>
            <a:pPr marL="469900" indent="-457200">
              <a:lnSpc>
                <a:spcPct val="100000"/>
              </a:lnSpc>
              <a:buFont typeface="Arial"/>
              <a:buChar char="•"/>
              <a:tabLst>
                <a:tab pos="469265" algn="l"/>
                <a:tab pos="469900" algn="l"/>
              </a:tabLst>
            </a:pPr>
            <a:r>
              <a:rPr sz="2700" b="0" dirty="0">
                <a:solidFill>
                  <a:srgbClr val="404040"/>
                </a:solidFill>
                <a:latin typeface="Segoe UI Light"/>
                <a:cs typeface="Segoe UI Light"/>
              </a:rPr>
              <a:t>5 </a:t>
            </a:r>
            <a:r>
              <a:rPr sz="2700" b="0" spc="-15" dirty="0">
                <a:solidFill>
                  <a:srgbClr val="404040"/>
                </a:solidFill>
                <a:latin typeface="Segoe UI Light"/>
                <a:cs typeface="Segoe UI Light"/>
              </a:rPr>
              <a:t>autres </a:t>
            </a:r>
            <a:r>
              <a:rPr sz="2700" b="0" spc="-5" dirty="0">
                <a:solidFill>
                  <a:srgbClr val="404040"/>
                </a:solidFill>
                <a:latin typeface="Segoe UI Light"/>
                <a:cs typeface="Segoe UI Light"/>
              </a:rPr>
              <a:t>qualifiées de</a:t>
            </a:r>
            <a:r>
              <a:rPr sz="2700" b="0" spc="5" dirty="0">
                <a:solidFill>
                  <a:srgbClr val="404040"/>
                </a:solidFill>
                <a:latin typeface="Segoe UI Light"/>
                <a:cs typeface="Segoe UI Light"/>
              </a:rPr>
              <a:t> </a:t>
            </a:r>
            <a:r>
              <a:rPr sz="2700" b="0" spc="-10" dirty="0">
                <a:solidFill>
                  <a:srgbClr val="404040"/>
                </a:solidFill>
                <a:latin typeface="Segoe UI Light"/>
                <a:cs typeface="Segoe UI Light"/>
              </a:rPr>
              <a:t>relationnels</a:t>
            </a:r>
            <a:endParaRPr sz="2700">
              <a:latin typeface="Segoe UI Light"/>
              <a:cs typeface="Segoe UI Light"/>
            </a:endParaRPr>
          </a:p>
          <a:p>
            <a:pPr marL="1003300" lvl="1" indent="-381000">
              <a:lnSpc>
                <a:spcPct val="100000"/>
              </a:lnSpc>
              <a:spcBef>
                <a:spcPts val="15"/>
              </a:spcBef>
              <a:buFont typeface="Arial"/>
              <a:buChar char="–"/>
              <a:tabLst>
                <a:tab pos="1002665" algn="l"/>
                <a:tab pos="1003300" algn="l"/>
              </a:tabLst>
            </a:pPr>
            <a:r>
              <a:rPr sz="2000" spc="-5" dirty="0">
                <a:solidFill>
                  <a:srgbClr val="404040"/>
                </a:solidFill>
                <a:latin typeface="Segoe UI"/>
                <a:cs typeface="Segoe UI"/>
              </a:rPr>
              <a:t>SELECTION</a:t>
            </a:r>
            <a:endParaRPr sz="2000">
              <a:latin typeface="Segoe UI"/>
              <a:cs typeface="Segoe UI"/>
            </a:endParaRPr>
          </a:p>
          <a:p>
            <a:pPr marL="1003300" lvl="1" indent="-381000">
              <a:lnSpc>
                <a:spcPct val="100000"/>
              </a:lnSpc>
              <a:buFont typeface="Arial"/>
              <a:buChar char="–"/>
              <a:tabLst>
                <a:tab pos="1002665" algn="l"/>
                <a:tab pos="1003300" algn="l"/>
              </a:tabLst>
            </a:pPr>
            <a:r>
              <a:rPr sz="2000" spc="-5" dirty="0">
                <a:solidFill>
                  <a:srgbClr val="404040"/>
                </a:solidFill>
                <a:latin typeface="Segoe UI"/>
                <a:cs typeface="Segoe UI"/>
              </a:rPr>
              <a:t>PROJECTION</a:t>
            </a:r>
            <a:endParaRPr sz="2000">
              <a:latin typeface="Segoe UI"/>
              <a:cs typeface="Segoe UI"/>
            </a:endParaRPr>
          </a:p>
          <a:p>
            <a:pPr marL="1003300" lvl="1" indent="-381000">
              <a:lnSpc>
                <a:spcPct val="100000"/>
              </a:lnSpc>
              <a:buFont typeface="Arial"/>
              <a:buChar char="–"/>
              <a:tabLst>
                <a:tab pos="1002665" algn="l"/>
                <a:tab pos="1003300" algn="l"/>
              </a:tabLst>
            </a:pPr>
            <a:r>
              <a:rPr sz="2000" spc="-5" dirty="0">
                <a:solidFill>
                  <a:srgbClr val="404040"/>
                </a:solidFill>
                <a:latin typeface="Segoe UI"/>
                <a:cs typeface="Segoe UI"/>
              </a:rPr>
              <a:t>PRODUIT</a:t>
            </a:r>
            <a:endParaRPr sz="2000">
              <a:latin typeface="Segoe UI"/>
              <a:cs typeface="Segoe UI"/>
            </a:endParaRPr>
          </a:p>
          <a:p>
            <a:pPr marL="1003300" lvl="1" indent="-381000">
              <a:lnSpc>
                <a:spcPct val="100000"/>
              </a:lnSpc>
              <a:buFont typeface="Arial"/>
              <a:buChar char="–"/>
              <a:tabLst>
                <a:tab pos="1002665" algn="l"/>
                <a:tab pos="1003300" algn="l"/>
              </a:tabLst>
            </a:pPr>
            <a:r>
              <a:rPr sz="2000" spc="-5" dirty="0">
                <a:solidFill>
                  <a:srgbClr val="404040"/>
                </a:solidFill>
                <a:latin typeface="Segoe UI"/>
                <a:cs typeface="Segoe UI"/>
              </a:rPr>
              <a:t>DIVISION</a:t>
            </a:r>
            <a:endParaRPr sz="2000">
              <a:latin typeface="Segoe UI"/>
              <a:cs typeface="Segoe UI"/>
            </a:endParaRPr>
          </a:p>
          <a:p>
            <a:pPr marL="1003300" lvl="1" indent="-381000">
              <a:lnSpc>
                <a:spcPct val="100000"/>
              </a:lnSpc>
              <a:buFont typeface="Arial"/>
              <a:buChar char="–"/>
              <a:tabLst>
                <a:tab pos="1002665" algn="l"/>
                <a:tab pos="1003300" algn="l"/>
              </a:tabLst>
            </a:pPr>
            <a:r>
              <a:rPr sz="2000" dirty="0">
                <a:solidFill>
                  <a:srgbClr val="404040"/>
                </a:solidFill>
                <a:latin typeface="Segoe UI"/>
                <a:cs typeface="Segoe UI"/>
              </a:rPr>
              <a:t>JOINTURE</a:t>
            </a:r>
            <a:endParaRPr sz="2000">
              <a:latin typeface="Segoe UI"/>
              <a:cs typeface="Segoe UI"/>
            </a:endParaRPr>
          </a:p>
        </p:txBody>
      </p:sp>
    </p:spTree>
    <p:extLst>
      <p:ext uri="{BB962C8B-B14F-4D97-AF65-F5344CB8AC3E}">
        <p14:creationId xmlns:p14="http://schemas.microsoft.com/office/powerpoint/2010/main" val="2433079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8409" y="656920"/>
            <a:ext cx="9658985" cy="1200785"/>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 </a:t>
            </a:r>
            <a:r>
              <a:rPr sz="4400" b="0" spc="-55" dirty="0">
                <a:solidFill>
                  <a:srgbClr val="B8131A"/>
                </a:solidFill>
                <a:latin typeface="Segoe UI Light"/>
                <a:cs typeface="Segoe UI Light"/>
              </a:rPr>
              <a:t>de</a:t>
            </a:r>
            <a:r>
              <a:rPr sz="4400" b="0" spc="-475" dirty="0">
                <a:solidFill>
                  <a:srgbClr val="B8131A"/>
                </a:solidFill>
                <a:latin typeface="Segoe UI Light"/>
                <a:cs typeface="Segoe UI Light"/>
              </a:rPr>
              <a:t> </a:t>
            </a:r>
            <a:r>
              <a:rPr sz="4400" b="0" spc="-125" dirty="0">
                <a:solidFill>
                  <a:srgbClr val="B8131A"/>
                </a:solidFill>
                <a:latin typeface="Segoe UI Light"/>
                <a:cs typeface="Segoe UI Light"/>
              </a:rPr>
              <a:t>relation</a:t>
            </a:r>
            <a:endParaRPr sz="4400">
              <a:latin typeface="Segoe UI Light"/>
              <a:cs typeface="Segoe UI Light"/>
            </a:endParaRPr>
          </a:p>
          <a:p>
            <a:pPr marL="469900" indent="-457200">
              <a:lnSpc>
                <a:spcPct val="100000"/>
              </a:lnSpc>
              <a:spcBef>
                <a:spcPts val="5"/>
              </a:spcBef>
              <a:buFont typeface="Arial"/>
              <a:buChar char="•"/>
              <a:tabLst>
                <a:tab pos="469265" algn="l"/>
                <a:tab pos="469900" algn="l"/>
              </a:tabLst>
            </a:pPr>
            <a:r>
              <a:rPr sz="3300" b="0" spc="-50" dirty="0">
                <a:solidFill>
                  <a:srgbClr val="404040"/>
                </a:solidFill>
                <a:latin typeface="Segoe UI Light"/>
                <a:cs typeface="Segoe UI Light"/>
              </a:rPr>
              <a:t>Pour </a:t>
            </a:r>
            <a:r>
              <a:rPr sz="3300" b="0" spc="-5" dirty="0">
                <a:solidFill>
                  <a:srgbClr val="404040"/>
                </a:solidFill>
                <a:latin typeface="Segoe UI Light"/>
                <a:cs typeface="Segoe UI Light"/>
              </a:rPr>
              <a:t>nos </a:t>
            </a:r>
            <a:r>
              <a:rPr sz="3300" b="0" dirty="0">
                <a:solidFill>
                  <a:srgbClr val="404040"/>
                </a:solidFill>
                <a:latin typeface="Segoe UI Light"/>
                <a:cs typeface="Segoe UI Light"/>
              </a:rPr>
              <a:t>exemples </a:t>
            </a:r>
            <a:r>
              <a:rPr sz="3300" b="0" spc="-5" dirty="0">
                <a:solidFill>
                  <a:srgbClr val="404040"/>
                </a:solidFill>
                <a:latin typeface="Segoe UI Light"/>
                <a:cs typeface="Segoe UI Light"/>
              </a:rPr>
              <a:t>nous </a:t>
            </a:r>
            <a:r>
              <a:rPr sz="3300" b="0" spc="-20" dirty="0">
                <a:solidFill>
                  <a:srgbClr val="404040"/>
                </a:solidFill>
                <a:latin typeface="Segoe UI Light"/>
                <a:cs typeface="Segoe UI Light"/>
              </a:rPr>
              <a:t>prendrons </a:t>
            </a:r>
            <a:r>
              <a:rPr sz="3300" b="0" dirty="0">
                <a:solidFill>
                  <a:srgbClr val="404040"/>
                </a:solidFill>
                <a:latin typeface="Segoe UI Light"/>
                <a:cs typeface="Segoe UI Light"/>
              </a:rPr>
              <a:t>2 </a:t>
            </a:r>
            <a:r>
              <a:rPr sz="3300" b="0" spc="-10" dirty="0">
                <a:solidFill>
                  <a:srgbClr val="404040"/>
                </a:solidFill>
                <a:latin typeface="Segoe UI Light"/>
                <a:cs typeface="Segoe UI Light"/>
              </a:rPr>
              <a:t>relations </a:t>
            </a:r>
            <a:r>
              <a:rPr sz="3300" b="0" dirty="0">
                <a:solidFill>
                  <a:srgbClr val="404040"/>
                </a:solidFill>
                <a:latin typeface="Segoe UI Light"/>
                <a:cs typeface="Segoe UI Light"/>
              </a:rPr>
              <a:t>R et</a:t>
            </a:r>
            <a:r>
              <a:rPr sz="3300" b="0" spc="-95" dirty="0">
                <a:solidFill>
                  <a:srgbClr val="404040"/>
                </a:solidFill>
                <a:latin typeface="Segoe UI Light"/>
                <a:cs typeface="Segoe UI Light"/>
              </a:rPr>
              <a:t> </a:t>
            </a:r>
            <a:r>
              <a:rPr sz="3300" b="0" dirty="0">
                <a:solidFill>
                  <a:srgbClr val="404040"/>
                </a:solidFill>
                <a:latin typeface="Segoe UI Light"/>
                <a:cs typeface="Segoe UI Light"/>
              </a:rPr>
              <a:t>S</a:t>
            </a:r>
            <a:endParaRPr sz="3300">
              <a:latin typeface="Segoe UI Light"/>
              <a:cs typeface="Segoe UI Light"/>
            </a:endParaRPr>
          </a:p>
        </p:txBody>
      </p:sp>
      <p:sp>
        <p:nvSpPr>
          <p:cNvPr id="4" name="object 4"/>
          <p:cNvSpPr/>
          <p:nvPr/>
        </p:nvSpPr>
        <p:spPr>
          <a:xfrm>
            <a:off x="4231495" y="2537597"/>
            <a:ext cx="1873529" cy="282588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28438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113135" cy="1458595"/>
          </a:xfrm>
          <a:prstGeom prst="rect">
            <a:avLst/>
          </a:prstGeom>
        </p:spPr>
        <p:txBody>
          <a:bodyPr vert="horz" wrap="square" lIns="0" tIns="13335" rIns="0" bIns="0" rtlCol="0">
            <a:spAutoFit/>
          </a:bodyPr>
          <a:lstStyle/>
          <a:p>
            <a:pPr marL="12700">
              <a:lnSpc>
                <a:spcPct val="100000"/>
              </a:lnSpc>
              <a:spcBef>
                <a:spcPts val="105"/>
              </a:spcBef>
            </a:pPr>
            <a:r>
              <a:rPr sz="4400" b="0" spc="-100" dirty="0">
                <a:solidFill>
                  <a:srgbClr val="B8131A"/>
                </a:solidFill>
                <a:latin typeface="Segoe UI Light"/>
                <a:cs typeface="Segoe UI Light"/>
              </a:rPr>
              <a:t>Union</a:t>
            </a:r>
            <a:endParaRPr sz="4400">
              <a:latin typeface="Segoe UI Light"/>
              <a:cs typeface="Segoe UI Light"/>
            </a:endParaRPr>
          </a:p>
          <a:p>
            <a:pPr marL="469900" marR="5080" indent="-457200">
              <a:lnSpc>
                <a:spcPts val="2590"/>
              </a:lnSpc>
              <a:spcBef>
                <a:spcPts val="790"/>
              </a:spcBef>
              <a:buFont typeface="Arial"/>
              <a:buChar char="•"/>
              <a:tabLst>
                <a:tab pos="469265" algn="l"/>
                <a:tab pos="469900" algn="l"/>
              </a:tabLst>
            </a:pPr>
            <a:r>
              <a:rPr sz="2700" b="0" spc="-45" dirty="0">
                <a:solidFill>
                  <a:srgbClr val="404040"/>
                </a:solidFill>
                <a:latin typeface="Segoe UI Light"/>
                <a:cs typeface="Segoe UI Light"/>
              </a:rPr>
              <a:t>L’union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2 </a:t>
            </a:r>
            <a:r>
              <a:rPr sz="2700" b="0" spc="-10" dirty="0">
                <a:solidFill>
                  <a:srgbClr val="404040"/>
                </a:solidFill>
                <a:latin typeface="Segoe UI Light"/>
                <a:cs typeface="Segoe UI Light"/>
              </a:rPr>
              <a:t>relations </a:t>
            </a:r>
            <a:r>
              <a:rPr sz="2700" b="0" i="1" dirty="0">
                <a:solidFill>
                  <a:srgbClr val="404040"/>
                </a:solidFill>
                <a:latin typeface="Segoe UI Light"/>
                <a:cs typeface="Segoe UI Light"/>
              </a:rPr>
              <a:t>R </a:t>
            </a:r>
            <a:r>
              <a:rPr sz="2700" b="0" dirty="0">
                <a:solidFill>
                  <a:srgbClr val="404040"/>
                </a:solidFill>
                <a:latin typeface="Segoe UI Light"/>
                <a:cs typeface="Segoe UI Light"/>
              </a:rPr>
              <a:t>et </a:t>
            </a:r>
            <a:r>
              <a:rPr sz="2700" b="0" i="1" dirty="0">
                <a:solidFill>
                  <a:srgbClr val="404040"/>
                </a:solidFill>
                <a:latin typeface="Segoe UI Light"/>
                <a:cs typeface="Segoe UI Light"/>
              </a:rPr>
              <a:t>S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même </a:t>
            </a:r>
            <a:r>
              <a:rPr sz="2700" b="0" spc="-5" dirty="0">
                <a:solidFill>
                  <a:srgbClr val="404040"/>
                </a:solidFill>
                <a:latin typeface="Segoe UI Light"/>
                <a:cs typeface="Segoe UI Light"/>
              </a:rPr>
              <a:t>schéma </a:t>
            </a:r>
            <a:r>
              <a:rPr sz="2700" b="0" dirty="0">
                <a:solidFill>
                  <a:srgbClr val="404040"/>
                </a:solidFill>
                <a:latin typeface="Segoe UI Light"/>
                <a:cs typeface="Segoe UI Light"/>
              </a:rPr>
              <a:t>est </a:t>
            </a:r>
            <a:r>
              <a:rPr sz="2700" b="0" spc="-5" dirty="0">
                <a:solidFill>
                  <a:srgbClr val="404040"/>
                </a:solidFill>
                <a:latin typeface="Segoe UI Light"/>
                <a:cs typeface="Segoe UI Light"/>
              </a:rPr>
              <a:t>une </a:t>
            </a:r>
            <a:r>
              <a:rPr sz="2700" b="0" spc="-10" dirty="0">
                <a:solidFill>
                  <a:srgbClr val="404040"/>
                </a:solidFill>
                <a:latin typeface="Segoe UI Light"/>
                <a:cs typeface="Segoe UI Light"/>
              </a:rPr>
              <a:t>relation </a:t>
            </a:r>
            <a:r>
              <a:rPr sz="2700" b="0" dirty="0">
                <a:solidFill>
                  <a:srgbClr val="404040"/>
                </a:solidFill>
                <a:latin typeface="Segoe UI Light"/>
                <a:cs typeface="Segoe UI Light"/>
              </a:rPr>
              <a:t>T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même  </a:t>
            </a:r>
            <a:r>
              <a:rPr sz="2700" b="0" spc="-5" dirty="0">
                <a:solidFill>
                  <a:srgbClr val="404040"/>
                </a:solidFill>
                <a:latin typeface="Segoe UI Light"/>
                <a:cs typeface="Segoe UI Light"/>
              </a:rPr>
              <a:t>schéma contenant </a:t>
            </a:r>
            <a:r>
              <a:rPr sz="2700" b="0" spc="-35" dirty="0">
                <a:solidFill>
                  <a:srgbClr val="404040"/>
                </a:solidFill>
                <a:latin typeface="Segoe UI Light"/>
                <a:cs typeface="Segoe UI Light"/>
              </a:rPr>
              <a:t>l’ensemble </a:t>
            </a:r>
            <a:r>
              <a:rPr sz="2700" b="0" spc="-5" dirty="0">
                <a:solidFill>
                  <a:srgbClr val="404040"/>
                </a:solidFill>
                <a:latin typeface="Segoe UI Light"/>
                <a:cs typeface="Segoe UI Light"/>
              </a:rPr>
              <a:t>des </a:t>
            </a:r>
            <a:r>
              <a:rPr sz="2700" b="0" dirty="0">
                <a:solidFill>
                  <a:srgbClr val="404040"/>
                </a:solidFill>
                <a:latin typeface="Segoe UI Light"/>
                <a:cs typeface="Segoe UI Light"/>
              </a:rPr>
              <a:t>tuples </a:t>
            </a:r>
            <a:r>
              <a:rPr sz="2700" b="0" spc="5" dirty="0">
                <a:solidFill>
                  <a:srgbClr val="404040"/>
                </a:solidFill>
                <a:latin typeface="Segoe UI Light"/>
                <a:cs typeface="Segoe UI Light"/>
              </a:rPr>
              <a:t>appartenant </a:t>
            </a:r>
            <a:r>
              <a:rPr sz="2700" b="0" dirty="0">
                <a:solidFill>
                  <a:srgbClr val="404040"/>
                </a:solidFill>
                <a:latin typeface="Segoe UI Light"/>
                <a:cs typeface="Segoe UI Light"/>
              </a:rPr>
              <a:t>à </a:t>
            </a:r>
            <a:r>
              <a:rPr sz="2700" b="0" i="1" dirty="0">
                <a:solidFill>
                  <a:srgbClr val="404040"/>
                </a:solidFill>
                <a:latin typeface="Segoe UI Light"/>
                <a:cs typeface="Segoe UI Light"/>
              </a:rPr>
              <a:t>R</a:t>
            </a:r>
            <a:r>
              <a:rPr sz="2700" b="0" dirty="0">
                <a:solidFill>
                  <a:srgbClr val="404040"/>
                </a:solidFill>
                <a:latin typeface="Segoe UI Light"/>
                <a:cs typeface="Segoe UI Light"/>
              </a:rPr>
              <a:t>, à </a:t>
            </a:r>
            <a:r>
              <a:rPr sz="2700" b="0" i="1" dirty="0">
                <a:solidFill>
                  <a:srgbClr val="404040"/>
                </a:solidFill>
                <a:latin typeface="Segoe UI Light"/>
                <a:cs typeface="Segoe UI Light"/>
              </a:rPr>
              <a:t>S </a:t>
            </a:r>
            <a:r>
              <a:rPr sz="2700" b="0" spc="-5" dirty="0">
                <a:solidFill>
                  <a:srgbClr val="404040"/>
                </a:solidFill>
                <a:latin typeface="Segoe UI Light"/>
                <a:cs typeface="Segoe UI Light"/>
              </a:rPr>
              <a:t>ou aux</a:t>
            </a:r>
            <a:r>
              <a:rPr sz="2700" b="0" spc="95" dirty="0">
                <a:solidFill>
                  <a:srgbClr val="404040"/>
                </a:solidFill>
                <a:latin typeface="Segoe UI Light"/>
                <a:cs typeface="Segoe UI Light"/>
              </a:rPr>
              <a:t> </a:t>
            </a:r>
            <a:r>
              <a:rPr sz="2700" b="0" spc="-5" dirty="0">
                <a:solidFill>
                  <a:srgbClr val="404040"/>
                </a:solidFill>
                <a:latin typeface="Segoe UI Light"/>
                <a:cs typeface="Segoe UI Light"/>
              </a:rPr>
              <a:t>deux</a:t>
            </a:r>
            <a:endParaRPr sz="2700">
              <a:latin typeface="Segoe UI Light"/>
              <a:cs typeface="Segoe UI Light"/>
            </a:endParaRPr>
          </a:p>
        </p:txBody>
      </p:sp>
      <p:sp>
        <p:nvSpPr>
          <p:cNvPr id="5" name="object 5"/>
          <p:cNvSpPr/>
          <p:nvPr/>
        </p:nvSpPr>
        <p:spPr>
          <a:xfrm>
            <a:off x="1362977" y="2453639"/>
            <a:ext cx="5469237" cy="3507453"/>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537901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3673475"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a:t>
            </a:r>
            <a:r>
              <a:rPr sz="4400" b="0" spc="-350" dirty="0">
                <a:solidFill>
                  <a:srgbClr val="B8131A"/>
                </a:solidFill>
                <a:latin typeface="Segoe UI Light"/>
                <a:cs typeface="Segoe UI Light"/>
              </a:rPr>
              <a:t> </a:t>
            </a:r>
            <a:r>
              <a:rPr sz="4400" b="0" spc="-110" dirty="0">
                <a:solidFill>
                  <a:srgbClr val="B8131A"/>
                </a:solidFill>
                <a:latin typeface="Segoe UI Light"/>
                <a:cs typeface="Segoe UI Light"/>
              </a:rPr>
              <a:t>d’union</a:t>
            </a:r>
            <a:endParaRPr sz="4400">
              <a:latin typeface="Segoe UI Light"/>
              <a:cs typeface="Segoe UI Light"/>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pic>
        <p:nvPicPr>
          <p:cNvPr id="8" name="Image 7">
            <a:extLst>
              <a:ext uri="{FF2B5EF4-FFF2-40B4-BE49-F238E27FC236}">
                <a16:creationId xmlns:a16="http://schemas.microsoft.com/office/drawing/2014/main" id="{5EA6572F-7320-C04D-B5B8-51748136C22F}"/>
              </a:ext>
            </a:extLst>
          </p:cNvPr>
          <p:cNvPicPr>
            <a:picLocks noChangeAspect="1"/>
          </p:cNvPicPr>
          <p:nvPr/>
        </p:nvPicPr>
        <p:blipFill>
          <a:blip r:embed="rId2"/>
          <a:stretch>
            <a:fillRect/>
          </a:stretch>
        </p:blipFill>
        <p:spPr>
          <a:xfrm>
            <a:off x="3055047" y="1721510"/>
            <a:ext cx="6083300" cy="1651000"/>
          </a:xfrm>
          <a:prstGeom prst="rect">
            <a:avLst/>
          </a:prstGeom>
        </p:spPr>
      </p:pic>
      <p:pic>
        <p:nvPicPr>
          <p:cNvPr id="9" name="Image 8">
            <a:extLst>
              <a:ext uri="{FF2B5EF4-FFF2-40B4-BE49-F238E27FC236}">
                <a16:creationId xmlns:a16="http://schemas.microsoft.com/office/drawing/2014/main" id="{EFF65289-52C7-624A-923D-14D3AADDAE59}"/>
              </a:ext>
            </a:extLst>
          </p:cNvPr>
          <p:cNvPicPr>
            <a:picLocks noChangeAspect="1"/>
          </p:cNvPicPr>
          <p:nvPr/>
        </p:nvPicPr>
        <p:blipFill>
          <a:blip r:embed="rId3"/>
          <a:stretch>
            <a:fillRect/>
          </a:stretch>
        </p:blipFill>
        <p:spPr>
          <a:xfrm>
            <a:off x="4319905" y="3528620"/>
            <a:ext cx="3149600" cy="2070100"/>
          </a:xfrm>
          <a:prstGeom prst="rect">
            <a:avLst/>
          </a:prstGeom>
        </p:spPr>
      </p:pic>
    </p:spTree>
    <p:extLst>
      <p:ext uri="{BB962C8B-B14F-4D97-AF65-F5344CB8AC3E}">
        <p14:creationId xmlns:p14="http://schemas.microsoft.com/office/powerpoint/2010/main" val="28905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645900" cy="1895475"/>
          </a:xfrm>
          <a:prstGeom prst="rect">
            <a:avLst/>
          </a:prstGeom>
        </p:spPr>
        <p:txBody>
          <a:bodyPr vert="horz" wrap="square" lIns="0" tIns="13335" rIns="0" bIns="0" rtlCol="0">
            <a:spAutoFit/>
          </a:bodyPr>
          <a:lstStyle/>
          <a:p>
            <a:pPr marL="12700">
              <a:lnSpc>
                <a:spcPct val="100000"/>
              </a:lnSpc>
              <a:spcBef>
                <a:spcPts val="105"/>
              </a:spcBef>
            </a:pPr>
            <a:r>
              <a:rPr sz="4400" b="0" spc="-130" dirty="0">
                <a:solidFill>
                  <a:srgbClr val="B8131A"/>
                </a:solidFill>
                <a:latin typeface="Segoe UI Light"/>
                <a:cs typeface="Segoe UI Light"/>
              </a:rPr>
              <a:t>Différence</a:t>
            </a:r>
            <a:endParaRPr sz="4400">
              <a:latin typeface="Segoe UI Light"/>
              <a:cs typeface="Segoe UI Light"/>
            </a:endParaRPr>
          </a:p>
          <a:p>
            <a:pPr marL="469900" marR="5080" indent="-457200">
              <a:lnSpc>
                <a:spcPts val="2880"/>
              </a:lnSpc>
              <a:spcBef>
                <a:spcPts val="775"/>
              </a:spcBef>
              <a:buFont typeface="Arial"/>
              <a:buChar char="•"/>
              <a:tabLst>
                <a:tab pos="469265" algn="l"/>
                <a:tab pos="469900" algn="l"/>
              </a:tabLst>
            </a:pPr>
            <a:r>
              <a:rPr sz="3000" b="0" dirty="0">
                <a:solidFill>
                  <a:srgbClr val="404040"/>
                </a:solidFill>
                <a:latin typeface="Segoe UI Light"/>
                <a:cs typeface="Segoe UI Light"/>
              </a:rPr>
              <a:t>La </a:t>
            </a:r>
            <a:r>
              <a:rPr sz="3000" b="0" spc="-10" dirty="0">
                <a:solidFill>
                  <a:srgbClr val="404040"/>
                </a:solidFill>
                <a:latin typeface="Segoe UI Light"/>
                <a:cs typeface="Segoe UI Light"/>
              </a:rPr>
              <a:t>différence </a:t>
            </a:r>
            <a:r>
              <a:rPr sz="3000" b="0" spc="-15" dirty="0">
                <a:solidFill>
                  <a:srgbClr val="404040"/>
                </a:solidFill>
                <a:latin typeface="Segoe UI Light"/>
                <a:cs typeface="Segoe UI Light"/>
              </a:rPr>
              <a:t>entre </a:t>
            </a:r>
            <a:r>
              <a:rPr sz="3000" b="0" spc="-5" dirty="0">
                <a:solidFill>
                  <a:srgbClr val="404040"/>
                </a:solidFill>
                <a:latin typeface="Segoe UI Light"/>
                <a:cs typeface="Segoe UI Light"/>
              </a:rPr>
              <a:t>deux </a:t>
            </a:r>
            <a:r>
              <a:rPr sz="3000" b="0" spc="-10" dirty="0">
                <a:solidFill>
                  <a:srgbClr val="404040"/>
                </a:solidFill>
                <a:latin typeface="Segoe UI Light"/>
                <a:cs typeface="Segoe UI Light"/>
              </a:rPr>
              <a:t>relations </a:t>
            </a:r>
            <a:r>
              <a:rPr sz="3000" b="0" i="1" dirty="0">
                <a:solidFill>
                  <a:srgbClr val="404040"/>
                </a:solidFill>
                <a:latin typeface="Segoe UI Light"/>
                <a:cs typeface="Segoe UI Light"/>
              </a:rPr>
              <a:t>R </a:t>
            </a:r>
            <a:r>
              <a:rPr sz="3000" b="0" spc="-5" dirty="0">
                <a:solidFill>
                  <a:srgbClr val="404040"/>
                </a:solidFill>
                <a:latin typeface="Segoe UI Light"/>
                <a:cs typeface="Segoe UI Light"/>
              </a:rPr>
              <a:t>et </a:t>
            </a:r>
            <a:r>
              <a:rPr sz="3000" b="0" i="1" dirty="0">
                <a:solidFill>
                  <a:srgbClr val="404040"/>
                </a:solidFill>
                <a:latin typeface="Segoe UI Light"/>
                <a:cs typeface="Segoe UI Light"/>
              </a:rPr>
              <a:t>S </a:t>
            </a:r>
            <a:r>
              <a:rPr sz="3000" b="0" spc="-5" dirty="0">
                <a:solidFill>
                  <a:srgbClr val="404040"/>
                </a:solidFill>
                <a:latin typeface="Segoe UI Light"/>
                <a:cs typeface="Segoe UI Light"/>
              </a:rPr>
              <a:t>de même schéma </a:t>
            </a:r>
            <a:r>
              <a:rPr sz="3000" b="0" dirty="0">
                <a:solidFill>
                  <a:srgbClr val="404040"/>
                </a:solidFill>
                <a:latin typeface="Segoe UI Light"/>
                <a:cs typeface="Segoe UI Light"/>
              </a:rPr>
              <a:t>dans </a:t>
            </a:r>
            <a:r>
              <a:rPr sz="3000" b="0" spc="-70" dirty="0">
                <a:solidFill>
                  <a:srgbClr val="404040"/>
                </a:solidFill>
                <a:latin typeface="Segoe UI Light"/>
                <a:cs typeface="Segoe UI Light"/>
              </a:rPr>
              <a:t>l’ordre  </a:t>
            </a:r>
            <a:r>
              <a:rPr sz="3000" b="0" dirty="0">
                <a:solidFill>
                  <a:srgbClr val="404040"/>
                </a:solidFill>
                <a:latin typeface="Segoe UI Light"/>
                <a:cs typeface="Segoe UI Light"/>
              </a:rPr>
              <a:t>(</a:t>
            </a:r>
            <a:r>
              <a:rPr sz="3000" b="0" i="1" dirty="0">
                <a:solidFill>
                  <a:srgbClr val="404040"/>
                </a:solidFill>
                <a:latin typeface="Segoe UI Light"/>
                <a:cs typeface="Segoe UI Light"/>
              </a:rPr>
              <a:t>R - </a:t>
            </a:r>
            <a:r>
              <a:rPr sz="3000" b="0" i="1" spc="-5" dirty="0">
                <a:solidFill>
                  <a:srgbClr val="404040"/>
                </a:solidFill>
                <a:latin typeface="Segoe UI Light"/>
                <a:cs typeface="Segoe UI Light"/>
              </a:rPr>
              <a:t>S</a:t>
            </a:r>
            <a:r>
              <a:rPr sz="3000" b="0" spc="-5" dirty="0">
                <a:solidFill>
                  <a:srgbClr val="404040"/>
                </a:solidFill>
                <a:latin typeface="Segoe UI Light"/>
                <a:cs typeface="Segoe UI Light"/>
              </a:rPr>
              <a:t>) </a:t>
            </a:r>
            <a:r>
              <a:rPr sz="3000" b="0" dirty="0">
                <a:solidFill>
                  <a:srgbClr val="404040"/>
                </a:solidFill>
                <a:latin typeface="Segoe UI Light"/>
                <a:cs typeface="Segoe UI Light"/>
              </a:rPr>
              <a:t>est </a:t>
            </a:r>
            <a:r>
              <a:rPr sz="3000" b="0" spc="-5" dirty="0">
                <a:solidFill>
                  <a:srgbClr val="404040"/>
                </a:solidFill>
                <a:latin typeface="Segoe UI Light"/>
                <a:cs typeface="Segoe UI Light"/>
              </a:rPr>
              <a:t>la </a:t>
            </a:r>
            <a:r>
              <a:rPr sz="3000" b="0" spc="-10" dirty="0">
                <a:solidFill>
                  <a:srgbClr val="404040"/>
                </a:solidFill>
                <a:latin typeface="Segoe UI Light"/>
                <a:cs typeface="Segoe UI Light"/>
              </a:rPr>
              <a:t>relation </a:t>
            </a:r>
            <a:r>
              <a:rPr sz="3000" b="0" i="1" dirty="0">
                <a:solidFill>
                  <a:srgbClr val="404040"/>
                </a:solidFill>
                <a:latin typeface="Segoe UI Light"/>
                <a:cs typeface="Segoe UI Light"/>
              </a:rPr>
              <a:t>T </a:t>
            </a:r>
            <a:r>
              <a:rPr sz="3000" b="0" spc="-5" dirty="0">
                <a:solidFill>
                  <a:srgbClr val="404040"/>
                </a:solidFill>
                <a:latin typeface="Segoe UI Light"/>
                <a:cs typeface="Segoe UI Light"/>
              </a:rPr>
              <a:t>de même schéma </a:t>
            </a:r>
            <a:r>
              <a:rPr sz="3000" b="0" dirty="0">
                <a:solidFill>
                  <a:srgbClr val="404040"/>
                </a:solidFill>
                <a:latin typeface="Segoe UI Light"/>
                <a:cs typeface="Segoe UI Light"/>
              </a:rPr>
              <a:t>contenant </a:t>
            </a:r>
            <a:r>
              <a:rPr sz="3000" b="0" spc="-5" dirty="0">
                <a:solidFill>
                  <a:srgbClr val="404040"/>
                </a:solidFill>
                <a:latin typeface="Segoe UI Light"/>
                <a:cs typeface="Segoe UI Light"/>
              </a:rPr>
              <a:t>les </a:t>
            </a:r>
            <a:r>
              <a:rPr sz="3000" b="0" dirty="0">
                <a:solidFill>
                  <a:srgbClr val="404040"/>
                </a:solidFill>
                <a:latin typeface="Segoe UI Light"/>
                <a:cs typeface="Segoe UI Light"/>
              </a:rPr>
              <a:t>tuples  </a:t>
            </a:r>
            <a:r>
              <a:rPr sz="3000" b="0" spc="10" dirty="0">
                <a:solidFill>
                  <a:srgbClr val="404040"/>
                </a:solidFill>
                <a:latin typeface="Segoe UI Light"/>
                <a:cs typeface="Segoe UI Light"/>
              </a:rPr>
              <a:t>appartenant </a:t>
            </a:r>
            <a:r>
              <a:rPr sz="3000" b="0" dirty="0">
                <a:solidFill>
                  <a:srgbClr val="404040"/>
                </a:solidFill>
                <a:latin typeface="Segoe UI Light"/>
                <a:cs typeface="Segoe UI Light"/>
              </a:rPr>
              <a:t>à </a:t>
            </a:r>
            <a:r>
              <a:rPr sz="3000" b="0" i="1" dirty="0">
                <a:solidFill>
                  <a:srgbClr val="404040"/>
                </a:solidFill>
                <a:latin typeface="Segoe UI Light"/>
                <a:cs typeface="Segoe UI Light"/>
              </a:rPr>
              <a:t>R </a:t>
            </a:r>
            <a:r>
              <a:rPr sz="3000" b="0" dirty="0">
                <a:solidFill>
                  <a:srgbClr val="404040"/>
                </a:solidFill>
                <a:latin typeface="Segoe UI Light"/>
                <a:cs typeface="Segoe UI Light"/>
              </a:rPr>
              <a:t>et </a:t>
            </a:r>
            <a:r>
              <a:rPr sz="3000" b="0" spc="-10" dirty="0">
                <a:solidFill>
                  <a:srgbClr val="404040"/>
                </a:solidFill>
                <a:latin typeface="Segoe UI Light"/>
                <a:cs typeface="Segoe UI Light"/>
              </a:rPr>
              <a:t>n’appartenant </a:t>
            </a:r>
            <a:r>
              <a:rPr sz="3000" b="0" spc="-5" dirty="0">
                <a:solidFill>
                  <a:srgbClr val="404040"/>
                </a:solidFill>
                <a:latin typeface="Segoe UI Light"/>
                <a:cs typeface="Segoe UI Light"/>
              </a:rPr>
              <a:t>pas </a:t>
            </a:r>
            <a:r>
              <a:rPr sz="3000" b="0" dirty="0">
                <a:solidFill>
                  <a:srgbClr val="404040"/>
                </a:solidFill>
                <a:latin typeface="Segoe UI Light"/>
                <a:cs typeface="Segoe UI Light"/>
              </a:rPr>
              <a:t>à</a:t>
            </a:r>
            <a:r>
              <a:rPr sz="3000" b="0" spc="-80" dirty="0">
                <a:solidFill>
                  <a:srgbClr val="404040"/>
                </a:solidFill>
                <a:latin typeface="Segoe UI Light"/>
                <a:cs typeface="Segoe UI Light"/>
              </a:rPr>
              <a:t> </a:t>
            </a:r>
            <a:r>
              <a:rPr sz="3000" b="0" i="1" dirty="0">
                <a:solidFill>
                  <a:srgbClr val="404040"/>
                </a:solidFill>
                <a:latin typeface="Segoe UI Light"/>
                <a:cs typeface="Segoe UI Light"/>
              </a:rPr>
              <a:t>S</a:t>
            </a:r>
            <a:endParaRPr sz="3000">
              <a:latin typeface="Segoe UI Light"/>
              <a:cs typeface="Segoe UI Light"/>
            </a:endParaRPr>
          </a:p>
        </p:txBody>
      </p:sp>
      <p:sp>
        <p:nvSpPr>
          <p:cNvPr id="4" name="object 4"/>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12</a:t>
            </a:r>
            <a:endParaRPr sz="1200">
              <a:latin typeface="Segoe UI Light"/>
              <a:cs typeface="Segoe UI Light"/>
            </a:endParaRPr>
          </a:p>
        </p:txBody>
      </p:sp>
      <p:sp>
        <p:nvSpPr>
          <p:cNvPr id="5" name="object 5"/>
          <p:cNvSpPr/>
          <p:nvPr/>
        </p:nvSpPr>
        <p:spPr>
          <a:xfrm>
            <a:off x="1474432" y="2840145"/>
            <a:ext cx="5241732" cy="336701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3" name="object 13"/>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2" name="object 12"/>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8" name="object 8"/>
          <p:cNvSpPr txBox="1"/>
          <p:nvPr/>
        </p:nvSpPr>
        <p:spPr>
          <a:xfrm>
            <a:off x="1073911"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9" name="object 9"/>
          <p:cNvSpPr txBox="1"/>
          <p:nvPr/>
        </p:nvSpPr>
        <p:spPr>
          <a:xfrm>
            <a:off x="1837689"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10" name="object 10"/>
          <p:cNvSpPr txBox="1"/>
          <p:nvPr/>
        </p:nvSpPr>
        <p:spPr>
          <a:xfrm>
            <a:off x="3405885"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11" name="object 11"/>
          <p:cNvSpPr txBox="1"/>
          <p:nvPr/>
        </p:nvSpPr>
        <p:spPr>
          <a:xfrm>
            <a:off x="4774027"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1286430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4866005"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 </a:t>
            </a:r>
            <a:r>
              <a:rPr sz="4400" b="0" spc="-55" dirty="0">
                <a:solidFill>
                  <a:srgbClr val="B8131A"/>
                </a:solidFill>
                <a:latin typeface="Segoe UI Light"/>
                <a:cs typeface="Segoe UI Light"/>
              </a:rPr>
              <a:t>de</a:t>
            </a:r>
            <a:r>
              <a:rPr sz="4400" b="0" spc="-500" dirty="0">
                <a:solidFill>
                  <a:srgbClr val="B8131A"/>
                </a:solidFill>
                <a:latin typeface="Segoe UI Light"/>
                <a:cs typeface="Segoe UI Light"/>
              </a:rPr>
              <a:t> </a:t>
            </a:r>
            <a:r>
              <a:rPr sz="4400" b="0" spc="-130" dirty="0">
                <a:solidFill>
                  <a:srgbClr val="B8131A"/>
                </a:solidFill>
                <a:latin typeface="Segoe UI Light"/>
                <a:cs typeface="Segoe UI Light"/>
              </a:rPr>
              <a:t>différence</a:t>
            </a:r>
            <a:endParaRPr sz="4400">
              <a:latin typeface="Segoe UI Light"/>
              <a:cs typeface="Segoe UI Light"/>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pic>
        <p:nvPicPr>
          <p:cNvPr id="8" name="Image 7">
            <a:extLst>
              <a:ext uri="{FF2B5EF4-FFF2-40B4-BE49-F238E27FC236}">
                <a16:creationId xmlns:a16="http://schemas.microsoft.com/office/drawing/2014/main" id="{A4947D8B-44B6-3B43-88C6-3FDFD4998B53}"/>
              </a:ext>
            </a:extLst>
          </p:cNvPr>
          <p:cNvPicPr>
            <a:picLocks noChangeAspect="1"/>
          </p:cNvPicPr>
          <p:nvPr/>
        </p:nvPicPr>
        <p:blipFill>
          <a:blip r:embed="rId2"/>
          <a:stretch>
            <a:fillRect/>
          </a:stretch>
        </p:blipFill>
        <p:spPr>
          <a:xfrm>
            <a:off x="4038600" y="3973149"/>
            <a:ext cx="3035300" cy="1727200"/>
          </a:xfrm>
          <a:prstGeom prst="rect">
            <a:avLst/>
          </a:prstGeom>
        </p:spPr>
      </p:pic>
      <p:pic>
        <p:nvPicPr>
          <p:cNvPr id="9" name="Image 8">
            <a:extLst>
              <a:ext uri="{FF2B5EF4-FFF2-40B4-BE49-F238E27FC236}">
                <a16:creationId xmlns:a16="http://schemas.microsoft.com/office/drawing/2014/main" id="{25FE9B19-98E6-5B4B-BC23-E91A87E8FBE5}"/>
              </a:ext>
            </a:extLst>
          </p:cNvPr>
          <p:cNvPicPr>
            <a:picLocks noChangeAspect="1"/>
          </p:cNvPicPr>
          <p:nvPr/>
        </p:nvPicPr>
        <p:blipFill>
          <a:blip r:embed="rId3"/>
          <a:stretch>
            <a:fillRect/>
          </a:stretch>
        </p:blipFill>
        <p:spPr>
          <a:xfrm>
            <a:off x="3055047" y="2289183"/>
            <a:ext cx="6083300" cy="1651000"/>
          </a:xfrm>
          <a:prstGeom prst="rect">
            <a:avLst/>
          </a:prstGeom>
        </p:spPr>
      </p:pic>
    </p:spTree>
    <p:extLst>
      <p:ext uri="{BB962C8B-B14F-4D97-AF65-F5344CB8AC3E}">
        <p14:creationId xmlns:p14="http://schemas.microsoft.com/office/powerpoint/2010/main" val="29573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498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14</a:t>
            </a:r>
            <a:endParaRPr sz="1200">
              <a:latin typeface="Segoe UI Light"/>
              <a:cs typeface="Segoe UI Light"/>
            </a:endParaRPr>
          </a:p>
        </p:txBody>
      </p:sp>
      <p:sp>
        <p:nvSpPr>
          <p:cNvPr id="5" name="object 5"/>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6" name="object 6"/>
          <p:cNvSpPr txBox="1"/>
          <p:nvPr/>
        </p:nvSpPr>
        <p:spPr>
          <a:xfrm>
            <a:off x="1073911"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1837689"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3405885"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9" name="object 9"/>
          <p:cNvSpPr txBox="1"/>
          <p:nvPr/>
        </p:nvSpPr>
        <p:spPr>
          <a:xfrm>
            <a:off x="4774027"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10" name="object 10"/>
          <p:cNvSpPr txBox="1"/>
          <p:nvPr/>
        </p:nvSpPr>
        <p:spPr>
          <a:xfrm>
            <a:off x="178409" y="656920"/>
            <a:ext cx="11832590" cy="2261235"/>
          </a:xfrm>
          <a:prstGeom prst="rect">
            <a:avLst/>
          </a:prstGeom>
        </p:spPr>
        <p:txBody>
          <a:bodyPr vert="horz" wrap="square" lIns="0" tIns="13335" rIns="0" bIns="0" rtlCol="0">
            <a:spAutoFit/>
          </a:bodyPr>
          <a:lstStyle/>
          <a:p>
            <a:pPr marL="12700">
              <a:lnSpc>
                <a:spcPct val="100000"/>
              </a:lnSpc>
              <a:spcBef>
                <a:spcPts val="105"/>
              </a:spcBef>
            </a:pPr>
            <a:r>
              <a:rPr sz="4400" b="0" spc="-125" dirty="0">
                <a:solidFill>
                  <a:srgbClr val="B8131A"/>
                </a:solidFill>
                <a:latin typeface="Segoe UI Light"/>
                <a:cs typeface="Segoe UI Light"/>
              </a:rPr>
              <a:t>Produit</a:t>
            </a:r>
            <a:r>
              <a:rPr sz="4400" b="0" spc="-285" dirty="0">
                <a:solidFill>
                  <a:srgbClr val="B8131A"/>
                </a:solidFill>
                <a:latin typeface="Segoe UI Light"/>
                <a:cs typeface="Segoe UI Light"/>
              </a:rPr>
              <a:t> </a:t>
            </a:r>
            <a:r>
              <a:rPr sz="4400" b="0" spc="-95" dirty="0">
                <a:solidFill>
                  <a:srgbClr val="B8131A"/>
                </a:solidFill>
                <a:latin typeface="Segoe UI Light"/>
                <a:cs typeface="Segoe UI Light"/>
              </a:rPr>
              <a:t>cartésien</a:t>
            </a:r>
            <a:endParaRPr sz="4400">
              <a:latin typeface="Segoe UI Light"/>
              <a:cs typeface="Segoe UI Light"/>
            </a:endParaRPr>
          </a:p>
          <a:p>
            <a:pPr marL="469900" marR="5080" indent="-457200">
              <a:lnSpc>
                <a:spcPct val="80000"/>
              </a:lnSpc>
              <a:spcBef>
                <a:spcPts val="800"/>
              </a:spcBef>
              <a:buFont typeface="Arial"/>
              <a:buChar char="•"/>
              <a:tabLst>
                <a:tab pos="469265" algn="l"/>
                <a:tab pos="469900" algn="l"/>
              </a:tabLst>
            </a:pPr>
            <a:r>
              <a:rPr sz="3000" b="0" dirty="0">
                <a:solidFill>
                  <a:srgbClr val="404040"/>
                </a:solidFill>
                <a:latin typeface="Segoe UI Light"/>
                <a:cs typeface="Segoe UI Light"/>
              </a:rPr>
              <a:t>Le </a:t>
            </a:r>
            <a:r>
              <a:rPr sz="3000" b="0" spc="-15" dirty="0">
                <a:solidFill>
                  <a:srgbClr val="404040"/>
                </a:solidFill>
                <a:latin typeface="Segoe UI Light"/>
                <a:cs typeface="Segoe UI Light"/>
              </a:rPr>
              <a:t>produit </a:t>
            </a:r>
            <a:r>
              <a:rPr sz="3000" b="0" spc="10" dirty="0">
                <a:solidFill>
                  <a:srgbClr val="404040"/>
                </a:solidFill>
                <a:latin typeface="Segoe UI Light"/>
                <a:cs typeface="Segoe UI Light"/>
              </a:rPr>
              <a:t>cartésien </a:t>
            </a:r>
            <a:r>
              <a:rPr sz="3000" b="0" spc="-5" dirty="0">
                <a:solidFill>
                  <a:srgbClr val="404040"/>
                </a:solidFill>
                <a:latin typeface="Segoe UI Light"/>
                <a:cs typeface="Segoe UI Light"/>
              </a:rPr>
              <a:t>de deux </a:t>
            </a:r>
            <a:r>
              <a:rPr sz="3000" b="0" spc="-10" dirty="0">
                <a:solidFill>
                  <a:srgbClr val="404040"/>
                </a:solidFill>
                <a:latin typeface="Segoe UI Light"/>
                <a:cs typeface="Segoe UI Light"/>
              </a:rPr>
              <a:t>relations </a:t>
            </a:r>
            <a:r>
              <a:rPr sz="3000" b="0" i="1" dirty="0">
                <a:solidFill>
                  <a:srgbClr val="404040"/>
                </a:solidFill>
                <a:latin typeface="Segoe UI Light"/>
                <a:cs typeface="Segoe UI Light"/>
              </a:rPr>
              <a:t>R </a:t>
            </a:r>
            <a:r>
              <a:rPr sz="3000" b="0" spc="-5" dirty="0">
                <a:solidFill>
                  <a:srgbClr val="404040"/>
                </a:solidFill>
                <a:latin typeface="Segoe UI Light"/>
                <a:cs typeface="Segoe UI Light"/>
              </a:rPr>
              <a:t>et </a:t>
            </a:r>
            <a:r>
              <a:rPr sz="3000" b="0" i="1" dirty="0">
                <a:solidFill>
                  <a:srgbClr val="404040"/>
                </a:solidFill>
                <a:latin typeface="Segoe UI Light"/>
                <a:cs typeface="Segoe UI Light"/>
              </a:rPr>
              <a:t>S </a:t>
            </a:r>
            <a:r>
              <a:rPr sz="3000" b="0" spc="-5" dirty="0">
                <a:solidFill>
                  <a:srgbClr val="404040"/>
                </a:solidFill>
                <a:latin typeface="Segoe UI Light"/>
                <a:cs typeface="Segoe UI Light"/>
              </a:rPr>
              <a:t>de schéma </a:t>
            </a:r>
            <a:r>
              <a:rPr sz="3000" b="0" spc="-10" dirty="0">
                <a:solidFill>
                  <a:srgbClr val="404040"/>
                </a:solidFill>
                <a:latin typeface="Segoe UI Light"/>
                <a:cs typeface="Segoe UI Light"/>
              </a:rPr>
              <a:t>quelconque  </a:t>
            </a:r>
            <a:r>
              <a:rPr sz="3000" b="0" dirty="0">
                <a:solidFill>
                  <a:srgbClr val="404040"/>
                </a:solidFill>
                <a:latin typeface="Segoe UI Light"/>
                <a:cs typeface="Segoe UI Light"/>
              </a:rPr>
              <a:t>est </a:t>
            </a:r>
            <a:r>
              <a:rPr sz="3000" b="0" spc="-5" dirty="0">
                <a:solidFill>
                  <a:srgbClr val="404040"/>
                </a:solidFill>
                <a:latin typeface="Segoe UI Light"/>
                <a:cs typeface="Segoe UI Light"/>
              </a:rPr>
              <a:t>une </a:t>
            </a:r>
            <a:r>
              <a:rPr sz="3000" b="0" spc="-10" dirty="0">
                <a:solidFill>
                  <a:srgbClr val="404040"/>
                </a:solidFill>
                <a:latin typeface="Segoe UI Light"/>
                <a:cs typeface="Segoe UI Light"/>
              </a:rPr>
              <a:t>relation </a:t>
            </a:r>
            <a:r>
              <a:rPr sz="3000" b="0" i="1" dirty="0">
                <a:solidFill>
                  <a:srgbClr val="404040"/>
                </a:solidFill>
                <a:latin typeface="Segoe UI Light"/>
                <a:cs typeface="Segoe UI Light"/>
              </a:rPr>
              <a:t>T </a:t>
            </a:r>
            <a:r>
              <a:rPr sz="3000" b="0" spc="-5" dirty="0">
                <a:solidFill>
                  <a:srgbClr val="404040"/>
                </a:solidFill>
                <a:latin typeface="Segoe UI Light"/>
                <a:cs typeface="Segoe UI Light"/>
              </a:rPr>
              <a:t>ayant pour attributs la </a:t>
            </a:r>
            <a:r>
              <a:rPr sz="3000" b="0" dirty="0">
                <a:solidFill>
                  <a:srgbClr val="404040"/>
                </a:solidFill>
                <a:latin typeface="Segoe UI Light"/>
                <a:cs typeface="Segoe UI Light"/>
              </a:rPr>
              <a:t>concaténation </a:t>
            </a:r>
            <a:r>
              <a:rPr sz="3000" b="0" spc="-5" dirty="0">
                <a:solidFill>
                  <a:srgbClr val="404040"/>
                </a:solidFill>
                <a:latin typeface="Segoe UI Light"/>
                <a:cs typeface="Segoe UI Light"/>
              </a:rPr>
              <a:t>des attributs de  </a:t>
            </a:r>
            <a:r>
              <a:rPr sz="3000" b="0" i="1" dirty="0">
                <a:solidFill>
                  <a:srgbClr val="404040"/>
                </a:solidFill>
                <a:latin typeface="Segoe UI Light"/>
                <a:cs typeface="Segoe UI Light"/>
              </a:rPr>
              <a:t>R </a:t>
            </a:r>
            <a:r>
              <a:rPr sz="3000" b="0" dirty="0">
                <a:solidFill>
                  <a:srgbClr val="404040"/>
                </a:solidFill>
                <a:latin typeface="Segoe UI Light"/>
                <a:cs typeface="Segoe UI Light"/>
              </a:rPr>
              <a:t>et </a:t>
            </a:r>
            <a:r>
              <a:rPr sz="3000" b="0" spc="-5" dirty="0">
                <a:solidFill>
                  <a:srgbClr val="404040"/>
                </a:solidFill>
                <a:latin typeface="Segoe UI Light"/>
                <a:cs typeface="Segoe UI Light"/>
              </a:rPr>
              <a:t>de </a:t>
            </a:r>
            <a:r>
              <a:rPr sz="3000" b="0" i="1" dirty="0">
                <a:solidFill>
                  <a:srgbClr val="404040"/>
                </a:solidFill>
                <a:latin typeface="Segoe UI Light"/>
                <a:cs typeface="Segoe UI Light"/>
              </a:rPr>
              <a:t>S </a:t>
            </a:r>
            <a:r>
              <a:rPr sz="3000" b="0" dirty="0">
                <a:solidFill>
                  <a:srgbClr val="404040"/>
                </a:solidFill>
                <a:latin typeface="Segoe UI Light"/>
                <a:cs typeface="Segoe UI Light"/>
              </a:rPr>
              <a:t>et </a:t>
            </a:r>
            <a:r>
              <a:rPr sz="3000" b="0" spc="-5" dirty="0">
                <a:solidFill>
                  <a:srgbClr val="404040"/>
                </a:solidFill>
                <a:latin typeface="Segoe UI Light"/>
                <a:cs typeface="Segoe UI Light"/>
              </a:rPr>
              <a:t>dont les </a:t>
            </a:r>
            <a:r>
              <a:rPr sz="3000" b="0" dirty="0">
                <a:solidFill>
                  <a:srgbClr val="404040"/>
                </a:solidFill>
                <a:latin typeface="Segoe UI Light"/>
                <a:cs typeface="Segoe UI Light"/>
              </a:rPr>
              <a:t>tuples </a:t>
            </a:r>
            <a:r>
              <a:rPr sz="3000" b="0" spc="-5" dirty="0">
                <a:solidFill>
                  <a:srgbClr val="404040"/>
                </a:solidFill>
                <a:latin typeface="Segoe UI Light"/>
                <a:cs typeface="Segoe UI Light"/>
              </a:rPr>
              <a:t>sont </a:t>
            </a:r>
            <a:r>
              <a:rPr sz="3000" b="0" dirty="0">
                <a:solidFill>
                  <a:srgbClr val="404040"/>
                </a:solidFill>
                <a:latin typeface="Segoe UI Light"/>
                <a:cs typeface="Segoe UI Light"/>
              </a:rPr>
              <a:t>constitués </a:t>
            </a:r>
            <a:r>
              <a:rPr sz="3000" b="0" spc="-5" dirty="0">
                <a:solidFill>
                  <a:srgbClr val="404040"/>
                </a:solidFill>
                <a:latin typeface="Segoe UI Light"/>
                <a:cs typeface="Segoe UI Light"/>
              </a:rPr>
              <a:t>de </a:t>
            </a:r>
            <a:r>
              <a:rPr sz="3000" b="0" dirty="0">
                <a:solidFill>
                  <a:srgbClr val="404040"/>
                </a:solidFill>
                <a:latin typeface="Segoe UI Light"/>
                <a:cs typeface="Segoe UI Light"/>
              </a:rPr>
              <a:t>toutes </a:t>
            </a:r>
            <a:r>
              <a:rPr sz="3000" b="0" spc="-5" dirty="0">
                <a:solidFill>
                  <a:srgbClr val="404040"/>
                </a:solidFill>
                <a:latin typeface="Segoe UI Light"/>
                <a:cs typeface="Segoe UI Light"/>
              </a:rPr>
              <a:t>les</a:t>
            </a:r>
            <a:r>
              <a:rPr sz="3000" b="0" spc="-150" dirty="0">
                <a:solidFill>
                  <a:srgbClr val="404040"/>
                </a:solidFill>
                <a:latin typeface="Segoe UI Light"/>
                <a:cs typeface="Segoe UI Light"/>
              </a:rPr>
              <a:t> </a:t>
            </a:r>
            <a:r>
              <a:rPr sz="3000" b="0" dirty="0">
                <a:solidFill>
                  <a:srgbClr val="404040"/>
                </a:solidFill>
                <a:latin typeface="Segoe UI Light"/>
                <a:cs typeface="Segoe UI Light"/>
              </a:rPr>
              <a:t>concaténations  </a:t>
            </a:r>
            <a:r>
              <a:rPr sz="3000" b="0" spc="-5" dirty="0">
                <a:solidFill>
                  <a:srgbClr val="404040"/>
                </a:solidFill>
                <a:latin typeface="Segoe UI Light"/>
                <a:cs typeface="Segoe UI Light"/>
              </a:rPr>
              <a:t>d’un </a:t>
            </a:r>
            <a:r>
              <a:rPr sz="3000" b="0" dirty="0">
                <a:solidFill>
                  <a:srgbClr val="404040"/>
                </a:solidFill>
                <a:latin typeface="Segoe UI Light"/>
                <a:cs typeface="Segoe UI Light"/>
              </a:rPr>
              <a:t>tuple </a:t>
            </a:r>
            <a:r>
              <a:rPr sz="3000" b="0" spc="-5" dirty="0">
                <a:solidFill>
                  <a:srgbClr val="404040"/>
                </a:solidFill>
                <a:latin typeface="Segoe UI Light"/>
                <a:cs typeface="Segoe UI Light"/>
              </a:rPr>
              <a:t>de </a:t>
            </a:r>
            <a:r>
              <a:rPr sz="3000" b="0" i="1" dirty="0">
                <a:solidFill>
                  <a:srgbClr val="404040"/>
                </a:solidFill>
                <a:latin typeface="Segoe UI Light"/>
                <a:cs typeface="Segoe UI Light"/>
              </a:rPr>
              <a:t>R </a:t>
            </a:r>
            <a:r>
              <a:rPr sz="3000" b="0" dirty="0">
                <a:solidFill>
                  <a:srgbClr val="404040"/>
                </a:solidFill>
                <a:latin typeface="Segoe UI Light"/>
                <a:cs typeface="Segoe UI Light"/>
              </a:rPr>
              <a:t>à </a:t>
            </a:r>
            <a:r>
              <a:rPr sz="3000" b="0" spc="-5" dirty="0">
                <a:solidFill>
                  <a:srgbClr val="404040"/>
                </a:solidFill>
                <a:latin typeface="Segoe UI Light"/>
                <a:cs typeface="Segoe UI Light"/>
              </a:rPr>
              <a:t>un </a:t>
            </a:r>
            <a:r>
              <a:rPr sz="3000" b="0" dirty="0">
                <a:solidFill>
                  <a:srgbClr val="404040"/>
                </a:solidFill>
                <a:latin typeface="Segoe UI Light"/>
                <a:cs typeface="Segoe UI Light"/>
              </a:rPr>
              <a:t>tuple </a:t>
            </a:r>
            <a:r>
              <a:rPr sz="3000" b="0" spc="-5" dirty="0">
                <a:solidFill>
                  <a:srgbClr val="404040"/>
                </a:solidFill>
                <a:latin typeface="Segoe UI Light"/>
                <a:cs typeface="Segoe UI Light"/>
              </a:rPr>
              <a:t>de</a:t>
            </a:r>
            <a:r>
              <a:rPr sz="3000" b="0" spc="-90" dirty="0">
                <a:solidFill>
                  <a:srgbClr val="404040"/>
                </a:solidFill>
                <a:latin typeface="Segoe UI Light"/>
                <a:cs typeface="Segoe UI Light"/>
              </a:rPr>
              <a:t> </a:t>
            </a:r>
            <a:r>
              <a:rPr sz="3000" b="0" i="1" dirty="0">
                <a:solidFill>
                  <a:srgbClr val="404040"/>
                </a:solidFill>
                <a:latin typeface="Segoe UI Light"/>
                <a:cs typeface="Segoe UI Light"/>
              </a:rPr>
              <a:t>S</a:t>
            </a:r>
            <a:endParaRPr sz="3000">
              <a:latin typeface="Segoe UI Light"/>
              <a:cs typeface="Segoe UI Light"/>
            </a:endParaRPr>
          </a:p>
        </p:txBody>
      </p:sp>
      <p:sp>
        <p:nvSpPr>
          <p:cNvPr id="11" name="object 11"/>
          <p:cNvSpPr/>
          <p:nvPr/>
        </p:nvSpPr>
        <p:spPr>
          <a:xfrm>
            <a:off x="1622210" y="3115062"/>
            <a:ext cx="4997073" cy="3206262"/>
          </a:xfrm>
          <a:prstGeom prst="rect">
            <a:avLst/>
          </a:prstGeom>
          <a:blipFill>
            <a:blip r:embed="rId2" cstate="print"/>
            <a:stretch>
              <a:fillRect/>
            </a:stretch>
          </a:blip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2" name="object 12"/>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3372508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6385560"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 </a:t>
            </a:r>
            <a:r>
              <a:rPr sz="4400" b="0" spc="-55" dirty="0">
                <a:solidFill>
                  <a:srgbClr val="B8131A"/>
                </a:solidFill>
                <a:latin typeface="Segoe UI Light"/>
                <a:cs typeface="Segoe UI Light"/>
              </a:rPr>
              <a:t>de </a:t>
            </a:r>
            <a:r>
              <a:rPr sz="4400" b="0" spc="-125" dirty="0">
                <a:solidFill>
                  <a:srgbClr val="B8131A"/>
                </a:solidFill>
                <a:latin typeface="Segoe UI Light"/>
                <a:cs typeface="Segoe UI Light"/>
              </a:rPr>
              <a:t>produit</a:t>
            </a:r>
            <a:r>
              <a:rPr sz="4400" b="0" spc="-750" dirty="0">
                <a:solidFill>
                  <a:srgbClr val="B8131A"/>
                </a:solidFill>
                <a:latin typeface="Segoe UI Light"/>
                <a:cs typeface="Segoe UI Light"/>
              </a:rPr>
              <a:t> </a:t>
            </a:r>
            <a:r>
              <a:rPr sz="4400" b="0" spc="-95" dirty="0">
                <a:solidFill>
                  <a:srgbClr val="B8131A"/>
                </a:solidFill>
                <a:latin typeface="Segoe UI Light"/>
                <a:cs typeface="Segoe UI Light"/>
              </a:rPr>
              <a:t>cartésien</a:t>
            </a:r>
            <a:endParaRPr sz="4400">
              <a:latin typeface="Segoe UI Light"/>
              <a:cs typeface="Segoe UI Light"/>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pic>
        <p:nvPicPr>
          <p:cNvPr id="8" name="Image 7">
            <a:extLst>
              <a:ext uri="{FF2B5EF4-FFF2-40B4-BE49-F238E27FC236}">
                <a16:creationId xmlns:a16="http://schemas.microsoft.com/office/drawing/2014/main" id="{28871DD9-E335-DA4F-BACD-959DEE67B356}"/>
              </a:ext>
            </a:extLst>
          </p:cNvPr>
          <p:cNvPicPr>
            <a:picLocks noChangeAspect="1"/>
          </p:cNvPicPr>
          <p:nvPr/>
        </p:nvPicPr>
        <p:blipFill>
          <a:blip r:embed="rId2"/>
          <a:stretch>
            <a:fillRect/>
          </a:stretch>
        </p:blipFill>
        <p:spPr>
          <a:xfrm>
            <a:off x="3200400" y="3733800"/>
            <a:ext cx="4889500" cy="2717800"/>
          </a:xfrm>
          <a:prstGeom prst="rect">
            <a:avLst/>
          </a:prstGeom>
        </p:spPr>
      </p:pic>
      <p:pic>
        <p:nvPicPr>
          <p:cNvPr id="9" name="Image 8">
            <a:extLst>
              <a:ext uri="{FF2B5EF4-FFF2-40B4-BE49-F238E27FC236}">
                <a16:creationId xmlns:a16="http://schemas.microsoft.com/office/drawing/2014/main" id="{5D2EDF50-11DA-AF49-B243-DE30F98EC1F9}"/>
              </a:ext>
            </a:extLst>
          </p:cNvPr>
          <p:cNvPicPr>
            <a:picLocks noChangeAspect="1"/>
          </p:cNvPicPr>
          <p:nvPr/>
        </p:nvPicPr>
        <p:blipFill>
          <a:blip r:embed="rId3"/>
          <a:stretch>
            <a:fillRect/>
          </a:stretch>
        </p:blipFill>
        <p:spPr>
          <a:xfrm>
            <a:off x="2667000" y="1769275"/>
            <a:ext cx="6273800" cy="1549400"/>
          </a:xfrm>
          <a:prstGeom prst="rect">
            <a:avLst/>
          </a:prstGeom>
        </p:spPr>
      </p:pic>
    </p:spTree>
    <p:extLst>
      <p:ext uri="{BB962C8B-B14F-4D97-AF65-F5344CB8AC3E}">
        <p14:creationId xmlns:p14="http://schemas.microsoft.com/office/powerpoint/2010/main" val="3290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557269"/>
            <a:ext cx="11662410" cy="5744210"/>
          </a:xfrm>
          <a:prstGeom prst="rect">
            <a:avLst/>
          </a:prstGeom>
        </p:spPr>
        <p:txBody>
          <a:bodyPr vert="horz" wrap="square" lIns="0" tIns="113030" rIns="0" bIns="0" rtlCol="0">
            <a:spAutoFit/>
          </a:bodyPr>
          <a:lstStyle/>
          <a:p>
            <a:pPr marL="12700">
              <a:lnSpc>
                <a:spcPct val="100000"/>
              </a:lnSpc>
              <a:spcBef>
                <a:spcPts val="890"/>
              </a:spcBef>
            </a:pPr>
            <a:r>
              <a:rPr sz="4400" b="0" spc="-85" dirty="0">
                <a:solidFill>
                  <a:srgbClr val="B8131A"/>
                </a:solidFill>
                <a:latin typeface="Segoe UI Light"/>
                <a:cs typeface="Segoe UI Light"/>
              </a:rPr>
              <a:t>Les </a:t>
            </a:r>
            <a:r>
              <a:rPr sz="4400" b="0" spc="-114" dirty="0">
                <a:solidFill>
                  <a:srgbClr val="B8131A"/>
                </a:solidFill>
                <a:latin typeface="Segoe UI Light"/>
                <a:cs typeface="Segoe UI Light"/>
              </a:rPr>
              <a:t>questions </a:t>
            </a:r>
            <a:r>
              <a:rPr sz="4400" b="0" dirty="0">
                <a:solidFill>
                  <a:srgbClr val="B8131A"/>
                </a:solidFill>
                <a:latin typeface="Segoe UI Light"/>
                <a:cs typeface="Segoe UI Light"/>
              </a:rPr>
              <a:t>à</a:t>
            </a:r>
            <a:r>
              <a:rPr sz="4400" b="0" spc="-650" dirty="0">
                <a:solidFill>
                  <a:srgbClr val="B8131A"/>
                </a:solidFill>
                <a:latin typeface="Segoe UI Light"/>
                <a:cs typeface="Segoe UI Light"/>
              </a:rPr>
              <a:t> </a:t>
            </a:r>
            <a:r>
              <a:rPr sz="4400" b="0" spc="-100" dirty="0">
                <a:solidFill>
                  <a:srgbClr val="B8131A"/>
                </a:solidFill>
                <a:latin typeface="Segoe UI Light"/>
                <a:cs typeface="Segoe UI Light"/>
              </a:rPr>
              <a:t>poser</a:t>
            </a:r>
            <a:endParaRPr sz="4400">
              <a:latin typeface="Segoe UI Light"/>
              <a:cs typeface="Segoe UI Light"/>
            </a:endParaRPr>
          </a:p>
          <a:p>
            <a:pPr marL="469900" indent="-457200">
              <a:lnSpc>
                <a:spcPct val="100000"/>
              </a:lnSpc>
              <a:spcBef>
                <a:spcPts val="785"/>
              </a:spcBef>
              <a:buFont typeface="Arial"/>
              <a:buChar char="•"/>
              <a:tabLst>
                <a:tab pos="469265" algn="l"/>
                <a:tab pos="469900" algn="l"/>
              </a:tabLst>
            </a:pPr>
            <a:r>
              <a:rPr sz="4250" b="0" spc="5" dirty="0">
                <a:solidFill>
                  <a:srgbClr val="404040"/>
                </a:solidFill>
                <a:latin typeface="Segoe UI Light"/>
                <a:cs typeface="Segoe UI Light"/>
              </a:rPr>
              <a:t>Quelle est </a:t>
            </a:r>
            <a:r>
              <a:rPr sz="4250" b="0" spc="-30" dirty="0">
                <a:solidFill>
                  <a:srgbClr val="404040"/>
                </a:solidFill>
                <a:latin typeface="Segoe UI Light"/>
                <a:cs typeface="Segoe UI Light"/>
              </a:rPr>
              <a:t>l’activité </a:t>
            </a:r>
            <a:r>
              <a:rPr sz="4250" b="0" dirty="0">
                <a:solidFill>
                  <a:srgbClr val="404040"/>
                </a:solidFill>
                <a:latin typeface="Segoe UI Light"/>
                <a:cs typeface="Segoe UI Light"/>
              </a:rPr>
              <a:t>de </a:t>
            </a:r>
            <a:r>
              <a:rPr sz="4250" b="0" spc="-40" dirty="0">
                <a:solidFill>
                  <a:srgbClr val="404040"/>
                </a:solidFill>
                <a:latin typeface="Segoe UI Light"/>
                <a:cs typeface="Segoe UI Light"/>
              </a:rPr>
              <a:t>l’entreprise</a:t>
            </a:r>
            <a:r>
              <a:rPr sz="4250" b="0" spc="-25" dirty="0">
                <a:solidFill>
                  <a:srgbClr val="404040"/>
                </a:solidFill>
                <a:latin typeface="Segoe UI Light"/>
                <a:cs typeface="Segoe UI Light"/>
              </a:rPr>
              <a:t> </a:t>
            </a:r>
            <a:r>
              <a:rPr sz="4250" b="0" spc="5" dirty="0">
                <a:solidFill>
                  <a:srgbClr val="404040"/>
                </a:solidFill>
                <a:latin typeface="Segoe UI Light"/>
                <a:cs typeface="Segoe UI Light"/>
              </a:rPr>
              <a:t>?</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10" dirty="0">
                <a:solidFill>
                  <a:srgbClr val="404040"/>
                </a:solidFill>
                <a:latin typeface="Segoe UI Light"/>
                <a:cs typeface="Segoe UI Light"/>
              </a:rPr>
              <a:t>Comment </a:t>
            </a:r>
            <a:r>
              <a:rPr sz="4250" b="0" spc="5" dirty="0">
                <a:solidFill>
                  <a:srgbClr val="404040"/>
                </a:solidFill>
                <a:latin typeface="Segoe UI Light"/>
                <a:cs typeface="Segoe UI Light"/>
              </a:rPr>
              <a:t>la pratique</a:t>
            </a:r>
            <a:r>
              <a:rPr sz="4250" b="0" spc="-25" dirty="0">
                <a:solidFill>
                  <a:srgbClr val="404040"/>
                </a:solidFill>
                <a:latin typeface="Segoe UI Light"/>
                <a:cs typeface="Segoe UI Light"/>
              </a:rPr>
              <a:t> </a:t>
            </a:r>
            <a:r>
              <a:rPr sz="4250" b="0" spc="5" dirty="0">
                <a:solidFill>
                  <a:srgbClr val="404040"/>
                </a:solidFill>
                <a:latin typeface="Segoe UI Light"/>
                <a:cs typeface="Segoe UI Light"/>
              </a:rPr>
              <a:t>t-elle?</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spc="10" dirty="0">
                <a:solidFill>
                  <a:srgbClr val="404040"/>
                </a:solidFill>
                <a:latin typeface="Segoe UI Light"/>
                <a:cs typeface="Segoe UI Light"/>
              </a:rPr>
              <a:t>Quels </a:t>
            </a:r>
            <a:r>
              <a:rPr sz="4250" b="0" spc="5" dirty="0">
                <a:solidFill>
                  <a:srgbClr val="404040"/>
                </a:solidFill>
                <a:latin typeface="Segoe UI Light"/>
                <a:cs typeface="Segoe UI Light"/>
              </a:rPr>
              <a:t>sont </a:t>
            </a:r>
            <a:r>
              <a:rPr sz="4250" b="0" dirty="0">
                <a:solidFill>
                  <a:srgbClr val="404040"/>
                </a:solidFill>
                <a:latin typeface="Segoe UI Light"/>
                <a:cs typeface="Segoe UI Light"/>
              </a:rPr>
              <a:t>les </a:t>
            </a:r>
            <a:r>
              <a:rPr sz="4250" b="0" spc="10" dirty="0">
                <a:solidFill>
                  <a:srgbClr val="404040"/>
                </a:solidFill>
                <a:latin typeface="Segoe UI Light"/>
                <a:cs typeface="Segoe UI Light"/>
              </a:rPr>
              <a:t>concepts </a:t>
            </a:r>
            <a:r>
              <a:rPr sz="4250" b="0" spc="-70" dirty="0">
                <a:solidFill>
                  <a:srgbClr val="404040"/>
                </a:solidFill>
                <a:latin typeface="Segoe UI Light"/>
                <a:cs typeface="Segoe UI Light"/>
              </a:rPr>
              <a:t>qu’elle</a:t>
            </a:r>
            <a:r>
              <a:rPr sz="4250" b="0" spc="-20" dirty="0">
                <a:solidFill>
                  <a:srgbClr val="404040"/>
                </a:solidFill>
                <a:latin typeface="Segoe UI Light"/>
                <a:cs typeface="Segoe UI Light"/>
              </a:rPr>
              <a:t> </a:t>
            </a:r>
            <a:r>
              <a:rPr sz="4250" b="0" spc="10" dirty="0">
                <a:solidFill>
                  <a:srgbClr val="404040"/>
                </a:solidFill>
                <a:latin typeface="Segoe UI Light"/>
                <a:cs typeface="Segoe UI Light"/>
              </a:rPr>
              <a:t>manipule?</a:t>
            </a:r>
            <a:endParaRPr sz="4250">
              <a:latin typeface="Segoe UI Light"/>
              <a:cs typeface="Segoe UI Light"/>
            </a:endParaRPr>
          </a:p>
          <a:p>
            <a:pPr>
              <a:lnSpc>
                <a:spcPct val="100000"/>
              </a:lnSpc>
              <a:buClr>
                <a:srgbClr val="404040"/>
              </a:buClr>
              <a:buFont typeface="Arial"/>
              <a:buChar char="•"/>
            </a:pPr>
            <a:endParaRPr sz="6250">
              <a:latin typeface="Times New Roman"/>
              <a:cs typeface="Times New Roman"/>
            </a:endParaRPr>
          </a:p>
          <a:p>
            <a:pPr marL="469900" indent="-457200">
              <a:lnSpc>
                <a:spcPct val="100000"/>
              </a:lnSpc>
              <a:spcBef>
                <a:spcPts val="5"/>
              </a:spcBef>
              <a:buFont typeface="Arial"/>
              <a:buChar char="•"/>
              <a:tabLst>
                <a:tab pos="469265" algn="l"/>
                <a:tab pos="469900" algn="l"/>
              </a:tabLst>
            </a:pPr>
            <a:r>
              <a:rPr sz="4250" b="0" spc="10" dirty="0">
                <a:solidFill>
                  <a:srgbClr val="404040"/>
                </a:solidFill>
                <a:latin typeface="Segoe UI Light"/>
                <a:cs typeface="Segoe UI Light"/>
              </a:rPr>
              <a:t>A </a:t>
            </a:r>
            <a:r>
              <a:rPr sz="4250" b="0" spc="5" dirty="0">
                <a:solidFill>
                  <a:srgbClr val="404040"/>
                </a:solidFill>
                <a:latin typeface="Segoe UI Light"/>
                <a:cs typeface="Segoe UI Light"/>
              </a:rPr>
              <a:t>la </a:t>
            </a:r>
            <a:r>
              <a:rPr sz="4250" b="0" spc="-10" dirty="0">
                <a:solidFill>
                  <a:srgbClr val="404040"/>
                </a:solidFill>
                <a:latin typeface="Segoe UI Light"/>
                <a:cs typeface="Segoe UI Light"/>
              </a:rPr>
              <a:t>recherche </a:t>
            </a:r>
            <a:r>
              <a:rPr sz="4250" b="0" spc="5" dirty="0">
                <a:solidFill>
                  <a:srgbClr val="404040"/>
                </a:solidFill>
                <a:latin typeface="Segoe UI Light"/>
                <a:cs typeface="Segoe UI Light"/>
              </a:rPr>
              <a:t>de </a:t>
            </a:r>
            <a:r>
              <a:rPr sz="4250" b="0" spc="10" dirty="0">
                <a:solidFill>
                  <a:srgbClr val="404040"/>
                </a:solidFill>
                <a:latin typeface="Segoe UI Light"/>
                <a:cs typeface="Segoe UI Light"/>
              </a:rPr>
              <a:t>mots-clés en</a:t>
            </a:r>
            <a:r>
              <a:rPr sz="4250" b="0" spc="-30" dirty="0">
                <a:solidFill>
                  <a:srgbClr val="404040"/>
                </a:solidFill>
                <a:latin typeface="Segoe UI Light"/>
                <a:cs typeface="Segoe UI Light"/>
              </a:rPr>
              <a:t> </a:t>
            </a:r>
            <a:r>
              <a:rPr sz="4250" b="0" spc="-5" dirty="0">
                <a:solidFill>
                  <a:srgbClr val="404040"/>
                </a:solidFill>
                <a:latin typeface="Segoe UI Light"/>
                <a:cs typeface="Segoe UI Light"/>
              </a:rPr>
              <a:t>résumé</a:t>
            </a:r>
            <a:endParaRPr sz="4250">
              <a:latin typeface="Segoe UI Light"/>
              <a:cs typeface="Segoe UI Light"/>
            </a:endParaRPr>
          </a:p>
          <a:p>
            <a:pPr marL="1003300" marR="5080" indent="-381000">
              <a:lnSpc>
                <a:spcPct val="100000"/>
              </a:lnSpc>
              <a:spcBef>
                <a:spcPts val="810"/>
              </a:spcBef>
            </a:pPr>
            <a:r>
              <a:rPr sz="3200" dirty="0">
                <a:solidFill>
                  <a:srgbClr val="404040"/>
                </a:solidFill>
                <a:latin typeface="Arial"/>
                <a:cs typeface="Arial"/>
              </a:rPr>
              <a:t>– </a:t>
            </a:r>
            <a:r>
              <a:rPr sz="3200" spc="-5" dirty="0">
                <a:solidFill>
                  <a:srgbClr val="404040"/>
                </a:solidFill>
                <a:latin typeface="Segoe UI"/>
                <a:cs typeface="Segoe UI"/>
              </a:rPr>
              <a:t>Titres </a:t>
            </a:r>
            <a:r>
              <a:rPr sz="3200" dirty="0">
                <a:solidFill>
                  <a:srgbClr val="404040"/>
                </a:solidFill>
                <a:latin typeface="Segoe UI"/>
                <a:cs typeface="Segoe UI"/>
              </a:rPr>
              <a:t>de </a:t>
            </a:r>
            <a:r>
              <a:rPr sz="3200" spc="-5" dirty="0">
                <a:solidFill>
                  <a:srgbClr val="404040"/>
                </a:solidFill>
                <a:latin typeface="Segoe UI"/>
                <a:cs typeface="Segoe UI"/>
              </a:rPr>
              <a:t>presse, </a:t>
            </a:r>
            <a:r>
              <a:rPr sz="3200" dirty="0">
                <a:solidFill>
                  <a:srgbClr val="404040"/>
                </a:solidFill>
                <a:latin typeface="Segoe UI"/>
                <a:cs typeface="Segoe UI"/>
              </a:rPr>
              <a:t>éditeurs, abonnements, </a:t>
            </a:r>
            <a:r>
              <a:rPr sz="3200" spc="-5" dirty="0">
                <a:solidFill>
                  <a:srgbClr val="404040"/>
                </a:solidFill>
                <a:latin typeface="Segoe UI"/>
                <a:cs typeface="Segoe UI"/>
              </a:rPr>
              <a:t>offres/promotions,  </a:t>
            </a:r>
            <a:r>
              <a:rPr sz="3200" dirty="0">
                <a:solidFill>
                  <a:srgbClr val="404040"/>
                </a:solidFill>
                <a:latin typeface="Segoe UI"/>
                <a:cs typeface="Segoe UI"/>
              </a:rPr>
              <a:t>clients, </a:t>
            </a:r>
            <a:r>
              <a:rPr sz="3200" spc="-10" dirty="0">
                <a:solidFill>
                  <a:srgbClr val="404040"/>
                </a:solidFill>
                <a:latin typeface="Segoe UI"/>
                <a:cs typeface="Segoe UI"/>
              </a:rPr>
              <a:t>dates</a:t>
            </a:r>
            <a:r>
              <a:rPr sz="3200" spc="-5" dirty="0">
                <a:solidFill>
                  <a:srgbClr val="404040"/>
                </a:solidFill>
                <a:latin typeface="Segoe UI"/>
                <a:cs typeface="Segoe UI"/>
              </a:rPr>
              <a:t> </a:t>
            </a:r>
            <a:r>
              <a:rPr sz="3200" dirty="0">
                <a:solidFill>
                  <a:srgbClr val="404040"/>
                </a:solidFill>
                <a:latin typeface="Segoe UI"/>
                <a:cs typeface="Segoe UI"/>
              </a:rPr>
              <a:t>…</a:t>
            </a:r>
            <a:endParaRPr sz="3200">
              <a:latin typeface="Segoe UI"/>
              <a:cs typeface="Segoe UI"/>
            </a:endParaRPr>
          </a:p>
        </p:txBody>
      </p:sp>
      <p:sp>
        <p:nvSpPr>
          <p:cNvPr id="4" name="object 4"/>
          <p:cNvSpPr txBox="1"/>
          <p:nvPr/>
        </p:nvSpPr>
        <p:spPr>
          <a:xfrm>
            <a:off x="78739" y="36321"/>
            <a:ext cx="86677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Cas</a:t>
            </a:r>
            <a:r>
              <a:rPr sz="1200" b="1" spc="-60" dirty="0">
                <a:latin typeface="Segoe UI"/>
                <a:cs typeface="Segoe UI"/>
              </a:rPr>
              <a:t> </a:t>
            </a:r>
            <a:r>
              <a:rPr sz="1200" b="1" spc="-5" dirty="0">
                <a:latin typeface="Segoe UI"/>
                <a:cs typeface="Segoe UI"/>
              </a:rPr>
              <a:t>d’usage</a:t>
            </a:r>
            <a:endParaRPr sz="1200">
              <a:latin typeface="Segoe UI"/>
              <a:cs typeface="Segoe UI"/>
            </a:endParaRPr>
          </a:p>
        </p:txBody>
      </p:sp>
      <p:sp>
        <p:nvSpPr>
          <p:cNvPr id="5" name="object 5"/>
          <p:cNvSpPr txBox="1"/>
          <p:nvPr/>
        </p:nvSpPr>
        <p:spPr>
          <a:xfrm>
            <a:off x="1086103" y="36321"/>
            <a:ext cx="4051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S</a:t>
            </a:r>
            <a:r>
              <a:rPr sz="1200" dirty="0">
                <a:solidFill>
                  <a:srgbClr val="D9D9D9"/>
                </a:solidFill>
                <a:latin typeface="Segoe UI"/>
                <a:cs typeface="Segoe UI"/>
              </a:rPr>
              <a:t>G</a:t>
            </a:r>
            <a:r>
              <a:rPr sz="1200" spc="-5" dirty="0">
                <a:solidFill>
                  <a:srgbClr val="D9D9D9"/>
                </a:solidFill>
                <a:latin typeface="Segoe UI"/>
                <a:cs typeface="Segoe UI"/>
              </a:rPr>
              <a:t>B</a:t>
            </a:r>
            <a:r>
              <a:rPr sz="1200" dirty="0">
                <a:solidFill>
                  <a:srgbClr val="D9D9D9"/>
                </a:solidFill>
                <a:latin typeface="Segoe UI"/>
                <a:cs typeface="Segoe UI"/>
              </a:rPr>
              <a:t>D</a:t>
            </a:r>
            <a:endParaRPr sz="1200">
              <a:latin typeface="Segoe UI"/>
              <a:cs typeface="Segoe UI"/>
            </a:endParaRPr>
          </a:p>
        </p:txBody>
      </p:sp>
      <p:sp>
        <p:nvSpPr>
          <p:cNvPr id="6" name="object 6"/>
          <p:cNvSpPr txBox="1"/>
          <p:nvPr/>
        </p:nvSpPr>
        <p:spPr>
          <a:xfrm>
            <a:off x="1629808" y="36321"/>
            <a:ext cx="1365885" cy="208279"/>
          </a:xfrm>
          <a:prstGeom prst="rect">
            <a:avLst/>
          </a:prstGeom>
        </p:spPr>
        <p:txBody>
          <a:bodyPr vert="horz" wrap="square" lIns="0" tIns="12700" rIns="0" bIns="0" rtlCol="0">
            <a:spAutoFit/>
          </a:bodyPr>
          <a:lstStyle/>
          <a:p>
            <a:pPr marL="12700">
              <a:lnSpc>
                <a:spcPct val="100000"/>
              </a:lnSpc>
              <a:spcBef>
                <a:spcPts val="100"/>
              </a:spcBef>
              <a:tabLst>
                <a:tab pos="476884" algn="l"/>
              </a:tabLst>
            </a:pPr>
            <a:r>
              <a:rPr sz="1200" spc="-5" dirty="0">
                <a:solidFill>
                  <a:srgbClr val="D9D9D9"/>
                </a:solidFill>
                <a:latin typeface="Segoe UI"/>
                <a:cs typeface="Segoe UI"/>
              </a:rPr>
              <a:t>BDD	Modélisation</a:t>
            </a:r>
            <a:endParaRPr sz="1200">
              <a:latin typeface="Segoe UI"/>
              <a:cs typeface="Segoe UI"/>
            </a:endParaRPr>
          </a:p>
        </p:txBody>
      </p:sp>
      <p:sp>
        <p:nvSpPr>
          <p:cNvPr id="8" name="object 8"/>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5</a:t>
            </a:r>
            <a:endParaRPr sz="1200">
              <a:latin typeface="Segoe UI Light"/>
              <a:cs typeface="Segoe UI 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2209800" cy="697230"/>
          </a:xfrm>
          <a:prstGeom prst="rect">
            <a:avLst/>
          </a:prstGeom>
        </p:spPr>
        <p:txBody>
          <a:bodyPr vert="horz" wrap="square" lIns="0" tIns="13335" rIns="0" bIns="0" rtlCol="0">
            <a:spAutoFit/>
          </a:bodyPr>
          <a:lstStyle/>
          <a:p>
            <a:pPr marL="12700">
              <a:lnSpc>
                <a:spcPct val="100000"/>
              </a:lnSpc>
              <a:spcBef>
                <a:spcPts val="105"/>
              </a:spcBef>
            </a:pPr>
            <a:r>
              <a:rPr sz="4400" b="0" spc="-120" dirty="0">
                <a:solidFill>
                  <a:srgbClr val="B8131A"/>
                </a:solidFill>
                <a:latin typeface="Segoe UI Light"/>
                <a:cs typeface="Segoe UI Light"/>
              </a:rPr>
              <a:t>P</a:t>
            </a:r>
            <a:r>
              <a:rPr sz="4400" b="0" spc="-210" dirty="0">
                <a:solidFill>
                  <a:srgbClr val="B8131A"/>
                </a:solidFill>
                <a:latin typeface="Segoe UI Light"/>
                <a:cs typeface="Segoe UI Light"/>
              </a:rPr>
              <a:t>r</a:t>
            </a:r>
            <a:r>
              <a:rPr sz="4400" b="0" spc="-135" dirty="0">
                <a:solidFill>
                  <a:srgbClr val="B8131A"/>
                </a:solidFill>
                <a:latin typeface="Segoe UI Light"/>
                <a:cs typeface="Segoe UI Light"/>
              </a:rPr>
              <a:t>o</a:t>
            </a:r>
            <a:r>
              <a:rPr sz="4400" b="0" spc="-140" dirty="0">
                <a:solidFill>
                  <a:srgbClr val="B8131A"/>
                </a:solidFill>
                <a:latin typeface="Segoe UI Light"/>
                <a:cs typeface="Segoe UI Light"/>
              </a:rPr>
              <a:t>je</a:t>
            </a:r>
            <a:r>
              <a:rPr sz="4400" b="0" spc="-135" dirty="0">
                <a:solidFill>
                  <a:srgbClr val="B8131A"/>
                </a:solidFill>
                <a:latin typeface="Segoe UI Light"/>
                <a:cs typeface="Segoe UI Light"/>
              </a:rPr>
              <a:t>ct</a:t>
            </a:r>
            <a:r>
              <a:rPr sz="4400" b="0" spc="-140" dirty="0">
                <a:solidFill>
                  <a:srgbClr val="B8131A"/>
                </a:solidFill>
                <a:latin typeface="Segoe UI Light"/>
                <a:cs typeface="Segoe UI Light"/>
              </a:rPr>
              <a:t>i</a:t>
            </a:r>
            <a:r>
              <a:rPr sz="4400" b="0" spc="-120" dirty="0">
                <a:solidFill>
                  <a:srgbClr val="B8131A"/>
                </a:solidFill>
                <a:latin typeface="Segoe UI Light"/>
                <a:cs typeface="Segoe UI Light"/>
              </a:rPr>
              <a:t>o</a:t>
            </a:r>
            <a:r>
              <a:rPr sz="4400" b="0" dirty="0">
                <a:solidFill>
                  <a:srgbClr val="B8131A"/>
                </a:solidFill>
                <a:latin typeface="Segoe UI Light"/>
                <a:cs typeface="Segoe UI Light"/>
              </a:rPr>
              <a:t>n</a:t>
            </a:r>
            <a:endParaRPr sz="4400">
              <a:latin typeface="Segoe UI Light"/>
              <a:cs typeface="Segoe UI Light"/>
            </a:endParaRPr>
          </a:p>
        </p:txBody>
      </p:sp>
      <p:sp>
        <p:nvSpPr>
          <p:cNvPr id="5" name="object 5"/>
          <p:cNvSpPr txBox="1"/>
          <p:nvPr/>
        </p:nvSpPr>
        <p:spPr>
          <a:xfrm>
            <a:off x="178409" y="1359534"/>
            <a:ext cx="11507470" cy="953135"/>
          </a:xfrm>
          <a:prstGeom prst="rect">
            <a:avLst/>
          </a:prstGeom>
        </p:spPr>
        <p:txBody>
          <a:bodyPr vert="horz" wrap="square" lIns="0" tIns="12700" rIns="0" bIns="0" rtlCol="0">
            <a:spAutoFit/>
          </a:bodyPr>
          <a:lstStyle/>
          <a:p>
            <a:pPr marL="469900" indent="-457200">
              <a:lnSpc>
                <a:spcPts val="2605"/>
              </a:lnSpc>
              <a:spcBef>
                <a:spcPts val="100"/>
              </a:spcBef>
              <a:buFont typeface="Arial"/>
              <a:buChar char="•"/>
              <a:tabLst>
                <a:tab pos="469265" algn="l"/>
                <a:tab pos="469900" algn="l"/>
              </a:tabLst>
            </a:pPr>
            <a:r>
              <a:rPr sz="2300" b="0" dirty="0">
                <a:solidFill>
                  <a:srgbClr val="404040"/>
                </a:solidFill>
                <a:latin typeface="Segoe UI Light"/>
                <a:cs typeface="Segoe UI Light"/>
              </a:rPr>
              <a:t>La </a:t>
            </a:r>
            <a:r>
              <a:rPr sz="2300" b="0" spc="-10" dirty="0">
                <a:solidFill>
                  <a:srgbClr val="404040"/>
                </a:solidFill>
                <a:latin typeface="Segoe UI Light"/>
                <a:cs typeface="Segoe UI Light"/>
              </a:rPr>
              <a:t>projection </a:t>
            </a:r>
            <a:r>
              <a:rPr sz="2300" b="0" spc="-5" dirty="0">
                <a:solidFill>
                  <a:srgbClr val="404040"/>
                </a:solidFill>
                <a:latin typeface="Segoe UI Light"/>
                <a:cs typeface="Segoe UI Light"/>
              </a:rPr>
              <a:t>d’une </a:t>
            </a:r>
            <a:r>
              <a:rPr sz="2300" b="0" spc="-10" dirty="0">
                <a:solidFill>
                  <a:srgbClr val="404040"/>
                </a:solidFill>
                <a:latin typeface="Segoe UI Light"/>
                <a:cs typeface="Segoe UI Light"/>
              </a:rPr>
              <a:t>relation </a:t>
            </a:r>
            <a:r>
              <a:rPr sz="2300" b="0" i="1" dirty="0">
                <a:solidFill>
                  <a:srgbClr val="404040"/>
                </a:solidFill>
                <a:latin typeface="Segoe UI Light"/>
                <a:cs typeface="Segoe UI Light"/>
              </a:rPr>
              <a:t>R </a:t>
            </a:r>
            <a:r>
              <a:rPr sz="2300" b="0" spc="-5" dirty="0">
                <a:solidFill>
                  <a:srgbClr val="404040"/>
                </a:solidFill>
                <a:latin typeface="Segoe UI Light"/>
                <a:cs typeface="Segoe UI Light"/>
              </a:rPr>
              <a:t>de schéma (</a:t>
            </a:r>
            <a:r>
              <a:rPr sz="2300" b="0" i="1" spc="-5" dirty="0">
                <a:solidFill>
                  <a:srgbClr val="404040"/>
                </a:solidFill>
                <a:latin typeface="Segoe UI Light"/>
                <a:cs typeface="Segoe UI Light"/>
              </a:rPr>
              <a:t>A</a:t>
            </a:r>
            <a:r>
              <a:rPr sz="2400" b="0" i="1" spc="-7" baseline="-20833" dirty="0">
                <a:solidFill>
                  <a:srgbClr val="404040"/>
                </a:solidFill>
                <a:latin typeface="Segoe UI Light"/>
                <a:cs typeface="Segoe UI Light"/>
              </a:rPr>
              <a:t>1</a:t>
            </a:r>
            <a:r>
              <a:rPr sz="2300" b="0" i="1" spc="-5" dirty="0">
                <a:solidFill>
                  <a:srgbClr val="404040"/>
                </a:solidFill>
                <a:latin typeface="Segoe UI Light"/>
                <a:cs typeface="Segoe UI Light"/>
              </a:rPr>
              <a:t>, </a:t>
            </a:r>
            <a:r>
              <a:rPr sz="2300" b="0" i="1" dirty="0">
                <a:solidFill>
                  <a:srgbClr val="404040"/>
                </a:solidFill>
                <a:latin typeface="Segoe UI Light"/>
                <a:cs typeface="Segoe UI Light"/>
              </a:rPr>
              <a:t>…., A</a:t>
            </a:r>
            <a:r>
              <a:rPr sz="2400" b="0" i="1" baseline="-20833" dirty="0">
                <a:solidFill>
                  <a:srgbClr val="404040"/>
                </a:solidFill>
                <a:latin typeface="Segoe UI Light"/>
                <a:cs typeface="Segoe UI Light"/>
              </a:rPr>
              <a:t>n</a:t>
            </a:r>
            <a:r>
              <a:rPr sz="2300" b="0" dirty="0">
                <a:solidFill>
                  <a:srgbClr val="404040"/>
                </a:solidFill>
                <a:latin typeface="Segoe UI Light"/>
                <a:cs typeface="Segoe UI Light"/>
              </a:rPr>
              <a:t>) sur </a:t>
            </a:r>
            <a:r>
              <a:rPr sz="2300" b="0" spc="-5" dirty="0">
                <a:solidFill>
                  <a:srgbClr val="404040"/>
                </a:solidFill>
                <a:latin typeface="Segoe UI Light"/>
                <a:cs typeface="Segoe UI Light"/>
              </a:rPr>
              <a:t>les attributs </a:t>
            </a:r>
            <a:r>
              <a:rPr sz="2300" b="0" i="1" dirty="0">
                <a:solidFill>
                  <a:srgbClr val="404040"/>
                </a:solidFill>
                <a:latin typeface="Segoe UI Light"/>
                <a:cs typeface="Segoe UI Light"/>
              </a:rPr>
              <a:t>A</a:t>
            </a:r>
            <a:r>
              <a:rPr sz="2250" b="0" i="1" baseline="-20370" dirty="0">
                <a:solidFill>
                  <a:srgbClr val="404040"/>
                </a:solidFill>
                <a:latin typeface="Segoe UI Light"/>
                <a:cs typeface="Segoe UI Light"/>
              </a:rPr>
              <a:t>i</a:t>
            </a:r>
            <a:r>
              <a:rPr sz="2250" b="0" baseline="-20370" dirty="0">
                <a:solidFill>
                  <a:srgbClr val="404040"/>
                </a:solidFill>
                <a:latin typeface="Segoe UI Light"/>
                <a:cs typeface="Segoe UI Light"/>
              </a:rPr>
              <a:t>1</a:t>
            </a:r>
            <a:r>
              <a:rPr sz="2400" b="0" i="1" dirty="0">
                <a:solidFill>
                  <a:srgbClr val="404040"/>
                </a:solidFill>
                <a:latin typeface="Segoe UI Light"/>
                <a:cs typeface="Segoe UI Light"/>
              </a:rPr>
              <a:t>, …, </a:t>
            </a:r>
            <a:r>
              <a:rPr sz="2300" b="0" i="1" spc="-5" dirty="0">
                <a:solidFill>
                  <a:srgbClr val="404040"/>
                </a:solidFill>
                <a:latin typeface="Segoe UI Light"/>
                <a:cs typeface="Segoe UI Light"/>
              </a:rPr>
              <a:t>A</a:t>
            </a:r>
            <a:r>
              <a:rPr sz="2400" b="0" i="1" spc="-7" baseline="-20833" dirty="0">
                <a:solidFill>
                  <a:srgbClr val="404040"/>
                </a:solidFill>
                <a:latin typeface="Segoe UI Light"/>
                <a:cs typeface="Segoe UI Light"/>
              </a:rPr>
              <a:t>ip </a:t>
            </a:r>
            <a:r>
              <a:rPr sz="2300" b="0" dirty="0">
                <a:solidFill>
                  <a:srgbClr val="404040"/>
                </a:solidFill>
                <a:latin typeface="Segoe UI Light"/>
                <a:cs typeface="Segoe UI Light"/>
              </a:rPr>
              <a:t>est</a:t>
            </a:r>
            <a:r>
              <a:rPr sz="2300" b="0" spc="-295" dirty="0">
                <a:solidFill>
                  <a:srgbClr val="404040"/>
                </a:solidFill>
                <a:latin typeface="Segoe UI Light"/>
                <a:cs typeface="Segoe UI Light"/>
              </a:rPr>
              <a:t> </a:t>
            </a:r>
            <a:r>
              <a:rPr sz="2300" b="0" spc="-5" dirty="0">
                <a:solidFill>
                  <a:srgbClr val="404040"/>
                </a:solidFill>
                <a:latin typeface="Segoe UI Light"/>
                <a:cs typeface="Segoe UI Light"/>
              </a:rPr>
              <a:t>une</a:t>
            </a:r>
            <a:endParaRPr sz="2300">
              <a:latin typeface="Segoe UI Light"/>
              <a:cs typeface="Segoe UI Light"/>
            </a:endParaRPr>
          </a:p>
          <a:p>
            <a:pPr marL="469900" marR="5080">
              <a:lnSpc>
                <a:spcPts val="2210"/>
              </a:lnSpc>
              <a:spcBef>
                <a:spcPts val="254"/>
              </a:spcBef>
            </a:pPr>
            <a:r>
              <a:rPr sz="2300" b="0" spc="-10" dirty="0">
                <a:solidFill>
                  <a:srgbClr val="404040"/>
                </a:solidFill>
                <a:latin typeface="Segoe UI Light"/>
                <a:cs typeface="Segoe UI Light"/>
              </a:rPr>
              <a:t>relation </a:t>
            </a:r>
            <a:r>
              <a:rPr sz="2300" b="0" i="1" spc="-5" dirty="0">
                <a:solidFill>
                  <a:srgbClr val="404040"/>
                </a:solidFill>
                <a:latin typeface="Segoe UI Light"/>
                <a:cs typeface="Segoe UI Light"/>
              </a:rPr>
              <a:t>R’ </a:t>
            </a:r>
            <a:r>
              <a:rPr sz="2300" b="0" spc="-5" dirty="0">
                <a:solidFill>
                  <a:srgbClr val="404040"/>
                </a:solidFill>
                <a:latin typeface="Segoe UI Light"/>
                <a:cs typeface="Segoe UI Light"/>
              </a:rPr>
              <a:t>de schéma (</a:t>
            </a:r>
            <a:r>
              <a:rPr sz="2300" b="0" i="1" spc="-5" dirty="0">
                <a:solidFill>
                  <a:srgbClr val="404040"/>
                </a:solidFill>
                <a:latin typeface="Segoe UI Light"/>
                <a:cs typeface="Segoe UI Light"/>
              </a:rPr>
              <a:t>A</a:t>
            </a:r>
            <a:r>
              <a:rPr sz="2400" b="0" i="1" spc="-7" baseline="-20833" dirty="0">
                <a:solidFill>
                  <a:srgbClr val="404040"/>
                </a:solidFill>
                <a:latin typeface="Segoe UI Light"/>
                <a:cs typeface="Segoe UI Light"/>
              </a:rPr>
              <a:t>i1</a:t>
            </a:r>
            <a:r>
              <a:rPr sz="2300" b="0" i="1" spc="-5" dirty="0">
                <a:solidFill>
                  <a:srgbClr val="404040"/>
                </a:solidFill>
                <a:latin typeface="Segoe UI Light"/>
                <a:cs typeface="Segoe UI Light"/>
              </a:rPr>
              <a:t>, </a:t>
            </a:r>
            <a:r>
              <a:rPr sz="2300" b="0" i="1" dirty="0">
                <a:solidFill>
                  <a:srgbClr val="404040"/>
                </a:solidFill>
                <a:latin typeface="Segoe UI Light"/>
                <a:cs typeface="Segoe UI Light"/>
              </a:rPr>
              <a:t>…., A</a:t>
            </a:r>
            <a:r>
              <a:rPr sz="2400" b="0" i="1" baseline="-20833" dirty="0">
                <a:solidFill>
                  <a:srgbClr val="404040"/>
                </a:solidFill>
                <a:latin typeface="Segoe UI Light"/>
                <a:cs typeface="Segoe UI Light"/>
              </a:rPr>
              <a:t>ip</a:t>
            </a:r>
            <a:r>
              <a:rPr sz="2300" b="0" dirty="0">
                <a:solidFill>
                  <a:srgbClr val="404040"/>
                </a:solidFill>
                <a:latin typeface="Segoe UI Light"/>
                <a:cs typeface="Segoe UI Light"/>
              </a:rPr>
              <a:t>) dont </a:t>
            </a:r>
            <a:r>
              <a:rPr sz="2300" b="0" spc="-5" dirty="0">
                <a:solidFill>
                  <a:srgbClr val="404040"/>
                </a:solidFill>
                <a:latin typeface="Segoe UI Light"/>
                <a:cs typeface="Segoe UI Light"/>
              </a:rPr>
              <a:t>les </a:t>
            </a:r>
            <a:r>
              <a:rPr sz="2300" b="0" dirty="0">
                <a:solidFill>
                  <a:srgbClr val="404040"/>
                </a:solidFill>
                <a:latin typeface="Segoe UI Light"/>
                <a:cs typeface="Segoe UI Light"/>
              </a:rPr>
              <a:t>tuples sont obtenus par élimination </a:t>
            </a:r>
            <a:r>
              <a:rPr sz="2300" b="0" spc="-5" dirty="0">
                <a:solidFill>
                  <a:srgbClr val="404040"/>
                </a:solidFill>
                <a:latin typeface="Segoe UI Light"/>
                <a:cs typeface="Segoe UI Light"/>
              </a:rPr>
              <a:t>des attributs  de </a:t>
            </a:r>
            <a:r>
              <a:rPr sz="2300" b="0" i="1" dirty="0">
                <a:solidFill>
                  <a:srgbClr val="404040"/>
                </a:solidFill>
                <a:latin typeface="Segoe UI Light"/>
                <a:cs typeface="Segoe UI Light"/>
              </a:rPr>
              <a:t>R </a:t>
            </a:r>
            <a:r>
              <a:rPr sz="2300" b="0" spc="-10" dirty="0">
                <a:solidFill>
                  <a:srgbClr val="404040"/>
                </a:solidFill>
                <a:latin typeface="Segoe UI Light"/>
                <a:cs typeface="Segoe UI Light"/>
              </a:rPr>
              <a:t>n’appartenant </a:t>
            </a:r>
            <a:r>
              <a:rPr sz="2300" b="0" dirty="0">
                <a:solidFill>
                  <a:srgbClr val="404040"/>
                </a:solidFill>
                <a:latin typeface="Segoe UI Light"/>
                <a:cs typeface="Segoe UI Light"/>
              </a:rPr>
              <a:t>pas à </a:t>
            </a:r>
            <a:r>
              <a:rPr sz="2300" b="0" i="1" spc="-5" dirty="0">
                <a:solidFill>
                  <a:srgbClr val="404040"/>
                </a:solidFill>
                <a:latin typeface="Segoe UI Light"/>
                <a:cs typeface="Segoe UI Light"/>
              </a:rPr>
              <a:t>R’ </a:t>
            </a:r>
            <a:r>
              <a:rPr sz="2300" b="0" dirty="0">
                <a:solidFill>
                  <a:srgbClr val="404040"/>
                </a:solidFill>
                <a:latin typeface="Segoe UI Light"/>
                <a:cs typeface="Segoe UI Light"/>
              </a:rPr>
              <a:t>et par </a:t>
            </a:r>
            <a:r>
              <a:rPr sz="2300" b="0" spc="-10" dirty="0">
                <a:solidFill>
                  <a:srgbClr val="404040"/>
                </a:solidFill>
                <a:latin typeface="Segoe UI Light"/>
                <a:cs typeface="Segoe UI Light"/>
              </a:rPr>
              <a:t>suppression </a:t>
            </a:r>
            <a:r>
              <a:rPr sz="2300" b="0" spc="-5" dirty="0">
                <a:solidFill>
                  <a:srgbClr val="404040"/>
                </a:solidFill>
                <a:latin typeface="Segoe UI Light"/>
                <a:cs typeface="Segoe UI Light"/>
              </a:rPr>
              <a:t>des</a:t>
            </a:r>
            <a:r>
              <a:rPr sz="2300" b="0" spc="-165" dirty="0">
                <a:solidFill>
                  <a:srgbClr val="404040"/>
                </a:solidFill>
                <a:latin typeface="Segoe UI Light"/>
                <a:cs typeface="Segoe UI Light"/>
              </a:rPr>
              <a:t> </a:t>
            </a:r>
            <a:r>
              <a:rPr sz="2300" b="0" spc="-5" dirty="0">
                <a:solidFill>
                  <a:srgbClr val="404040"/>
                </a:solidFill>
                <a:latin typeface="Segoe UI Light"/>
                <a:cs typeface="Segoe UI Light"/>
              </a:rPr>
              <a:t>doublons</a:t>
            </a:r>
            <a:endParaRPr sz="2300">
              <a:latin typeface="Segoe UI Light"/>
              <a:cs typeface="Segoe UI Light"/>
            </a:endParaRPr>
          </a:p>
        </p:txBody>
      </p:sp>
      <p:sp>
        <p:nvSpPr>
          <p:cNvPr id="6" name="object 6"/>
          <p:cNvSpPr/>
          <p:nvPr/>
        </p:nvSpPr>
        <p:spPr>
          <a:xfrm>
            <a:off x="1643457" y="2648489"/>
            <a:ext cx="5710008" cy="3411223"/>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7" name="object 7"/>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3376355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4900295"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 </a:t>
            </a:r>
            <a:r>
              <a:rPr sz="4400" b="0" spc="-55" dirty="0">
                <a:solidFill>
                  <a:srgbClr val="B8131A"/>
                </a:solidFill>
                <a:latin typeface="Segoe UI Light"/>
                <a:cs typeface="Segoe UI Light"/>
              </a:rPr>
              <a:t>de</a:t>
            </a:r>
            <a:r>
              <a:rPr sz="4400" b="0" spc="-505" dirty="0">
                <a:solidFill>
                  <a:srgbClr val="B8131A"/>
                </a:solidFill>
                <a:latin typeface="Segoe UI Light"/>
                <a:cs typeface="Segoe UI Light"/>
              </a:rPr>
              <a:t> </a:t>
            </a:r>
            <a:r>
              <a:rPr sz="4400" b="0" spc="-130" dirty="0">
                <a:solidFill>
                  <a:srgbClr val="B8131A"/>
                </a:solidFill>
                <a:latin typeface="Segoe UI Light"/>
                <a:cs typeface="Segoe UI Light"/>
              </a:rPr>
              <a:t>projection</a:t>
            </a:r>
            <a:endParaRPr sz="4400">
              <a:latin typeface="Segoe UI Light"/>
              <a:cs typeface="Segoe UI Light"/>
            </a:endParaRPr>
          </a:p>
        </p:txBody>
      </p:sp>
      <p:sp>
        <p:nvSpPr>
          <p:cNvPr id="4" name="object 4"/>
          <p:cNvSpPr/>
          <p:nvPr/>
        </p:nvSpPr>
        <p:spPr>
          <a:xfrm>
            <a:off x="1990692" y="2112830"/>
            <a:ext cx="7418755" cy="189124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1713827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09600"/>
            <a:ext cx="2564791" cy="697230"/>
          </a:xfrm>
          <a:prstGeom prst="rect">
            <a:avLst/>
          </a:prstGeom>
        </p:spPr>
        <p:txBody>
          <a:bodyPr vert="horz" wrap="square" lIns="0" tIns="13335" rIns="0" bIns="0" rtlCol="0">
            <a:spAutoFit/>
          </a:bodyPr>
          <a:lstStyle/>
          <a:p>
            <a:pPr marL="12700">
              <a:lnSpc>
                <a:spcPct val="100000"/>
              </a:lnSpc>
              <a:spcBef>
                <a:spcPts val="105"/>
              </a:spcBef>
            </a:pPr>
            <a:r>
              <a:rPr sz="4400" b="0" spc="-120" dirty="0">
                <a:solidFill>
                  <a:srgbClr val="B8131A"/>
                </a:solidFill>
                <a:latin typeface="Segoe UI Light"/>
                <a:cs typeface="Segoe UI Light"/>
              </a:rPr>
              <a:t>Restriction</a:t>
            </a:r>
            <a:endParaRPr sz="4400" dirty="0">
              <a:latin typeface="Segoe UI Light"/>
              <a:cs typeface="Segoe UI Light"/>
            </a:endParaRPr>
          </a:p>
        </p:txBody>
      </p:sp>
      <p:sp>
        <p:nvSpPr>
          <p:cNvPr id="4" name="object 4"/>
          <p:cNvSpPr txBox="1"/>
          <p:nvPr/>
        </p:nvSpPr>
        <p:spPr>
          <a:xfrm>
            <a:off x="178409" y="1362582"/>
            <a:ext cx="11774170" cy="1217930"/>
          </a:xfrm>
          <a:prstGeom prst="rect">
            <a:avLst/>
          </a:prstGeom>
        </p:spPr>
        <p:txBody>
          <a:bodyPr vert="horz" wrap="square" lIns="0" tIns="80645" rIns="0" bIns="0" rtlCol="0">
            <a:spAutoFit/>
          </a:bodyPr>
          <a:lstStyle/>
          <a:p>
            <a:pPr marL="469900" marR="5080" indent="-457200">
              <a:lnSpc>
                <a:spcPts val="2210"/>
              </a:lnSpc>
              <a:spcBef>
                <a:spcPts val="635"/>
              </a:spcBef>
              <a:buFont typeface="Arial"/>
              <a:buChar char="•"/>
              <a:tabLst>
                <a:tab pos="469265" algn="l"/>
                <a:tab pos="469900" algn="l"/>
              </a:tabLst>
            </a:pPr>
            <a:r>
              <a:rPr sz="2300" b="0" dirty="0">
                <a:solidFill>
                  <a:srgbClr val="404040"/>
                </a:solidFill>
                <a:latin typeface="Segoe UI Light"/>
                <a:cs typeface="Segoe UI Light"/>
              </a:rPr>
              <a:t>La </a:t>
            </a:r>
            <a:r>
              <a:rPr sz="2300" b="0" spc="-5" dirty="0">
                <a:solidFill>
                  <a:srgbClr val="404040"/>
                </a:solidFill>
                <a:latin typeface="Segoe UI Light"/>
                <a:cs typeface="Segoe UI Light"/>
              </a:rPr>
              <a:t>restriction (ou sélection) de la </a:t>
            </a:r>
            <a:r>
              <a:rPr sz="2300" b="0" spc="-10" dirty="0">
                <a:solidFill>
                  <a:srgbClr val="404040"/>
                </a:solidFill>
                <a:latin typeface="Segoe UI Light"/>
                <a:cs typeface="Segoe UI Light"/>
              </a:rPr>
              <a:t>relation </a:t>
            </a:r>
            <a:r>
              <a:rPr sz="2300" b="0" i="1" dirty="0">
                <a:solidFill>
                  <a:srgbClr val="404040"/>
                </a:solidFill>
                <a:latin typeface="Segoe UI Light"/>
                <a:cs typeface="Segoe UI Light"/>
              </a:rPr>
              <a:t>R </a:t>
            </a:r>
            <a:r>
              <a:rPr sz="2300" b="0" dirty="0">
                <a:solidFill>
                  <a:srgbClr val="404040"/>
                </a:solidFill>
                <a:latin typeface="Segoe UI Light"/>
                <a:cs typeface="Segoe UI Light"/>
              </a:rPr>
              <a:t>par </a:t>
            </a:r>
            <a:r>
              <a:rPr sz="2300" b="0" spc="-5" dirty="0">
                <a:solidFill>
                  <a:srgbClr val="404040"/>
                </a:solidFill>
                <a:latin typeface="Segoe UI Light"/>
                <a:cs typeface="Segoe UI Light"/>
              </a:rPr>
              <a:t>une qualification </a:t>
            </a:r>
            <a:r>
              <a:rPr sz="2300" b="0" i="1" dirty="0">
                <a:solidFill>
                  <a:srgbClr val="404040"/>
                </a:solidFill>
                <a:latin typeface="Segoe UI Light"/>
                <a:cs typeface="Segoe UI Light"/>
              </a:rPr>
              <a:t>Q </a:t>
            </a:r>
            <a:r>
              <a:rPr sz="2300" b="0" dirty="0">
                <a:solidFill>
                  <a:srgbClr val="404040"/>
                </a:solidFill>
                <a:latin typeface="Segoe UI Light"/>
                <a:cs typeface="Segoe UI Light"/>
              </a:rPr>
              <a:t>est </a:t>
            </a:r>
            <a:r>
              <a:rPr sz="2300" b="0" spc="-5" dirty="0">
                <a:solidFill>
                  <a:srgbClr val="404040"/>
                </a:solidFill>
                <a:latin typeface="Segoe UI Light"/>
                <a:cs typeface="Segoe UI Light"/>
              </a:rPr>
              <a:t>une </a:t>
            </a:r>
            <a:r>
              <a:rPr sz="2300" b="0" spc="-10" dirty="0">
                <a:solidFill>
                  <a:srgbClr val="404040"/>
                </a:solidFill>
                <a:latin typeface="Segoe UI Light"/>
                <a:cs typeface="Segoe UI Light"/>
              </a:rPr>
              <a:t>relation </a:t>
            </a:r>
            <a:r>
              <a:rPr sz="2300" b="0" i="1" dirty="0">
                <a:solidFill>
                  <a:srgbClr val="404040"/>
                </a:solidFill>
                <a:latin typeface="Segoe UI Light"/>
                <a:cs typeface="Segoe UI Light"/>
              </a:rPr>
              <a:t>R’ </a:t>
            </a:r>
            <a:r>
              <a:rPr sz="2300" b="0" spc="-5" dirty="0">
                <a:solidFill>
                  <a:srgbClr val="404040"/>
                </a:solidFill>
                <a:latin typeface="Segoe UI Light"/>
                <a:cs typeface="Segoe UI Light"/>
              </a:rPr>
              <a:t>de  </a:t>
            </a:r>
            <a:r>
              <a:rPr sz="2300" b="0" dirty="0">
                <a:solidFill>
                  <a:srgbClr val="404040"/>
                </a:solidFill>
                <a:latin typeface="Segoe UI Light"/>
                <a:cs typeface="Segoe UI Light"/>
              </a:rPr>
              <a:t>même </a:t>
            </a:r>
            <a:r>
              <a:rPr sz="2300" b="0" spc="-5" dirty="0">
                <a:solidFill>
                  <a:srgbClr val="404040"/>
                </a:solidFill>
                <a:latin typeface="Segoe UI Light"/>
                <a:cs typeface="Segoe UI Light"/>
              </a:rPr>
              <a:t>schéma </a:t>
            </a:r>
            <a:r>
              <a:rPr sz="2300" b="0" dirty="0">
                <a:solidFill>
                  <a:srgbClr val="404040"/>
                </a:solidFill>
                <a:latin typeface="Segoe UI Light"/>
                <a:cs typeface="Segoe UI Light"/>
              </a:rPr>
              <a:t>dont </a:t>
            </a:r>
            <a:r>
              <a:rPr sz="2300" b="0" spc="-5" dirty="0">
                <a:solidFill>
                  <a:srgbClr val="404040"/>
                </a:solidFill>
                <a:latin typeface="Segoe UI Light"/>
                <a:cs typeface="Segoe UI Light"/>
              </a:rPr>
              <a:t>les </a:t>
            </a:r>
            <a:r>
              <a:rPr sz="2300" b="0" dirty="0">
                <a:solidFill>
                  <a:srgbClr val="404040"/>
                </a:solidFill>
                <a:latin typeface="Segoe UI Light"/>
                <a:cs typeface="Segoe UI Light"/>
              </a:rPr>
              <a:t>tuples sont ceux </a:t>
            </a:r>
            <a:r>
              <a:rPr sz="2300" b="0" spc="-5" dirty="0">
                <a:solidFill>
                  <a:srgbClr val="404040"/>
                </a:solidFill>
                <a:latin typeface="Segoe UI Light"/>
                <a:cs typeface="Segoe UI Light"/>
              </a:rPr>
              <a:t>de </a:t>
            </a:r>
            <a:r>
              <a:rPr sz="2300" b="0" i="1" dirty="0">
                <a:solidFill>
                  <a:srgbClr val="404040"/>
                </a:solidFill>
                <a:latin typeface="Segoe UI Light"/>
                <a:cs typeface="Segoe UI Light"/>
              </a:rPr>
              <a:t>R </a:t>
            </a:r>
            <a:r>
              <a:rPr sz="2300" b="0" dirty="0">
                <a:solidFill>
                  <a:srgbClr val="404040"/>
                </a:solidFill>
                <a:latin typeface="Segoe UI Light"/>
                <a:cs typeface="Segoe UI Light"/>
              </a:rPr>
              <a:t>satisfaisant </a:t>
            </a:r>
            <a:r>
              <a:rPr sz="2300" b="0" spc="-5" dirty="0">
                <a:solidFill>
                  <a:srgbClr val="404040"/>
                </a:solidFill>
                <a:latin typeface="Segoe UI Light"/>
                <a:cs typeface="Segoe UI Light"/>
              </a:rPr>
              <a:t>la qualification </a:t>
            </a:r>
            <a:r>
              <a:rPr sz="2300" b="0" i="1" dirty="0">
                <a:solidFill>
                  <a:srgbClr val="404040"/>
                </a:solidFill>
                <a:latin typeface="Segoe UI Light"/>
                <a:cs typeface="Segoe UI Light"/>
              </a:rPr>
              <a:t>Q</a:t>
            </a:r>
            <a:r>
              <a:rPr sz="2300" b="0" dirty="0">
                <a:solidFill>
                  <a:srgbClr val="404040"/>
                </a:solidFill>
                <a:latin typeface="Segoe UI Light"/>
                <a:cs typeface="Segoe UI Light"/>
              </a:rPr>
              <a:t>. La </a:t>
            </a:r>
            <a:r>
              <a:rPr sz="2300" b="0" spc="-5" dirty="0">
                <a:solidFill>
                  <a:srgbClr val="404040"/>
                </a:solidFill>
                <a:latin typeface="Segoe UI Light"/>
                <a:cs typeface="Segoe UI Light"/>
              </a:rPr>
              <a:t>qualification </a:t>
            </a:r>
            <a:r>
              <a:rPr sz="2300" b="0" i="1" dirty="0">
                <a:solidFill>
                  <a:srgbClr val="404040"/>
                </a:solidFill>
                <a:latin typeface="Segoe UI Light"/>
                <a:cs typeface="Segoe UI Light"/>
              </a:rPr>
              <a:t>Q  </a:t>
            </a:r>
            <a:r>
              <a:rPr sz="2300" b="0" dirty="0">
                <a:solidFill>
                  <a:srgbClr val="404040"/>
                </a:solidFill>
                <a:latin typeface="Segoe UI Light"/>
                <a:cs typeface="Segoe UI Light"/>
              </a:rPr>
              <a:t>peut </a:t>
            </a:r>
            <a:r>
              <a:rPr sz="2300" b="0" spc="-15" dirty="0">
                <a:solidFill>
                  <a:srgbClr val="404040"/>
                </a:solidFill>
                <a:latin typeface="Segoe UI Light"/>
                <a:cs typeface="Segoe UI Light"/>
              </a:rPr>
              <a:t>être </a:t>
            </a:r>
            <a:r>
              <a:rPr sz="2300" b="0" dirty="0">
                <a:solidFill>
                  <a:srgbClr val="404040"/>
                </a:solidFill>
                <a:latin typeface="Segoe UI Light"/>
                <a:cs typeface="Segoe UI Light"/>
              </a:rPr>
              <a:t>exprimée à </a:t>
            </a:r>
            <a:r>
              <a:rPr sz="2300" b="0" spc="-35" dirty="0">
                <a:solidFill>
                  <a:srgbClr val="404040"/>
                </a:solidFill>
                <a:latin typeface="Segoe UI Light"/>
                <a:cs typeface="Segoe UI Light"/>
              </a:rPr>
              <a:t>l’aide </a:t>
            </a:r>
            <a:r>
              <a:rPr sz="2300" b="0" spc="-5" dirty="0">
                <a:solidFill>
                  <a:srgbClr val="404040"/>
                </a:solidFill>
                <a:latin typeface="Segoe UI Light"/>
                <a:cs typeface="Segoe UI Light"/>
              </a:rPr>
              <a:t>de </a:t>
            </a:r>
            <a:r>
              <a:rPr sz="2300" b="0" dirty="0">
                <a:solidFill>
                  <a:srgbClr val="404040"/>
                </a:solidFill>
                <a:latin typeface="Segoe UI Light"/>
                <a:cs typeface="Segoe UI Light"/>
              </a:rPr>
              <a:t>constantes, comparateurs </a:t>
            </a:r>
            <a:r>
              <a:rPr sz="2300" b="0" spc="-5" dirty="0">
                <a:solidFill>
                  <a:srgbClr val="404040"/>
                </a:solidFill>
                <a:latin typeface="Segoe UI Light"/>
                <a:cs typeface="Segoe UI Light"/>
              </a:rPr>
              <a:t>arithmétiques </a:t>
            </a:r>
            <a:r>
              <a:rPr sz="2300" b="0" spc="5" dirty="0">
                <a:solidFill>
                  <a:srgbClr val="404040"/>
                </a:solidFill>
                <a:latin typeface="Segoe UI Light"/>
                <a:cs typeface="Segoe UI Light"/>
              </a:rPr>
              <a:t>(</a:t>
            </a:r>
            <a:r>
              <a:rPr sz="2300" b="0" i="1" spc="5" dirty="0">
                <a:solidFill>
                  <a:srgbClr val="404040"/>
                </a:solidFill>
                <a:latin typeface="Segoe UI Light"/>
                <a:cs typeface="Segoe UI Light"/>
              </a:rPr>
              <a:t>&gt;, </a:t>
            </a:r>
            <a:r>
              <a:rPr sz="2300" b="0" i="1" dirty="0">
                <a:solidFill>
                  <a:srgbClr val="404040"/>
                </a:solidFill>
                <a:latin typeface="Segoe UI Light"/>
                <a:cs typeface="Segoe UI Light"/>
              </a:rPr>
              <a:t>≥, &lt;, ≤, </a:t>
            </a:r>
            <a:r>
              <a:rPr sz="2300" b="0" dirty="0">
                <a:solidFill>
                  <a:srgbClr val="404040"/>
                </a:solidFill>
                <a:latin typeface="Segoe UI Light"/>
                <a:cs typeface="Segoe UI Light"/>
              </a:rPr>
              <a:t>=</a:t>
            </a:r>
            <a:r>
              <a:rPr sz="2300" b="0" i="1" dirty="0">
                <a:solidFill>
                  <a:srgbClr val="404040"/>
                </a:solidFill>
                <a:latin typeface="Segoe UI Light"/>
                <a:cs typeface="Segoe UI Light"/>
              </a:rPr>
              <a:t>, </a:t>
            </a:r>
            <a:r>
              <a:rPr sz="2300" b="0" dirty="0">
                <a:solidFill>
                  <a:srgbClr val="404040"/>
                </a:solidFill>
                <a:latin typeface="Segoe UI Light"/>
                <a:cs typeface="Segoe UI Light"/>
              </a:rPr>
              <a:t>≠) et  opérateurs </a:t>
            </a:r>
            <a:r>
              <a:rPr sz="2300" b="0" spc="-5" dirty="0">
                <a:solidFill>
                  <a:srgbClr val="404040"/>
                </a:solidFill>
                <a:latin typeface="Segoe UI Light"/>
                <a:cs typeface="Segoe UI Light"/>
              </a:rPr>
              <a:t>logiques </a:t>
            </a:r>
            <a:r>
              <a:rPr sz="2300" b="0" dirty="0">
                <a:solidFill>
                  <a:srgbClr val="404040"/>
                </a:solidFill>
                <a:latin typeface="Segoe UI Light"/>
                <a:cs typeface="Segoe UI Light"/>
              </a:rPr>
              <a:t>(ꓥ, ꓦ,</a:t>
            </a:r>
            <a:r>
              <a:rPr sz="2300" b="0" spc="-85" dirty="0">
                <a:solidFill>
                  <a:srgbClr val="404040"/>
                </a:solidFill>
                <a:latin typeface="Segoe UI Light"/>
                <a:cs typeface="Segoe UI Light"/>
              </a:rPr>
              <a:t> </a:t>
            </a:r>
            <a:r>
              <a:rPr sz="2300" spc="-5" dirty="0">
                <a:solidFill>
                  <a:srgbClr val="404040"/>
                </a:solidFill>
                <a:latin typeface="Cambria Math"/>
                <a:cs typeface="Cambria Math"/>
              </a:rPr>
              <a:t>¬</a:t>
            </a:r>
            <a:r>
              <a:rPr sz="2300" b="0" spc="-5" dirty="0">
                <a:solidFill>
                  <a:srgbClr val="404040"/>
                </a:solidFill>
                <a:latin typeface="Segoe UI Light"/>
                <a:cs typeface="Segoe UI Light"/>
              </a:rPr>
              <a:t>)</a:t>
            </a:r>
            <a:endParaRPr sz="2300">
              <a:latin typeface="Segoe UI Light"/>
              <a:cs typeface="Segoe UI Light"/>
            </a:endParaRPr>
          </a:p>
        </p:txBody>
      </p:sp>
      <p:sp>
        <p:nvSpPr>
          <p:cNvPr id="5" name="object 5"/>
          <p:cNvSpPr/>
          <p:nvPr/>
        </p:nvSpPr>
        <p:spPr>
          <a:xfrm>
            <a:off x="1511808" y="2558795"/>
            <a:ext cx="5021579" cy="3963924"/>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7" name="object 7"/>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18716817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4825365"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 </a:t>
            </a:r>
            <a:r>
              <a:rPr sz="4400" b="0" spc="-55" dirty="0">
                <a:solidFill>
                  <a:srgbClr val="B8131A"/>
                </a:solidFill>
                <a:latin typeface="Segoe UI Light"/>
                <a:cs typeface="Segoe UI Light"/>
              </a:rPr>
              <a:t>de</a:t>
            </a:r>
            <a:r>
              <a:rPr sz="4400" b="0" spc="-540" dirty="0">
                <a:solidFill>
                  <a:srgbClr val="B8131A"/>
                </a:solidFill>
                <a:latin typeface="Segoe UI Light"/>
                <a:cs typeface="Segoe UI Light"/>
              </a:rPr>
              <a:t> </a:t>
            </a:r>
            <a:r>
              <a:rPr sz="4400" b="0" spc="-125" dirty="0">
                <a:solidFill>
                  <a:srgbClr val="B8131A"/>
                </a:solidFill>
                <a:latin typeface="Segoe UI Light"/>
                <a:cs typeface="Segoe UI Light"/>
              </a:rPr>
              <a:t>restriction</a:t>
            </a:r>
            <a:endParaRPr sz="4400">
              <a:latin typeface="Segoe UI Light"/>
              <a:cs typeface="Segoe UI Light"/>
            </a:endParaRPr>
          </a:p>
        </p:txBody>
      </p:sp>
      <p:sp>
        <p:nvSpPr>
          <p:cNvPr id="4" name="object 4"/>
          <p:cNvSpPr/>
          <p:nvPr/>
        </p:nvSpPr>
        <p:spPr>
          <a:xfrm>
            <a:off x="1467154" y="2343150"/>
            <a:ext cx="7677264" cy="156734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Tree>
    <p:extLst>
      <p:ext uri="{BB962C8B-B14F-4D97-AF65-F5344CB8AC3E}">
        <p14:creationId xmlns:p14="http://schemas.microsoft.com/office/powerpoint/2010/main" val="2879408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0050" y="2956941"/>
            <a:ext cx="2021839" cy="330835"/>
          </a:xfrm>
          <a:prstGeom prst="rect">
            <a:avLst/>
          </a:prstGeom>
        </p:spPr>
        <p:txBody>
          <a:bodyPr vert="horz" wrap="square" lIns="0" tIns="13335" rIns="0" bIns="0" rtlCol="0">
            <a:spAutoFit/>
          </a:bodyPr>
          <a:lstStyle/>
          <a:p>
            <a:pPr marL="12700">
              <a:lnSpc>
                <a:spcPct val="100000"/>
              </a:lnSpc>
              <a:spcBef>
                <a:spcPts val="105"/>
              </a:spcBef>
            </a:pPr>
            <a:r>
              <a:rPr sz="3000" spc="127" baseline="13888" dirty="0">
                <a:solidFill>
                  <a:srgbClr val="404040"/>
                </a:solidFill>
                <a:latin typeface="Cambria Math"/>
                <a:cs typeface="Cambria Math"/>
              </a:rPr>
              <a:t>Π</a:t>
            </a:r>
            <a:r>
              <a:rPr sz="2175" spc="127" baseline="3831" dirty="0">
                <a:solidFill>
                  <a:srgbClr val="404040"/>
                </a:solidFill>
                <a:latin typeface="Cambria Math"/>
                <a:cs typeface="Cambria Math"/>
              </a:rPr>
              <a:t>𝑛𝑜𝑚</a:t>
            </a:r>
            <a:r>
              <a:rPr sz="2175" spc="254" baseline="3831" dirty="0">
                <a:solidFill>
                  <a:srgbClr val="404040"/>
                </a:solidFill>
                <a:latin typeface="Cambria Math"/>
                <a:cs typeface="Cambria Math"/>
              </a:rPr>
              <a:t> </a:t>
            </a:r>
            <a:r>
              <a:rPr sz="3000" spc="112" baseline="13888" dirty="0">
                <a:solidFill>
                  <a:srgbClr val="404040"/>
                </a:solidFill>
                <a:latin typeface="Cambria Math"/>
                <a:cs typeface="Cambria Math"/>
              </a:rPr>
              <a:t>(𝜎</a:t>
            </a:r>
            <a:r>
              <a:rPr sz="1450" spc="75" dirty="0">
                <a:solidFill>
                  <a:srgbClr val="404040"/>
                </a:solidFill>
                <a:latin typeface="Cambria Math"/>
                <a:cs typeface="Cambria Math"/>
              </a:rPr>
              <a:t>𝑣𝑖𝑙𝑙𝑒=</a:t>
            </a:r>
            <a:r>
              <a:rPr sz="1800" spc="112" baseline="25462" dirty="0">
                <a:solidFill>
                  <a:srgbClr val="404040"/>
                </a:solidFill>
                <a:latin typeface="Cambria Math"/>
                <a:cs typeface="Cambria Math"/>
              </a:rPr>
              <a:t>′</a:t>
            </a:r>
            <a:r>
              <a:rPr sz="1450" spc="75" dirty="0">
                <a:solidFill>
                  <a:srgbClr val="404040"/>
                </a:solidFill>
                <a:latin typeface="Cambria Math"/>
                <a:cs typeface="Cambria Math"/>
              </a:rPr>
              <a:t>𝐿𝑖𝑙𝑙𝑒</a:t>
            </a:r>
            <a:r>
              <a:rPr sz="1800" spc="112" baseline="25462" dirty="0">
                <a:solidFill>
                  <a:srgbClr val="404040"/>
                </a:solidFill>
                <a:latin typeface="Cambria Math"/>
                <a:cs typeface="Cambria Math"/>
              </a:rPr>
              <a:t>′</a:t>
            </a:r>
            <a:endParaRPr sz="1800" baseline="25462">
              <a:latin typeface="Cambria Math"/>
              <a:cs typeface="Cambria Math"/>
            </a:endParaRPr>
          </a:p>
        </p:txBody>
      </p:sp>
      <p:sp>
        <p:nvSpPr>
          <p:cNvPr id="3" name="object 3"/>
          <p:cNvSpPr/>
          <p:nvPr/>
        </p:nvSpPr>
        <p:spPr>
          <a:xfrm>
            <a:off x="6257671" y="2967608"/>
            <a:ext cx="1583690" cy="236220"/>
          </a:xfrm>
          <a:custGeom>
            <a:avLst/>
            <a:gdLst/>
            <a:ahLst/>
            <a:cxnLst/>
            <a:rect l="l" t="t" r="r" b="b"/>
            <a:pathLst>
              <a:path w="1583690" h="236219">
                <a:moveTo>
                  <a:pt x="1508125" y="0"/>
                </a:moveTo>
                <a:lnTo>
                  <a:pt x="1504823" y="9525"/>
                </a:lnTo>
                <a:lnTo>
                  <a:pt x="1518443" y="15501"/>
                </a:lnTo>
                <a:lnTo>
                  <a:pt x="1530159" y="23717"/>
                </a:lnTo>
                <a:lnTo>
                  <a:pt x="1553970" y="61652"/>
                </a:lnTo>
                <a:lnTo>
                  <a:pt x="1561846" y="116712"/>
                </a:lnTo>
                <a:lnTo>
                  <a:pt x="1560966" y="137477"/>
                </a:lnTo>
                <a:lnTo>
                  <a:pt x="1547876" y="188340"/>
                </a:lnTo>
                <a:lnTo>
                  <a:pt x="1518586" y="220237"/>
                </a:lnTo>
                <a:lnTo>
                  <a:pt x="1505203" y="226187"/>
                </a:lnTo>
                <a:lnTo>
                  <a:pt x="1508125" y="235712"/>
                </a:lnTo>
                <a:lnTo>
                  <a:pt x="1553219" y="208994"/>
                </a:lnTo>
                <a:lnTo>
                  <a:pt x="1578467" y="159607"/>
                </a:lnTo>
                <a:lnTo>
                  <a:pt x="1583308" y="117982"/>
                </a:lnTo>
                <a:lnTo>
                  <a:pt x="1582094" y="96335"/>
                </a:lnTo>
                <a:lnTo>
                  <a:pt x="1572379" y="57993"/>
                </a:lnTo>
                <a:lnTo>
                  <a:pt x="1540240" y="15112"/>
                </a:lnTo>
                <a:lnTo>
                  <a:pt x="1525248" y="6163"/>
                </a:lnTo>
                <a:lnTo>
                  <a:pt x="1508125" y="0"/>
                </a:lnTo>
                <a:close/>
              </a:path>
              <a:path w="1583690" h="236219">
                <a:moveTo>
                  <a:pt x="75183" y="0"/>
                </a:moveTo>
                <a:lnTo>
                  <a:pt x="30196" y="26824"/>
                </a:lnTo>
                <a:lnTo>
                  <a:pt x="4857" y="76342"/>
                </a:lnTo>
                <a:lnTo>
                  <a:pt x="0" y="117982"/>
                </a:lnTo>
                <a:lnTo>
                  <a:pt x="1212" y="139628"/>
                </a:lnTo>
                <a:lnTo>
                  <a:pt x="10876" y="177919"/>
                </a:lnTo>
                <a:lnTo>
                  <a:pt x="43005" y="220662"/>
                </a:lnTo>
                <a:lnTo>
                  <a:pt x="75183" y="235712"/>
                </a:lnTo>
                <a:lnTo>
                  <a:pt x="78104" y="226187"/>
                </a:lnTo>
                <a:lnTo>
                  <a:pt x="64704" y="220237"/>
                </a:lnTo>
                <a:lnTo>
                  <a:pt x="53101" y="211931"/>
                </a:lnTo>
                <a:lnTo>
                  <a:pt x="29338" y="173291"/>
                </a:lnTo>
                <a:lnTo>
                  <a:pt x="21462" y="116712"/>
                </a:lnTo>
                <a:lnTo>
                  <a:pt x="22342" y="96565"/>
                </a:lnTo>
                <a:lnTo>
                  <a:pt x="35432" y="46862"/>
                </a:lnTo>
                <a:lnTo>
                  <a:pt x="64918" y="15501"/>
                </a:lnTo>
                <a:lnTo>
                  <a:pt x="78486" y="9525"/>
                </a:lnTo>
                <a:lnTo>
                  <a:pt x="75183" y="0"/>
                </a:lnTo>
                <a:close/>
              </a:path>
            </a:pathLst>
          </a:custGeom>
          <a:solidFill>
            <a:srgbClr val="404040"/>
          </a:solidFill>
        </p:spPr>
        <p:txBody>
          <a:bodyPr wrap="square" lIns="0" tIns="0" rIns="0" bIns="0" rtlCol="0"/>
          <a:lstStyle/>
          <a:p>
            <a:endParaRPr/>
          </a:p>
        </p:txBody>
      </p:sp>
      <p:sp>
        <p:nvSpPr>
          <p:cNvPr id="4" name="object 4"/>
          <p:cNvSpPr txBox="1"/>
          <p:nvPr/>
        </p:nvSpPr>
        <p:spPr>
          <a:xfrm>
            <a:off x="6328664" y="2891408"/>
            <a:ext cx="165353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404040"/>
                </a:solidFill>
                <a:latin typeface="Cambria Math"/>
                <a:cs typeface="Cambria Math"/>
              </a:rPr>
              <a:t>𝐹𝑜𝑢𝑟𝑛𝑖𝑠𝑠𝑒𝑢𝑟</a:t>
            </a:r>
            <a:r>
              <a:rPr sz="2000" spc="385" dirty="0">
                <a:solidFill>
                  <a:srgbClr val="404040"/>
                </a:solidFill>
                <a:latin typeface="Cambria Math"/>
                <a:cs typeface="Cambria Math"/>
              </a:rPr>
              <a:t> </a:t>
            </a:r>
            <a:r>
              <a:rPr sz="2000" dirty="0">
                <a:solidFill>
                  <a:srgbClr val="404040"/>
                </a:solidFill>
                <a:latin typeface="Cambria Math"/>
                <a:cs typeface="Cambria Math"/>
              </a:rPr>
              <a:t>)</a:t>
            </a:r>
            <a:endParaRPr sz="2000">
              <a:latin typeface="Cambria Math"/>
              <a:cs typeface="Cambria Math"/>
            </a:endParaRPr>
          </a:p>
        </p:txBody>
      </p:sp>
      <p:sp>
        <p:nvSpPr>
          <p:cNvPr id="5" name="object 5"/>
          <p:cNvSpPr txBox="1"/>
          <p:nvPr/>
        </p:nvSpPr>
        <p:spPr>
          <a:xfrm>
            <a:off x="178409" y="3463518"/>
            <a:ext cx="6753859" cy="729615"/>
          </a:xfrm>
          <a:prstGeom prst="rect">
            <a:avLst/>
          </a:prstGeom>
        </p:spPr>
        <p:txBody>
          <a:bodyPr vert="horz" wrap="square" lIns="0" tIns="59690" rIns="0" bIns="0" rtlCol="0">
            <a:spAutoFit/>
          </a:bodyPr>
          <a:lstStyle/>
          <a:p>
            <a:pPr marL="12700">
              <a:lnSpc>
                <a:spcPct val="100000"/>
              </a:lnSpc>
              <a:spcBef>
                <a:spcPts val="470"/>
              </a:spcBef>
            </a:pPr>
            <a:r>
              <a:rPr sz="2000" b="0" spc="-5" dirty="0">
                <a:solidFill>
                  <a:srgbClr val="404040"/>
                </a:solidFill>
                <a:latin typeface="Segoe UI Light"/>
                <a:cs typeface="Segoe UI Light"/>
              </a:rPr>
              <a:t>Identifiant </a:t>
            </a:r>
            <a:r>
              <a:rPr sz="2000" b="0" dirty="0">
                <a:solidFill>
                  <a:srgbClr val="404040"/>
                </a:solidFill>
                <a:latin typeface="Segoe UI Light"/>
                <a:cs typeface="Segoe UI Light"/>
              </a:rPr>
              <a:t>et </a:t>
            </a:r>
            <a:r>
              <a:rPr sz="2000" b="0" spc="-5" dirty="0">
                <a:solidFill>
                  <a:srgbClr val="404040"/>
                </a:solidFill>
                <a:latin typeface="Segoe UI Light"/>
                <a:cs typeface="Segoe UI Light"/>
              </a:rPr>
              <a:t>nom des </a:t>
            </a:r>
            <a:r>
              <a:rPr sz="2000" b="0" spc="-10" dirty="0">
                <a:solidFill>
                  <a:srgbClr val="404040"/>
                </a:solidFill>
                <a:latin typeface="Segoe UI Light"/>
                <a:cs typeface="Segoe UI Light"/>
              </a:rPr>
              <a:t>produits </a:t>
            </a:r>
            <a:r>
              <a:rPr sz="2000" b="0" dirty="0">
                <a:solidFill>
                  <a:srgbClr val="404040"/>
                </a:solidFill>
                <a:latin typeface="Segoe UI Light"/>
                <a:cs typeface="Segoe UI Light"/>
              </a:rPr>
              <a:t>d’un </a:t>
            </a:r>
            <a:r>
              <a:rPr sz="2000" b="0" spc="-5" dirty="0">
                <a:solidFill>
                  <a:srgbClr val="404040"/>
                </a:solidFill>
                <a:latin typeface="Segoe UI Light"/>
                <a:cs typeface="Segoe UI Light"/>
              </a:rPr>
              <a:t>poids supérieur </a:t>
            </a:r>
            <a:r>
              <a:rPr sz="2000" b="0" dirty="0">
                <a:solidFill>
                  <a:srgbClr val="404040"/>
                </a:solidFill>
                <a:latin typeface="Segoe UI Light"/>
                <a:cs typeface="Segoe UI Light"/>
              </a:rPr>
              <a:t>à </a:t>
            </a:r>
            <a:r>
              <a:rPr sz="2000" b="0" spc="-5" dirty="0">
                <a:solidFill>
                  <a:srgbClr val="404040"/>
                </a:solidFill>
                <a:latin typeface="Segoe UI Light"/>
                <a:cs typeface="Segoe UI Light"/>
              </a:rPr>
              <a:t>200g</a:t>
            </a:r>
            <a:r>
              <a:rPr sz="2000" b="0" spc="50" dirty="0">
                <a:solidFill>
                  <a:srgbClr val="404040"/>
                </a:solidFill>
                <a:latin typeface="Segoe UI Light"/>
                <a:cs typeface="Segoe UI Light"/>
              </a:rPr>
              <a:t> </a:t>
            </a:r>
            <a:r>
              <a:rPr sz="2000" b="0" dirty="0">
                <a:solidFill>
                  <a:srgbClr val="404040"/>
                </a:solidFill>
                <a:latin typeface="Segoe UI Light"/>
                <a:cs typeface="Segoe UI Light"/>
              </a:rPr>
              <a:t>:</a:t>
            </a:r>
            <a:endParaRPr sz="2000">
              <a:latin typeface="Segoe UI Light"/>
              <a:cs typeface="Segoe UI Light"/>
            </a:endParaRPr>
          </a:p>
          <a:p>
            <a:pPr marL="3873500">
              <a:lnSpc>
                <a:spcPct val="100000"/>
              </a:lnSpc>
              <a:spcBef>
                <a:spcPts val="370"/>
              </a:spcBef>
            </a:pPr>
            <a:r>
              <a:rPr sz="3000" spc="104" baseline="11111" dirty="0">
                <a:solidFill>
                  <a:srgbClr val="404040"/>
                </a:solidFill>
                <a:latin typeface="Cambria Math"/>
                <a:cs typeface="Cambria Math"/>
              </a:rPr>
              <a:t>Π</a:t>
            </a:r>
            <a:r>
              <a:rPr sz="1450" spc="70" dirty="0">
                <a:solidFill>
                  <a:srgbClr val="404040"/>
                </a:solidFill>
                <a:latin typeface="Cambria Math"/>
                <a:cs typeface="Cambria Math"/>
              </a:rPr>
              <a:t>𝑁°𝑃𝑟𝑜𝑑𝑢𝑖𝑡,𝑛𝑜𝑚</a:t>
            </a:r>
            <a:r>
              <a:rPr sz="1450" spc="160" dirty="0">
                <a:solidFill>
                  <a:srgbClr val="404040"/>
                </a:solidFill>
                <a:latin typeface="Cambria Math"/>
                <a:cs typeface="Cambria Math"/>
              </a:rPr>
              <a:t> </a:t>
            </a:r>
            <a:r>
              <a:rPr sz="3000" spc="60" baseline="11111" dirty="0">
                <a:solidFill>
                  <a:srgbClr val="404040"/>
                </a:solidFill>
                <a:latin typeface="Cambria Math"/>
                <a:cs typeface="Cambria Math"/>
              </a:rPr>
              <a:t>(𝜎</a:t>
            </a:r>
            <a:r>
              <a:rPr sz="1450" spc="40" dirty="0">
                <a:solidFill>
                  <a:srgbClr val="404040"/>
                </a:solidFill>
                <a:latin typeface="Cambria Math"/>
                <a:cs typeface="Cambria Math"/>
              </a:rPr>
              <a:t>𝑝𝑝𝑜𝑑𝑠&gt;200</a:t>
            </a:r>
            <a:endParaRPr sz="1450">
              <a:latin typeface="Cambria Math"/>
              <a:cs typeface="Cambria Math"/>
            </a:endParaRPr>
          </a:p>
        </p:txBody>
      </p:sp>
      <p:sp>
        <p:nvSpPr>
          <p:cNvPr id="6" name="object 6"/>
          <p:cNvSpPr/>
          <p:nvPr/>
        </p:nvSpPr>
        <p:spPr>
          <a:xfrm>
            <a:off x="6951091" y="3886580"/>
            <a:ext cx="1061085" cy="236220"/>
          </a:xfrm>
          <a:custGeom>
            <a:avLst/>
            <a:gdLst/>
            <a:ahLst/>
            <a:cxnLst/>
            <a:rect l="l" t="t" r="r" b="b"/>
            <a:pathLst>
              <a:path w="1061084" h="236220">
                <a:moveTo>
                  <a:pt x="985392" y="0"/>
                </a:moveTo>
                <a:lnTo>
                  <a:pt x="982090" y="9525"/>
                </a:lnTo>
                <a:lnTo>
                  <a:pt x="995711" y="15501"/>
                </a:lnTo>
                <a:lnTo>
                  <a:pt x="1007427" y="23717"/>
                </a:lnTo>
                <a:lnTo>
                  <a:pt x="1031238" y="61652"/>
                </a:lnTo>
                <a:lnTo>
                  <a:pt x="1039113" y="116713"/>
                </a:lnTo>
                <a:lnTo>
                  <a:pt x="1038234" y="137477"/>
                </a:lnTo>
                <a:lnTo>
                  <a:pt x="1025143" y="188341"/>
                </a:lnTo>
                <a:lnTo>
                  <a:pt x="995854" y="220237"/>
                </a:lnTo>
                <a:lnTo>
                  <a:pt x="982472" y="226187"/>
                </a:lnTo>
                <a:lnTo>
                  <a:pt x="985392" y="235712"/>
                </a:lnTo>
                <a:lnTo>
                  <a:pt x="1030487" y="208994"/>
                </a:lnTo>
                <a:lnTo>
                  <a:pt x="1055735" y="159607"/>
                </a:lnTo>
                <a:lnTo>
                  <a:pt x="1060577" y="117983"/>
                </a:lnTo>
                <a:lnTo>
                  <a:pt x="1059362" y="96335"/>
                </a:lnTo>
                <a:lnTo>
                  <a:pt x="1049647" y="57993"/>
                </a:lnTo>
                <a:lnTo>
                  <a:pt x="1017508" y="15113"/>
                </a:lnTo>
                <a:lnTo>
                  <a:pt x="1002516" y="6163"/>
                </a:lnTo>
                <a:lnTo>
                  <a:pt x="985392" y="0"/>
                </a:lnTo>
                <a:close/>
              </a:path>
              <a:path w="1061084" h="236220">
                <a:moveTo>
                  <a:pt x="75183" y="0"/>
                </a:moveTo>
                <a:lnTo>
                  <a:pt x="30196" y="26824"/>
                </a:lnTo>
                <a:lnTo>
                  <a:pt x="4857" y="76342"/>
                </a:lnTo>
                <a:lnTo>
                  <a:pt x="0" y="117983"/>
                </a:lnTo>
                <a:lnTo>
                  <a:pt x="1212" y="139628"/>
                </a:lnTo>
                <a:lnTo>
                  <a:pt x="10876" y="177919"/>
                </a:lnTo>
                <a:lnTo>
                  <a:pt x="43005" y="220662"/>
                </a:lnTo>
                <a:lnTo>
                  <a:pt x="75183" y="235712"/>
                </a:lnTo>
                <a:lnTo>
                  <a:pt x="78104" y="226187"/>
                </a:lnTo>
                <a:lnTo>
                  <a:pt x="64704" y="220237"/>
                </a:lnTo>
                <a:lnTo>
                  <a:pt x="53101" y="211931"/>
                </a:lnTo>
                <a:lnTo>
                  <a:pt x="29338" y="173291"/>
                </a:lnTo>
                <a:lnTo>
                  <a:pt x="21462" y="116713"/>
                </a:lnTo>
                <a:lnTo>
                  <a:pt x="22342" y="96565"/>
                </a:lnTo>
                <a:lnTo>
                  <a:pt x="35432" y="46863"/>
                </a:lnTo>
                <a:lnTo>
                  <a:pt x="64918" y="15501"/>
                </a:lnTo>
                <a:lnTo>
                  <a:pt x="78485" y="9525"/>
                </a:lnTo>
                <a:lnTo>
                  <a:pt x="75183" y="0"/>
                </a:lnTo>
                <a:close/>
              </a:path>
            </a:pathLst>
          </a:custGeom>
          <a:solidFill>
            <a:srgbClr val="404040"/>
          </a:solidFill>
        </p:spPr>
        <p:txBody>
          <a:bodyPr wrap="square" lIns="0" tIns="0" rIns="0" bIns="0" rtlCol="0"/>
          <a:lstStyle/>
          <a:p>
            <a:endParaRPr/>
          </a:p>
        </p:txBody>
      </p:sp>
      <p:sp>
        <p:nvSpPr>
          <p:cNvPr id="7" name="object 7"/>
          <p:cNvSpPr txBox="1"/>
          <p:nvPr/>
        </p:nvSpPr>
        <p:spPr>
          <a:xfrm>
            <a:off x="7022083" y="3810380"/>
            <a:ext cx="11309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mbria Math"/>
                <a:cs typeface="Cambria Math"/>
              </a:rPr>
              <a:t>𝑃𝑟𝑜𝑑𝑢𝑖𝑡</a:t>
            </a:r>
            <a:r>
              <a:rPr sz="2000" spc="370" dirty="0">
                <a:solidFill>
                  <a:srgbClr val="404040"/>
                </a:solidFill>
                <a:latin typeface="Cambria Math"/>
                <a:cs typeface="Cambria Math"/>
              </a:rPr>
              <a:t> </a:t>
            </a:r>
            <a:r>
              <a:rPr sz="2000" dirty="0">
                <a:solidFill>
                  <a:srgbClr val="404040"/>
                </a:solidFill>
                <a:latin typeface="Cambria Math"/>
                <a:cs typeface="Cambria Math"/>
              </a:rPr>
              <a:t>)</a:t>
            </a:r>
            <a:endParaRPr sz="2000">
              <a:latin typeface="Cambria Math"/>
              <a:cs typeface="Cambria Math"/>
            </a:endParaRPr>
          </a:p>
        </p:txBody>
      </p:sp>
      <p:sp>
        <p:nvSpPr>
          <p:cNvPr id="8" name="object 8"/>
          <p:cNvSpPr txBox="1"/>
          <p:nvPr/>
        </p:nvSpPr>
        <p:spPr>
          <a:xfrm>
            <a:off x="178409" y="4447794"/>
            <a:ext cx="11748135" cy="574675"/>
          </a:xfrm>
          <a:prstGeom prst="rect">
            <a:avLst/>
          </a:prstGeom>
        </p:spPr>
        <p:txBody>
          <a:bodyPr vert="horz" wrap="square" lIns="0" tIns="71755" rIns="0" bIns="0" rtlCol="0">
            <a:spAutoFit/>
          </a:bodyPr>
          <a:lstStyle/>
          <a:p>
            <a:pPr marL="12700" marR="5080">
              <a:lnSpc>
                <a:spcPts val="1920"/>
              </a:lnSpc>
              <a:spcBef>
                <a:spcPts val="565"/>
              </a:spcBef>
            </a:pPr>
            <a:r>
              <a:rPr sz="2000" b="0" spc="-5" dirty="0">
                <a:solidFill>
                  <a:srgbClr val="404040"/>
                </a:solidFill>
                <a:latin typeface="Segoe UI Light"/>
                <a:cs typeface="Segoe UI Light"/>
              </a:rPr>
              <a:t>Les </a:t>
            </a:r>
            <a:r>
              <a:rPr sz="2000" b="0" dirty="0">
                <a:solidFill>
                  <a:srgbClr val="404040"/>
                </a:solidFill>
                <a:latin typeface="Segoe UI Light"/>
                <a:cs typeface="Segoe UI Light"/>
              </a:rPr>
              <a:t>commandes </a:t>
            </a:r>
            <a:r>
              <a:rPr sz="2000" b="0" spc="-5" dirty="0">
                <a:solidFill>
                  <a:srgbClr val="404040"/>
                </a:solidFill>
                <a:latin typeface="Segoe UI Light"/>
                <a:cs typeface="Segoe UI Light"/>
              </a:rPr>
              <a:t>fournies </a:t>
            </a:r>
            <a:r>
              <a:rPr sz="2000" b="0" dirty="0">
                <a:solidFill>
                  <a:srgbClr val="404040"/>
                </a:solidFill>
                <a:latin typeface="Segoe UI Light"/>
                <a:cs typeface="Segoe UI Light"/>
              </a:rPr>
              <a:t>par </a:t>
            </a:r>
            <a:r>
              <a:rPr sz="2000" b="0" spc="-5" dirty="0">
                <a:solidFill>
                  <a:srgbClr val="404040"/>
                </a:solidFill>
                <a:latin typeface="Segoe UI Light"/>
                <a:cs typeface="Segoe UI Light"/>
              </a:rPr>
              <a:t>le fournisseur </a:t>
            </a:r>
            <a:r>
              <a:rPr sz="2000" b="0" spc="-10" dirty="0">
                <a:solidFill>
                  <a:srgbClr val="404040"/>
                </a:solidFill>
                <a:latin typeface="Segoe UI Light"/>
                <a:cs typeface="Segoe UI Light"/>
              </a:rPr>
              <a:t>numéro </a:t>
            </a:r>
            <a:r>
              <a:rPr sz="2000" b="0" dirty="0">
                <a:solidFill>
                  <a:srgbClr val="404040"/>
                </a:solidFill>
                <a:latin typeface="Segoe UI Light"/>
                <a:cs typeface="Segoe UI Light"/>
              </a:rPr>
              <a:t>15 </a:t>
            </a:r>
            <a:r>
              <a:rPr sz="2000" b="0" spc="-5" dirty="0">
                <a:solidFill>
                  <a:srgbClr val="404040"/>
                </a:solidFill>
                <a:latin typeface="Segoe UI Light"/>
                <a:cs typeface="Segoe UI Light"/>
              </a:rPr>
              <a:t>ainsi </a:t>
            </a:r>
            <a:r>
              <a:rPr sz="2000" b="0" dirty="0">
                <a:solidFill>
                  <a:srgbClr val="404040"/>
                </a:solidFill>
                <a:latin typeface="Segoe UI Light"/>
                <a:cs typeface="Segoe UI Light"/>
              </a:rPr>
              <a:t>que </a:t>
            </a:r>
            <a:r>
              <a:rPr sz="2000" b="0" spc="-5" dirty="0">
                <a:solidFill>
                  <a:srgbClr val="404040"/>
                </a:solidFill>
                <a:latin typeface="Segoe UI Light"/>
                <a:cs typeface="Segoe UI Light"/>
              </a:rPr>
              <a:t>les </a:t>
            </a:r>
            <a:r>
              <a:rPr sz="2000" b="0" dirty="0">
                <a:solidFill>
                  <a:srgbClr val="404040"/>
                </a:solidFill>
                <a:latin typeface="Segoe UI Light"/>
                <a:cs typeface="Segoe UI Light"/>
              </a:rPr>
              <a:t>commandes </a:t>
            </a:r>
            <a:r>
              <a:rPr sz="2000" b="0" spc="-5" dirty="0">
                <a:solidFill>
                  <a:srgbClr val="404040"/>
                </a:solidFill>
                <a:latin typeface="Segoe UI Light"/>
                <a:cs typeface="Segoe UI Light"/>
              </a:rPr>
              <a:t>concernant le </a:t>
            </a:r>
            <a:r>
              <a:rPr sz="2000" b="0" spc="-10" dirty="0">
                <a:solidFill>
                  <a:srgbClr val="404040"/>
                </a:solidFill>
                <a:latin typeface="Segoe UI Light"/>
                <a:cs typeface="Segoe UI Light"/>
              </a:rPr>
              <a:t>produit numéro  </a:t>
            </a:r>
            <a:r>
              <a:rPr sz="2000" b="0" dirty="0">
                <a:solidFill>
                  <a:srgbClr val="404040"/>
                </a:solidFill>
                <a:latin typeface="Segoe UI Light"/>
                <a:cs typeface="Segoe UI Light"/>
              </a:rPr>
              <a:t>210</a:t>
            </a:r>
            <a:endParaRPr sz="2000">
              <a:latin typeface="Segoe UI Light"/>
              <a:cs typeface="Segoe UI Light"/>
            </a:endParaRPr>
          </a:p>
        </p:txBody>
      </p:sp>
      <p:sp>
        <p:nvSpPr>
          <p:cNvPr id="9" name="object 9"/>
          <p:cNvSpPr/>
          <p:nvPr/>
        </p:nvSpPr>
        <p:spPr>
          <a:xfrm>
            <a:off x="4537075" y="5072253"/>
            <a:ext cx="1443355" cy="236220"/>
          </a:xfrm>
          <a:custGeom>
            <a:avLst/>
            <a:gdLst/>
            <a:ahLst/>
            <a:cxnLst/>
            <a:rect l="l" t="t" r="r" b="b"/>
            <a:pathLst>
              <a:path w="1443354" h="236220">
                <a:moveTo>
                  <a:pt x="1367916" y="0"/>
                </a:moveTo>
                <a:lnTo>
                  <a:pt x="1364614" y="9525"/>
                </a:lnTo>
                <a:lnTo>
                  <a:pt x="1378235" y="15501"/>
                </a:lnTo>
                <a:lnTo>
                  <a:pt x="1389951" y="23717"/>
                </a:lnTo>
                <a:lnTo>
                  <a:pt x="1413762" y="61652"/>
                </a:lnTo>
                <a:lnTo>
                  <a:pt x="1421638" y="116713"/>
                </a:lnTo>
                <a:lnTo>
                  <a:pt x="1420758" y="137477"/>
                </a:lnTo>
                <a:lnTo>
                  <a:pt x="1407667" y="188341"/>
                </a:lnTo>
                <a:lnTo>
                  <a:pt x="1378378" y="220237"/>
                </a:lnTo>
                <a:lnTo>
                  <a:pt x="1364996" y="226187"/>
                </a:lnTo>
                <a:lnTo>
                  <a:pt x="1367916" y="235712"/>
                </a:lnTo>
                <a:lnTo>
                  <a:pt x="1413011" y="208994"/>
                </a:lnTo>
                <a:lnTo>
                  <a:pt x="1438259" y="159607"/>
                </a:lnTo>
                <a:lnTo>
                  <a:pt x="1443101" y="117983"/>
                </a:lnTo>
                <a:lnTo>
                  <a:pt x="1441886" y="96335"/>
                </a:lnTo>
                <a:lnTo>
                  <a:pt x="1432171" y="57993"/>
                </a:lnTo>
                <a:lnTo>
                  <a:pt x="1400032" y="15112"/>
                </a:lnTo>
                <a:lnTo>
                  <a:pt x="1385040" y="6163"/>
                </a:lnTo>
                <a:lnTo>
                  <a:pt x="1367916" y="0"/>
                </a:lnTo>
                <a:close/>
              </a:path>
              <a:path w="1443354" h="236220">
                <a:moveTo>
                  <a:pt x="75184" y="0"/>
                </a:moveTo>
                <a:lnTo>
                  <a:pt x="30196" y="26824"/>
                </a:lnTo>
                <a:lnTo>
                  <a:pt x="4857" y="76342"/>
                </a:lnTo>
                <a:lnTo>
                  <a:pt x="0" y="117983"/>
                </a:lnTo>
                <a:lnTo>
                  <a:pt x="1212" y="139628"/>
                </a:lnTo>
                <a:lnTo>
                  <a:pt x="10876" y="177919"/>
                </a:lnTo>
                <a:lnTo>
                  <a:pt x="43005" y="220662"/>
                </a:lnTo>
                <a:lnTo>
                  <a:pt x="75184" y="235712"/>
                </a:lnTo>
                <a:lnTo>
                  <a:pt x="78104" y="226187"/>
                </a:lnTo>
                <a:lnTo>
                  <a:pt x="64704" y="220237"/>
                </a:lnTo>
                <a:lnTo>
                  <a:pt x="53101" y="211931"/>
                </a:lnTo>
                <a:lnTo>
                  <a:pt x="29338" y="173291"/>
                </a:lnTo>
                <a:lnTo>
                  <a:pt x="21462" y="116713"/>
                </a:lnTo>
                <a:lnTo>
                  <a:pt x="22342" y="96565"/>
                </a:lnTo>
                <a:lnTo>
                  <a:pt x="35433" y="46863"/>
                </a:lnTo>
                <a:lnTo>
                  <a:pt x="64918" y="15501"/>
                </a:lnTo>
                <a:lnTo>
                  <a:pt x="78486" y="9525"/>
                </a:lnTo>
                <a:lnTo>
                  <a:pt x="75184" y="0"/>
                </a:lnTo>
                <a:close/>
              </a:path>
            </a:pathLst>
          </a:custGeom>
          <a:solidFill>
            <a:srgbClr val="404040"/>
          </a:solidFill>
        </p:spPr>
        <p:txBody>
          <a:bodyPr wrap="square" lIns="0" tIns="0" rIns="0" bIns="0" rtlCol="0"/>
          <a:lstStyle/>
          <a:p>
            <a:endParaRPr/>
          </a:p>
        </p:txBody>
      </p:sp>
      <p:sp>
        <p:nvSpPr>
          <p:cNvPr id="10" name="object 10"/>
          <p:cNvSpPr txBox="1"/>
          <p:nvPr/>
        </p:nvSpPr>
        <p:spPr>
          <a:xfrm>
            <a:off x="1079093" y="5048250"/>
            <a:ext cx="8428990" cy="330835"/>
          </a:xfrm>
          <a:prstGeom prst="rect">
            <a:avLst/>
          </a:prstGeom>
        </p:spPr>
        <p:txBody>
          <a:bodyPr vert="horz" wrap="square" lIns="0" tIns="12700" rIns="0" bIns="0" rtlCol="0">
            <a:spAutoFit/>
          </a:bodyPr>
          <a:lstStyle/>
          <a:p>
            <a:pPr marL="12700">
              <a:lnSpc>
                <a:spcPct val="100000"/>
              </a:lnSpc>
              <a:spcBef>
                <a:spcPts val="100"/>
              </a:spcBef>
            </a:pPr>
            <a:r>
              <a:rPr sz="3000" spc="104" baseline="11111" dirty="0">
                <a:solidFill>
                  <a:srgbClr val="404040"/>
                </a:solidFill>
                <a:latin typeface="Cambria Math"/>
                <a:cs typeface="Cambria Math"/>
              </a:rPr>
              <a:t>Π</a:t>
            </a:r>
            <a:r>
              <a:rPr sz="1450" spc="70" dirty="0">
                <a:solidFill>
                  <a:srgbClr val="404040"/>
                </a:solidFill>
                <a:latin typeface="Cambria Math"/>
                <a:cs typeface="Cambria Math"/>
              </a:rPr>
              <a:t>𝑁°𝐶𝑜𝑚𝑚𝑎𝑛𝑑𝑒 </a:t>
            </a:r>
            <a:r>
              <a:rPr sz="3000" spc="67" baseline="11111" dirty="0">
                <a:solidFill>
                  <a:srgbClr val="404040"/>
                </a:solidFill>
                <a:latin typeface="Cambria Math"/>
                <a:cs typeface="Cambria Math"/>
              </a:rPr>
              <a:t>(𝜎</a:t>
            </a:r>
            <a:r>
              <a:rPr sz="1450" spc="45" dirty="0">
                <a:solidFill>
                  <a:srgbClr val="404040"/>
                </a:solidFill>
                <a:latin typeface="Cambria Math"/>
                <a:cs typeface="Cambria Math"/>
              </a:rPr>
              <a:t>𝑁°𝐹𝑜𝑢𝑟𝑛𝑖𝑠𝑠𝑒𝑢𝑟=15 </a:t>
            </a:r>
            <a:r>
              <a:rPr sz="3000" spc="-7" baseline="11111" dirty="0">
                <a:solidFill>
                  <a:srgbClr val="404040"/>
                </a:solidFill>
                <a:latin typeface="Cambria Math"/>
                <a:cs typeface="Cambria Math"/>
              </a:rPr>
              <a:t>𝐶𝑜𝑚𝑚𝑎𝑛𝑑𝑒 </a:t>
            </a:r>
            <a:r>
              <a:rPr sz="3000" baseline="11111" dirty="0">
                <a:solidFill>
                  <a:srgbClr val="404040"/>
                </a:solidFill>
                <a:latin typeface="Cambria Math"/>
                <a:cs typeface="Cambria Math"/>
              </a:rPr>
              <a:t>) ∪ </a:t>
            </a:r>
            <a:r>
              <a:rPr sz="3000" spc="112" baseline="11111" dirty="0">
                <a:solidFill>
                  <a:srgbClr val="404040"/>
                </a:solidFill>
                <a:latin typeface="Cambria Math"/>
                <a:cs typeface="Cambria Math"/>
              </a:rPr>
              <a:t>Π</a:t>
            </a:r>
            <a:r>
              <a:rPr sz="1450" spc="75" dirty="0">
                <a:solidFill>
                  <a:srgbClr val="404040"/>
                </a:solidFill>
                <a:latin typeface="Cambria Math"/>
                <a:cs typeface="Cambria Math"/>
              </a:rPr>
              <a:t>𝑁°𝐶𝑜𝑚𝑚𝑎𝑛𝑑𝑒</a:t>
            </a:r>
            <a:r>
              <a:rPr sz="1450" spc="-130" dirty="0">
                <a:solidFill>
                  <a:srgbClr val="404040"/>
                </a:solidFill>
                <a:latin typeface="Cambria Math"/>
                <a:cs typeface="Cambria Math"/>
              </a:rPr>
              <a:t> </a:t>
            </a:r>
            <a:r>
              <a:rPr sz="3000" spc="52" baseline="11111" dirty="0">
                <a:solidFill>
                  <a:srgbClr val="404040"/>
                </a:solidFill>
                <a:latin typeface="Cambria Math"/>
                <a:cs typeface="Cambria Math"/>
              </a:rPr>
              <a:t>(𝜎</a:t>
            </a:r>
            <a:r>
              <a:rPr sz="1450" spc="35" dirty="0">
                <a:solidFill>
                  <a:srgbClr val="404040"/>
                </a:solidFill>
                <a:latin typeface="Cambria Math"/>
                <a:cs typeface="Cambria Math"/>
              </a:rPr>
              <a:t>𝑁°𝑃𝑟𝑜𝑑𝑢𝑖𝑡=210</a:t>
            </a:r>
            <a:endParaRPr sz="1450">
              <a:latin typeface="Cambria Math"/>
              <a:cs typeface="Cambria Math"/>
            </a:endParaRPr>
          </a:p>
        </p:txBody>
      </p:sp>
      <p:sp>
        <p:nvSpPr>
          <p:cNvPr id="11" name="object 11"/>
          <p:cNvSpPr/>
          <p:nvPr/>
        </p:nvSpPr>
        <p:spPr>
          <a:xfrm>
            <a:off x="9526651" y="5072253"/>
            <a:ext cx="1443355" cy="236220"/>
          </a:xfrm>
          <a:custGeom>
            <a:avLst/>
            <a:gdLst/>
            <a:ahLst/>
            <a:cxnLst/>
            <a:rect l="l" t="t" r="r" b="b"/>
            <a:pathLst>
              <a:path w="1443354" h="236220">
                <a:moveTo>
                  <a:pt x="1367917" y="0"/>
                </a:moveTo>
                <a:lnTo>
                  <a:pt x="1364615" y="9525"/>
                </a:lnTo>
                <a:lnTo>
                  <a:pt x="1378235" y="15501"/>
                </a:lnTo>
                <a:lnTo>
                  <a:pt x="1389951" y="23717"/>
                </a:lnTo>
                <a:lnTo>
                  <a:pt x="1413762" y="61652"/>
                </a:lnTo>
                <a:lnTo>
                  <a:pt x="1421638" y="116713"/>
                </a:lnTo>
                <a:lnTo>
                  <a:pt x="1420758" y="137477"/>
                </a:lnTo>
                <a:lnTo>
                  <a:pt x="1407668" y="188341"/>
                </a:lnTo>
                <a:lnTo>
                  <a:pt x="1378378" y="220237"/>
                </a:lnTo>
                <a:lnTo>
                  <a:pt x="1364996" y="226187"/>
                </a:lnTo>
                <a:lnTo>
                  <a:pt x="1367917" y="235712"/>
                </a:lnTo>
                <a:lnTo>
                  <a:pt x="1413011" y="208994"/>
                </a:lnTo>
                <a:lnTo>
                  <a:pt x="1438259" y="159607"/>
                </a:lnTo>
                <a:lnTo>
                  <a:pt x="1443101" y="117983"/>
                </a:lnTo>
                <a:lnTo>
                  <a:pt x="1441886" y="96335"/>
                </a:lnTo>
                <a:lnTo>
                  <a:pt x="1432171" y="57993"/>
                </a:lnTo>
                <a:lnTo>
                  <a:pt x="1400032" y="15112"/>
                </a:lnTo>
                <a:lnTo>
                  <a:pt x="1385040" y="6163"/>
                </a:lnTo>
                <a:lnTo>
                  <a:pt x="1367917" y="0"/>
                </a:lnTo>
                <a:close/>
              </a:path>
              <a:path w="1443354" h="236220">
                <a:moveTo>
                  <a:pt x="75183" y="0"/>
                </a:moveTo>
                <a:lnTo>
                  <a:pt x="30196" y="26824"/>
                </a:lnTo>
                <a:lnTo>
                  <a:pt x="4857" y="76342"/>
                </a:lnTo>
                <a:lnTo>
                  <a:pt x="0" y="117983"/>
                </a:lnTo>
                <a:lnTo>
                  <a:pt x="1212" y="139628"/>
                </a:lnTo>
                <a:lnTo>
                  <a:pt x="10876" y="177919"/>
                </a:lnTo>
                <a:lnTo>
                  <a:pt x="43005" y="220662"/>
                </a:lnTo>
                <a:lnTo>
                  <a:pt x="75183" y="235712"/>
                </a:lnTo>
                <a:lnTo>
                  <a:pt x="78104" y="226187"/>
                </a:lnTo>
                <a:lnTo>
                  <a:pt x="64704" y="220237"/>
                </a:lnTo>
                <a:lnTo>
                  <a:pt x="53101" y="211931"/>
                </a:lnTo>
                <a:lnTo>
                  <a:pt x="29338" y="173291"/>
                </a:lnTo>
                <a:lnTo>
                  <a:pt x="21463" y="116713"/>
                </a:lnTo>
                <a:lnTo>
                  <a:pt x="22342" y="96565"/>
                </a:lnTo>
                <a:lnTo>
                  <a:pt x="35432" y="46863"/>
                </a:lnTo>
                <a:lnTo>
                  <a:pt x="64918" y="15501"/>
                </a:lnTo>
                <a:lnTo>
                  <a:pt x="78485" y="9525"/>
                </a:lnTo>
                <a:lnTo>
                  <a:pt x="75183" y="0"/>
                </a:lnTo>
                <a:close/>
              </a:path>
            </a:pathLst>
          </a:custGeom>
          <a:solidFill>
            <a:srgbClr val="404040"/>
          </a:solidFill>
        </p:spPr>
        <p:txBody>
          <a:bodyPr wrap="square" lIns="0" tIns="0" rIns="0" bIns="0" rtlCol="0"/>
          <a:lstStyle/>
          <a:p>
            <a:endParaRPr/>
          </a:p>
        </p:txBody>
      </p:sp>
      <p:sp>
        <p:nvSpPr>
          <p:cNvPr id="12" name="object 12"/>
          <p:cNvSpPr txBox="1"/>
          <p:nvPr/>
        </p:nvSpPr>
        <p:spPr>
          <a:xfrm>
            <a:off x="9597897" y="4996434"/>
            <a:ext cx="151384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mbria Math"/>
                <a:cs typeface="Cambria Math"/>
              </a:rPr>
              <a:t>𝐶𝑜𝑚𝑚𝑎𝑛𝑑𝑒</a:t>
            </a:r>
            <a:r>
              <a:rPr sz="2000" spc="350" dirty="0">
                <a:solidFill>
                  <a:srgbClr val="404040"/>
                </a:solidFill>
                <a:latin typeface="Cambria Math"/>
                <a:cs typeface="Cambria Math"/>
              </a:rPr>
              <a:t> </a:t>
            </a:r>
            <a:r>
              <a:rPr sz="2000" dirty="0">
                <a:solidFill>
                  <a:srgbClr val="404040"/>
                </a:solidFill>
                <a:latin typeface="Cambria Math"/>
                <a:cs typeface="Cambria Math"/>
              </a:rPr>
              <a:t>)</a:t>
            </a:r>
            <a:endParaRPr sz="2000">
              <a:latin typeface="Cambria Math"/>
              <a:cs typeface="Cambria Math"/>
            </a:endParaRPr>
          </a:p>
        </p:txBody>
      </p:sp>
      <p:sp>
        <p:nvSpPr>
          <p:cNvPr id="13" name="object 13"/>
          <p:cNvSpPr txBox="1"/>
          <p:nvPr/>
        </p:nvSpPr>
        <p:spPr>
          <a:xfrm>
            <a:off x="178409" y="5606288"/>
            <a:ext cx="10209530" cy="330835"/>
          </a:xfrm>
          <a:prstGeom prst="rect">
            <a:avLst/>
          </a:prstGeom>
        </p:spPr>
        <p:txBody>
          <a:bodyPr vert="horz" wrap="square" lIns="0" tIns="12700" rIns="0" bIns="0" rtlCol="0">
            <a:spAutoFit/>
          </a:bodyPr>
          <a:lstStyle/>
          <a:p>
            <a:pPr marL="12700">
              <a:lnSpc>
                <a:spcPct val="100000"/>
              </a:lnSpc>
              <a:spcBef>
                <a:spcPts val="100"/>
              </a:spcBef>
            </a:pPr>
            <a:r>
              <a:rPr sz="2000" b="0" spc="-5" dirty="0">
                <a:solidFill>
                  <a:srgbClr val="404040"/>
                </a:solidFill>
                <a:latin typeface="Segoe UI Light"/>
                <a:cs typeface="Segoe UI Light"/>
              </a:rPr>
              <a:t>Les </a:t>
            </a:r>
            <a:r>
              <a:rPr sz="2000" b="0" dirty="0">
                <a:solidFill>
                  <a:srgbClr val="404040"/>
                </a:solidFill>
                <a:latin typeface="Segoe UI Light"/>
                <a:cs typeface="Segoe UI Light"/>
              </a:rPr>
              <a:t>commandes </a:t>
            </a:r>
            <a:r>
              <a:rPr sz="2000" b="0" spc="-5" dirty="0">
                <a:solidFill>
                  <a:srgbClr val="404040"/>
                </a:solidFill>
                <a:latin typeface="Segoe UI Light"/>
                <a:cs typeface="Segoe UI Light"/>
              </a:rPr>
              <a:t>fournies </a:t>
            </a:r>
            <a:r>
              <a:rPr sz="2000" b="0" dirty="0">
                <a:solidFill>
                  <a:srgbClr val="404040"/>
                </a:solidFill>
                <a:latin typeface="Segoe UI Light"/>
                <a:cs typeface="Segoe UI Light"/>
              </a:rPr>
              <a:t>par </a:t>
            </a:r>
            <a:r>
              <a:rPr sz="2000" b="0" spc="-5" dirty="0">
                <a:solidFill>
                  <a:srgbClr val="404040"/>
                </a:solidFill>
                <a:latin typeface="Segoe UI Light"/>
                <a:cs typeface="Segoe UI Light"/>
              </a:rPr>
              <a:t>le fournisseur </a:t>
            </a:r>
            <a:r>
              <a:rPr sz="2000" b="0" spc="-10" dirty="0">
                <a:solidFill>
                  <a:srgbClr val="404040"/>
                </a:solidFill>
                <a:latin typeface="Segoe UI Light"/>
                <a:cs typeface="Segoe UI Light"/>
              </a:rPr>
              <a:t>numéro </a:t>
            </a:r>
            <a:r>
              <a:rPr sz="2000" b="0" dirty="0">
                <a:solidFill>
                  <a:srgbClr val="404040"/>
                </a:solidFill>
                <a:latin typeface="Segoe UI Light"/>
                <a:cs typeface="Segoe UI Light"/>
              </a:rPr>
              <a:t>15 </a:t>
            </a:r>
            <a:r>
              <a:rPr sz="2000" b="0" spc="-5" dirty="0">
                <a:solidFill>
                  <a:srgbClr val="404040"/>
                </a:solidFill>
                <a:latin typeface="Segoe UI Light"/>
                <a:cs typeface="Segoe UI Light"/>
              </a:rPr>
              <a:t>ne concernant </a:t>
            </a:r>
            <a:r>
              <a:rPr sz="2000" b="0" dirty="0">
                <a:solidFill>
                  <a:srgbClr val="404040"/>
                </a:solidFill>
                <a:latin typeface="Segoe UI Light"/>
                <a:cs typeface="Segoe UI Light"/>
              </a:rPr>
              <a:t>pas </a:t>
            </a:r>
            <a:r>
              <a:rPr sz="2000" b="0" spc="-5" dirty="0">
                <a:solidFill>
                  <a:srgbClr val="404040"/>
                </a:solidFill>
                <a:latin typeface="Segoe UI Light"/>
                <a:cs typeface="Segoe UI Light"/>
              </a:rPr>
              <a:t>le </a:t>
            </a:r>
            <a:r>
              <a:rPr sz="2000" b="0" spc="-10" dirty="0">
                <a:solidFill>
                  <a:srgbClr val="404040"/>
                </a:solidFill>
                <a:latin typeface="Segoe UI Light"/>
                <a:cs typeface="Segoe UI Light"/>
              </a:rPr>
              <a:t>produit numéro</a:t>
            </a:r>
            <a:r>
              <a:rPr sz="2000" b="0" spc="135" dirty="0">
                <a:solidFill>
                  <a:srgbClr val="404040"/>
                </a:solidFill>
                <a:latin typeface="Segoe UI Light"/>
                <a:cs typeface="Segoe UI Light"/>
              </a:rPr>
              <a:t> </a:t>
            </a:r>
            <a:r>
              <a:rPr sz="2000" b="0" dirty="0">
                <a:solidFill>
                  <a:srgbClr val="404040"/>
                </a:solidFill>
                <a:latin typeface="Segoe UI Light"/>
                <a:cs typeface="Segoe UI Light"/>
              </a:rPr>
              <a:t>210</a:t>
            </a:r>
            <a:endParaRPr sz="2000">
              <a:latin typeface="Segoe UI Light"/>
              <a:cs typeface="Segoe UI Light"/>
            </a:endParaRPr>
          </a:p>
        </p:txBody>
      </p:sp>
      <p:sp>
        <p:nvSpPr>
          <p:cNvPr id="14" name="object 14"/>
          <p:cNvSpPr/>
          <p:nvPr/>
        </p:nvSpPr>
        <p:spPr>
          <a:xfrm>
            <a:off x="4527930" y="5986653"/>
            <a:ext cx="1443355" cy="236220"/>
          </a:xfrm>
          <a:custGeom>
            <a:avLst/>
            <a:gdLst/>
            <a:ahLst/>
            <a:cxnLst/>
            <a:rect l="l" t="t" r="r" b="b"/>
            <a:pathLst>
              <a:path w="1443354" h="236220">
                <a:moveTo>
                  <a:pt x="1367917" y="0"/>
                </a:moveTo>
                <a:lnTo>
                  <a:pt x="1364615" y="9563"/>
                </a:lnTo>
                <a:lnTo>
                  <a:pt x="1378235" y="15484"/>
                </a:lnTo>
                <a:lnTo>
                  <a:pt x="1389951" y="23685"/>
                </a:lnTo>
                <a:lnTo>
                  <a:pt x="1413762" y="61689"/>
                </a:lnTo>
                <a:lnTo>
                  <a:pt x="1421638" y="116687"/>
                </a:lnTo>
                <a:lnTo>
                  <a:pt x="1420758" y="137478"/>
                </a:lnTo>
                <a:lnTo>
                  <a:pt x="1407668" y="188391"/>
                </a:lnTo>
                <a:lnTo>
                  <a:pt x="1378378" y="220220"/>
                </a:lnTo>
                <a:lnTo>
                  <a:pt x="1364996" y="226174"/>
                </a:lnTo>
                <a:lnTo>
                  <a:pt x="1367917" y="235737"/>
                </a:lnTo>
                <a:lnTo>
                  <a:pt x="1413011" y="208973"/>
                </a:lnTo>
                <a:lnTo>
                  <a:pt x="1438259" y="159573"/>
                </a:lnTo>
                <a:lnTo>
                  <a:pt x="1443101" y="117932"/>
                </a:lnTo>
                <a:lnTo>
                  <a:pt x="1441886" y="96319"/>
                </a:lnTo>
                <a:lnTo>
                  <a:pt x="1432171" y="58010"/>
                </a:lnTo>
                <a:lnTo>
                  <a:pt x="1400032" y="15108"/>
                </a:lnTo>
                <a:lnTo>
                  <a:pt x="1385040" y="6167"/>
                </a:lnTo>
                <a:lnTo>
                  <a:pt x="1367917" y="0"/>
                </a:lnTo>
                <a:close/>
              </a:path>
              <a:path w="1443354" h="236220">
                <a:moveTo>
                  <a:pt x="75184" y="0"/>
                </a:moveTo>
                <a:lnTo>
                  <a:pt x="30196" y="26822"/>
                </a:lnTo>
                <a:lnTo>
                  <a:pt x="4857" y="76346"/>
                </a:lnTo>
                <a:lnTo>
                  <a:pt x="0" y="117932"/>
                </a:lnTo>
                <a:lnTo>
                  <a:pt x="1212" y="139587"/>
                </a:lnTo>
                <a:lnTo>
                  <a:pt x="10876" y="177891"/>
                </a:lnTo>
                <a:lnTo>
                  <a:pt x="43005" y="220652"/>
                </a:lnTo>
                <a:lnTo>
                  <a:pt x="75184" y="235737"/>
                </a:lnTo>
                <a:lnTo>
                  <a:pt x="78105" y="226174"/>
                </a:lnTo>
                <a:lnTo>
                  <a:pt x="64704" y="220220"/>
                </a:lnTo>
                <a:lnTo>
                  <a:pt x="53101" y="211940"/>
                </a:lnTo>
                <a:lnTo>
                  <a:pt x="29338" y="173330"/>
                </a:lnTo>
                <a:lnTo>
                  <a:pt x="21463" y="116687"/>
                </a:lnTo>
                <a:lnTo>
                  <a:pt x="22342" y="96575"/>
                </a:lnTo>
                <a:lnTo>
                  <a:pt x="35433" y="46913"/>
                </a:lnTo>
                <a:lnTo>
                  <a:pt x="64918" y="15484"/>
                </a:lnTo>
                <a:lnTo>
                  <a:pt x="78486" y="9563"/>
                </a:lnTo>
                <a:lnTo>
                  <a:pt x="75184" y="0"/>
                </a:lnTo>
                <a:close/>
              </a:path>
            </a:pathLst>
          </a:custGeom>
          <a:solidFill>
            <a:srgbClr val="404040"/>
          </a:solidFill>
        </p:spPr>
        <p:txBody>
          <a:bodyPr wrap="square" lIns="0" tIns="0" rIns="0" bIns="0" rtlCol="0"/>
          <a:lstStyle/>
          <a:p>
            <a:endParaRPr/>
          </a:p>
        </p:txBody>
      </p:sp>
      <p:sp>
        <p:nvSpPr>
          <p:cNvPr id="15" name="object 15"/>
          <p:cNvSpPr txBox="1"/>
          <p:nvPr/>
        </p:nvSpPr>
        <p:spPr>
          <a:xfrm>
            <a:off x="1071473" y="5962903"/>
            <a:ext cx="8445500" cy="330835"/>
          </a:xfrm>
          <a:prstGeom prst="rect">
            <a:avLst/>
          </a:prstGeom>
        </p:spPr>
        <p:txBody>
          <a:bodyPr vert="horz" wrap="square" lIns="0" tIns="12700" rIns="0" bIns="0" rtlCol="0">
            <a:spAutoFit/>
          </a:bodyPr>
          <a:lstStyle/>
          <a:p>
            <a:pPr marL="12700">
              <a:lnSpc>
                <a:spcPct val="100000"/>
              </a:lnSpc>
              <a:spcBef>
                <a:spcPts val="100"/>
              </a:spcBef>
            </a:pPr>
            <a:r>
              <a:rPr sz="3000" spc="112" baseline="11111" dirty="0">
                <a:solidFill>
                  <a:srgbClr val="404040"/>
                </a:solidFill>
                <a:latin typeface="Cambria Math"/>
                <a:cs typeface="Cambria Math"/>
              </a:rPr>
              <a:t>Π</a:t>
            </a:r>
            <a:r>
              <a:rPr sz="1450" spc="75" dirty="0">
                <a:solidFill>
                  <a:srgbClr val="404040"/>
                </a:solidFill>
                <a:latin typeface="Cambria Math"/>
                <a:cs typeface="Cambria Math"/>
              </a:rPr>
              <a:t>𝑁°𝐶𝑜𝑚𝑚𝑎𝑛𝑑𝑒 </a:t>
            </a:r>
            <a:r>
              <a:rPr sz="3000" spc="67" baseline="11111" dirty="0">
                <a:solidFill>
                  <a:srgbClr val="404040"/>
                </a:solidFill>
                <a:latin typeface="Cambria Math"/>
                <a:cs typeface="Cambria Math"/>
              </a:rPr>
              <a:t>(𝜎</a:t>
            </a:r>
            <a:r>
              <a:rPr sz="1450" spc="45" dirty="0">
                <a:solidFill>
                  <a:srgbClr val="404040"/>
                </a:solidFill>
                <a:latin typeface="Cambria Math"/>
                <a:cs typeface="Cambria Math"/>
              </a:rPr>
              <a:t>𝑁°𝐹𝑜𝑢𝑟𝑛𝑖𝑠𝑠𝑒𝑢𝑟=15 </a:t>
            </a:r>
            <a:r>
              <a:rPr sz="3000" spc="-7" baseline="11111" dirty="0">
                <a:solidFill>
                  <a:srgbClr val="404040"/>
                </a:solidFill>
                <a:latin typeface="Cambria Math"/>
                <a:cs typeface="Cambria Math"/>
              </a:rPr>
              <a:t>𝐶𝑜𝑚𝑚𝑎𝑛𝑑𝑒 </a:t>
            </a:r>
            <a:r>
              <a:rPr sz="3000" baseline="11111" dirty="0">
                <a:solidFill>
                  <a:srgbClr val="404040"/>
                </a:solidFill>
                <a:latin typeface="Cambria Math"/>
                <a:cs typeface="Cambria Math"/>
              </a:rPr>
              <a:t>) − </a:t>
            </a:r>
            <a:r>
              <a:rPr sz="3000" spc="112" baseline="11111" dirty="0">
                <a:solidFill>
                  <a:srgbClr val="404040"/>
                </a:solidFill>
                <a:latin typeface="Cambria Math"/>
                <a:cs typeface="Cambria Math"/>
              </a:rPr>
              <a:t>Π</a:t>
            </a:r>
            <a:r>
              <a:rPr sz="1450" spc="75" dirty="0">
                <a:solidFill>
                  <a:srgbClr val="404040"/>
                </a:solidFill>
                <a:latin typeface="Cambria Math"/>
                <a:cs typeface="Cambria Math"/>
              </a:rPr>
              <a:t>𝑁°𝐶𝑜𝑚𝑚𝑎𝑛𝑑𝑒</a:t>
            </a:r>
            <a:r>
              <a:rPr sz="1450" spc="225" dirty="0">
                <a:solidFill>
                  <a:srgbClr val="404040"/>
                </a:solidFill>
                <a:latin typeface="Cambria Math"/>
                <a:cs typeface="Cambria Math"/>
              </a:rPr>
              <a:t> </a:t>
            </a:r>
            <a:r>
              <a:rPr sz="3000" spc="52" baseline="11111" dirty="0">
                <a:solidFill>
                  <a:srgbClr val="404040"/>
                </a:solidFill>
                <a:latin typeface="Cambria Math"/>
                <a:cs typeface="Cambria Math"/>
              </a:rPr>
              <a:t>(𝜎</a:t>
            </a:r>
            <a:r>
              <a:rPr sz="1450" spc="35" dirty="0">
                <a:solidFill>
                  <a:srgbClr val="404040"/>
                </a:solidFill>
                <a:latin typeface="Cambria Math"/>
                <a:cs typeface="Cambria Math"/>
              </a:rPr>
              <a:t>𝑁°𝑃𝑟𝑜𝑑𝑢𝑖𝑡=210</a:t>
            </a:r>
            <a:endParaRPr sz="1450">
              <a:latin typeface="Cambria Math"/>
              <a:cs typeface="Cambria Math"/>
            </a:endParaRPr>
          </a:p>
        </p:txBody>
      </p:sp>
      <p:sp>
        <p:nvSpPr>
          <p:cNvPr id="16" name="object 16"/>
          <p:cNvSpPr/>
          <p:nvPr/>
        </p:nvSpPr>
        <p:spPr>
          <a:xfrm>
            <a:off x="9535794" y="5986653"/>
            <a:ext cx="1443355" cy="236220"/>
          </a:xfrm>
          <a:custGeom>
            <a:avLst/>
            <a:gdLst/>
            <a:ahLst/>
            <a:cxnLst/>
            <a:rect l="l" t="t" r="r" b="b"/>
            <a:pathLst>
              <a:path w="1443354" h="236220">
                <a:moveTo>
                  <a:pt x="1367916" y="0"/>
                </a:moveTo>
                <a:lnTo>
                  <a:pt x="1364614" y="9563"/>
                </a:lnTo>
                <a:lnTo>
                  <a:pt x="1378235" y="15484"/>
                </a:lnTo>
                <a:lnTo>
                  <a:pt x="1389951" y="23685"/>
                </a:lnTo>
                <a:lnTo>
                  <a:pt x="1413762" y="61689"/>
                </a:lnTo>
                <a:lnTo>
                  <a:pt x="1421637" y="116687"/>
                </a:lnTo>
                <a:lnTo>
                  <a:pt x="1420758" y="137478"/>
                </a:lnTo>
                <a:lnTo>
                  <a:pt x="1407668" y="188391"/>
                </a:lnTo>
                <a:lnTo>
                  <a:pt x="1378378" y="220220"/>
                </a:lnTo>
                <a:lnTo>
                  <a:pt x="1364996" y="226174"/>
                </a:lnTo>
                <a:lnTo>
                  <a:pt x="1367916" y="235737"/>
                </a:lnTo>
                <a:lnTo>
                  <a:pt x="1413011" y="208973"/>
                </a:lnTo>
                <a:lnTo>
                  <a:pt x="1438259" y="159573"/>
                </a:lnTo>
                <a:lnTo>
                  <a:pt x="1443101" y="117932"/>
                </a:lnTo>
                <a:lnTo>
                  <a:pt x="1441886" y="96319"/>
                </a:lnTo>
                <a:lnTo>
                  <a:pt x="1432171" y="58010"/>
                </a:lnTo>
                <a:lnTo>
                  <a:pt x="1400032" y="15108"/>
                </a:lnTo>
                <a:lnTo>
                  <a:pt x="1385040" y="6167"/>
                </a:lnTo>
                <a:lnTo>
                  <a:pt x="1367916" y="0"/>
                </a:lnTo>
                <a:close/>
              </a:path>
              <a:path w="1443354" h="236220">
                <a:moveTo>
                  <a:pt x="75183" y="0"/>
                </a:moveTo>
                <a:lnTo>
                  <a:pt x="30196" y="26822"/>
                </a:lnTo>
                <a:lnTo>
                  <a:pt x="4857" y="76346"/>
                </a:lnTo>
                <a:lnTo>
                  <a:pt x="0" y="117932"/>
                </a:lnTo>
                <a:lnTo>
                  <a:pt x="1212" y="139587"/>
                </a:lnTo>
                <a:lnTo>
                  <a:pt x="10876" y="177891"/>
                </a:lnTo>
                <a:lnTo>
                  <a:pt x="43005" y="220652"/>
                </a:lnTo>
                <a:lnTo>
                  <a:pt x="75183" y="235737"/>
                </a:lnTo>
                <a:lnTo>
                  <a:pt x="78104" y="226174"/>
                </a:lnTo>
                <a:lnTo>
                  <a:pt x="64704" y="220220"/>
                </a:lnTo>
                <a:lnTo>
                  <a:pt x="53101" y="211940"/>
                </a:lnTo>
                <a:lnTo>
                  <a:pt x="29338" y="173330"/>
                </a:lnTo>
                <a:lnTo>
                  <a:pt x="21462" y="116687"/>
                </a:lnTo>
                <a:lnTo>
                  <a:pt x="22342" y="96575"/>
                </a:lnTo>
                <a:lnTo>
                  <a:pt x="35432" y="46913"/>
                </a:lnTo>
                <a:lnTo>
                  <a:pt x="64918" y="15484"/>
                </a:lnTo>
                <a:lnTo>
                  <a:pt x="78485" y="9563"/>
                </a:lnTo>
                <a:lnTo>
                  <a:pt x="75183" y="0"/>
                </a:lnTo>
                <a:close/>
              </a:path>
            </a:pathLst>
          </a:custGeom>
          <a:solidFill>
            <a:srgbClr val="404040"/>
          </a:solidFill>
        </p:spPr>
        <p:txBody>
          <a:bodyPr wrap="square" lIns="0" tIns="0" rIns="0" bIns="0" rtlCol="0"/>
          <a:lstStyle/>
          <a:p>
            <a:endParaRPr/>
          </a:p>
        </p:txBody>
      </p:sp>
      <p:sp>
        <p:nvSpPr>
          <p:cNvPr id="17" name="object 17"/>
          <p:cNvSpPr txBox="1"/>
          <p:nvPr/>
        </p:nvSpPr>
        <p:spPr>
          <a:xfrm>
            <a:off x="9607042" y="5911088"/>
            <a:ext cx="151384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mbria Math"/>
                <a:cs typeface="Cambria Math"/>
              </a:rPr>
              <a:t>𝐶𝑜𝑚𝑚𝑎𝑛𝑑𝑒</a:t>
            </a:r>
            <a:r>
              <a:rPr sz="2000" spc="350" dirty="0">
                <a:solidFill>
                  <a:srgbClr val="404040"/>
                </a:solidFill>
                <a:latin typeface="Cambria Math"/>
                <a:cs typeface="Cambria Math"/>
              </a:rPr>
              <a:t> </a:t>
            </a:r>
            <a:r>
              <a:rPr sz="2000" dirty="0">
                <a:solidFill>
                  <a:srgbClr val="404040"/>
                </a:solidFill>
                <a:latin typeface="Cambria Math"/>
                <a:cs typeface="Cambria Math"/>
              </a:rPr>
              <a:t>)</a:t>
            </a:r>
            <a:endParaRPr sz="2000">
              <a:latin typeface="Cambria Math"/>
              <a:cs typeface="Cambria Math"/>
            </a:endParaRPr>
          </a:p>
        </p:txBody>
      </p:sp>
      <p:sp>
        <p:nvSpPr>
          <p:cNvPr id="22" name="object 2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21" name="object 2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18" name="object 18"/>
          <p:cNvSpPr txBox="1"/>
          <p:nvPr/>
        </p:nvSpPr>
        <p:spPr>
          <a:xfrm>
            <a:off x="178409" y="561775"/>
            <a:ext cx="7730490" cy="2360295"/>
          </a:xfrm>
          <a:prstGeom prst="rect">
            <a:avLst/>
          </a:prstGeom>
        </p:spPr>
        <p:txBody>
          <a:bodyPr vert="horz" wrap="square" lIns="0" tIns="108585" rIns="0" bIns="0" rtlCol="0">
            <a:spAutoFit/>
          </a:bodyPr>
          <a:lstStyle/>
          <a:p>
            <a:pPr marL="12700">
              <a:lnSpc>
                <a:spcPct val="100000"/>
              </a:lnSpc>
              <a:spcBef>
                <a:spcPts val="855"/>
              </a:spcBef>
            </a:pPr>
            <a:r>
              <a:rPr sz="4400" b="0" spc="-110" dirty="0">
                <a:solidFill>
                  <a:srgbClr val="B8131A"/>
                </a:solidFill>
                <a:latin typeface="Segoe UI Light"/>
                <a:cs typeface="Segoe UI Light"/>
              </a:rPr>
              <a:t>Quelques</a:t>
            </a:r>
            <a:r>
              <a:rPr sz="4400" b="0" spc="-295" dirty="0">
                <a:solidFill>
                  <a:srgbClr val="B8131A"/>
                </a:solidFill>
                <a:latin typeface="Segoe UI Light"/>
                <a:cs typeface="Segoe UI Light"/>
              </a:rPr>
              <a:t> </a:t>
            </a:r>
            <a:r>
              <a:rPr sz="4400" b="0" spc="-125" dirty="0">
                <a:solidFill>
                  <a:srgbClr val="B8131A"/>
                </a:solidFill>
                <a:latin typeface="Segoe UI Light"/>
                <a:cs typeface="Segoe UI Light"/>
              </a:rPr>
              <a:t>requêtes</a:t>
            </a:r>
            <a:endParaRPr sz="4400">
              <a:latin typeface="Segoe UI Light"/>
              <a:cs typeface="Segoe UI Light"/>
            </a:endParaRPr>
          </a:p>
          <a:p>
            <a:pPr marL="12700" marR="2749550">
              <a:lnSpc>
                <a:spcPct val="100000"/>
              </a:lnSpc>
              <a:spcBef>
                <a:spcPts val="345"/>
              </a:spcBef>
            </a:pPr>
            <a:r>
              <a:rPr sz="2000" b="0" spc="-5" dirty="0">
                <a:solidFill>
                  <a:srgbClr val="404040"/>
                </a:solidFill>
                <a:latin typeface="Segoe UI Light"/>
                <a:cs typeface="Segoe UI Light"/>
              </a:rPr>
              <a:t>Fournisseur </a:t>
            </a:r>
            <a:r>
              <a:rPr sz="2000" b="0" spc="-20" dirty="0">
                <a:solidFill>
                  <a:srgbClr val="404040"/>
                </a:solidFill>
                <a:latin typeface="Segoe UI Light"/>
                <a:cs typeface="Segoe UI Light"/>
              </a:rPr>
              <a:t>(</a:t>
            </a:r>
            <a:r>
              <a:rPr sz="2000" b="0" u="heavy" spc="-20" dirty="0">
                <a:solidFill>
                  <a:srgbClr val="404040"/>
                </a:solidFill>
                <a:uFill>
                  <a:solidFill>
                    <a:srgbClr val="404040"/>
                  </a:solidFill>
                </a:uFill>
                <a:latin typeface="Segoe UI Light"/>
                <a:cs typeface="Segoe UI Light"/>
              </a:rPr>
              <a:t>N°Fournisseur</a:t>
            </a:r>
            <a:r>
              <a:rPr sz="2000" b="0" spc="-20" dirty="0">
                <a:solidFill>
                  <a:srgbClr val="404040"/>
                </a:solidFill>
                <a:latin typeface="Segoe UI Light"/>
                <a:cs typeface="Segoe UI Light"/>
              </a:rPr>
              <a:t>, </a:t>
            </a:r>
            <a:r>
              <a:rPr sz="2000" b="0" spc="-5" dirty="0">
                <a:solidFill>
                  <a:srgbClr val="404040"/>
                </a:solidFill>
                <a:latin typeface="Segoe UI Light"/>
                <a:cs typeface="Segoe UI Light"/>
              </a:rPr>
              <a:t>nom, adresse, ville)  </a:t>
            </a:r>
            <a:r>
              <a:rPr sz="2000" b="0" spc="-10" dirty="0">
                <a:solidFill>
                  <a:srgbClr val="404040"/>
                </a:solidFill>
                <a:latin typeface="Segoe UI Light"/>
                <a:cs typeface="Segoe UI Light"/>
              </a:rPr>
              <a:t>Produit </a:t>
            </a:r>
            <a:r>
              <a:rPr sz="2000" b="0" spc="-5" dirty="0">
                <a:solidFill>
                  <a:srgbClr val="404040"/>
                </a:solidFill>
                <a:latin typeface="Segoe UI Light"/>
                <a:cs typeface="Segoe UI Light"/>
              </a:rPr>
              <a:t>(</a:t>
            </a:r>
            <a:r>
              <a:rPr sz="2000" b="0" u="heavy" spc="-5" dirty="0">
                <a:solidFill>
                  <a:srgbClr val="404040"/>
                </a:solidFill>
                <a:uFill>
                  <a:solidFill>
                    <a:srgbClr val="404040"/>
                  </a:solidFill>
                </a:uFill>
                <a:latin typeface="Segoe UI Light"/>
                <a:cs typeface="Segoe UI Light"/>
              </a:rPr>
              <a:t>N°Produit</a:t>
            </a:r>
            <a:r>
              <a:rPr sz="2000" b="0" spc="-5" dirty="0">
                <a:solidFill>
                  <a:srgbClr val="404040"/>
                </a:solidFill>
                <a:latin typeface="Segoe UI Light"/>
                <a:cs typeface="Segoe UI Light"/>
              </a:rPr>
              <a:t>, nom, poids,</a:t>
            </a:r>
            <a:r>
              <a:rPr sz="2000" b="0" spc="25" dirty="0">
                <a:solidFill>
                  <a:srgbClr val="404040"/>
                </a:solidFill>
                <a:latin typeface="Segoe UI Light"/>
                <a:cs typeface="Segoe UI Light"/>
              </a:rPr>
              <a:t> </a:t>
            </a:r>
            <a:r>
              <a:rPr sz="2000" b="0" spc="-5" dirty="0">
                <a:solidFill>
                  <a:srgbClr val="404040"/>
                </a:solidFill>
                <a:latin typeface="Segoe UI Light"/>
                <a:cs typeface="Segoe UI Light"/>
              </a:rPr>
              <a:t>couleur)</a:t>
            </a:r>
            <a:endParaRPr sz="2000">
              <a:latin typeface="Segoe UI Light"/>
              <a:cs typeface="Segoe UI Light"/>
            </a:endParaRPr>
          </a:p>
          <a:p>
            <a:pPr marL="12700">
              <a:lnSpc>
                <a:spcPct val="100000"/>
              </a:lnSpc>
            </a:pPr>
            <a:r>
              <a:rPr sz="2000" b="0" dirty="0">
                <a:solidFill>
                  <a:srgbClr val="404040"/>
                </a:solidFill>
                <a:latin typeface="Segoe UI Light"/>
                <a:cs typeface="Segoe UI Light"/>
              </a:rPr>
              <a:t>Commande </a:t>
            </a:r>
            <a:r>
              <a:rPr sz="2000" b="0" spc="-5" dirty="0">
                <a:solidFill>
                  <a:srgbClr val="404040"/>
                </a:solidFill>
                <a:latin typeface="Segoe UI Light"/>
                <a:cs typeface="Segoe UI Light"/>
              </a:rPr>
              <a:t>(</a:t>
            </a:r>
            <a:r>
              <a:rPr sz="2000" b="0" u="heavy" spc="-5" dirty="0">
                <a:solidFill>
                  <a:srgbClr val="404040"/>
                </a:solidFill>
                <a:uFill>
                  <a:solidFill>
                    <a:srgbClr val="404040"/>
                  </a:solidFill>
                </a:uFill>
                <a:latin typeface="Segoe UI Light"/>
                <a:cs typeface="Segoe UI Light"/>
              </a:rPr>
              <a:t>N°Commande</a:t>
            </a:r>
            <a:r>
              <a:rPr sz="2000" b="0" spc="-5" dirty="0">
                <a:solidFill>
                  <a:srgbClr val="404040"/>
                </a:solidFill>
                <a:latin typeface="Segoe UI Light"/>
                <a:cs typeface="Segoe UI Light"/>
              </a:rPr>
              <a:t>, </a:t>
            </a:r>
            <a:r>
              <a:rPr sz="2000" b="0" dirty="0">
                <a:solidFill>
                  <a:srgbClr val="404040"/>
                </a:solidFill>
                <a:latin typeface="Segoe UI Light"/>
                <a:cs typeface="Segoe UI Light"/>
              </a:rPr>
              <a:t>, </a:t>
            </a:r>
            <a:r>
              <a:rPr sz="2000" b="0" spc="-5" dirty="0">
                <a:solidFill>
                  <a:srgbClr val="404040"/>
                </a:solidFill>
                <a:latin typeface="Segoe UI Light"/>
                <a:cs typeface="Segoe UI Light"/>
              </a:rPr>
              <a:t>quantité, prix, </a:t>
            </a:r>
            <a:r>
              <a:rPr sz="2000" b="0" spc="-20" dirty="0">
                <a:solidFill>
                  <a:srgbClr val="404040"/>
                </a:solidFill>
                <a:latin typeface="Segoe UI Light"/>
                <a:cs typeface="Segoe UI Light"/>
              </a:rPr>
              <a:t>#N°Fournisseur,</a:t>
            </a:r>
            <a:r>
              <a:rPr sz="2000" b="0" spc="55" dirty="0">
                <a:solidFill>
                  <a:srgbClr val="404040"/>
                </a:solidFill>
                <a:latin typeface="Segoe UI Light"/>
                <a:cs typeface="Segoe UI Light"/>
              </a:rPr>
              <a:t> </a:t>
            </a:r>
            <a:r>
              <a:rPr sz="2000" b="0" spc="-5" dirty="0">
                <a:solidFill>
                  <a:srgbClr val="404040"/>
                </a:solidFill>
                <a:latin typeface="Segoe UI Light"/>
                <a:cs typeface="Segoe UI Light"/>
              </a:rPr>
              <a:t>#N°Produit)</a:t>
            </a:r>
            <a:endParaRPr sz="2000">
              <a:latin typeface="Segoe UI Light"/>
              <a:cs typeface="Segoe UI Light"/>
            </a:endParaRPr>
          </a:p>
          <a:p>
            <a:pPr>
              <a:lnSpc>
                <a:spcPct val="100000"/>
              </a:lnSpc>
              <a:spcBef>
                <a:spcPts val="40"/>
              </a:spcBef>
            </a:pPr>
            <a:endParaRPr sz="2050">
              <a:latin typeface="Times New Roman"/>
              <a:cs typeface="Times New Roman"/>
            </a:endParaRPr>
          </a:p>
          <a:p>
            <a:pPr marL="12700">
              <a:lnSpc>
                <a:spcPct val="100000"/>
              </a:lnSpc>
              <a:spcBef>
                <a:spcPts val="5"/>
              </a:spcBef>
            </a:pPr>
            <a:r>
              <a:rPr sz="2000" b="0" spc="-5" dirty="0">
                <a:solidFill>
                  <a:srgbClr val="404040"/>
                </a:solidFill>
                <a:latin typeface="Segoe UI Light"/>
                <a:cs typeface="Segoe UI Light"/>
              </a:rPr>
              <a:t>Nom des fournisseurs lillois</a:t>
            </a:r>
            <a:r>
              <a:rPr sz="2000" b="0" spc="10" dirty="0">
                <a:solidFill>
                  <a:srgbClr val="404040"/>
                </a:solidFill>
                <a:latin typeface="Segoe UI Light"/>
                <a:cs typeface="Segoe UI Light"/>
              </a:rPr>
              <a:t> </a:t>
            </a:r>
            <a:r>
              <a:rPr sz="2000" b="0" dirty="0">
                <a:solidFill>
                  <a:srgbClr val="404040"/>
                </a:solidFill>
                <a:latin typeface="Segoe UI Light"/>
                <a:cs typeface="Segoe UI Light"/>
              </a:rPr>
              <a:t>:</a:t>
            </a:r>
            <a:endParaRPr sz="2000">
              <a:latin typeface="Segoe UI Light"/>
              <a:cs typeface="Segoe UI Light"/>
            </a:endParaRPr>
          </a:p>
        </p:txBody>
      </p:sp>
    </p:spTree>
    <p:extLst>
      <p:ext uri="{BB962C8B-B14F-4D97-AF65-F5344CB8AC3E}">
        <p14:creationId xmlns:p14="http://schemas.microsoft.com/office/powerpoint/2010/main" val="2776345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244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21</a:t>
            </a:r>
            <a:endParaRPr sz="1200">
              <a:latin typeface="Segoe UI Light"/>
              <a:cs typeface="Segoe UI Light"/>
            </a:endParaRPr>
          </a:p>
        </p:txBody>
      </p:sp>
      <p:sp>
        <p:nvSpPr>
          <p:cNvPr id="4" name="object 4"/>
          <p:cNvSpPr txBox="1"/>
          <p:nvPr/>
        </p:nvSpPr>
        <p:spPr>
          <a:xfrm>
            <a:off x="178409" y="656920"/>
            <a:ext cx="11824970" cy="5426075"/>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B8131A"/>
                </a:solidFill>
                <a:latin typeface="Segoe UI Light"/>
                <a:cs typeface="Segoe UI Light"/>
              </a:rPr>
              <a:t>A</a:t>
            </a:r>
            <a:r>
              <a:rPr sz="4400" b="0" spc="-265" dirty="0">
                <a:solidFill>
                  <a:srgbClr val="B8131A"/>
                </a:solidFill>
                <a:latin typeface="Segoe UI Light"/>
                <a:cs typeface="Segoe UI Light"/>
              </a:rPr>
              <a:t> </a:t>
            </a:r>
            <a:r>
              <a:rPr sz="4400" b="0" spc="-105" dirty="0">
                <a:solidFill>
                  <a:srgbClr val="B8131A"/>
                </a:solidFill>
                <a:latin typeface="Segoe UI Light"/>
                <a:cs typeface="Segoe UI Light"/>
              </a:rPr>
              <a:t>savoir</a:t>
            </a:r>
            <a:endParaRPr sz="4400">
              <a:latin typeface="Segoe UI Light"/>
              <a:cs typeface="Segoe UI Light"/>
            </a:endParaRPr>
          </a:p>
          <a:p>
            <a:pPr marL="469900" marR="5080" indent="-457200">
              <a:lnSpc>
                <a:spcPct val="80000"/>
              </a:lnSpc>
              <a:spcBef>
                <a:spcPts val="800"/>
              </a:spcBef>
              <a:buFont typeface="Arial"/>
              <a:buChar char="•"/>
              <a:tabLst>
                <a:tab pos="469265" algn="l"/>
                <a:tab pos="469900" algn="l"/>
              </a:tabLst>
            </a:pPr>
            <a:r>
              <a:rPr sz="3300" b="0" spc="-5" dirty="0">
                <a:solidFill>
                  <a:srgbClr val="404040"/>
                </a:solidFill>
                <a:latin typeface="Segoe UI Light"/>
                <a:cs typeface="Segoe UI Light"/>
              </a:rPr>
              <a:t>Les </a:t>
            </a:r>
            <a:r>
              <a:rPr sz="3300" b="0" dirty="0">
                <a:solidFill>
                  <a:srgbClr val="404040"/>
                </a:solidFill>
                <a:latin typeface="Segoe UI Light"/>
                <a:cs typeface="Segoe UI Light"/>
              </a:rPr>
              <a:t>cinq </a:t>
            </a:r>
            <a:r>
              <a:rPr sz="3300" b="0" spc="-5" dirty="0">
                <a:solidFill>
                  <a:srgbClr val="404040"/>
                </a:solidFill>
                <a:latin typeface="Segoe UI Light"/>
                <a:cs typeface="Segoe UI Light"/>
              </a:rPr>
              <a:t>opérations </a:t>
            </a:r>
            <a:r>
              <a:rPr sz="3300" b="0" spc="-10" dirty="0">
                <a:solidFill>
                  <a:srgbClr val="404040"/>
                </a:solidFill>
                <a:latin typeface="Segoe UI Light"/>
                <a:cs typeface="Segoe UI Light"/>
              </a:rPr>
              <a:t>précédentes </a:t>
            </a:r>
            <a:r>
              <a:rPr sz="3300" b="0" spc="-5" dirty="0">
                <a:solidFill>
                  <a:srgbClr val="404040"/>
                </a:solidFill>
                <a:latin typeface="Segoe UI Light"/>
                <a:cs typeface="Segoe UI Light"/>
              </a:rPr>
              <a:t>(union, </a:t>
            </a:r>
            <a:r>
              <a:rPr sz="3300" b="0" spc="-10" dirty="0">
                <a:solidFill>
                  <a:srgbClr val="404040"/>
                </a:solidFill>
                <a:latin typeface="Segoe UI Light"/>
                <a:cs typeface="Segoe UI Light"/>
              </a:rPr>
              <a:t>différence, </a:t>
            </a:r>
            <a:r>
              <a:rPr sz="3300" b="0" spc="-15" dirty="0">
                <a:solidFill>
                  <a:srgbClr val="404040"/>
                </a:solidFill>
                <a:latin typeface="Segoe UI Light"/>
                <a:cs typeface="Segoe UI Light"/>
              </a:rPr>
              <a:t>produit,  </a:t>
            </a:r>
            <a:r>
              <a:rPr sz="3300" b="0" spc="-10" dirty="0">
                <a:solidFill>
                  <a:srgbClr val="404040"/>
                </a:solidFill>
                <a:latin typeface="Segoe UI Light"/>
                <a:cs typeface="Segoe UI Light"/>
              </a:rPr>
              <a:t>projection, restriction) </a:t>
            </a:r>
            <a:r>
              <a:rPr sz="3300" b="0" spc="-5" dirty="0">
                <a:solidFill>
                  <a:srgbClr val="404040"/>
                </a:solidFill>
                <a:latin typeface="Segoe UI Light"/>
                <a:cs typeface="Segoe UI Light"/>
              </a:rPr>
              <a:t>forment un </a:t>
            </a:r>
            <a:r>
              <a:rPr sz="3300" b="0" dirty="0">
                <a:solidFill>
                  <a:srgbClr val="404040"/>
                </a:solidFill>
                <a:latin typeface="Segoe UI Light"/>
                <a:cs typeface="Segoe UI Light"/>
              </a:rPr>
              <a:t>ensemble </a:t>
            </a:r>
            <a:r>
              <a:rPr sz="3300" b="0" spc="-10" dirty="0">
                <a:solidFill>
                  <a:srgbClr val="404040"/>
                </a:solidFill>
                <a:latin typeface="Segoe UI Light"/>
                <a:cs typeface="Segoe UI Light"/>
              </a:rPr>
              <a:t>cohérent </a:t>
            </a:r>
            <a:r>
              <a:rPr sz="3300" b="0" dirty="0">
                <a:solidFill>
                  <a:srgbClr val="404040"/>
                </a:solidFill>
                <a:latin typeface="Segoe UI Light"/>
                <a:cs typeface="Segoe UI Light"/>
              </a:rPr>
              <a:t>et</a:t>
            </a:r>
            <a:r>
              <a:rPr sz="3300" b="0" spc="-135" dirty="0">
                <a:solidFill>
                  <a:srgbClr val="404040"/>
                </a:solidFill>
                <a:latin typeface="Segoe UI Light"/>
                <a:cs typeface="Segoe UI Light"/>
              </a:rPr>
              <a:t> </a:t>
            </a:r>
            <a:r>
              <a:rPr sz="3300" b="0" spc="-5" dirty="0">
                <a:solidFill>
                  <a:srgbClr val="404040"/>
                </a:solidFill>
                <a:latin typeface="Segoe UI Light"/>
                <a:cs typeface="Segoe UI Light"/>
              </a:rPr>
              <a:t>minimal.</a:t>
            </a:r>
            <a:endParaRPr sz="3300">
              <a:latin typeface="Segoe UI Light"/>
              <a:cs typeface="Segoe UI Light"/>
            </a:endParaRPr>
          </a:p>
          <a:p>
            <a:pPr>
              <a:lnSpc>
                <a:spcPct val="100000"/>
              </a:lnSpc>
              <a:spcBef>
                <a:spcPts val="50"/>
              </a:spcBef>
              <a:buClr>
                <a:srgbClr val="404040"/>
              </a:buClr>
              <a:buFont typeface="Arial"/>
              <a:buChar char="•"/>
            </a:pPr>
            <a:endParaRPr sz="3400">
              <a:latin typeface="Times New Roman"/>
              <a:cs typeface="Times New Roman"/>
            </a:endParaRPr>
          </a:p>
          <a:p>
            <a:pPr marL="469900" indent="-457200">
              <a:lnSpc>
                <a:spcPct val="100000"/>
              </a:lnSpc>
              <a:buFont typeface="Arial"/>
              <a:buChar char="•"/>
              <a:tabLst>
                <a:tab pos="469265" algn="l"/>
                <a:tab pos="469900" algn="l"/>
              </a:tabLst>
            </a:pPr>
            <a:r>
              <a:rPr sz="3300" b="0" dirty="0">
                <a:solidFill>
                  <a:srgbClr val="404040"/>
                </a:solidFill>
                <a:latin typeface="Segoe UI Light"/>
                <a:cs typeface="Segoe UI Light"/>
              </a:rPr>
              <a:t>Aucune </a:t>
            </a:r>
            <a:r>
              <a:rPr sz="3300" b="0" spc="-40" dirty="0">
                <a:solidFill>
                  <a:srgbClr val="404040"/>
                </a:solidFill>
                <a:latin typeface="Segoe UI Light"/>
                <a:cs typeface="Segoe UI Light"/>
              </a:rPr>
              <a:t>d’entre-elles </a:t>
            </a:r>
            <a:r>
              <a:rPr sz="3300" b="0" spc="-5" dirty="0">
                <a:solidFill>
                  <a:srgbClr val="404040"/>
                </a:solidFill>
                <a:latin typeface="Segoe UI Light"/>
                <a:cs typeface="Segoe UI Light"/>
              </a:rPr>
              <a:t>ne peut </a:t>
            </a:r>
            <a:r>
              <a:rPr sz="3300" b="0" spc="-15" dirty="0">
                <a:solidFill>
                  <a:srgbClr val="404040"/>
                </a:solidFill>
                <a:latin typeface="Segoe UI Light"/>
                <a:cs typeface="Segoe UI Light"/>
              </a:rPr>
              <a:t>s’écrire </a:t>
            </a:r>
            <a:r>
              <a:rPr sz="3300" b="0" dirty="0">
                <a:solidFill>
                  <a:srgbClr val="404040"/>
                </a:solidFill>
                <a:latin typeface="Segoe UI Light"/>
                <a:cs typeface="Segoe UI Light"/>
              </a:rPr>
              <a:t>à </a:t>
            </a:r>
            <a:r>
              <a:rPr sz="3300" b="0" spc="-50" dirty="0">
                <a:solidFill>
                  <a:srgbClr val="404040"/>
                </a:solidFill>
                <a:latin typeface="Segoe UI Light"/>
                <a:cs typeface="Segoe UI Light"/>
              </a:rPr>
              <a:t>l’aide </a:t>
            </a:r>
            <a:r>
              <a:rPr sz="3300" b="0" spc="-5" dirty="0">
                <a:solidFill>
                  <a:srgbClr val="404040"/>
                </a:solidFill>
                <a:latin typeface="Segoe UI Light"/>
                <a:cs typeface="Segoe UI Light"/>
              </a:rPr>
              <a:t>des</a:t>
            </a:r>
            <a:r>
              <a:rPr sz="3300" b="0" spc="-70" dirty="0">
                <a:solidFill>
                  <a:srgbClr val="404040"/>
                </a:solidFill>
                <a:latin typeface="Segoe UI Light"/>
                <a:cs typeface="Segoe UI Light"/>
              </a:rPr>
              <a:t> </a:t>
            </a:r>
            <a:r>
              <a:rPr sz="3300" b="0" spc="-10" dirty="0">
                <a:solidFill>
                  <a:srgbClr val="404040"/>
                </a:solidFill>
                <a:latin typeface="Segoe UI Light"/>
                <a:cs typeface="Segoe UI Light"/>
              </a:rPr>
              <a:t>autres.</a:t>
            </a:r>
            <a:endParaRPr sz="3300">
              <a:latin typeface="Segoe UI Light"/>
              <a:cs typeface="Segoe UI Light"/>
            </a:endParaRPr>
          </a:p>
          <a:p>
            <a:pPr>
              <a:lnSpc>
                <a:spcPct val="100000"/>
              </a:lnSpc>
              <a:spcBef>
                <a:spcPts val="10"/>
              </a:spcBef>
              <a:buClr>
                <a:srgbClr val="404040"/>
              </a:buClr>
              <a:buFont typeface="Arial"/>
              <a:buChar char="•"/>
            </a:pPr>
            <a:endParaRPr sz="4100">
              <a:latin typeface="Times New Roman"/>
              <a:cs typeface="Times New Roman"/>
            </a:endParaRPr>
          </a:p>
          <a:p>
            <a:pPr marL="469900" marR="125095" indent="-457200">
              <a:lnSpc>
                <a:spcPts val="3170"/>
              </a:lnSpc>
              <a:buFont typeface="Arial"/>
              <a:buChar char="•"/>
              <a:tabLst>
                <a:tab pos="469265" algn="l"/>
                <a:tab pos="469900" algn="l"/>
              </a:tabLst>
            </a:pPr>
            <a:r>
              <a:rPr sz="3300" b="0" dirty="0">
                <a:solidFill>
                  <a:srgbClr val="404040"/>
                </a:solidFill>
                <a:latin typeface="Segoe UI Light"/>
                <a:cs typeface="Segoe UI Light"/>
              </a:rPr>
              <a:t>A </a:t>
            </a:r>
            <a:r>
              <a:rPr sz="3300" b="0" spc="20" dirty="0">
                <a:solidFill>
                  <a:srgbClr val="404040"/>
                </a:solidFill>
                <a:latin typeface="Segoe UI Light"/>
                <a:cs typeface="Segoe UI Light"/>
              </a:rPr>
              <a:t>partir </a:t>
            </a:r>
            <a:r>
              <a:rPr sz="3300" b="0" spc="-5" dirty="0">
                <a:solidFill>
                  <a:srgbClr val="404040"/>
                </a:solidFill>
                <a:latin typeface="Segoe UI Light"/>
                <a:cs typeface="Segoe UI Light"/>
              </a:rPr>
              <a:t>de </a:t>
            </a:r>
            <a:r>
              <a:rPr sz="3300" b="0" dirty="0">
                <a:solidFill>
                  <a:srgbClr val="404040"/>
                </a:solidFill>
                <a:latin typeface="Segoe UI Light"/>
                <a:cs typeface="Segoe UI Light"/>
              </a:rPr>
              <a:t>ces </a:t>
            </a:r>
            <a:r>
              <a:rPr sz="3300" b="0" spc="-5" dirty="0">
                <a:solidFill>
                  <a:srgbClr val="404040"/>
                </a:solidFill>
                <a:latin typeface="Segoe UI Light"/>
                <a:cs typeface="Segoe UI Light"/>
              </a:rPr>
              <a:t>cinq opérations </a:t>
            </a:r>
            <a:r>
              <a:rPr sz="3300" b="0" spc="-10" dirty="0">
                <a:solidFill>
                  <a:srgbClr val="404040"/>
                </a:solidFill>
                <a:latin typeface="Segoe UI Light"/>
                <a:cs typeface="Segoe UI Light"/>
              </a:rPr>
              <a:t>élémentaires, </a:t>
            </a:r>
            <a:r>
              <a:rPr sz="3300" b="0" spc="-45" dirty="0">
                <a:solidFill>
                  <a:srgbClr val="404040"/>
                </a:solidFill>
                <a:latin typeface="Segoe UI Light"/>
                <a:cs typeface="Segoe UI Light"/>
              </a:rPr>
              <a:t>d’autres </a:t>
            </a:r>
            <a:r>
              <a:rPr sz="3300" b="0" spc="-5" dirty="0">
                <a:solidFill>
                  <a:srgbClr val="404040"/>
                </a:solidFill>
                <a:latin typeface="Segoe UI Light"/>
                <a:cs typeface="Segoe UI Light"/>
              </a:rPr>
              <a:t>opérations  peuvent </a:t>
            </a:r>
            <a:r>
              <a:rPr sz="3300" b="0" spc="-15" dirty="0">
                <a:solidFill>
                  <a:srgbClr val="404040"/>
                </a:solidFill>
                <a:latin typeface="Segoe UI Light"/>
                <a:cs typeface="Segoe UI Light"/>
              </a:rPr>
              <a:t>être</a:t>
            </a:r>
            <a:r>
              <a:rPr sz="3300" b="0" spc="-50" dirty="0">
                <a:solidFill>
                  <a:srgbClr val="404040"/>
                </a:solidFill>
                <a:latin typeface="Segoe UI Light"/>
                <a:cs typeface="Segoe UI Light"/>
              </a:rPr>
              <a:t> </a:t>
            </a:r>
            <a:r>
              <a:rPr sz="3300" b="0" spc="-5" dirty="0">
                <a:solidFill>
                  <a:srgbClr val="404040"/>
                </a:solidFill>
                <a:latin typeface="Segoe UI Light"/>
                <a:cs typeface="Segoe UI Light"/>
              </a:rPr>
              <a:t>définies.</a:t>
            </a:r>
            <a:endParaRPr sz="3300">
              <a:latin typeface="Segoe UI Light"/>
              <a:cs typeface="Segoe UI Light"/>
            </a:endParaRPr>
          </a:p>
          <a:p>
            <a:pPr>
              <a:lnSpc>
                <a:spcPct val="100000"/>
              </a:lnSpc>
              <a:spcBef>
                <a:spcPts val="35"/>
              </a:spcBef>
              <a:buClr>
                <a:srgbClr val="404040"/>
              </a:buClr>
              <a:buFont typeface="Arial"/>
              <a:buChar char="•"/>
            </a:pPr>
            <a:endParaRPr sz="4100">
              <a:latin typeface="Times New Roman"/>
              <a:cs typeface="Times New Roman"/>
            </a:endParaRPr>
          </a:p>
          <a:p>
            <a:pPr marL="469900" marR="1242060" indent="-457200">
              <a:lnSpc>
                <a:spcPts val="3170"/>
              </a:lnSpc>
              <a:buFont typeface="Arial"/>
              <a:buChar char="•"/>
              <a:tabLst>
                <a:tab pos="469265" algn="l"/>
                <a:tab pos="469900" algn="l"/>
              </a:tabLst>
            </a:pPr>
            <a:r>
              <a:rPr sz="3300" b="0" spc="-105" dirty="0">
                <a:solidFill>
                  <a:srgbClr val="404040"/>
                </a:solidFill>
                <a:latin typeface="Segoe UI Light"/>
                <a:cs typeface="Segoe UI Light"/>
              </a:rPr>
              <a:t>Toute </a:t>
            </a:r>
            <a:r>
              <a:rPr sz="3300" b="0" spc="-10" dirty="0">
                <a:solidFill>
                  <a:srgbClr val="404040"/>
                </a:solidFill>
                <a:latin typeface="Segoe UI Light"/>
                <a:cs typeface="Segoe UI Light"/>
              </a:rPr>
              <a:t>requête </a:t>
            </a:r>
            <a:r>
              <a:rPr sz="3300" b="0" spc="-45" dirty="0">
                <a:solidFill>
                  <a:srgbClr val="404040"/>
                </a:solidFill>
                <a:latin typeface="Segoe UI Light"/>
                <a:cs typeface="Segoe UI Light"/>
              </a:rPr>
              <a:t>s’exprime </a:t>
            </a:r>
            <a:r>
              <a:rPr sz="3300" b="0" dirty="0">
                <a:solidFill>
                  <a:srgbClr val="404040"/>
                </a:solidFill>
                <a:latin typeface="Segoe UI Light"/>
                <a:cs typeface="Segoe UI Light"/>
              </a:rPr>
              <a:t>à </a:t>
            </a:r>
            <a:r>
              <a:rPr sz="3300" b="0" spc="-50" dirty="0">
                <a:solidFill>
                  <a:srgbClr val="404040"/>
                </a:solidFill>
                <a:latin typeface="Segoe UI Light"/>
                <a:cs typeface="Segoe UI Light"/>
              </a:rPr>
              <a:t>l’aide </a:t>
            </a:r>
            <a:r>
              <a:rPr sz="3300" b="0" spc="-5" dirty="0">
                <a:solidFill>
                  <a:srgbClr val="404040"/>
                </a:solidFill>
                <a:latin typeface="Segoe UI Light"/>
                <a:cs typeface="Segoe UI Light"/>
              </a:rPr>
              <a:t>d’une combinaison </a:t>
            </a:r>
            <a:r>
              <a:rPr sz="3300" b="0" spc="-10" dirty="0">
                <a:solidFill>
                  <a:srgbClr val="404040"/>
                </a:solidFill>
                <a:latin typeface="Segoe UI Light"/>
                <a:cs typeface="Segoe UI Light"/>
              </a:rPr>
              <a:t>de </a:t>
            </a:r>
            <a:r>
              <a:rPr sz="3300" b="0" dirty="0">
                <a:solidFill>
                  <a:srgbClr val="404040"/>
                </a:solidFill>
                <a:latin typeface="Segoe UI Light"/>
                <a:cs typeface="Segoe UI Light"/>
              </a:rPr>
              <a:t>ces  </a:t>
            </a:r>
            <a:r>
              <a:rPr sz="3300" b="0" spc="-5" dirty="0">
                <a:solidFill>
                  <a:srgbClr val="404040"/>
                </a:solidFill>
                <a:latin typeface="Segoe UI Light"/>
                <a:cs typeface="Segoe UI Light"/>
              </a:rPr>
              <a:t>opérations</a:t>
            </a:r>
            <a:endParaRPr sz="3300">
              <a:latin typeface="Segoe UI Light"/>
              <a:cs typeface="Segoe UI Light"/>
            </a:endParaRPr>
          </a:p>
        </p:txBody>
      </p:sp>
      <p:sp>
        <p:nvSpPr>
          <p:cNvPr id="6" name="object 6"/>
          <p:cNvSpPr txBox="1"/>
          <p:nvPr/>
        </p:nvSpPr>
        <p:spPr>
          <a:xfrm>
            <a:off x="78739" y="36321"/>
            <a:ext cx="8578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Introduction</a:t>
            </a:r>
            <a:endParaRPr sz="1200">
              <a:latin typeface="Segoe UI"/>
              <a:cs typeface="Segoe UI"/>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1" name="object 11"/>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spcBef>
                <a:spcPts val="175"/>
              </a:spcBef>
            </a:pPr>
            <a:r>
              <a:rPr lang="fr-FR" spc="-5" dirty="0"/>
              <a:t>INSY2S</a:t>
            </a:r>
          </a:p>
        </p:txBody>
      </p:sp>
      <p:sp>
        <p:nvSpPr>
          <p:cNvPr id="7" name="object 7"/>
          <p:cNvSpPr txBox="1"/>
          <p:nvPr/>
        </p:nvSpPr>
        <p:spPr>
          <a:xfrm>
            <a:off x="1073911"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8" name="object 8"/>
          <p:cNvSpPr txBox="1"/>
          <p:nvPr/>
        </p:nvSpPr>
        <p:spPr>
          <a:xfrm>
            <a:off x="1837336"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9" name="object 9"/>
          <p:cNvSpPr txBox="1"/>
          <p:nvPr/>
        </p:nvSpPr>
        <p:spPr>
          <a:xfrm>
            <a:off x="3310630" y="36321"/>
            <a:ext cx="123126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a:t>
            </a:r>
            <a:r>
              <a:rPr sz="1200" spc="-75" dirty="0">
                <a:solidFill>
                  <a:srgbClr val="D9D9D9"/>
                </a:solidFill>
                <a:latin typeface="Segoe UI"/>
                <a:cs typeface="Segoe UI"/>
              </a:rPr>
              <a:t> </a:t>
            </a:r>
            <a:r>
              <a:rPr sz="1200" spc="-5" dirty="0">
                <a:solidFill>
                  <a:srgbClr val="D9D9D9"/>
                </a:solidFill>
                <a:latin typeface="Segoe UI"/>
                <a:cs typeface="Segoe UI"/>
              </a:rPr>
              <a:t>unaires</a:t>
            </a:r>
            <a:endParaRPr sz="1200">
              <a:latin typeface="Segoe UI"/>
              <a:cs typeface="Segoe UI"/>
            </a:endParaRPr>
          </a:p>
        </p:txBody>
      </p:sp>
      <p:sp>
        <p:nvSpPr>
          <p:cNvPr id="10" name="object 10"/>
          <p:cNvSpPr txBox="1"/>
          <p:nvPr/>
        </p:nvSpPr>
        <p:spPr>
          <a:xfrm>
            <a:off x="4680330" y="36321"/>
            <a:ext cx="681355" cy="208279"/>
          </a:xfrm>
          <a:prstGeom prst="rect">
            <a:avLst/>
          </a:prstGeom>
        </p:spPr>
        <p:txBody>
          <a:bodyPr vert="horz" wrap="square" lIns="0" tIns="12700" rIns="0" bIns="0" rtlCol="0">
            <a:spAutoFit/>
          </a:bodyPr>
          <a:lstStyle/>
          <a:p>
            <a:pPr marL="12700">
              <a:lnSpc>
                <a:spcPct val="100000"/>
              </a:lnSpc>
              <a:spcBef>
                <a:spcPts val="100"/>
              </a:spcBef>
            </a:pPr>
            <a:r>
              <a:rPr sz="1200" b="1" spc="-30" dirty="0">
                <a:latin typeface="Segoe UI"/>
                <a:cs typeface="Segoe UI"/>
              </a:rPr>
              <a:t>R</a:t>
            </a:r>
            <a:r>
              <a:rPr sz="1200" b="1" dirty="0">
                <a:latin typeface="Segoe UI"/>
                <a:cs typeface="Segoe UI"/>
              </a:rPr>
              <a:t>eq</a:t>
            </a:r>
            <a:r>
              <a:rPr sz="1200" b="1" spc="-10" dirty="0">
                <a:latin typeface="Segoe UI"/>
                <a:cs typeface="Segoe UI"/>
              </a:rPr>
              <a:t>u</a:t>
            </a:r>
            <a:r>
              <a:rPr sz="1200" b="1" dirty="0">
                <a:latin typeface="Segoe UI"/>
                <a:cs typeface="Segoe UI"/>
              </a:rPr>
              <a:t>êtes</a:t>
            </a:r>
            <a:endParaRPr sz="1200">
              <a:latin typeface="Segoe UI"/>
              <a:cs typeface="Segoe UI"/>
            </a:endParaRPr>
          </a:p>
        </p:txBody>
      </p:sp>
    </p:spTree>
    <p:extLst>
      <p:ext uri="{BB962C8B-B14F-4D97-AF65-F5344CB8AC3E}">
        <p14:creationId xmlns:p14="http://schemas.microsoft.com/office/powerpoint/2010/main" val="1230498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9EFA7A-8D7B-5448-BD9A-0D3C814740A1}"/>
              </a:ext>
            </a:extLst>
          </p:cNvPr>
          <p:cNvSpPr txBox="1"/>
          <p:nvPr/>
        </p:nvSpPr>
        <p:spPr>
          <a:xfrm>
            <a:off x="2057400" y="2590800"/>
            <a:ext cx="8296711" cy="1877437"/>
          </a:xfrm>
          <a:prstGeom prst="rect">
            <a:avLst/>
          </a:prstGeom>
          <a:noFill/>
        </p:spPr>
        <p:txBody>
          <a:bodyPr wrap="square" rtlCol="0">
            <a:spAutoFit/>
          </a:bodyPr>
          <a:lstStyle/>
          <a:p>
            <a:pPr algn="ctr"/>
            <a:r>
              <a:rPr lang="fr-FR" sz="6000" dirty="0"/>
              <a:t>Partie IV</a:t>
            </a:r>
          </a:p>
          <a:p>
            <a:pPr algn="ctr"/>
            <a:r>
              <a:rPr lang="fr-FR" sz="2800" dirty="0"/>
              <a:t>Algèbre relationnel</a:t>
            </a:r>
          </a:p>
          <a:p>
            <a:pPr algn="ctr"/>
            <a:r>
              <a:rPr lang="fr-FR" sz="2800" dirty="0"/>
              <a:t>Suite</a:t>
            </a:r>
          </a:p>
        </p:txBody>
      </p:sp>
    </p:spTree>
    <p:extLst>
      <p:ext uri="{BB962C8B-B14F-4D97-AF65-F5344CB8AC3E}">
        <p14:creationId xmlns:p14="http://schemas.microsoft.com/office/powerpoint/2010/main" val="860775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3968115" cy="697230"/>
          </a:xfrm>
          <a:prstGeom prst="rect">
            <a:avLst/>
          </a:prstGeom>
        </p:spPr>
        <p:txBody>
          <a:bodyPr vert="horz" wrap="square" lIns="0" tIns="13335" rIns="0" bIns="0" rtlCol="0">
            <a:spAutoFit/>
          </a:bodyPr>
          <a:lstStyle/>
          <a:p>
            <a:pPr marL="12700">
              <a:lnSpc>
                <a:spcPct val="100000"/>
              </a:lnSpc>
              <a:spcBef>
                <a:spcPts val="105"/>
              </a:spcBef>
            </a:pPr>
            <a:r>
              <a:rPr spc="-120" dirty="0"/>
              <a:t>Objectifs </a:t>
            </a:r>
            <a:r>
              <a:rPr spc="-55" dirty="0"/>
              <a:t>du</a:t>
            </a:r>
            <a:r>
              <a:rPr spc="-490" dirty="0"/>
              <a:t> </a:t>
            </a:r>
            <a:r>
              <a:rPr spc="-95" dirty="0"/>
              <a:t>cours</a:t>
            </a:r>
          </a:p>
        </p:txBody>
      </p:sp>
      <p:sp>
        <p:nvSpPr>
          <p:cNvPr id="3" name="object 3"/>
          <p:cNvSpPr txBox="1"/>
          <p:nvPr/>
        </p:nvSpPr>
        <p:spPr>
          <a:xfrm>
            <a:off x="178409" y="1012813"/>
            <a:ext cx="8683625" cy="1587500"/>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sz="4250" b="0" spc="10" dirty="0">
                <a:solidFill>
                  <a:srgbClr val="404040"/>
                </a:solidFill>
                <a:latin typeface="Segoe UI Light"/>
                <a:cs typeface="Segoe UI Light"/>
              </a:rPr>
              <a:t>Manipuler </a:t>
            </a:r>
            <a:r>
              <a:rPr sz="4250" b="0" spc="5" dirty="0">
                <a:solidFill>
                  <a:srgbClr val="404040"/>
                </a:solidFill>
                <a:latin typeface="Segoe UI Light"/>
                <a:cs typeface="Segoe UI Light"/>
              </a:rPr>
              <a:t>les</a:t>
            </a:r>
            <a:r>
              <a:rPr sz="4250" b="0" spc="-30" dirty="0">
                <a:solidFill>
                  <a:srgbClr val="404040"/>
                </a:solidFill>
                <a:latin typeface="Segoe UI Light"/>
                <a:cs typeface="Segoe UI Light"/>
              </a:rPr>
              <a:t> </a:t>
            </a:r>
            <a:r>
              <a:rPr sz="4250" b="0" spc="10" dirty="0">
                <a:solidFill>
                  <a:srgbClr val="404040"/>
                </a:solidFill>
                <a:latin typeface="Segoe UI Light"/>
                <a:cs typeface="Segoe UI Light"/>
              </a:rPr>
              <a:t>ensembles</a:t>
            </a:r>
            <a:endParaRPr sz="4250">
              <a:latin typeface="Segoe UI Light"/>
              <a:cs typeface="Segoe UI Light"/>
            </a:endParaRPr>
          </a:p>
          <a:p>
            <a:pPr marL="469900" indent="-457200">
              <a:lnSpc>
                <a:spcPct val="100000"/>
              </a:lnSpc>
              <a:spcBef>
                <a:spcPts val="1045"/>
              </a:spcBef>
              <a:buFont typeface="Arial"/>
              <a:buChar char="•"/>
              <a:tabLst>
                <a:tab pos="469265" algn="l"/>
                <a:tab pos="469900" algn="l"/>
              </a:tabLst>
            </a:pPr>
            <a:r>
              <a:rPr sz="4250" b="0" dirty="0">
                <a:solidFill>
                  <a:srgbClr val="404040"/>
                </a:solidFill>
                <a:latin typeface="Segoe UI Light"/>
                <a:cs typeface="Segoe UI Light"/>
              </a:rPr>
              <a:t>Appréhender les </a:t>
            </a:r>
            <a:r>
              <a:rPr sz="4250" b="0" spc="10" dirty="0">
                <a:solidFill>
                  <a:srgbClr val="404040"/>
                </a:solidFill>
                <a:latin typeface="Segoe UI Light"/>
                <a:cs typeface="Segoe UI Light"/>
              </a:rPr>
              <a:t>opérateurs</a:t>
            </a:r>
            <a:r>
              <a:rPr sz="4250" b="0" spc="-35" dirty="0">
                <a:solidFill>
                  <a:srgbClr val="404040"/>
                </a:solidFill>
                <a:latin typeface="Segoe UI Light"/>
                <a:cs typeface="Segoe UI Light"/>
              </a:rPr>
              <a:t> </a:t>
            </a:r>
            <a:r>
              <a:rPr sz="4250" b="0" spc="5" dirty="0">
                <a:solidFill>
                  <a:srgbClr val="404040"/>
                </a:solidFill>
                <a:latin typeface="Segoe UI Light"/>
                <a:cs typeface="Segoe UI Light"/>
              </a:rPr>
              <a:t>évolués</a:t>
            </a:r>
            <a:endParaRPr sz="4250">
              <a:latin typeface="Segoe UI Light"/>
              <a:cs typeface="Segoe UI Light"/>
            </a:endParaRPr>
          </a:p>
        </p:txBody>
      </p:sp>
    </p:spTree>
    <p:extLst>
      <p:ext uri="{BB962C8B-B14F-4D97-AF65-F5344CB8AC3E}">
        <p14:creationId xmlns:p14="http://schemas.microsoft.com/office/powerpoint/2010/main" val="4014600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787505" cy="4977765"/>
          </a:xfrm>
          <a:prstGeom prst="rect">
            <a:avLst/>
          </a:prstGeom>
        </p:spPr>
        <p:txBody>
          <a:bodyPr vert="horz" wrap="square" lIns="0" tIns="13335" rIns="0" bIns="0" rtlCol="0">
            <a:spAutoFit/>
          </a:bodyPr>
          <a:lstStyle/>
          <a:p>
            <a:pPr marL="12700">
              <a:lnSpc>
                <a:spcPts val="5200"/>
              </a:lnSpc>
              <a:spcBef>
                <a:spcPts val="105"/>
              </a:spcBef>
            </a:pPr>
            <a:r>
              <a:rPr sz="4400" b="0" spc="-114" dirty="0">
                <a:solidFill>
                  <a:srgbClr val="B8131A"/>
                </a:solidFill>
                <a:latin typeface="Segoe UI Light"/>
                <a:cs typeface="Segoe UI Light"/>
              </a:rPr>
              <a:t>Opérateurs</a:t>
            </a:r>
            <a:endParaRPr sz="4400">
              <a:latin typeface="Segoe UI Light"/>
              <a:cs typeface="Segoe UI Light"/>
            </a:endParaRPr>
          </a:p>
          <a:p>
            <a:pPr marL="469900" indent="-457200">
              <a:lnSpc>
                <a:spcPts val="4600"/>
              </a:lnSpc>
              <a:buFont typeface="Arial"/>
              <a:buChar char="•"/>
              <a:tabLst>
                <a:tab pos="469265" algn="l"/>
                <a:tab pos="469900" algn="l"/>
              </a:tabLst>
            </a:pPr>
            <a:r>
              <a:rPr sz="3900" b="0" dirty="0">
                <a:solidFill>
                  <a:srgbClr val="404040"/>
                </a:solidFill>
                <a:latin typeface="Segoe UI Light"/>
                <a:cs typeface="Segoe UI Light"/>
              </a:rPr>
              <a:t>2 </a:t>
            </a:r>
            <a:r>
              <a:rPr sz="3900" b="0" spc="-10" dirty="0">
                <a:solidFill>
                  <a:srgbClr val="404040"/>
                </a:solidFill>
                <a:latin typeface="Segoe UI Light"/>
                <a:cs typeface="Segoe UI Light"/>
              </a:rPr>
              <a:t>types </a:t>
            </a:r>
            <a:r>
              <a:rPr sz="3900" b="0" spc="-40" dirty="0">
                <a:solidFill>
                  <a:srgbClr val="404040"/>
                </a:solidFill>
                <a:latin typeface="Segoe UI Light"/>
                <a:cs typeface="Segoe UI Light"/>
              </a:rPr>
              <a:t>d’opérateurs</a:t>
            </a:r>
            <a:r>
              <a:rPr sz="3900" b="0" spc="25" dirty="0">
                <a:solidFill>
                  <a:srgbClr val="404040"/>
                </a:solidFill>
                <a:latin typeface="Segoe UI Light"/>
                <a:cs typeface="Segoe UI Light"/>
              </a:rPr>
              <a:t> </a:t>
            </a:r>
            <a:r>
              <a:rPr sz="3900" b="0" dirty="0">
                <a:solidFill>
                  <a:srgbClr val="404040"/>
                </a:solidFill>
                <a:latin typeface="Segoe UI Light"/>
                <a:cs typeface="Segoe UI Light"/>
              </a:rPr>
              <a:t>:</a:t>
            </a:r>
            <a:endParaRPr sz="3900">
              <a:latin typeface="Segoe UI Light"/>
              <a:cs typeface="Segoe UI Light"/>
            </a:endParaRPr>
          </a:p>
          <a:p>
            <a:pPr marL="1003300" lvl="1" indent="-381000">
              <a:lnSpc>
                <a:spcPct val="100000"/>
              </a:lnSpc>
              <a:spcBef>
                <a:spcPts val="25"/>
              </a:spcBef>
              <a:buFont typeface="Arial"/>
              <a:buChar char="–"/>
              <a:tabLst>
                <a:tab pos="1002665" algn="l"/>
                <a:tab pos="1003300" algn="l"/>
              </a:tabLst>
            </a:pPr>
            <a:r>
              <a:rPr sz="3000" dirty="0">
                <a:solidFill>
                  <a:srgbClr val="404040"/>
                </a:solidFill>
                <a:latin typeface="Segoe UI"/>
                <a:cs typeface="Segoe UI"/>
              </a:rPr>
              <a:t>les opérateurs </a:t>
            </a:r>
            <a:r>
              <a:rPr sz="3000" spc="-5" dirty="0">
                <a:solidFill>
                  <a:srgbClr val="404040"/>
                </a:solidFill>
                <a:latin typeface="Segoe UI"/>
                <a:cs typeface="Segoe UI"/>
              </a:rPr>
              <a:t>unaires, </a:t>
            </a:r>
            <a:r>
              <a:rPr sz="3000" dirty="0">
                <a:solidFill>
                  <a:srgbClr val="404040"/>
                </a:solidFill>
                <a:latin typeface="Segoe UI"/>
                <a:cs typeface="Segoe UI"/>
              </a:rPr>
              <a:t>pour enlever des données </a:t>
            </a:r>
            <a:r>
              <a:rPr sz="3000" spc="-5" dirty="0">
                <a:solidFill>
                  <a:srgbClr val="404040"/>
                </a:solidFill>
                <a:latin typeface="Segoe UI"/>
                <a:cs typeface="Segoe UI"/>
              </a:rPr>
              <a:t>d’une</a:t>
            </a:r>
            <a:r>
              <a:rPr sz="3000" spc="30" dirty="0">
                <a:solidFill>
                  <a:srgbClr val="404040"/>
                </a:solidFill>
                <a:latin typeface="Segoe UI"/>
                <a:cs typeface="Segoe UI"/>
              </a:rPr>
              <a:t> </a:t>
            </a:r>
            <a:r>
              <a:rPr sz="3000" dirty="0">
                <a:solidFill>
                  <a:srgbClr val="404040"/>
                </a:solidFill>
                <a:latin typeface="Segoe UI"/>
                <a:cs typeface="Segoe UI"/>
              </a:rPr>
              <a:t>table</a:t>
            </a:r>
            <a:endParaRPr sz="3000">
              <a:latin typeface="Segoe UI"/>
              <a:cs typeface="Segoe UI"/>
            </a:endParaRPr>
          </a:p>
          <a:p>
            <a:pPr marL="1003300" marR="5080" lvl="1" indent="-381000">
              <a:lnSpc>
                <a:spcPts val="2880"/>
              </a:lnSpc>
              <a:spcBef>
                <a:spcPts val="695"/>
              </a:spcBef>
              <a:buFont typeface="Arial"/>
              <a:buChar char="–"/>
              <a:tabLst>
                <a:tab pos="1002665" algn="l"/>
                <a:tab pos="1003300" algn="l"/>
              </a:tabLst>
            </a:pPr>
            <a:r>
              <a:rPr sz="3000" dirty="0">
                <a:solidFill>
                  <a:srgbClr val="404040"/>
                </a:solidFill>
                <a:latin typeface="Segoe UI"/>
                <a:cs typeface="Segoe UI"/>
              </a:rPr>
              <a:t>les opérations </a:t>
            </a:r>
            <a:r>
              <a:rPr sz="3000" spc="-5" dirty="0">
                <a:solidFill>
                  <a:srgbClr val="404040"/>
                </a:solidFill>
                <a:latin typeface="Segoe UI"/>
                <a:cs typeface="Segoe UI"/>
              </a:rPr>
              <a:t>binaires, pour </a:t>
            </a:r>
            <a:r>
              <a:rPr sz="3000" spc="-10" dirty="0">
                <a:solidFill>
                  <a:srgbClr val="404040"/>
                </a:solidFill>
                <a:latin typeface="Segoe UI"/>
                <a:cs typeface="Segoe UI"/>
              </a:rPr>
              <a:t>regrouper </a:t>
            </a:r>
            <a:r>
              <a:rPr sz="3000" dirty="0">
                <a:solidFill>
                  <a:srgbClr val="404040"/>
                </a:solidFill>
                <a:latin typeface="Segoe UI"/>
                <a:cs typeface="Segoe UI"/>
              </a:rPr>
              <a:t>les </a:t>
            </a:r>
            <a:r>
              <a:rPr sz="3000" spc="-5" dirty="0">
                <a:solidFill>
                  <a:srgbClr val="404040"/>
                </a:solidFill>
                <a:latin typeface="Segoe UI"/>
                <a:cs typeface="Segoe UI"/>
              </a:rPr>
              <a:t>données </a:t>
            </a:r>
            <a:r>
              <a:rPr sz="3000" dirty="0">
                <a:solidFill>
                  <a:srgbClr val="404040"/>
                </a:solidFill>
                <a:latin typeface="Segoe UI"/>
                <a:cs typeface="Segoe UI"/>
              </a:rPr>
              <a:t>de plusieurs  tables</a:t>
            </a:r>
            <a:endParaRPr sz="3000">
              <a:latin typeface="Segoe UI"/>
              <a:cs typeface="Segoe UI"/>
            </a:endParaRPr>
          </a:p>
          <a:p>
            <a:pPr lvl="1">
              <a:lnSpc>
                <a:spcPct val="100000"/>
              </a:lnSpc>
              <a:spcBef>
                <a:spcPts val="35"/>
              </a:spcBef>
              <a:buClr>
                <a:srgbClr val="404040"/>
              </a:buClr>
              <a:buFont typeface="Arial"/>
              <a:buChar char="–"/>
            </a:pPr>
            <a:endParaRPr sz="3100">
              <a:latin typeface="Times New Roman"/>
              <a:cs typeface="Times New Roman"/>
            </a:endParaRPr>
          </a:p>
          <a:p>
            <a:pPr marL="469900" indent="-457200">
              <a:lnSpc>
                <a:spcPct val="100000"/>
              </a:lnSpc>
              <a:buFont typeface="Arial"/>
              <a:buChar char="•"/>
              <a:tabLst>
                <a:tab pos="469265" algn="l"/>
                <a:tab pos="469900" algn="l"/>
              </a:tabLst>
            </a:pPr>
            <a:r>
              <a:rPr sz="3900" b="0" dirty="0">
                <a:solidFill>
                  <a:srgbClr val="404040"/>
                </a:solidFill>
                <a:latin typeface="Segoe UI Light"/>
                <a:cs typeface="Segoe UI Light"/>
              </a:rPr>
              <a:t>3 familles </a:t>
            </a:r>
            <a:r>
              <a:rPr sz="3900" b="0" spc="-40" dirty="0">
                <a:solidFill>
                  <a:srgbClr val="404040"/>
                </a:solidFill>
                <a:latin typeface="Segoe UI Light"/>
                <a:cs typeface="Segoe UI Light"/>
              </a:rPr>
              <a:t>d’opérateurs</a:t>
            </a:r>
            <a:r>
              <a:rPr sz="3900" b="0" spc="-105" dirty="0">
                <a:solidFill>
                  <a:srgbClr val="404040"/>
                </a:solidFill>
                <a:latin typeface="Segoe UI Light"/>
                <a:cs typeface="Segoe UI Light"/>
              </a:rPr>
              <a:t> </a:t>
            </a:r>
            <a:r>
              <a:rPr sz="3900" b="0" dirty="0">
                <a:solidFill>
                  <a:srgbClr val="404040"/>
                </a:solidFill>
                <a:latin typeface="Segoe UI Light"/>
                <a:cs typeface="Segoe UI Light"/>
              </a:rPr>
              <a:t>:</a:t>
            </a:r>
            <a:endParaRPr sz="3900">
              <a:latin typeface="Segoe UI Light"/>
              <a:cs typeface="Segoe UI Light"/>
            </a:endParaRPr>
          </a:p>
          <a:p>
            <a:pPr marL="1003300" lvl="1" indent="-381000">
              <a:lnSpc>
                <a:spcPct val="100000"/>
              </a:lnSpc>
              <a:spcBef>
                <a:spcPts val="30"/>
              </a:spcBef>
              <a:buFont typeface="Arial"/>
              <a:buChar char="–"/>
              <a:tabLst>
                <a:tab pos="1002665" algn="l"/>
                <a:tab pos="1003300" algn="l"/>
              </a:tabLst>
            </a:pPr>
            <a:r>
              <a:rPr sz="3000" dirty="0">
                <a:solidFill>
                  <a:srgbClr val="404040"/>
                </a:solidFill>
                <a:latin typeface="Segoe UI"/>
                <a:cs typeface="Segoe UI"/>
              </a:rPr>
              <a:t>les opérateurs de</a:t>
            </a:r>
            <a:r>
              <a:rPr sz="3000" spc="-90" dirty="0">
                <a:solidFill>
                  <a:srgbClr val="404040"/>
                </a:solidFill>
                <a:latin typeface="Segoe UI"/>
                <a:cs typeface="Segoe UI"/>
              </a:rPr>
              <a:t> </a:t>
            </a:r>
            <a:r>
              <a:rPr sz="3000" spc="-10" dirty="0">
                <a:solidFill>
                  <a:srgbClr val="404040"/>
                </a:solidFill>
                <a:latin typeface="Segoe UI"/>
                <a:cs typeface="Segoe UI"/>
              </a:rPr>
              <a:t>base</a:t>
            </a:r>
            <a:endParaRPr sz="3000">
              <a:latin typeface="Segoe UI"/>
              <a:cs typeface="Segoe UI"/>
            </a:endParaRPr>
          </a:p>
          <a:p>
            <a:pPr marL="1003300" lvl="1" indent="-381000">
              <a:lnSpc>
                <a:spcPct val="100000"/>
              </a:lnSpc>
              <a:buFont typeface="Arial"/>
              <a:buChar char="–"/>
              <a:tabLst>
                <a:tab pos="1002665" algn="l"/>
                <a:tab pos="1003300" algn="l"/>
              </a:tabLst>
            </a:pPr>
            <a:r>
              <a:rPr sz="3000" b="1" spc="-5" dirty="0">
                <a:solidFill>
                  <a:srgbClr val="404040"/>
                </a:solidFill>
                <a:latin typeface="Segoe UI"/>
                <a:cs typeface="Segoe UI"/>
              </a:rPr>
              <a:t>les opérateurs</a:t>
            </a:r>
            <a:r>
              <a:rPr sz="3000" b="1" spc="45" dirty="0">
                <a:solidFill>
                  <a:srgbClr val="404040"/>
                </a:solidFill>
                <a:latin typeface="Segoe UI"/>
                <a:cs typeface="Segoe UI"/>
              </a:rPr>
              <a:t> </a:t>
            </a:r>
            <a:r>
              <a:rPr sz="3000" b="1" spc="-10" dirty="0">
                <a:solidFill>
                  <a:srgbClr val="404040"/>
                </a:solidFill>
                <a:latin typeface="Segoe UI"/>
                <a:cs typeface="Segoe UI"/>
              </a:rPr>
              <a:t>évolués</a:t>
            </a:r>
            <a:endParaRPr sz="3000">
              <a:latin typeface="Segoe UI"/>
              <a:cs typeface="Segoe UI"/>
            </a:endParaRPr>
          </a:p>
          <a:p>
            <a:pPr marL="1003300" lvl="1" indent="-381000">
              <a:lnSpc>
                <a:spcPct val="100000"/>
              </a:lnSpc>
              <a:buFont typeface="Arial"/>
              <a:buChar char="–"/>
              <a:tabLst>
                <a:tab pos="1002665" algn="l"/>
                <a:tab pos="1003300" algn="l"/>
              </a:tabLst>
            </a:pPr>
            <a:r>
              <a:rPr sz="3000" dirty="0">
                <a:solidFill>
                  <a:srgbClr val="404040"/>
                </a:solidFill>
                <a:latin typeface="Segoe UI"/>
                <a:cs typeface="Segoe UI"/>
              </a:rPr>
              <a:t>les opérateurs de</a:t>
            </a:r>
            <a:r>
              <a:rPr sz="3000" spc="-5" dirty="0">
                <a:solidFill>
                  <a:srgbClr val="404040"/>
                </a:solidFill>
                <a:latin typeface="Segoe UI"/>
                <a:cs typeface="Segoe UI"/>
              </a:rPr>
              <a:t> calculs</a:t>
            </a:r>
            <a:endParaRPr sz="3000">
              <a:latin typeface="Segoe UI"/>
              <a:cs typeface="Segoe UI"/>
            </a:endParaRPr>
          </a:p>
        </p:txBody>
      </p:sp>
      <p:sp>
        <p:nvSpPr>
          <p:cNvPr id="4" name="object 4"/>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3</a:t>
            </a:r>
            <a:endParaRPr sz="1200">
              <a:latin typeface="Segoe UI Light"/>
              <a:cs typeface="Segoe UI Light"/>
            </a:endParaRPr>
          </a:p>
        </p:txBody>
      </p:sp>
      <p:sp>
        <p:nvSpPr>
          <p:cNvPr id="6" name="object 6"/>
          <p:cNvSpPr txBox="1"/>
          <p:nvPr/>
        </p:nvSpPr>
        <p:spPr>
          <a:xfrm>
            <a:off x="78739" y="36321"/>
            <a:ext cx="6737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Segoe UI"/>
                <a:cs typeface="Segoe UI"/>
              </a:rPr>
              <a:t>P</a:t>
            </a:r>
            <a:r>
              <a:rPr sz="1200" b="1" dirty="0">
                <a:latin typeface="Segoe UI"/>
                <a:cs typeface="Segoe UI"/>
              </a:rPr>
              <a:t>ri</a:t>
            </a:r>
            <a:r>
              <a:rPr sz="1200" b="1" spc="-10" dirty="0">
                <a:latin typeface="Segoe UI"/>
                <a:cs typeface="Segoe UI"/>
              </a:rPr>
              <a:t>n</a:t>
            </a:r>
            <a:r>
              <a:rPr sz="1200" b="1" dirty="0">
                <a:latin typeface="Segoe UI"/>
                <a:cs typeface="Segoe UI"/>
              </a:rPr>
              <a:t>c</a:t>
            </a:r>
            <a:r>
              <a:rPr sz="1200" b="1" spc="-5" dirty="0">
                <a:latin typeface="Segoe UI"/>
                <a:cs typeface="Segoe UI"/>
              </a:rPr>
              <a:t>ipes</a:t>
            </a:r>
            <a:endParaRPr sz="1200">
              <a:latin typeface="Segoe UI"/>
              <a:cs typeface="Segoe UI"/>
            </a:endParaRPr>
          </a:p>
        </p:txBody>
      </p:sp>
      <p:sp>
        <p:nvSpPr>
          <p:cNvPr id="10" name="object 1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9" name="object 9"/>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7" name="object 7"/>
          <p:cNvSpPr txBox="1"/>
          <p:nvPr/>
        </p:nvSpPr>
        <p:spPr>
          <a:xfrm>
            <a:off x="894080" y="36321"/>
            <a:ext cx="13366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Opérateurs</a:t>
            </a:r>
            <a:r>
              <a:rPr sz="1200" spc="-65" dirty="0">
                <a:solidFill>
                  <a:srgbClr val="D9D9D9"/>
                </a:solidFill>
                <a:latin typeface="Segoe UI"/>
                <a:cs typeface="Segoe UI"/>
              </a:rPr>
              <a:t> </a:t>
            </a:r>
            <a:r>
              <a:rPr sz="1200" spc="-5" dirty="0">
                <a:solidFill>
                  <a:srgbClr val="D9D9D9"/>
                </a:solidFill>
                <a:latin typeface="Segoe UI"/>
                <a:cs typeface="Segoe UI"/>
              </a:rPr>
              <a:t>binaires</a:t>
            </a:r>
            <a:endParaRPr sz="1200">
              <a:latin typeface="Segoe UI"/>
              <a:cs typeface="Segoe UI"/>
            </a:endParaRPr>
          </a:p>
        </p:txBody>
      </p:sp>
      <p:sp>
        <p:nvSpPr>
          <p:cNvPr id="8" name="object 8"/>
          <p:cNvSpPr txBox="1"/>
          <p:nvPr/>
        </p:nvSpPr>
        <p:spPr>
          <a:xfrm>
            <a:off x="2368042"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2858015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11723370" cy="1458595"/>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Intersection</a:t>
            </a:r>
            <a:endParaRPr sz="4400">
              <a:latin typeface="Segoe UI Light"/>
              <a:cs typeface="Segoe UI Light"/>
            </a:endParaRPr>
          </a:p>
          <a:p>
            <a:pPr marL="469900" marR="5080" indent="-457200">
              <a:lnSpc>
                <a:spcPts val="2590"/>
              </a:lnSpc>
              <a:spcBef>
                <a:spcPts val="790"/>
              </a:spcBef>
              <a:buFont typeface="Arial"/>
              <a:buChar char="•"/>
              <a:tabLst>
                <a:tab pos="469265" algn="l"/>
                <a:tab pos="469900" algn="l"/>
              </a:tabLst>
            </a:pPr>
            <a:r>
              <a:rPr sz="2700" b="0" spc="-20" dirty="0">
                <a:solidFill>
                  <a:srgbClr val="404040"/>
                </a:solidFill>
                <a:latin typeface="Segoe UI Light"/>
                <a:cs typeface="Segoe UI Light"/>
              </a:rPr>
              <a:t>L’intersection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2 </a:t>
            </a:r>
            <a:r>
              <a:rPr sz="2700" b="0" spc="-10" dirty="0">
                <a:solidFill>
                  <a:srgbClr val="404040"/>
                </a:solidFill>
                <a:latin typeface="Segoe UI Light"/>
                <a:cs typeface="Segoe UI Light"/>
              </a:rPr>
              <a:t>relations </a:t>
            </a:r>
            <a:r>
              <a:rPr sz="2700" b="0" dirty="0">
                <a:solidFill>
                  <a:srgbClr val="404040"/>
                </a:solidFill>
                <a:latin typeface="Segoe UI Light"/>
                <a:cs typeface="Segoe UI Light"/>
              </a:rPr>
              <a:t>R et S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même </a:t>
            </a:r>
            <a:r>
              <a:rPr sz="2700" b="0" spc="-5" dirty="0">
                <a:solidFill>
                  <a:srgbClr val="404040"/>
                </a:solidFill>
                <a:latin typeface="Segoe UI Light"/>
                <a:cs typeface="Segoe UI Light"/>
              </a:rPr>
              <a:t>schéma </a:t>
            </a:r>
            <a:r>
              <a:rPr sz="2700" b="0" dirty="0">
                <a:solidFill>
                  <a:srgbClr val="404040"/>
                </a:solidFill>
                <a:latin typeface="Segoe UI Light"/>
                <a:cs typeface="Segoe UI Light"/>
              </a:rPr>
              <a:t>est </a:t>
            </a:r>
            <a:r>
              <a:rPr sz="2700" b="0" spc="-5" dirty="0">
                <a:solidFill>
                  <a:srgbClr val="404040"/>
                </a:solidFill>
                <a:latin typeface="Segoe UI Light"/>
                <a:cs typeface="Segoe UI Light"/>
              </a:rPr>
              <a:t>une </a:t>
            </a:r>
            <a:r>
              <a:rPr sz="2700" b="0" spc="-10" dirty="0">
                <a:solidFill>
                  <a:srgbClr val="404040"/>
                </a:solidFill>
                <a:latin typeface="Segoe UI Light"/>
                <a:cs typeface="Segoe UI Light"/>
              </a:rPr>
              <a:t>relation </a:t>
            </a:r>
            <a:r>
              <a:rPr sz="2700" b="0" dirty="0">
                <a:solidFill>
                  <a:srgbClr val="404040"/>
                </a:solidFill>
                <a:latin typeface="Segoe UI Light"/>
                <a:cs typeface="Segoe UI Light"/>
              </a:rPr>
              <a:t>T </a:t>
            </a:r>
            <a:r>
              <a:rPr sz="2700" b="0" spc="-5" dirty="0">
                <a:solidFill>
                  <a:srgbClr val="404040"/>
                </a:solidFill>
                <a:latin typeface="Segoe UI Light"/>
                <a:cs typeface="Segoe UI Light"/>
              </a:rPr>
              <a:t>de  </a:t>
            </a:r>
            <a:r>
              <a:rPr sz="2700" b="0" dirty="0">
                <a:solidFill>
                  <a:srgbClr val="404040"/>
                </a:solidFill>
                <a:latin typeface="Segoe UI Light"/>
                <a:cs typeface="Segoe UI Light"/>
              </a:rPr>
              <a:t>même </a:t>
            </a:r>
            <a:r>
              <a:rPr sz="2700" b="0" spc="-5" dirty="0">
                <a:solidFill>
                  <a:srgbClr val="404040"/>
                </a:solidFill>
                <a:latin typeface="Segoe UI Light"/>
                <a:cs typeface="Segoe UI Light"/>
              </a:rPr>
              <a:t>schéma contenant </a:t>
            </a:r>
            <a:r>
              <a:rPr sz="2700" b="0" spc="-35" dirty="0">
                <a:solidFill>
                  <a:srgbClr val="404040"/>
                </a:solidFill>
                <a:latin typeface="Segoe UI Light"/>
                <a:cs typeface="Segoe UI Light"/>
              </a:rPr>
              <a:t>l’ensemble </a:t>
            </a:r>
            <a:r>
              <a:rPr sz="2700" b="0" spc="-5" dirty="0">
                <a:solidFill>
                  <a:srgbClr val="404040"/>
                </a:solidFill>
                <a:latin typeface="Segoe UI Light"/>
                <a:cs typeface="Segoe UI Light"/>
              </a:rPr>
              <a:t>des </a:t>
            </a:r>
            <a:r>
              <a:rPr sz="2700" b="0" dirty="0">
                <a:solidFill>
                  <a:srgbClr val="404040"/>
                </a:solidFill>
                <a:latin typeface="Segoe UI Light"/>
                <a:cs typeface="Segoe UI Light"/>
              </a:rPr>
              <a:t>tuples </a:t>
            </a:r>
            <a:r>
              <a:rPr sz="2700" b="0" spc="5" dirty="0">
                <a:solidFill>
                  <a:srgbClr val="404040"/>
                </a:solidFill>
                <a:latin typeface="Segoe UI Light"/>
                <a:cs typeface="Segoe UI Light"/>
              </a:rPr>
              <a:t>appartenant </a:t>
            </a:r>
            <a:r>
              <a:rPr sz="2700" b="0" dirty="0">
                <a:solidFill>
                  <a:srgbClr val="404040"/>
                </a:solidFill>
                <a:latin typeface="Segoe UI Light"/>
                <a:cs typeface="Segoe UI Light"/>
              </a:rPr>
              <a:t>à </a:t>
            </a:r>
            <a:r>
              <a:rPr sz="2700" b="0" spc="-5" dirty="0">
                <a:solidFill>
                  <a:srgbClr val="404040"/>
                </a:solidFill>
                <a:latin typeface="Segoe UI Light"/>
                <a:cs typeface="Segoe UI Light"/>
              </a:rPr>
              <a:t>la </a:t>
            </a:r>
            <a:r>
              <a:rPr sz="2700" b="0" dirty="0">
                <a:solidFill>
                  <a:srgbClr val="404040"/>
                </a:solidFill>
                <a:latin typeface="Segoe UI Light"/>
                <a:cs typeface="Segoe UI Light"/>
              </a:rPr>
              <a:t>fois à R et à</a:t>
            </a:r>
            <a:r>
              <a:rPr sz="2700" b="0" spc="80" dirty="0">
                <a:solidFill>
                  <a:srgbClr val="404040"/>
                </a:solidFill>
                <a:latin typeface="Segoe UI Light"/>
                <a:cs typeface="Segoe UI Light"/>
              </a:rPr>
              <a:t> </a:t>
            </a:r>
            <a:r>
              <a:rPr sz="2700" b="0" dirty="0">
                <a:solidFill>
                  <a:srgbClr val="404040"/>
                </a:solidFill>
                <a:latin typeface="Segoe UI Light"/>
                <a:cs typeface="Segoe UI Light"/>
              </a:rPr>
              <a:t>S</a:t>
            </a:r>
            <a:endParaRPr sz="2700">
              <a:latin typeface="Segoe UI Light"/>
              <a:cs typeface="Segoe UI Light"/>
            </a:endParaRPr>
          </a:p>
        </p:txBody>
      </p:sp>
      <p:sp>
        <p:nvSpPr>
          <p:cNvPr id="4" name="object 4"/>
          <p:cNvSpPr txBox="1"/>
          <p:nvPr/>
        </p:nvSpPr>
        <p:spPr>
          <a:xfrm>
            <a:off x="11475466" y="22606"/>
            <a:ext cx="45974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4</a:t>
            </a:r>
            <a:endParaRPr sz="1200">
              <a:latin typeface="Segoe UI Light"/>
              <a:cs typeface="Segoe UI Light"/>
            </a:endParaRPr>
          </a:p>
        </p:txBody>
      </p:sp>
      <p:sp>
        <p:nvSpPr>
          <p:cNvPr id="6" name="object 6"/>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9" name="object 9"/>
          <p:cNvSpPr/>
          <p:nvPr/>
        </p:nvSpPr>
        <p:spPr>
          <a:xfrm>
            <a:off x="1908794" y="2648024"/>
            <a:ext cx="5192533" cy="3338225"/>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0" name="object 10"/>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Tree>
    <p:extLst>
      <p:ext uri="{BB962C8B-B14F-4D97-AF65-F5344CB8AC3E}">
        <p14:creationId xmlns:p14="http://schemas.microsoft.com/office/powerpoint/2010/main" val="3640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557269"/>
            <a:ext cx="11788775" cy="4810291"/>
          </a:xfrm>
          <a:prstGeom prst="rect">
            <a:avLst/>
          </a:prstGeom>
        </p:spPr>
        <p:txBody>
          <a:bodyPr vert="horz" wrap="square" lIns="0" tIns="113030" rIns="0" bIns="0" rtlCol="0">
            <a:spAutoFit/>
          </a:bodyPr>
          <a:lstStyle/>
          <a:p>
            <a:pPr marL="12700">
              <a:lnSpc>
                <a:spcPct val="100000"/>
              </a:lnSpc>
              <a:spcBef>
                <a:spcPts val="890"/>
              </a:spcBef>
            </a:pPr>
            <a:r>
              <a:rPr sz="4400" b="0" spc="-245" dirty="0">
                <a:solidFill>
                  <a:srgbClr val="B8131A"/>
                </a:solidFill>
                <a:latin typeface="Segoe UI Light"/>
                <a:cs typeface="Segoe UI Light"/>
              </a:rPr>
              <a:t>L’outil</a:t>
            </a:r>
            <a:endParaRPr sz="4400" dirty="0">
              <a:latin typeface="Segoe UI Light"/>
              <a:cs typeface="Segoe UI Light"/>
            </a:endParaRPr>
          </a:p>
          <a:p>
            <a:pPr marL="469900" indent="-457200">
              <a:lnSpc>
                <a:spcPct val="100000"/>
              </a:lnSpc>
              <a:spcBef>
                <a:spcPts val="785"/>
              </a:spcBef>
              <a:buFont typeface="Arial"/>
              <a:buChar char="•"/>
              <a:tabLst>
                <a:tab pos="469265" algn="l"/>
                <a:tab pos="469900" algn="l"/>
              </a:tabLst>
            </a:pPr>
            <a:r>
              <a:rPr sz="4250" b="0" spc="5" dirty="0">
                <a:solidFill>
                  <a:srgbClr val="404040"/>
                </a:solidFill>
                <a:latin typeface="Segoe UI Light"/>
                <a:cs typeface="Segoe UI Light"/>
              </a:rPr>
              <a:t>Le SGBD</a:t>
            </a:r>
            <a:r>
              <a:rPr sz="4250" b="0" spc="-20" dirty="0">
                <a:solidFill>
                  <a:srgbClr val="404040"/>
                </a:solidFill>
                <a:latin typeface="Segoe UI Light"/>
                <a:cs typeface="Segoe UI Light"/>
              </a:rPr>
              <a:t> </a:t>
            </a:r>
            <a:r>
              <a:rPr sz="4250" b="0" dirty="0">
                <a:solidFill>
                  <a:srgbClr val="404040"/>
                </a:solidFill>
                <a:latin typeface="Segoe UI Light"/>
                <a:cs typeface="Segoe UI Light"/>
              </a:rPr>
              <a:t>:</a:t>
            </a:r>
            <a:endParaRPr sz="4250" dirty="0">
              <a:latin typeface="Segoe UI Light"/>
              <a:cs typeface="Segoe UI Light"/>
            </a:endParaRPr>
          </a:p>
          <a:p>
            <a:pPr marL="1003300" marR="5080" lvl="1" indent="-381000">
              <a:lnSpc>
                <a:spcPct val="100000"/>
              </a:lnSpc>
              <a:spcBef>
                <a:spcPts val="795"/>
              </a:spcBef>
              <a:buFont typeface="Arial"/>
              <a:buChar char="–"/>
              <a:tabLst>
                <a:tab pos="1003300" algn="l"/>
              </a:tabLst>
            </a:pPr>
            <a:r>
              <a:rPr sz="3200" spc="-5" dirty="0">
                <a:solidFill>
                  <a:srgbClr val="404040"/>
                </a:solidFill>
                <a:latin typeface="Segoe UI"/>
                <a:cs typeface="Segoe UI"/>
              </a:rPr>
              <a:t>outil permettant </a:t>
            </a:r>
            <a:r>
              <a:rPr sz="3200" dirty="0">
                <a:solidFill>
                  <a:srgbClr val="404040"/>
                </a:solidFill>
                <a:latin typeface="Segoe UI"/>
                <a:cs typeface="Segoe UI"/>
              </a:rPr>
              <a:t>de manipuler efficacement de </a:t>
            </a:r>
            <a:r>
              <a:rPr sz="3200" spc="-5" dirty="0">
                <a:solidFill>
                  <a:srgbClr val="404040"/>
                </a:solidFill>
                <a:latin typeface="Segoe UI"/>
                <a:cs typeface="Segoe UI"/>
              </a:rPr>
              <a:t>l’information  </a:t>
            </a:r>
            <a:r>
              <a:rPr sz="3200" dirty="0">
                <a:solidFill>
                  <a:srgbClr val="404040"/>
                </a:solidFill>
                <a:latin typeface="Segoe UI"/>
                <a:cs typeface="Segoe UI"/>
              </a:rPr>
              <a:t>et de </a:t>
            </a:r>
            <a:r>
              <a:rPr sz="3200" spc="-5" dirty="0">
                <a:solidFill>
                  <a:srgbClr val="404040"/>
                </a:solidFill>
                <a:latin typeface="Segoe UI"/>
                <a:cs typeface="Segoe UI"/>
              </a:rPr>
              <a:t>nombreuses notions </a:t>
            </a:r>
            <a:r>
              <a:rPr sz="3200" dirty="0">
                <a:solidFill>
                  <a:srgbClr val="404040"/>
                </a:solidFill>
                <a:latin typeface="Segoe UI"/>
                <a:cs typeface="Segoe UI"/>
              </a:rPr>
              <a:t>sémantiques : </a:t>
            </a:r>
            <a:r>
              <a:rPr sz="3200" spc="-5" dirty="0">
                <a:solidFill>
                  <a:srgbClr val="404040"/>
                </a:solidFill>
                <a:latin typeface="Segoe UI"/>
                <a:cs typeface="Segoe UI"/>
              </a:rPr>
              <a:t>stockage </a:t>
            </a:r>
            <a:r>
              <a:rPr sz="3200" dirty="0">
                <a:solidFill>
                  <a:srgbClr val="404040"/>
                </a:solidFill>
                <a:latin typeface="Segoe UI"/>
                <a:cs typeface="Segoe UI"/>
              </a:rPr>
              <a:t>et  </a:t>
            </a:r>
            <a:r>
              <a:rPr sz="3200" spc="-5" dirty="0">
                <a:solidFill>
                  <a:srgbClr val="404040"/>
                </a:solidFill>
                <a:latin typeface="Segoe UI"/>
                <a:cs typeface="Segoe UI"/>
              </a:rPr>
              <a:t>langage </a:t>
            </a:r>
            <a:r>
              <a:rPr sz="3200" dirty="0">
                <a:solidFill>
                  <a:srgbClr val="404040"/>
                </a:solidFill>
                <a:latin typeface="Segoe UI"/>
                <a:cs typeface="Segoe UI"/>
              </a:rPr>
              <a:t>associé</a:t>
            </a:r>
            <a:endParaRPr sz="3200" dirty="0">
              <a:latin typeface="Segoe UI"/>
              <a:cs typeface="Segoe UI"/>
            </a:endParaRPr>
          </a:p>
          <a:p>
            <a:pPr marL="1003300" lvl="1" indent="-381000">
              <a:lnSpc>
                <a:spcPct val="100000"/>
              </a:lnSpc>
              <a:spcBef>
                <a:spcPts val="770"/>
              </a:spcBef>
              <a:buFont typeface="Arial"/>
              <a:buChar char="–"/>
              <a:tabLst>
                <a:tab pos="1003300" algn="l"/>
              </a:tabLst>
            </a:pPr>
            <a:r>
              <a:rPr sz="3200" spc="-5" dirty="0">
                <a:solidFill>
                  <a:srgbClr val="404040"/>
                </a:solidFill>
                <a:latin typeface="Segoe UI"/>
                <a:cs typeface="Segoe UI"/>
              </a:rPr>
              <a:t>outil permettant </a:t>
            </a:r>
            <a:r>
              <a:rPr sz="3200" dirty="0">
                <a:solidFill>
                  <a:srgbClr val="404040"/>
                </a:solidFill>
                <a:latin typeface="Segoe UI"/>
                <a:cs typeface="Segoe UI"/>
              </a:rPr>
              <a:t>plusieurs utilisateurs </a:t>
            </a:r>
            <a:r>
              <a:rPr sz="3200" spc="-5" dirty="0">
                <a:solidFill>
                  <a:srgbClr val="404040"/>
                </a:solidFill>
                <a:latin typeface="Segoe UI"/>
                <a:cs typeface="Segoe UI"/>
              </a:rPr>
              <a:t>simultanés </a:t>
            </a:r>
            <a:r>
              <a:rPr sz="3200" dirty="0">
                <a:solidFill>
                  <a:srgbClr val="404040"/>
                </a:solidFill>
                <a:latin typeface="Segoe UI"/>
                <a:cs typeface="Segoe UI"/>
              </a:rPr>
              <a:t>:</a:t>
            </a:r>
            <a:r>
              <a:rPr sz="3200" spc="20" dirty="0">
                <a:solidFill>
                  <a:srgbClr val="404040"/>
                </a:solidFill>
                <a:latin typeface="Segoe UI"/>
                <a:cs typeface="Segoe UI"/>
              </a:rPr>
              <a:t> </a:t>
            </a:r>
            <a:r>
              <a:rPr sz="3200" spc="10" dirty="0">
                <a:solidFill>
                  <a:srgbClr val="404040"/>
                </a:solidFill>
                <a:latin typeface="Segoe UI"/>
                <a:cs typeface="Segoe UI"/>
              </a:rPr>
              <a:t>partage</a:t>
            </a:r>
            <a:endParaRPr sz="3200" dirty="0">
              <a:latin typeface="Segoe UI"/>
              <a:cs typeface="Segoe UI"/>
            </a:endParaRPr>
          </a:p>
          <a:p>
            <a:pPr marL="1003300" marR="2024380" lvl="1" indent="-381000">
              <a:lnSpc>
                <a:spcPct val="100000"/>
              </a:lnSpc>
              <a:spcBef>
                <a:spcPts val="775"/>
              </a:spcBef>
              <a:buFont typeface="Arial"/>
              <a:buChar char="–"/>
              <a:tabLst>
                <a:tab pos="1003300" algn="l"/>
              </a:tabLst>
            </a:pPr>
            <a:r>
              <a:rPr sz="3200" dirty="0">
                <a:solidFill>
                  <a:srgbClr val="404040"/>
                </a:solidFill>
                <a:latin typeface="Segoe UI"/>
                <a:cs typeface="Segoe UI"/>
              </a:rPr>
              <a:t>outil permettant </a:t>
            </a:r>
            <a:r>
              <a:rPr sz="3200" spc="-10" dirty="0">
                <a:solidFill>
                  <a:srgbClr val="404040"/>
                </a:solidFill>
                <a:latin typeface="Segoe UI"/>
                <a:cs typeface="Segoe UI"/>
              </a:rPr>
              <a:t>l’administration </a:t>
            </a:r>
            <a:r>
              <a:rPr sz="3200" dirty="0">
                <a:solidFill>
                  <a:srgbClr val="404040"/>
                </a:solidFill>
                <a:latin typeface="Segoe UI"/>
                <a:cs typeface="Segoe UI"/>
              </a:rPr>
              <a:t>: confidentialité,  </a:t>
            </a:r>
            <a:r>
              <a:rPr sz="3200" spc="-5" dirty="0">
                <a:solidFill>
                  <a:srgbClr val="404040"/>
                </a:solidFill>
                <a:latin typeface="Segoe UI"/>
                <a:cs typeface="Segoe UI"/>
              </a:rPr>
              <a:t>sauvegarde, monitoring</a:t>
            </a:r>
            <a:endParaRPr lang="fr-FR" sz="3200" spc="-5" dirty="0">
              <a:solidFill>
                <a:srgbClr val="404040"/>
              </a:solidFill>
              <a:latin typeface="Segoe UI"/>
              <a:cs typeface="Segoe UI"/>
            </a:endParaRPr>
          </a:p>
        </p:txBody>
      </p:sp>
      <p:sp>
        <p:nvSpPr>
          <p:cNvPr id="4" name="object 4"/>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5" name="object 5"/>
          <p:cNvSpPr txBox="1"/>
          <p:nvPr/>
        </p:nvSpPr>
        <p:spPr>
          <a:xfrm>
            <a:off x="1044955" y="36321"/>
            <a:ext cx="42925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SGBD</a:t>
            </a:r>
            <a:endParaRPr sz="1200">
              <a:latin typeface="Segoe UI"/>
              <a:cs typeface="Segoe UI"/>
            </a:endParaRPr>
          </a:p>
        </p:txBody>
      </p:sp>
      <p:sp>
        <p:nvSpPr>
          <p:cNvPr id="6" name="object 6"/>
          <p:cNvSpPr txBox="1"/>
          <p:nvPr/>
        </p:nvSpPr>
        <p:spPr>
          <a:xfrm>
            <a:off x="1615186" y="36321"/>
            <a:ext cx="136715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Modélisation</a:t>
            </a:r>
            <a:endParaRPr sz="1200">
              <a:latin typeface="Segoe UI"/>
              <a:cs typeface="Segoe UI"/>
            </a:endParaRPr>
          </a:p>
        </p:txBody>
      </p:sp>
      <p:sp>
        <p:nvSpPr>
          <p:cNvPr id="8" name="object 8"/>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4923790"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Exemple</a:t>
            </a:r>
            <a:r>
              <a:rPr sz="4400" b="0" spc="-335" dirty="0">
                <a:solidFill>
                  <a:srgbClr val="B8131A"/>
                </a:solidFill>
                <a:latin typeface="Segoe UI Light"/>
                <a:cs typeface="Segoe UI Light"/>
              </a:rPr>
              <a:t> </a:t>
            </a:r>
            <a:r>
              <a:rPr sz="4400" b="0" spc="-120" dirty="0">
                <a:solidFill>
                  <a:srgbClr val="B8131A"/>
                </a:solidFill>
                <a:latin typeface="Segoe UI Light"/>
                <a:cs typeface="Segoe UI Light"/>
              </a:rPr>
              <a:t>d’intersection</a:t>
            </a:r>
            <a:endParaRPr sz="4400">
              <a:latin typeface="Segoe UI Light"/>
              <a:cs typeface="Segoe UI Light"/>
            </a:endParaRPr>
          </a:p>
        </p:txBody>
      </p:sp>
      <p:sp>
        <p:nvSpPr>
          <p:cNvPr id="4" name="object 4"/>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5</a:t>
            </a:r>
            <a:endParaRPr sz="1200">
              <a:latin typeface="Segoe UI Light"/>
              <a:cs typeface="Segoe UI Light"/>
            </a:endParaRPr>
          </a:p>
        </p:txBody>
      </p:sp>
      <p:sp>
        <p:nvSpPr>
          <p:cNvPr id="6" name="object 6"/>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9" name="object 9"/>
          <p:cNvSpPr/>
          <p:nvPr/>
        </p:nvSpPr>
        <p:spPr>
          <a:xfrm>
            <a:off x="1758534" y="2625266"/>
            <a:ext cx="7893076" cy="1320886"/>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0" name="object 10"/>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Tree>
    <p:extLst>
      <p:ext uri="{BB962C8B-B14F-4D97-AF65-F5344CB8AC3E}">
        <p14:creationId xmlns:p14="http://schemas.microsoft.com/office/powerpoint/2010/main" val="4159255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9168130" cy="697230"/>
          </a:xfrm>
          <a:prstGeom prst="rect">
            <a:avLst/>
          </a:prstGeom>
        </p:spPr>
        <p:txBody>
          <a:bodyPr vert="horz" wrap="square" lIns="0" tIns="13335" rIns="0" bIns="0" rtlCol="0">
            <a:spAutoFit/>
          </a:bodyPr>
          <a:lstStyle/>
          <a:p>
            <a:pPr marL="12700">
              <a:lnSpc>
                <a:spcPct val="100000"/>
              </a:lnSpc>
              <a:spcBef>
                <a:spcPts val="105"/>
              </a:spcBef>
            </a:pPr>
            <a:r>
              <a:rPr sz="4400" b="0" spc="-150" dirty="0">
                <a:solidFill>
                  <a:srgbClr val="B8131A"/>
                </a:solidFill>
                <a:latin typeface="Segoe UI Light"/>
                <a:cs typeface="Segoe UI Light"/>
              </a:rPr>
              <a:t>L’intersection</a:t>
            </a:r>
            <a:r>
              <a:rPr sz="4400" b="0" spc="-295" dirty="0">
                <a:solidFill>
                  <a:srgbClr val="B8131A"/>
                </a:solidFill>
                <a:latin typeface="Segoe UI Light"/>
                <a:cs typeface="Segoe UI Light"/>
              </a:rPr>
              <a:t> </a:t>
            </a:r>
            <a:r>
              <a:rPr sz="4400" b="0" spc="-95" dirty="0">
                <a:solidFill>
                  <a:srgbClr val="B8131A"/>
                </a:solidFill>
                <a:latin typeface="Segoe UI Light"/>
                <a:cs typeface="Segoe UI Light"/>
              </a:rPr>
              <a:t>avec</a:t>
            </a:r>
            <a:r>
              <a:rPr sz="4400" b="0" spc="-305" dirty="0">
                <a:solidFill>
                  <a:srgbClr val="B8131A"/>
                </a:solidFill>
                <a:latin typeface="Segoe UI Light"/>
                <a:cs typeface="Segoe UI Light"/>
              </a:rPr>
              <a:t> </a:t>
            </a:r>
            <a:r>
              <a:rPr sz="4400" b="0" spc="-80" dirty="0">
                <a:solidFill>
                  <a:srgbClr val="B8131A"/>
                </a:solidFill>
                <a:latin typeface="Segoe UI Light"/>
                <a:cs typeface="Segoe UI Light"/>
              </a:rPr>
              <a:t>des</a:t>
            </a:r>
            <a:r>
              <a:rPr sz="4400" b="0" spc="-295" dirty="0">
                <a:solidFill>
                  <a:srgbClr val="B8131A"/>
                </a:solidFill>
                <a:latin typeface="Segoe UI Light"/>
                <a:cs typeface="Segoe UI Light"/>
              </a:rPr>
              <a:t> </a:t>
            </a:r>
            <a:r>
              <a:rPr sz="4400" b="0" spc="-114" dirty="0">
                <a:solidFill>
                  <a:srgbClr val="B8131A"/>
                </a:solidFill>
                <a:latin typeface="Segoe UI Light"/>
                <a:cs typeface="Segoe UI Light"/>
              </a:rPr>
              <a:t>opérations</a:t>
            </a:r>
            <a:r>
              <a:rPr sz="4400" b="0" spc="-310" dirty="0">
                <a:solidFill>
                  <a:srgbClr val="B8131A"/>
                </a:solidFill>
                <a:latin typeface="Segoe UI Light"/>
                <a:cs typeface="Segoe UI Light"/>
              </a:rPr>
              <a:t> </a:t>
            </a:r>
            <a:r>
              <a:rPr sz="4400" b="0" spc="-55" dirty="0">
                <a:solidFill>
                  <a:srgbClr val="B8131A"/>
                </a:solidFill>
                <a:latin typeface="Segoe UI Light"/>
                <a:cs typeface="Segoe UI Light"/>
              </a:rPr>
              <a:t>de</a:t>
            </a:r>
            <a:r>
              <a:rPr sz="4400" b="0" spc="-280" dirty="0">
                <a:solidFill>
                  <a:srgbClr val="B8131A"/>
                </a:solidFill>
                <a:latin typeface="Segoe UI Light"/>
                <a:cs typeface="Segoe UI Light"/>
              </a:rPr>
              <a:t> </a:t>
            </a:r>
            <a:r>
              <a:rPr sz="4400" b="0" spc="-90" dirty="0">
                <a:solidFill>
                  <a:srgbClr val="B8131A"/>
                </a:solidFill>
                <a:latin typeface="Segoe UI Light"/>
                <a:cs typeface="Segoe UI Light"/>
              </a:rPr>
              <a:t>base</a:t>
            </a:r>
            <a:endParaRPr sz="4400">
              <a:latin typeface="Segoe UI Light"/>
              <a:cs typeface="Segoe UI Light"/>
            </a:endParaRPr>
          </a:p>
        </p:txBody>
      </p:sp>
      <p:sp>
        <p:nvSpPr>
          <p:cNvPr id="4" name="object 4"/>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
        <p:nvSpPr>
          <p:cNvPr id="6" name="object 6"/>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9" name="object 9"/>
          <p:cNvSpPr/>
          <p:nvPr/>
        </p:nvSpPr>
        <p:spPr>
          <a:xfrm>
            <a:off x="3082674" y="3306438"/>
            <a:ext cx="4775141" cy="307221"/>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0" name="object 10"/>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Tree>
    <p:extLst>
      <p:ext uri="{BB962C8B-B14F-4D97-AF65-F5344CB8AC3E}">
        <p14:creationId xmlns:p14="http://schemas.microsoft.com/office/powerpoint/2010/main" val="4005393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1351914"/>
            <a:ext cx="11749405" cy="1652905"/>
          </a:xfrm>
          <a:prstGeom prst="rect">
            <a:avLst/>
          </a:prstGeom>
        </p:spPr>
        <p:txBody>
          <a:bodyPr vert="horz" wrap="square" lIns="0" tIns="13335" rIns="0" bIns="0" rtlCol="0">
            <a:spAutoFit/>
          </a:bodyPr>
          <a:lstStyle/>
          <a:p>
            <a:pPr marL="469900" indent="-457200">
              <a:lnSpc>
                <a:spcPts val="2810"/>
              </a:lnSpc>
              <a:spcBef>
                <a:spcPts val="105"/>
              </a:spcBef>
              <a:buFont typeface="Arial"/>
              <a:buChar char="•"/>
              <a:tabLst>
                <a:tab pos="469265" algn="l"/>
                <a:tab pos="469900" algn="l"/>
              </a:tabLst>
            </a:pPr>
            <a:r>
              <a:rPr sz="2300" b="0" dirty="0">
                <a:solidFill>
                  <a:srgbClr val="404040"/>
                </a:solidFill>
                <a:latin typeface="Segoe UI Light"/>
                <a:cs typeface="Segoe UI Light"/>
              </a:rPr>
              <a:t>La </a:t>
            </a:r>
            <a:r>
              <a:rPr sz="2300" b="0" spc="-5" dirty="0">
                <a:solidFill>
                  <a:srgbClr val="404040"/>
                </a:solidFill>
                <a:latin typeface="Segoe UI Light"/>
                <a:cs typeface="Segoe UI Light"/>
              </a:rPr>
              <a:t>division de la </a:t>
            </a:r>
            <a:r>
              <a:rPr sz="2300" b="0" spc="-10" dirty="0">
                <a:solidFill>
                  <a:srgbClr val="404040"/>
                </a:solidFill>
                <a:latin typeface="Segoe UI Light"/>
                <a:cs typeface="Segoe UI Light"/>
              </a:rPr>
              <a:t>relation </a:t>
            </a:r>
            <a:r>
              <a:rPr sz="2300" b="0" i="1" dirty="0">
                <a:solidFill>
                  <a:srgbClr val="404040"/>
                </a:solidFill>
                <a:latin typeface="Segoe UI Light"/>
                <a:cs typeface="Segoe UI Light"/>
              </a:rPr>
              <a:t>R </a:t>
            </a:r>
            <a:r>
              <a:rPr sz="2300" b="0" spc="-5" dirty="0">
                <a:solidFill>
                  <a:srgbClr val="404040"/>
                </a:solidFill>
                <a:latin typeface="Segoe UI Light"/>
                <a:cs typeface="Segoe UI Light"/>
              </a:rPr>
              <a:t>de schéma </a:t>
            </a:r>
            <a:r>
              <a:rPr sz="2300" b="0" i="1" dirty="0">
                <a:solidFill>
                  <a:srgbClr val="404040"/>
                </a:solidFill>
                <a:latin typeface="Segoe UI Light"/>
                <a:cs typeface="Segoe UI Light"/>
              </a:rPr>
              <a:t>R </a:t>
            </a:r>
            <a:r>
              <a:rPr sz="2300" b="0" dirty="0">
                <a:solidFill>
                  <a:srgbClr val="404040"/>
                </a:solidFill>
                <a:latin typeface="Segoe UI Light"/>
                <a:cs typeface="Segoe UI Light"/>
              </a:rPr>
              <a:t>(</a:t>
            </a:r>
            <a:r>
              <a:rPr sz="2300" b="0" i="1" dirty="0">
                <a:solidFill>
                  <a:srgbClr val="404040"/>
                </a:solidFill>
                <a:latin typeface="Segoe UI Light"/>
                <a:cs typeface="Segoe UI Light"/>
              </a:rPr>
              <a:t>A</a:t>
            </a:r>
            <a:r>
              <a:rPr sz="2250" b="0" i="1" baseline="-20370" dirty="0">
                <a:solidFill>
                  <a:srgbClr val="404040"/>
                </a:solidFill>
                <a:latin typeface="Segoe UI Light"/>
                <a:cs typeface="Segoe UI Light"/>
              </a:rPr>
              <a:t>1</a:t>
            </a:r>
            <a:r>
              <a:rPr sz="2600" b="0" i="1" dirty="0">
                <a:solidFill>
                  <a:srgbClr val="404040"/>
                </a:solidFill>
                <a:latin typeface="Segoe UI Light"/>
                <a:cs typeface="Segoe UI Light"/>
              </a:rPr>
              <a:t>, </a:t>
            </a:r>
            <a:r>
              <a:rPr sz="2600" b="0" i="1" spc="-5" dirty="0">
                <a:solidFill>
                  <a:srgbClr val="404040"/>
                </a:solidFill>
                <a:latin typeface="Segoe UI Light"/>
                <a:cs typeface="Segoe UI Light"/>
              </a:rPr>
              <a:t>…., </a:t>
            </a:r>
            <a:r>
              <a:rPr sz="2300" b="0" i="1" spc="5" dirty="0">
                <a:solidFill>
                  <a:srgbClr val="404040"/>
                </a:solidFill>
                <a:latin typeface="Segoe UI Light"/>
                <a:cs typeface="Segoe UI Light"/>
              </a:rPr>
              <a:t>A</a:t>
            </a:r>
            <a:r>
              <a:rPr sz="2250" b="0" i="1" spc="7" baseline="-20370" dirty="0">
                <a:solidFill>
                  <a:srgbClr val="404040"/>
                </a:solidFill>
                <a:latin typeface="Segoe UI Light"/>
                <a:cs typeface="Segoe UI Light"/>
              </a:rPr>
              <a:t>n</a:t>
            </a:r>
            <a:r>
              <a:rPr sz="2600" b="0" spc="5" dirty="0">
                <a:solidFill>
                  <a:srgbClr val="404040"/>
                </a:solidFill>
                <a:latin typeface="Segoe UI Light"/>
                <a:cs typeface="Segoe UI Light"/>
              </a:rPr>
              <a:t>) </a:t>
            </a:r>
            <a:r>
              <a:rPr sz="2300" b="0" dirty="0">
                <a:solidFill>
                  <a:srgbClr val="404040"/>
                </a:solidFill>
                <a:latin typeface="Segoe UI Light"/>
                <a:cs typeface="Segoe UI Light"/>
              </a:rPr>
              <a:t>par </a:t>
            </a:r>
            <a:r>
              <a:rPr sz="2300" b="0" spc="-5" dirty="0">
                <a:solidFill>
                  <a:srgbClr val="404040"/>
                </a:solidFill>
                <a:latin typeface="Segoe UI Light"/>
                <a:cs typeface="Segoe UI Light"/>
              </a:rPr>
              <a:t>la sous-relation </a:t>
            </a:r>
            <a:r>
              <a:rPr sz="2300" b="0" i="1" dirty="0">
                <a:solidFill>
                  <a:srgbClr val="404040"/>
                </a:solidFill>
                <a:latin typeface="Segoe UI Light"/>
                <a:cs typeface="Segoe UI Light"/>
              </a:rPr>
              <a:t>S </a:t>
            </a:r>
            <a:r>
              <a:rPr sz="2300" b="0" spc="-5" dirty="0">
                <a:solidFill>
                  <a:srgbClr val="404040"/>
                </a:solidFill>
                <a:latin typeface="Segoe UI Light"/>
                <a:cs typeface="Segoe UI Light"/>
              </a:rPr>
              <a:t>de schéma</a:t>
            </a:r>
            <a:r>
              <a:rPr sz="2300" b="0" spc="-100" dirty="0">
                <a:solidFill>
                  <a:srgbClr val="404040"/>
                </a:solidFill>
                <a:latin typeface="Segoe UI Light"/>
                <a:cs typeface="Segoe UI Light"/>
              </a:rPr>
              <a:t> </a:t>
            </a:r>
            <a:r>
              <a:rPr sz="2300" b="0" i="1" spc="5" dirty="0">
                <a:solidFill>
                  <a:srgbClr val="404040"/>
                </a:solidFill>
                <a:latin typeface="Segoe UI Light"/>
                <a:cs typeface="Segoe UI Light"/>
              </a:rPr>
              <a:t>S</a:t>
            </a:r>
            <a:r>
              <a:rPr sz="2300" b="0" spc="5" dirty="0">
                <a:solidFill>
                  <a:srgbClr val="404040"/>
                </a:solidFill>
                <a:latin typeface="Segoe UI Light"/>
                <a:cs typeface="Segoe UI Light"/>
              </a:rPr>
              <a:t>(</a:t>
            </a:r>
            <a:r>
              <a:rPr sz="2300" b="0" i="1" spc="5" dirty="0">
                <a:solidFill>
                  <a:srgbClr val="404040"/>
                </a:solidFill>
                <a:latin typeface="Segoe UI Light"/>
                <a:cs typeface="Segoe UI Light"/>
              </a:rPr>
              <a:t>A</a:t>
            </a:r>
            <a:r>
              <a:rPr sz="2250" b="0" i="1" spc="7" baseline="-20370" dirty="0">
                <a:solidFill>
                  <a:srgbClr val="404040"/>
                </a:solidFill>
                <a:latin typeface="Segoe UI Light"/>
                <a:cs typeface="Segoe UI Light"/>
              </a:rPr>
              <a:t>p</a:t>
            </a:r>
            <a:r>
              <a:rPr sz="2250" b="0" spc="7" baseline="-20370" dirty="0">
                <a:solidFill>
                  <a:srgbClr val="404040"/>
                </a:solidFill>
                <a:latin typeface="Segoe UI Light"/>
                <a:cs typeface="Segoe UI Light"/>
              </a:rPr>
              <a:t>+1</a:t>
            </a:r>
            <a:r>
              <a:rPr sz="2600" b="0" i="1" spc="5" dirty="0">
                <a:solidFill>
                  <a:srgbClr val="404040"/>
                </a:solidFill>
                <a:latin typeface="Segoe UI Light"/>
                <a:cs typeface="Segoe UI Light"/>
              </a:rPr>
              <a:t>,</a:t>
            </a:r>
            <a:endParaRPr sz="2600">
              <a:latin typeface="Segoe UI Light"/>
              <a:cs typeface="Segoe UI Light"/>
            </a:endParaRPr>
          </a:p>
          <a:p>
            <a:pPr marL="469900" marR="5080">
              <a:lnSpc>
                <a:spcPct val="80900"/>
              </a:lnSpc>
              <a:spcBef>
                <a:spcPts val="280"/>
              </a:spcBef>
              <a:tabLst>
                <a:tab pos="944880" algn="l"/>
              </a:tabLst>
            </a:pPr>
            <a:r>
              <a:rPr sz="2600" b="0" i="1" spc="-5" dirty="0">
                <a:solidFill>
                  <a:srgbClr val="404040"/>
                </a:solidFill>
                <a:latin typeface="Segoe UI Light"/>
                <a:cs typeface="Segoe UI Light"/>
              </a:rPr>
              <a:t>…,	</a:t>
            </a:r>
            <a:r>
              <a:rPr sz="2300" b="0" i="1" spc="5" dirty="0">
                <a:solidFill>
                  <a:srgbClr val="404040"/>
                </a:solidFill>
                <a:latin typeface="Segoe UI Light"/>
                <a:cs typeface="Segoe UI Light"/>
              </a:rPr>
              <a:t>A</a:t>
            </a:r>
            <a:r>
              <a:rPr sz="2250" b="0" i="1" spc="7" baseline="-20370" dirty="0">
                <a:solidFill>
                  <a:srgbClr val="404040"/>
                </a:solidFill>
                <a:latin typeface="Segoe UI Light"/>
                <a:cs typeface="Segoe UI Light"/>
              </a:rPr>
              <a:t>n</a:t>
            </a:r>
            <a:r>
              <a:rPr sz="2300" b="0" spc="5" dirty="0">
                <a:solidFill>
                  <a:srgbClr val="404040"/>
                </a:solidFill>
                <a:latin typeface="Segoe UI Light"/>
                <a:cs typeface="Segoe UI Light"/>
              </a:rPr>
              <a:t>) </a:t>
            </a:r>
            <a:r>
              <a:rPr sz="2300" b="0" dirty="0">
                <a:solidFill>
                  <a:srgbClr val="404040"/>
                </a:solidFill>
                <a:latin typeface="Segoe UI Light"/>
                <a:cs typeface="Segoe UI Light"/>
              </a:rPr>
              <a:t>est </a:t>
            </a:r>
            <a:r>
              <a:rPr sz="2300" b="0" spc="-5" dirty="0">
                <a:solidFill>
                  <a:srgbClr val="404040"/>
                </a:solidFill>
                <a:latin typeface="Segoe UI Light"/>
                <a:cs typeface="Segoe UI Light"/>
              </a:rPr>
              <a:t>la </a:t>
            </a:r>
            <a:r>
              <a:rPr sz="2300" b="0" spc="-10" dirty="0">
                <a:solidFill>
                  <a:srgbClr val="404040"/>
                </a:solidFill>
                <a:latin typeface="Segoe UI Light"/>
                <a:cs typeface="Segoe UI Light"/>
              </a:rPr>
              <a:t>relation </a:t>
            </a:r>
            <a:r>
              <a:rPr sz="2300" b="0" i="1" dirty="0">
                <a:solidFill>
                  <a:srgbClr val="404040"/>
                </a:solidFill>
                <a:latin typeface="Segoe UI Light"/>
                <a:cs typeface="Segoe UI Light"/>
              </a:rPr>
              <a:t>T </a:t>
            </a:r>
            <a:r>
              <a:rPr sz="2300" b="0" spc="-5" dirty="0">
                <a:solidFill>
                  <a:srgbClr val="404040"/>
                </a:solidFill>
                <a:latin typeface="Segoe UI Light"/>
                <a:cs typeface="Segoe UI Light"/>
              </a:rPr>
              <a:t>de schéma </a:t>
            </a:r>
            <a:r>
              <a:rPr sz="2300" b="0" i="1" dirty="0">
                <a:solidFill>
                  <a:srgbClr val="404040"/>
                </a:solidFill>
                <a:latin typeface="Segoe UI Light"/>
                <a:cs typeface="Segoe UI Light"/>
              </a:rPr>
              <a:t>T</a:t>
            </a:r>
            <a:r>
              <a:rPr sz="2300" b="0" dirty="0">
                <a:solidFill>
                  <a:srgbClr val="404040"/>
                </a:solidFill>
                <a:latin typeface="Segoe UI Light"/>
                <a:cs typeface="Segoe UI Light"/>
              </a:rPr>
              <a:t>(</a:t>
            </a:r>
            <a:r>
              <a:rPr sz="2300" b="0" i="1" dirty="0">
                <a:solidFill>
                  <a:srgbClr val="404040"/>
                </a:solidFill>
                <a:latin typeface="Segoe UI Light"/>
                <a:cs typeface="Segoe UI Light"/>
              </a:rPr>
              <a:t>A</a:t>
            </a:r>
            <a:r>
              <a:rPr sz="2250" b="0" baseline="-20370" dirty="0">
                <a:solidFill>
                  <a:srgbClr val="404040"/>
                </a:solidFill>
                <a:latin typeface="Segoe UI Light"/>
                <a:cs typeface="Segoe UI Light"/>
              </a:rPr>
              <a:t>1</a:t>
            </a:r>
            <a:r>
              <a:rPr sz="2300" b="0" i="1" dirty="0">
                <a:solidFill>
                  <a:srgbClr val="404040"/>
                </a:solidFill>
                <a:latin typeface="Segoe UI Light"/>
                <a:cs typeface="Segoe UI Light"/>
              </a:rPr>
              <a:t>, </a:t>
            </a:r>
            <a:r>
              <a:rPr sz="2300" b="0" i="1" spc="5" dirty="0">
                <a:solidFill>
                  <a:srgbClr val="404040"/>
                </a:solidFill>
                <a:latin typeface="Segoe UI Light"/>
                <a:cs typeface="Segoe UI Light"/>
              </a:rPr>
              <a:t>A</a:t>
            </a:r>
            <a:r>
              <a:rPr sz="2250" b="0" spc="7" baseline="-20370" dirty="0">
                <a:solidFill>
                  <a:srgbClr val="404040"/>
                </a:solidFill>
                <a:latin typeface="Segoe UI Light"/>
                <a:cs typeface="Segoe UI Light"/>
              </a:rPr>
              <a:t>2</a:t>
            </a:r>
            <a:r>
              <a:rPr sz="2300" b="0" i="1" spc="5" dirty="0">
                <a:solidFill>
                  <a:srgbClr val="404040"/>
                </a:solidFill>
                <a:latin typeface="Segoe UI Light"/>
                <a:cs typeface="Segoe UI Light"/>
              </a:rPr>
              <a:t>, </a:t>
            </a:r>
            <a:r>
              <a:rPr sz="2300" b="0" i="1" spc="-5" dirty="0">
                <a:solidFill>
                  <a:srgbClr val="404040"/>
                </a:solidFill>
                <a:latin typeface="Segoe UI Light"/>
                <a:cs typeface="Segoe UI Light"/>
              </a:rPr>
              <a:t>…, </a:t>
            </a:r>
            <a:r>
              <a:rPr sz="2300" b="0" i="1" spc="5" dirty="0">
                <a:solidFill>
                  <a:srgbClr val="404040"/>
                </a:solidFill>
                <a:latin typeface="Segoe UI Light"/>
                <a:cs typeface="Segoe UI Light"/>
              </a:rPr>
              <a:t>A</a:t>
            </a:r>
            <a:r>
              <a:rPr sz="2250" b="0" i="1" spc="7" baseline="-20370" dirty="0">
                <a:solidFill>
                  <a:srgbClr val="404040"/>
                </a:solidFill>
                <a:latin typeface="Segoe UI Light"/>
                <a:cs typeface="Segoe UI Light"/>
              </a:rPr>
              <a:t>p</a:t>
            </a:r>
            <a:r>
              <a:rPr sz="2300" b="0" spc="5" dirty="0">
                <a:solidFill>
                  <a:srgbClr val="404040"/>
                </a:solidFill>
                <a:latin typeface="Segoe UI Light"/>
                <a:cs typeface="Segoe UI Light"/>
              </a:rPr>
              <a:t>) </a:t>
            </a:r>
            <a:r>
              <a:rPr sz="2300" b="0" spc="-5" dirty="0">
                <a:solidFill>
                  <a:srgbClr val="404040"/>
                </a:solidFill>
                <a:latin typeface="Segoe UI Light"/>
                <a:cs typeface="Segoe UI Light"/>
              </a:rPr>
              <a:t>formée de </a:t>
            </a:r>
            <a:r>
              <a:rPr sz="2300" b="0" dirty="0">
                <a:solidFill>
                  <a:srgbClr val="404040"/>
                </a:solidFill>
                <a:latin typeface="Segoe UI Light"/>
                <a:cs typeface="Segoe UI Light"/>
              </a:rPr>
              <a:t>tous </a:t>
            </a:r>
            <a:r>
              <a:rPr sz="2300" b="0" spc="-5" dirty="0">
                <a:solidFill>
                  <a:srgbClr val="404040"/>
                </a:solidFill>
                <a:latin typeface="Segoe UI Light"/>
                <a:cs typeface="Segoe UI Light"/>
              </a:rPr>
              <a:t>les </a:t>
            </a:r>
            <a:r>
              <a:rPr sz="2300" b="0" dirty="0">
                <a:solidFill>
                  <a:srgbClr val="404040"/>
                </a:solidFill>
                <a:latin typeface="Segoe UI Light"/>
                <a:cs typeface="Segoe UI Light"/>
              </a:rPr>
              <a:t>tuples qui concaténés à  chaque tuple </a:t>
            </a:r>
            <a:r>
              <a:rPr sz="2300" b="0" spc="-5" dirty="0">
                <a:solidFill>
                  <a:srgbClr val="404040"/>
                </a:solidFill>
                <a:latin typeface="Segoe UI Light"/>
                <a:cs typeface="Segoe UI Light"/>
              </a:rPr>
              <a:t>de </a:t>
            </a:r>
            <a:r>
              <a:rPr sz="2300" b="0" i="1" dirty="0">
                <a:solidFill>
                  <a:srgbClr val="404040"/>
                </a:solidFill>
                <a:latin typeface="Segoe UI Light"/>
                <a:cs typeface="Segoe UI Light"/>
              </a:rPr>
              <a:t>S </a:t>
            </a:r>
            <a:r>
              <a:rPr sz="2300" b="0" spc="-5" dirty="0">
                <a:solidFill>
                  <a:srgbClr val="404040"/>
                </a:solidFill>
                <a:latin typeface="Segoe UI Light"/>
                <a:cs typeface="Segoe UI Light"/>
              </a:rPr>
              <a:t>donnent </a:t>
            </a:r>
            <a:r>
              <a:rPr sz="2300" b="0" dirty="0">
                <a:solidFill>
                  <a:srgbClr val="404040"/>
                </a:solidFill>
                <a:latin typeface="Segoe UI Light"/>
                <a:cs typeface="Segoe UI Light"/>
              </a:rPr>
              <a:t>toujours </a:t>
            </a:r>
            <a:r>
              <a:rPr sz="2300" b="0" spc="-5" dirty="0">
                <a:solidFill>
                  <a:srgbClr val="404040"/>
                </a:solidFill>
                <a:latin typeface="Segoe UI Light"/>
                <a:cs typeface="Segoe UI Light"/>
              </a:rPr>
              <a:t>un </a:t>
            </a:r>
            <a:r>
              <a:rPr sz="2300" b="0" dirty="0">
                <a:solidFill>
                  <a:srgbClr val="404040"/>
                </a:solidFill>
                <a:latin typeface="Segoe UI Light"/>
                <a:cs typeface="Segoe UI Light"/>
              </a:rPr>
              <a:t>tuple </a:t>
            </a:r>
            <a:r>
              <a:rPr sz="2300" b="0" spc="-5" dirty="0">
                <a:solidFill>
                  <a:srgbClr val="404040"/>
                </a:solidFill>
                <a:latin typeface="Segoe UI Light"/>
                <a:cs typeface="Segoe UI Light"/>
              </a:rPr>
              <a:t>de</a:t>
            </a:r>
            <a:r>
              <a:rPr sz="2300" b="0" spc="-180" dirty="0">
                <a:solidFill>
                  <a:srgbClr val="404040"/>
                </a:solidFill>
                <a:latin typeface="Segoe UI Light"/>
                <a:cs typeface="Segoe UI Light"/>
              </a:rPr>
              <a:t> </a:t>
            </a:r>
            <a:r>
              <a:rPr sz="2300" b="0" i="1" dirty="0">
                <a:solidFill>
                  <a:srgbClr val="404040"/>
                </a:solidFill>
                <a:latin typeface="Segoe UI Light"/>
                <a:cs typeface="Segoe UI Light"/>
              </a:rPr>
              <a:t>R</a:t>
            </a:r>
            <a:endParaRPr sz="2300">
              <a:latin typeface="Segoe UI Light"/>
              <a:cs typeface="Segoe UI Light"/>
            </a:endParaRPr>
          </a:p>
          <a:p>
            <a:pPr marL="469900" indent="-457200">
              <a:lnSpc>
                <a:spcPts val="2485"/>
              </a:lnSpc>
              <a:buFont typeface="Arial"/>
              <a:buChar char="•"/>
              <a:tabLst>
                <a:tab pos="469265" algn="l"/>
                <a:tab pos="469900" algn="l"/>
              </a:tabLst>
            </a:pPr>
            <a:r>
              <a:rPr sz="2300" b="0" spc="-5" dirty="0">
                <a:solidFill>
                  <a:srgbClr val="404040"/>
                </a:solidFill>
                <a:latin typeface="Segoe UI Light"/>
                <a:cs typeface="Segoe UI Light"/>
              </a:rPr>
              <a:t>Dit autrement, la division </a:t>
            </a:r>
            <a:r>
              <a:rPr sz="2300" b="0" dirty="0">
                <a:solidFill>
                  <a:srgbClr val="404040"/>
                </a:solidFill>
                <a:latin typeface="Segoe UI Light"/>
                <a:cs typeface="Segoe UI Light"/>
              </a:rPr>
              <a:t>de </a:t>
            </a:r>
            <a:r>
              <a:rPr sz="2300" b="0" spc="-5" dirty="0">
                <a:solidFill>
                  <a:srgbClr val="404040"/>
                </a:solidFill>
                <a:latin typeface="Segoe UI Light"/>
                <a:cs typeface="Segoe UI Light"/>
              </a:rPr>
              <a:t>deux </a:t>
            </a:r>
            <a:r>
              <a:rPr sz="2300" b="0" spc="-10" dirty="0">
                <a:solidFill>
                  <a:srgbClr val="404040"/>
                </a:solidFill>
                <a:latin typeface="Segoe UI Light"/>
                <a:cs typeface="Segoe UI Light"/>
              </a:rPr>
              <a:t>relations </a:t>
            </a:r>
            <a:r>
              <a:rPr sz="2300" b="0" dirty="0">
                <a:solidFill>
                  <a:srgbClr val="404040"/>
                </a:solidFill>
                <a:latin typeface="Segoe UI Light"/>
                <a:cs typeface="Segoe UI Light"/>
              </a:rPr>
              <a:t>R et S </a:t>
            </a:r>
            <a:r>
              <a:rPr sz="2300" b="0" spc="-5" dirty="0">
                <a:solidFill>
                  <a:srgbClr val="404040"/>
                </a:solidFill>
                <a:latin typeface="Segoe UI Light"/>
                <a:cs typeface="Segoe UI Light"/>
              </a:rPr>
              <a:t>avec </a:t>
            </a:r>
            <a:r>
              <a:rPr sz="2300" dirty="0">
                <a:solidFill>
                  <a:srgbClr val="404040"/>
                </a:solidFill>
                <a:latin typeface="Cambria Math"/>
                <a:cs typeface="Cambria Math"/>
              </a:rPr>
              <a:t>𝑆 ⊆ 𝑅 </a:t>
            </a:r>
            <a:r>
              <a:rPr sz="2300" b="0" spc="-10" dirty="0">
                <a:solidFill>
                  <a:srgbClr val="404040"/>
                </a:solidFill>
                <a:latin typeface="Segoe UI Light"/>
                <a:cs typeface="Segoe UI Light"/>
              </a:rPr>
              <a:t>retourne </a:t>
            </a:r>
            <a:r>
              <a:rPr sz="2300" b="0" spc="-5" dirty="0">
                <a:solidFill>
                  <a:srgbClr val="404040"/>
                </a:solidFill>
                <a:latin typeface="Segoe UI Light"/>
                <a:cs typeface="Segoe UI Light"/>
              </a:rPr>
              <a:t>les </a:t>
            </a:r>
            <a:r>
              <a:rPr sz="2300" b="0" dirty="0">
                <a:solidFill>
                  <a:srgbClr val="404040"/>
                </a:solidFill>
                <a:latin typeface="Segoe UI Light"/>
                <a:cs typeface="Segoe UI Light"/>
              </a:rPr>
              <a:t>valeurs</a:t>
            </a:r>
            <a:r>
              <a:rPr sz="2300" b="0" spc="-114" dirty="0">
                <a:solidFill>
                  <a:srgbClr val="404040"/>
                </a:solidFill>
                <a:latin typeface="Segoe UI Light"/>
                <a:cs typeface="Segoe UI Light"/>
              </a:rPr>
              <a:t> </a:t>
            </a:r>
            <a:r>
              <a:rPr sz="2300" b="0" spc="-20" dirty="0">
                <a:solidFill>
                  <a:srgbClr val="404040"/>
                </a:solidFill>
                <a:latin typeface="Segoe UI Light"/>
                <a:cs typeface="Segoe UI Light"/>
              </a:rPr>
              <a:t>d’attributs</a:t>
            </a:r>
            <a:endParaRPr sz="2300">
              <a:latin typeface="Segoe UI Light"/>
              <a:cs typeface="Segoe UI Light"/>
            </a:endParaRPr>
          </a:p>
          <a:p>
            <a:pPr marL="469900">
              <a:lnSpc>
                <a:spcPts val="2485"/>
              </a:lnSpc>
            </a:pPr>
            <a:r>
              <a:rPr sz="2300" b="0" spc="-5" dirty="0">
                <a:solidFill>
                  <a:srgbClr val="404040"/>
                </a:solidFill>
                <a:latin typeface="Segoe UI Light"/>
                <a:cs typeface="Segoe UI Light"/>
              </a:rPr>
              <a:t>de </a:t>
            </a:r>
            <a:r>
              <a:rPr sz="2300" b="0" dirty="0">
                <a:solidFill>
                  <a:srgbClr val="404040"/>
                </a:solidFill>
                <a:latin typeface="Segoe UI Light"/>
                <a:cs typeface="Segoe UI Light"/>
              </a:rPr>
              <a:t>R </a:t>
            </a:r>
            <a:r>
              <a:rPr sz="2300" b="0" spc="-5" dirty="0">
                <a:solidFill>
                  <a:srgbClr val="404040"/>
                </a:solidFill>
                <a:latin typeface="Segoe UI Light"/>
                <a:cs typeface="Segoe UI Light"/>
              </a:rPr>
              <a:t>non </a:t>
            </a:r>
            <a:r>
              <a:rPr sz="2300" b="0" spc="-10" dirty="0">
                <a:solidFill>
                  <a:srgbClr val="404040"/>
                </a:solidFill>
                <a:latin typeface="Segoe UI Light"/>
                <a:cs typeface="Segoe UI Light"/>
              </a:rPr>
              <a:t>présents </a:t>
            </a:r>
            <a:r>
              <a:rPr sz="2300" b="0" spc="-5" dirty="0">
                <a:solidFill>
                  <a:srgbClr val="404040"/>
                </a:solidFill>
                <a:latin typeface="Segoe UI Light"/>
                <a:cs typeface="Segoe UI Light"/>
              </a:rPr>
              <a:t>dans </a:t>
            </a:r>
            <a:r>
              <a:rPr sz="2300" b="0" dirty="0">
                <a:solidFill>
                  <a:srgbClr val="404040"/>
                </a:solidFill>
                <a:latin typeface="Segoe UI Light"/>
                <a:cs typeface="Segoe UI Light"/>
              </a:rPr>
              <a:t>S pour </a:t>
            </a:r>
            <a:r>
              <a:rPr sz="2300" b="0" spc="-5" dirty="0">
                <a:solidFill>
                  <a:srgbClr val="404040"/>
                </a:solidFill>
                <a:latin typeface="Segoe UI Light"/>
                <a:cs typeface="Segoe UI Light"/>
              </a:rPr>
              <a:t>lesquelles des </a:t>
            </a:r>
            <a:r>
              <a:rPr sz="2300" b="0" dirty="0">
                <a:solidFill>
                  <a:srgbClr val="404040"/>
                </a:solidFill>
                <a:latin typeface="Segoe UI Light"/>
                <a:cs typeface="Segoe UI Light"/>
              </a:rPr>
              <a:t>valeurs </a:t>
            </a:r>
            <a:r>
              <a:rPr sz="2300" b="0" spc="-20" dirty="0">
                <a:solidFill>
                  <a:srgbClr val="404040"/>
                </a:solidFill>
                <a:latin typeface="Segoe UI Light"/>
                <a:cs typeface="Segoe UI Light"/>
              </a:rPr>
              <a:t>d’attributs </a:t>
            </a:r>
            <a:r>
              <a:rPr sz="2300" b="0" dirty="0">
                <a:solidFill>
                  <a:srgbClr val="404040"/>
                </a:solidFill>
                <a:latin typeface="Segoe UI Light"/>
                <a:cs typeface="Segoe UI Light"/>
              </a:rPr>
              <a:t>communes </a:t>
            </a:r>
            <a:r>
              <a:rPr sz="2300" b="0" spc="-5" dirty="0">
                <a:solidFill>
                  <a:srgbClr val="404040"/>
                </a:solidFill>
                <a:latin typeface="Segoe UI Light"/>
                <a:cs typeface="Segoe UI Light"/>
              </a:rPr>
              <a:t>avec </a:t>
            </a:r>
            <a:r>
              <a:rPr sz="2300" b="0" dirty="0">
                <a:solidFill>
                  <a:srgbClr val="404040"/>
                </a:solidFill>
                <a:latin typeface="Segoe UI Light"/>
                <a:cs typeface="Segoe UI Light"/>
              </a:rPr>
              <a:t>S</a:t>
            </a:r>
            <a:r>
              <a:rPr sz="2300" b="0" spc="-204" dirty="0">
                <a:solidFill>
                  <a:srgbClr val="404040"/>
                </a:solidFill>
                <a:latin typeface="Segoe UI Light"/>
                <a:cs typeface="Segoe UI Light"/>
              </a:rPr>
              <a:t> </a:t>
            </a:r>
            <a:r>
              <a:rPr sz="2300" b="0" dirty="0">
                <a:solidFill>
                  <a:srgbClr val="404040"/>
                </a:solidFill>
                <a:latin typeface="Segoe UI Light"/>
                <a:cs typeface="Segoe UI Light"/>
              </a:rPr>
              <a:t>existent</a:t>
            </a:r>
            <a:endParaRPr sz="2300">
              <a:latin typeface="Segoe UI Light"/>
              <a:cs typeface="Segoe UI Light"/>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30" dirty="0"/>
              <a:t>D</a:t>
            </a:r>
            <a:r>
              <a:rPr spc="-125" dirty="0"/>
              <a:t>iv</a:t>
            </a:r>
            <a:r>
              <a:rPr spc="-140" dirty="0"/>
              <a:t>i</a:t>
            </a:r>
            <a:r>
              <a:rPr spc="-130" dirty="0"/>
              <a:t>s</a:t>
            </a:r>
            <a:r>
              <a:rPr spc="-140" dirty="0"/>
              <a:t>i</a:t>
            </a:r>
            <a:r>
              <a:rPr spc="-135" dirty="0"/>
              <a:t>o</a:t>
            </a:r>
            <a:r>
              <a:rPr dirty="0"/>
              <a:t>n</a:t>
            </a:r>
          </a:p>
        </p:txBody>
      </p:sp>
      <p:sp>
        <p:nvSpPr>
          <p:cNvPr id="5" name="object 5"/>
          <p:cNvSpPr/>
          <p:nvPr/>
        </p:nvSpPr>
        <p:spPr>
          <a:xfrm>
            <a:off x="1735279" y="3519034"/>
            <a:ext cx="5202402" cy="288101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89566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4337050"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a:t>
            </a:r>
            <a:r>
              <a:rPr spc="-509" dirty="0"/>
              <a:t> </a:t>
            </a:r>
            <a:r>
              <a:rPr spc="-114" dirty="0"/>
              <a:t>division</a:t>
            </a: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4" name="object 4"/>
          <p:cNvSpPr/>
          <p:nvPr/>
        </p:nvSpPr>
        <p:spPr>
          <a:xfrm>
            <a:off x="1608634" y="2622111"/>
            <a:ext cx="8177368" cy="245423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70393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8627745" cy="697230"/>
          </a:xfrm>
          <a:prstGeom prst="rect">
            <a:avLst/>
          </a:prstGeom>
        </p:spPr>
        <p:txBody>
          <a:bodyPr vert="horz" wrap="square" lIns="0" tIns="13335" rIns="0" bIns="0" rtlCol="0">
            <a:spAutoFit/>
          </a:bodyPr>
          <a:lstStyle/>
          <a:p>
            <a:pPr marL="12700">
              <a:lnSpc>
                <a:spcPct val="100000"/>
              </a:lnSpc>
              <a:spcBef>
                <a:spcPts val="105"/>
              </a:spcBef>
            </a:pPr>
            <a:r>
              <a:rPr spc="-60" dirty="0"/>
              <a:t>La</a:t>
            </a:r>
            <a:r>
              <a:rPr spc="-285" dirty="0"/>
              <a:t> </a:t>
            </a:r>
            <a:r>
              <a:rPr spc="-114" dirty="0"/>
              <a:t>division</a:t>
            </a:r>
            <a:r>
              <a:rPr spc="-290" dirty="0"/>
              <a:t> </a:t>
            </a:r>
            <a:r>
              <a:rPr spc="-95" dirty="0"/>
              <a:t>avec</a:t>
            </a:r>
            <a:r>
              <a:rPr spc="-305" dirty="0"/>
              <a:t> </a:t>
            </a:r>
            <a:r>
              <a:rPr spc="-80" dirty="0"/>
              <a:t>des</a:t>
            </a:r>
            <a:r>
              <a:rPr spc="-295" dirty="0"/>
              <a:t> </a:t>
            </a:r>
            <a:r>
              <a:rPr spc="-114" dirty="0"/>
              <a:t>opérations</a:t>
            </a:r>
            <a:r>
              <a:rPr spc="-300" dirty="0"/>
              <a:t> </a:t>
            </a:r>
            <a:r>
              <a:rPr spc="-55" dirty="0"/>
              <a:t>de</a:t>
            </a:r>
            <a:r>
              <a:rPr spc="-290" dirty="0"/>
              <a:t> </a:t>
            </a:r>
            <a:r>
              <a:rPr spc="-90" dirty="0"/>
              <a:t>base</a:t>
            </a:r>
          </a:p>
        </p:txBody>
      </p:sp>
      <p:sp>
        <p:nvSpPr>
          <p:cNvPr id="5" name="object 5"/>
          <p:cNvSpPr/>
          <p:nvPr/>
        </p:nvSpPr>
        <p:spPr>
          <a:xfrm>
            <a:off x="3006940" y="2354206"/>
            <a:ext cx="4561066" cy="273457"/>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78409" y="1610995"/>
            <a:ext cx="4756150" cy="330835"/>
          </a:xfrm>
          <a:prstGeom prst="rect">
            <a:avLst/>
          </a:prstGeom>
        </p:spPr>
        <p:txBody>
          <a:bodyPr vert="horz" wrap="square" lIns="0" tIns="13335" rIns="0" bIns="0" rtlCol="0">
            <a:spAutoFit/>
          </a:bodyPr>
          <a:lstStyle/>
          <a:p>
            <a:pPr marL="469900" indent="-457200">
              <a:lnSpc>
                <a:spcPct val="100000"/>
              </a:lnSpc>
              <a:spcBef>
                <a:spcPts val="105"/>
              </a:spcBef>
              <a:buFont typeface="Arial"/>
              <a:buChar char="•"/>
              <a:tabLst>
                <a:tab pos="469265" algn="l"/>
                <a:tab pos="469900" algn="l"/>
              </a:tabLst>
            </a:pPr>
            <a:r>
              <a:rPr sz="2000" b="0" spc="-5" dirty="0">
                <a:solidFill>
                  <a:srgbClr val="404040"/>
                </a:solidFill>
                <a:latin typeface="Segoe UI Light"/>
                <a:cs typeface="Segoe UI Light"/>
              </a:rPr>
              <a:t>Soit </a:t>
            </a:r>
            <a:r>
              <a:rPr sz="2000" b="0" i="1" dirty="0">
                <a:solidFill>
                  <a:srgbClr val="404040"/>
                </a:solidFill>
                <a:latin typeface="Segoe UI Light"/>
                <a:cs typeface="Segoe UI Light"/>
              </a:rPr>
              <a:t>V </a:t>
            </a:r>
            <a:r>
              <a:rPr sz="2000" b="0" spc="-30" dirty="0">
                <a:solidFill>
                  <a:srgbClr val="404040"/>
                </a:solidFill>
                <a:latin typeface="Segoe UI Light"/>
                <a:cs typeface="Segoe UI Light"/>
              </a:rPr>
              <a:t>l’ensemble </a:t>
            </a:r>
            <a:r>
              <a:rPr sz="2000" b="0" spc="-5" dirty="0">
                <a:solidFill>
                  <a:srgbClr val="404040"/>
                </a:solidFill>
                <a:latin typeface="Segoe UI Light"/>
                <a:cs typeface="Segoe UI Light"/>
              </a:rPr>
              <a:t>des attributs </a:t>
            </a:r>
            <a:r>
              <a:rPr sz="2000" b="0" dirty="0">
                <a:solidFill>
                  <a:srgbClr val="404040"/>
                </a:solidFill>
                <a:latin typeface="Segoe UI Light"/>
                <a:cs typeface="Segoe UI Light"/>
              </a:rPr>
              <a:t>à</a:t>
            </a:r>
            <a:r>
              <a:rPr sz="2000" b="0" spc="80" dirty="0">
                <a:solidFill>
                  <a:srgbClr val="404040"/>
                </a:solidFill>
                <a:latin typeface="Segoe UI Light"/>
                <a:cs typeface="Segoe UI Light"/>
              </a:rPr>
              <a:t> </a:t>
            </a:r>
            <a:r>
              <a:rPr sz="2000" b="0" spc="-10" dirty="0">
                <a:solidFill>
                  <a:srgbClr val="404040"/>
                </a:solidFill>
                <a:latin typeface="Segoe UI Light"/>
                <a:cs typeface="Segoe UI Light"/>
              </a:rPr>
              <a:t>projeter</a:t>
            </a:r>
            <a:endParaRPr sz="2000">
              <a:latin typeface="Segoe UI Light"/>
              <a:cs typeface="Segoe UI Light"/>
            </a:endParaRPr>
          </a:p>
        </p:txBody>
      </p:sp>
    </p:spTree>
    <p:extLst>
      <p:ext uri="{BB962C8B-B14F-4D97-AF65-F5344CB8AC3E}">
        <p14:creationId xmlns:p14="http://schemas.microsoft.com/office/powerpoint/2010/main" val="13321247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3110230" cy="697230"/>
          </a:xfrm>
          <a:prstGeom prst="rect">
            <a:avLst/>
          </a:prstGeom>
        </p:spPr>
        <p:txBody>
          <a:bodyPr vert="horz" wrap="square" lIns="0" tIns="13335" rIns="0" bIns="0" rtlCol="0">
            <a:spAutoFit/>
          </a:bodyPr>
          <a:lstStyle/>
          <a:p>
            <a:pPr marL="12700">
              <a:lnSpc>
                <a:spcPct val="100000"/>
              </a:lnSpc>
              <a:spcBef>
                <a:spcPts val="105"/>
              </a:spcBef>
            </a:pPr>
            <a:r>
              <a:rPr spc="-130" dirty="0"/>
              <a:t>Théta-jointure</a:t>
            </a:r>
          </a:p>
        </p:txBody>
      </p:sp>
      <p:sp>
        <p:nvSpPr>
          <p:cNvPr id="4" name="object 4"/>
          <p:cNvSpPr txBox="1"/>
          <p:nvPr/>
        </p:nvSpPr>
        <p:spPr>
          <a:xfrm>
            <a:off x="178409" y="1362582"/>
            <a:ext cx="11809095" cy="1217930"/>
          </a:xfrm>
          <a:prstGeom prst="rect">
            <a:avLst/>
          </a:prstGeom>
        </p:spPr>
        <p:txBody>
          <a:bodyPr vert="horz" wrap="square" lIns="0" tIns="13335" rIns="0" bIns="0" rtlCol="0">
            <a:spAutoFit/>
          </a:bodyPr>
          <a:lstStyle/>
          <a:p>
            <a:pPr marL="469900" indent="-457200">
              <a:lnSpc>
                <a:spcPts val="2430"/>
              </a:lnSpc>
              <a:spcBef>
                <a:spcPts val="105"/>
              </a:spcBef>
              <a:buFont typeface="Arial"/>
              <a:buChar char="•"/>
              <a:tabLst>
                <a:tab pos="469265" algn="l"/>
                <a:tab pos="469900" algn="l"/>
              </a:tabLst>
            </a:pPr>
            <a:r>
              <a:rPr sz="2300" b="0" dirty="0">
                <a:solidFill>
                  <a:srgbClr val="404040"/>
                </a:solidFill>
                <a:latin typeface="Segoe UI Light"/>
                <a:cs typeface="Segoe UI Light"/>
              </a:rPr>
              <a:t>La </a:t>
            </a:r>
            <a:r>
              <a:rPr sz="2300" b="0" spc="-5" dirty="0">
                <a:solidFill>
                  <a:srgbClr val="404040"/>
                </a:solidFill>
                <a:latin typeface="Segoe UI Light"/>
                <a:cs typeface="Segoe UI Light"/>
              </a:rPr>
              <a:t>théta-jointure de </a:t>
            </a:r>
            <a:r>
              <a:rPr sz="2300" b="0" dirty="0">
                <a:solidFill>
                  <a:srgbClr val="404040"/>
                </a:solidFill>
                <a:latin typeface="Segoe UI Light"/>
                <a:cs typeface="Segoe UI Light"/>
              </a:rPr>
              <a:t>deux </a:t>
            </a:r>
            <a:r>
              <a:rPr sz="2300" b="0" spc="-5" dirty="0">
                <a:solidFill>
                  <a:srgbClr val="404040"/>
                </a:solidFill>
                <a:latin typeface="Segoe UI Light"/>
                <a:cs typeface="Segoe UI Light"/>
              </a:rPr>
              <a:t>relations </a:t>
            </a:r>
            <a:r>
              <a:rPr sz="2300" b="0" i="1" dirty="0">
                <a:solidFill>
                  <a:srgbClr val="404040"/>
                </a:solidFill>
                <a:latin typeface="Segoe UI Light"/>
                <a:cs typeface="Segoe UI Light"/>
              </a:rPr>
              <a:t>R </a:t>
            </a:r>
            <a:r>
              <a:rPr sz="2300" b="0" dirty="0">
                <a:solidFill>
                  <a:srgbClr val="404040"/>
                </a:solidFill>
                <a:latin typeface="Segoe UI Light"/>
                <a:cs typeface="Segoe UI Light"/>
              </a:rPr>
              <a:t>et </a:t>
            </a:r>
            <a:r>
              <a:rPr sz="2300" b="0" i="1" dirty="0">
                <a:solidFill>
                  <a:srgbClr val="404040"/>
                </a:solidFill>
                <a:latin typeface="Segoe UI Light"/>
                <a:cs typeface="Segoe UI Light"/>
              </a:rPr>
              <a:t>S </a:t>
            </a:r>
            <a:r>
              <a:rPr sz="2300" b="0" spc="-5" dirty="0">
                <a:solidFill>
                  <a:srgbClr val="404040"/>
                </a:solidFill>
                <a:latin typeface="Segoe UI Light"/>
                <a:cs typeface="Segoe UI Light"/>
              </a:rPr>
              <a:t>selon une qualification </a:t>
            </a:r>
            <a:r>
              <a:rPr sz="2300" b="0" i="1" dirty="0">
                <a:solidFill>
                  <a:srgbClr val="404040"/>
                </a:solidFill>
                <a:latin typeface="Segoe UI Light"/>
                <a:cs typeface="Segoe UI Light"/>
              </a:rPr>
              <a:t>Q </a:t>
            </a:r>
            <a:r>
              <a:rPr sz="2300" b="0" dirty="0">
                <a:solidFill>
                  <a:srgbClr val="404040"/>
                </a:solidFill>
                <a:latin typeface="Segoe UI Light"/>
                <a:cs typeface="Segoe UI Light"/>
              </a:rPr>
              <a:t>est </a:t>
            </a:r>
            <a:r>
              <a:rPr sz="2300" b="0" spc="-30" dirty="0">
                <a:solidFill>
                  <a:srgbClr val="404040"/>
                </a:solidFill>
                <a:latin typeface="Segoe UI Light"/>
                <a:cs typeface="Segoe UI Light"/>
              </a:rPr>
              <a:t>l’ensemble </a:t>
            </a:r>
            <a:r>
              <a:rPr sz="2300" b="0" spc="-5" dirty="0">
                <a:solidFill>
                  <a:srgbClr val="404040"/>
                </a:solidFill>
                <a:latin typeface="Segoe UI Light"/>
                <a:cs typeface="Segoe UI Light"/>
              </a:rPr>
              <a:t>des</a:t>
            </a:r>
            <a:r>
              <a:rPr sz="2300" b="0" spc="-110" dirty="0">
                <a:solidFill>
                  <a:srgbClr val="404040"/>
                </a:solidFill>
                <a:latin typeface="Segoe UI Light"/>
                <a:cs typeface="Segoe UI Light"/>
              </a:rPr>
              <a:t> </a:t>
            </a:r>
            <a:r>
              <a:rPr sz="2300" b="0" dirty="0">
                <a:solidFill>
                  <a:srgbClr val="404040"/>
                </a:solidFill>
                <a:latin typeface="Segoe UI Light"/>
                <a:cs typeface="Segoe UI Light"/>
              </a:rPr>
              <a:t>tuples</a:t>
            </a:r>
            <a:endParaRPr sz="2300">
              <a:latin typeface="Segoe UI Light"/>
              <a:cs typeface="Segoe UI Light"/>
            </a:endParaRPr>
          </a:p>
          <a:p>
            <a:pPr marL="469900">
              <a:lnSpc>
                <a:spcPts val="2270"/>
              </a:lnSpc>
            </a:pPr>
            <a:r>
              <a:rPr sz="2300" b="0" spc="-5" dirty="0">
                <a:solidFill>
                  <a:srgbClr val="404040"/>
                </a:solidFill>
                <a:latin typeface="Segoe UI Light"/>
                <a:cs typeface="Segoe UI Light"/>
              </a:rPr>
              <a:t>du </a:t>
            </a:r>
            <a:r>
              <a:rPr sz="2300" b="0" spc="-10" dirty="0">
                <a:solidFill>
                  <a:srgbClr val="404040"/>
                </a:solidFill>
                <a:latin typeface="Segoe UI Light"/>
                <a:cs typeface="Segoe UI Light"/>
              </a:rPr>
              <a:t>produit </a:t>
            </a:r>
            <a:r>
              <a:rPr sz="2300" b="0" spc="10" dirty="0">
                <a:solidFill>
                  <a:srgbClr val="404040"/>
                </a:solidFill>
                <a:latin typeface="Segoe UI Light"/>
                <a:cs typeface="Segoe UI Light"/>
              </a:rPr>
              <a:t>cartésien </a:t>
            </a:r>
            <a:r>
              <a:rPr sz="2300" b="0" i="1" dirty="0">
                <a:solidFill>
                  <a:srgbClr val="404040"/>
                </a:solidFill>
                <a:latin typeface="Segoe UI Light"/>
                <a:cs typeface="Segoe UI Light"/>
              </a:rPr>
              <a:t>R </a:t>
            </a:r>
            <a:r>
              <a:rPr sz="2400" i="1" spc="-50" dirty="0">
                <a:solidFill>
                  <a:srgbClr val="404040"/>
                </a:solidFill>
                <a:latin typeface="Cambria Math"/>
                <a:cs typeface="Cambria Math"/>
              </a:rPr>
              <a:t>∗ </a:t>
            </a:r>
            <a:r>
              <a:rPr sz="2300" b="0" i="1" dirty="0">
                <a:solidFill>
                  <a:srgbClr val="404040"/>
                </a:solidFill>
                <a:latin typeface="Segoe UI Light"/>
                <a:cs typeface="Segoe UI Light"/>
              </a:rPr>
              <a:t>S </a:t>
            </a:r>
            <a:r>
              <a:rPr sz="2300" b="0" dirty="0">
                <a:solidFill>
                  <a:srgbClr val="404040"/>
                </a:solidFill>
                <a:latin typeface="Segoe UI Light"/>
                <a:cs typeface="Segoe UI Light"/>
              </a:rPr>
              <a:t>satisfaisant </a:t>
            </a:r>
            <a:r>
              <a:rPr sz="2300" b="0" spc="-5" dirty="0">
                <a:solidFill>
                  <a:srgbClr val="404040"/>
                </a:solidFill>
                <a:latin typeface="Segoe UI Light"/>
                <a:cs typeface="Segoe UI Light"/>
              </a:rPr>
              <a:t>la qualification </a:t>
            </a:r>
            <a:r>
              <a:rPr sz="2300" b="0" i="1" dirty="0">
                <a:solidFill>
                  <a:srgbClr val="404040"/>
                </a:solidFill>
                <a:latin typeface="Segoe UI Light"/>
                <a:cs typeface="Segoe UI Light"/>
              </a:rPr>
              <a:t>Q</a:t>
            </a:r>
            <a:r>
              <a:rPr sz="2300" b="0" dirty="0">
                <a:solidFill>
                  <a:srgbClr val="404040"/>
                </a:solidFill>
                <a:latin typeface="Segoe UI Light"/>
                <a:cs typeface="Segoe UI Light"/>
              </a:rPr>
              <a:t>. La </a:t>
            </a:r>
            <a:r>
              <a:rPr sz="2300" b="0" spc="-5" dirty="0">
                <a:solidFill>
                  <a:srgbClr val="404040"/>
                </a:solidFill>
                <a:latin typeface="Segoe UI Light"/>
                <a:cs typeface="Segoe UI Light"/>
              </a:rPr>
              <a:t>qualification </a:t>
            </a:r>
            <a:r>
              <a:rPr sz="2300" b="0" i="1" dirty="0">
                <a:solidFill>
                  <a:srgbClr val="404040"/>
                </a:solidFill>
                <a:latin typeface="Segoe UI Light"/>
                <a:cs typeface="Segoe UI Light"/>
              </a:rPr>
              <a:t>Q </a:t>
            </a:r>
            <a:r>
              <a:rPr sz="2300" b="0" dirty="0">
                <a:solidFill>
                  <a:srgbClr val="404040"/>
                </a:solidFill>
                <a:latin typeface="Segoe UI Light"/>
                <a:cs typeface="Segoe UI Light"/>
              </a:rPr>
              <a:t>peut </a:t>
            </a:r>
            <a:r>
              <a:rPr sz="2300" b="0" spc="-15" dirty="0">
                <a:solidFill>
                  <a:srgbClr val="404040"/>
                </a:solidFill>
                <a:latin typeface="Segoe UI Light"/>
                <a:cs typeface="Segoe UI Light"/>
              </a:rPr>
              <a:t>être</a:t>
            </a:r>
            <a:r>
              <a:rPr sz="2300" b="0" spc="-360" dirty="0">
                <a:solidFill>
                  <a:srgbClr val="404040"/>
                </a:solidFill>
                <a:latin typeface="Segoe UI Light"/>
                <a:cs typeface="Segoe UI Light"/>
              </a:rPr>
              <a:t> </a:t>
            </a:r>
            <a:r>
              <a:rPr sz="2300" b="0" dirty="0">
                <a:solidFill>
                  <a:srgbClr val="404040"/>
                </a:solidFill>
                <a:latin typeface="Segoe UI Light"/>
                <a:cs typeface="Segoe UI Light"/>
              </a:rPr>
              <a:t>exprimée</a:t>
            </a:r>
            <a:endParaRPr sz="2300">
              <a:latin typeface="Segoe UI Light"/>
              <a:cs typeface="Segoe UI Light"/>
            </a:endParaRPr>
          </a:p>
          <a:p>
            <a:pPr marL="469900" marR="214629">
              <a:lnSpc>
                <a:spcPts val="2210"/>
              </a:lnSpc>
              <a:spcBef>
                <a:spcPts val="250"/>
              </a:spcBef>
            </a:pPr>
            <a:r>
              <a:rPr sz="2300" b="0" dirty="0">
                <a:solidFill>
                  <a:srgbClr val="404040"/>
                </a:solidFill>
                <a:latin typeface="Segoe UI Light"/>
                <a:cs typeface="Segoe UI Light"/>
              </a:rPr>
              <a:t>à </a:t>
            </a:r>
            <a:r>
              <a:rPr sz="2300" b="0" spc="-35" dirty="0">
                <a:solidFill>
                  <a:srgbClr val="404040"/>
                </a:solidFill>
                <a:latin typeface="Segoe UI Light"/>
                <a:cs typeface="Segoe UI Light"/>
              </a:rPr>
              <a:t>l’aide </a:t>
            </a:r>
            <a:r>
              <a:rPr sz="2300" b="0" spc="-5" dirty="0">
                <a:solidFill>
                  <a:srgbClr val="404040"/>
                </a:solidFill>
                <a:latin typeface="Segoe UI Light"/>
                <a:cs typeface="Segoe UI Light"/>
              </a:rPr>
              <a:t>de </a:t>
            </a:r>
            <a:r>
              <a:rPr sz="2300" b="0" dirty="0">
                <a:solidFill>
                  <a:srgbClr val="404040"/>
                </a:solidFill>
                <a:latin typeface="Segoe UI Light"/>
                <a:cs typeface="Segoe UI Light"/>
              </a:rPr>
              <a:t>constantes, comparateurs </a:t>
            </a:r>
            <a:r>
              <a:rPr sz="2300" b="0" spc="-5" dirty="0">
                <a:solidFill>
                  <a:srgbClr val="404040"/>
                </a:solidFill>
                <a:latin typeface="Segoe UI Light"/>
                <a:cs typeface="Segoe UI Light"/>
              </a:rPr>
              <a:t>arithmétiques </a:t>
            </a:r>
            <a:r>
              <a:rPr sz="2300" b="0" spc="5" dirty="0">
                <a:solidFill>
                  <a:srgbClr val="404040"/>
                </a:solidFill>
                <a:latin typeface="Segoe UI Light"/>
                <a:cs typeface="Segoe UI Light"/>
              </a:rPr>
              <a:t>(</a:t>
            </a:r>
            <a:r>
              <a:rPr sz="2300" b="0" i="1" spc="5" dirty="0">
                <a:solidFill>
                  <a:srgbClr val="404040"/>
                </a:solidFill>
                <a:latin typeface="Segoe UI Light"/>
                <a:cs typeface="Segoe UI Light"/>
              </a:rPr>
              <a:t>&gt;, </a:t>
            </a:r>
            <a:r>
              <a:rPr sz="2300" b="0" i="1" dirty="0">
                <a:solidFill>
                  <a:srgbClr val="404040"/>
                </a:solidFill>
                <a:latin typeface="Segoe UI Light"/>
                <a:cs typeface="Segoe UI Light"/>
              </a:rPr>
              <a:t>≥, &lt;, ≤, </a:t>
            </a:r>
            <a:r>
              <a:rPr sz="2300" b="0" dirty="0">
                <a:solidFill>
                  <a:srgbClr val="404040"/>
                </a:solidFill>
                <a:latin typeface="Segoe UI Light"/>
                <a:cs typeface="Segoe UI Light"/>
              </a:rPr>
              <a:t>=</a:t>
            </a:r>
            <a:r>
              <a:rPr sz="2300" b="0" i="1" dirty="0">
                <a:solidFill>
                  <a:srgbClr val="404040"/>
                </a:solidFill>
                <a:latin typeface="Segoe UI Light"/>
                <a:cs typeface="Segoe UI Light"/>
              </a:rPr>
              <a:t>, </a:t>
            </a:r>
            <a:r>
              <a:rPr sz="2300" b="0" dirty="0">
                <a:solidFill>
                  <a:srgbClr val="404040"/>
                </a:solidFill>
                <a:latin typeface="Segoe UI Light"/>
                <a:cs typeface="Segoe UI Light"/>
              </a:rPr>
              <a:t>≠) et opérateurs </a:t>
            </a:r>
            <a:r>
              <a:rPr sz="2300" b="0" spc="-5" dirty="0">
                <a:solidFill>
                  <a:srgbClr val="404040"/>
                </a:solidFill>
                <a:latin typeface="Segoe UI Light"/>
                <a:cs typeface="Segoe UI Light"/>
              </a:rPr>
              <a:t>logiques  (ꓥ, </a:t>
            </a:r>
            <a:r>
              <a:rPr sz="2300" b="0" dirty="0">
                <a:solidFill>
                  <a:srgbClr val="404040"/>
                </a:solidFill>
                <a:latin typeface="Segoe UI Light"/>
                <a:cs typeface="Segoe UI Light"/>
              </a:rPr>
              <a:t>ꓦ,</a:t>
            </a:r>
            <a:r>
              <a:rPr sz="2300" b="0" spc="-20" dirty="0">
                <a:solidFill>
                  <a:srgbClr val="404040"/>
                </a:solidFill>
                <a:latin typeface="Segoe UI Light"/>
                <a:cs typeface="Segoe UI Light"/>
              </a:rPr>
              <a:t> </a:t>
            </a:r>
            <a:r>
              <a:rPr sz="2300" spc="-5" dirty="0">
                <a:solidFill>
                  <a:srgbClr val="404040"/>
                </a:solidFill>
                <a:latin typeface="Cambria Math"/>
                <a:cs typeface="Cambria Math"/>
              </a:rPr>
              <a:t>¬</a:t>
            </a:r>
            <a:r>
              <a:rPr sz="2300" b="0" spc="-5" dirty="0">
                <a:solidFill>
                  <a:srgbClr val="404040"/>
                </a:solidFill>
                <a:latin typeface="Segoe UI Light"/>
                <a:cs typeface="Segoe UI Light"/>
              </a:rPr>
              <a:t>)</a:t>
            </a:r>
            <a:endParaRPr sz="2300">
              <a:latin typeface="Segoe UI Light"/>
              <a:cs typeface="Segoe UI Light"/>
            </a:endParaRPr>
          </a:p>
        </p:txBody>
      </p:sp>
      <p:sp>
        <p:nvSpPr>
          <p:cNvPr id="5" name="object 5"/>
          <p:cNvSpPr/>
          <p:nvPr/>
        </p:nvSpPr>
        <p:spPr>
          <a:xfrm>
            <a:off x="1887814" y="2983697"/>
            <a:ext cx="5835111" cy="287423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504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5673725" cy="697230"/>
          </a:xfrm>
          <a:prstGeom prst="rect">
            <a:avLst/>
          </a:prstGeom>
        </p:spPr>
        <p:txBody>
          <a:bodyPr vert="horz" wrap="square" lIns="0" tIns="13335" rIns="0" bIns="0" rtlCol="0">
            <a:spAutoFit/>
          </a:bodyPr>
          <a:lstStyle/>
          <a:p>
            <a:pPr marL="12700">
              <a:lnSpc>
                <a:spcPct val="100000"/>
              </a:lnSpc>
              <a:spcBef>
                <a:spcPts val="105"/>
              </a:spcBef>
            </a:pPr>
            <a:r>
              <a:rPr spc="-114" dirty="0"/>
              <a:t>Exemple </a:t>
            </a:r>
            <a:r>
              <a:rPr spc="-55" dirty="0"/>
              <a:t>de</a:t>
            </a:r>
            <a:r>
              <a:rPr spc="-480" dirty="0"/>
              <a:t> </a:t>
            </a:r>
            <a:r>
              <a:rPr spc="-130" dirty="0"/>
              <a:t>théta-jointure</a:t>
            </a: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4" name="object 4"/>
          <p:cNvSpPr/>
          <p:nvPr/>
        </p:nvSpPr>
        <p:spPr>
          <a:xfrm>
            <a:off x="2718062" y="2261100"/>
            <a:ext cx="5686262" cy="296900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08600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56920"/>
            <a:ext cx="9965690" cy="697230"/>
          </a:xfrm>
          <a:prstGeom prst="rect">
            <a:avLst/>
          </a:prstGeom>
        </p:spPr>
        <p:txBody>
          <a:bodyPr vert="horz" wrap="square" lIns="0" tIns="13335" rIns="0" bIns="0" rtlCol="0">
            <a:spAutoFit/>
          </a:bodyPr>
          <a:lstStyle/>
          <a:p>
            <a:pPr marL="12700">
              <a:lnSpc>
                <a:spcPct val="100000"/>
              </a:lnSpc>
              <a:spcBef>
                <a:spcPts val="105"/>
              </a:spcBef>
            </a:pPr>
            <a:r>
              <a:rPr sz="4400" b="0" spc="-60" dirty="0">
                <a:solidFill>
                  <a:srgbClr val="B8131A"/>
                </a:solidFill>
                <a:latin typeface="Segoe UI Light"/>
                <a:cs typeface="Segoe UI Light"/>
              </a:rPr>
              <a:t>La</a:t>
            </a:r>
            <a:r>
              <a:rPr sz="4400" b="0" spc="-275" dirty="0">
                <a:solidFill>
                  <a:srgbClr val="B8131A"/>
                </a:solidFill>
                <a:latin typeface="Segoe UI Light"/>
                <a:cs typeface="Segoe UI Light"/>
              </a:rPr>
              <a:t> </a:t>
            </a:r>
            <a:r>
              <a:rPr sz="4400" b="0" spc="-130" dirty="0">
                <a:solidFill>
                  <a:srgbClr val="B8131A"/>
                </a:solidFill>
                <a:latin typeface="Segoe UI Light"/>
                <a:cs typeface="Segoe UI Light"/>
              </a:rPr>
              <a:t>théta-jointure</a:t>
            </a:r>
            <a:r>
              <a:rPr sz="4400" b="0" spc="-300" dirty="0">
                <a:solidFill>
                  <a:srgbClr val="B8131A"/>
                </a:solidFill>
                <a:latin typeface="Segoe UI Light"/>
                <a:cs typeface="Segoe UI Light"/>
              </a:rPr>
              <a:t> </a:t>
            </a:r>
            <a:r>
              <a:rPr sz="4400" b="0" spc="-95" dirty="0">
                <a:solidFill>
                  <a:srgbClr val="B8131A"/>
                </a:solidFill>
                <a:latin typeface="Segoe UI Light"/>
                <a:cs typeface="Segoe UI Light"/>
              </a:rPr>
              <a:t>avec</a:t>
            </a:r>
            <a:r>
              <a:rPr sz="4400" b="0" spc="-295" dirty="0">
                <a:solidFill>
                  <a:srgbClr val="B8131A"/>
                </a:solidFill>
                <a:latin typeface="Segoe UI Light"/>
                <a:cs typeface="Segoe UI Light"/>
              </a:rPr>
              <a:t> </a:t>
            </a:r>
            <a:r>
              <a:rPr sz="4400" b="0" spc="-80" dirty="0">
                <a:solidFill>
                  <a:srgbClr val="B8131A"/>
                </a:solidFill>
                <a:latin typeface="Segoe UI Light"/>
                <a:cs typeface="Segoe UI Light"/>
              </a:rPr>
              <a:t>des</a:t>
            </a:r>
            <a:r>
              <a:rPr sz="4400" b="0" spc="-290" dirty="0">
                <a:solidFill>
                  <a:srgbClr val="B8131A"/>
                </a:solidFill>
                <a:latin typeface="Segoe UI Light"/>
                <a:cs typeface="Segoe UI Light"/>
              </a:rPr>
              <a:t> </a:t>
            </a:r>
            <a:r>
              <a:rPr sz="4400" b="0" spc="-114" dirty="0">
                <a:solidFill>
                  <a:srgbClr val="B8131A"/>
                </a:solidFill>
                <a:latin typeface="Segoe UI Light"/>
                <a:cs typeface="Segoe UI Light"/>
              </a:rPr>
              <a:t>opérations</a:t>
            </a:r>
            <a:r>
              <a:rPr sz="4400" b="0" spc="-285" dirty="0">
                <a:solidFill>
                  <a:srgbClr val="B8131A"/>
                </a:solidFill>
                <a:latin typeface="Segoe UI Light"/>
                <a:cs typeface="Segoe UI Light"/>
              </a:rPr>
              <a:t> </a:t>
            </a:r>
            <a:r>
              <a:rPr sz="4400" b="0" spc="-55" dirty="0">
                <a:solidFill>
                  <a:srgbClr val="B8131A"/>
                </a:solidFill>
                <a:latin typeface="Segoe UI Light"/>
                <a:cs typeface="Segoe UI Light"/>
              </a:rPr>
              <a:t>de</a:t>
            </a:r>
            <a:r>
              <a:rPr sz="4400" b="0" spc="-285" dirty="0">
                <a:solidFill>
                  <a:srgbClr val="B8131A"/>
                </a:solidFill>
                <a:latin typeface="Segoe UI Light"/>
                <a:cs typeface="Segoe UI Light"/>
              </a:rPr>
              <a:t> </a:t>
            </a:r>
            <a:r>
              <a:rPr sz="4400" b="0" spc="-90" dirty="0">
                <a:solidFill>
                  <a:srgbClr val="B8131A"/>
                </a:solidFill>
                <a:latin typeface="Segoe UI Light"/>
                <a:cs typeface="Segoe UI Light"/>
              </a:rPr>
              <a:t>base</a:t>
            </a:r>
            <a:endParaRPr sz="4400">
              <a:latin typeface="Segoe UI Light"/>
              <a:cs typeface="Segoe UI Light"/>
            </a:endParaRPr>
          </a:p>
        </p:txBody>
      </p:sp>
      <p:sp>
        <p:nvSpPr>
          <p:cNvPr id="3" name="object 3"/>
          <p:cNvSpPr/>
          <p:nvPr/>
        </p:nvSpPr>
        <p:spPr>
          <a:xfrm>
            <a:off x="8639556" y="0"/>
            <a:ext cx="3552825" cy="289560"/>
          </a:xfrm>
          <a:custGeom>
            <a:avLst/>
            <a:gdLst/>
            <a:ahLst/>
            <a:cxnLst/>
            <a:rect l="l" t="t" r="r" b="b"/>
            <a:pathLst>
              <a:path w="3552825" h="289560">
                <a:moveTo>
                  <a:pt x="0" y="289559"/>
                </a:moveTo>
                <a:lnTo>
                  <a:pt x="3552444" y="289559"/>
                </a:lnTo>
                <a:lnTo>
                  <a:pt x="3552444" y="0"/>
                </a:lnTo>
                <a:lnTo>
                  <a:pt x="0" y="0"/>
                </a:lnTo>
                <a:lnTo>
                  <a:pt x="0" y="289559"/>
                </a:lnTo>
                <a:close/>
              </a:path>
            </a:pathLst>
          </a:custGeom>
          <a:solidFill>
            <a:srgbClr val="000000"/>
          </a:solidFill>
        </p:spPr>
        <p:txBody>
          <a:bodyPr wrap="square" lIns="0" tIns="0" rIns="0" bIns="0" rtlCol="0"/>
          <a:lstStyle/>
          <a:p>
            <a:endParaRPr/>
          </a:p>
        </p:txBody>
      </p:sp>
      <p:sp>
        <p:nvSpPr>
          <p:cNvPr id="4" name="object 4"/>
          <p:cNvSpPr txBox="1"/>
          <p:nvPr/>
        </p:nvSpPr>
        <p:spPr>
          <a:xfrm>
            <a:off x="11475466" y="22606"/>
            <a:ext cx="51308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12</a:t>
            </a:r>
            <a:endParaRPr sz="1200">
              <a:latin typeface="Segoe UI Light"/>
              <a:cs typeface="Segoe UI Light"/>
            </a:endParaRPr>
          </a:p>
        </p:txBody>
      </p:sp>
      <p:sp>
        <p:nvSpPr>
          <p:cNvPr id="5" name="object 5"/>
          <p:cNvSpPr/>
          <p:nvPr/>
        </p:nvSpPr>
        <p:spPr>
          <a:xfrm>
            <a:off x="0" y="0"/>
            <a:ext cx="8639810" cy="289560"/>
          </a:xfrm>
          <a:custGeom>
            <a:avLst/>
            <a:gdLst/>
            <a:ahLst/>
            <a:cxnLst/>
            <a:rect l="l" t="t" r="r" b="b"/>
            <a:pathLst>
              <a:path w="8639810" h="289560">
                <a:moveTo>
                  <a:pt x="0" y="289559"/>
                </a:moveTo>
                <a:lnTo>
                  <a:pt x="8639556" y="289559"/>
                </a:lnTo>
                <a:lnTo>
                  <a:pt x="8639556" y="0"/>
                </a:lnTo>
                <a:lnTo>
                  <a:pt x="0" y="0"/>
                </a:lnTo>
                <a:lnTo>
                  <a:pt x="0" y="289559"/>
                </a:lnTo>
                <a:close/>
              </a:path>
            </a:pathLst>
          </a:custGeom>
          <a:solidFill>
            <a:srgbClr val="B8131A"/>
          </a:solidFill>
        </p:spPr>
        <p:txBody>
          <a:bodyPr wrap="square" lIns="0" tIns="0" rIns="0" bIns="0" rtlCol="0"/>
          <a:lstStyle/>
          <a:p>
            <a:endParaRPr/>
          </a:p>
        </p:txBody>
      </p:sp>
      <p:sp>
        <p:nvSpPr>
          <p:cNvPr id="6" name="object 6"/>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7" name="object 7"/>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
        <p:nvSpPr>
          <p:cNvPr id="9" name="object 9"/>
          <p:cNvSpPr/>
          <p:nvPr/>
        </p:nvSpPr>
        <p:spPr>
          <a:xfrm>
            <a:off x="4142191" y="3068094"/>
            <a:ext cx="2919531" cy="328506"/>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0" name="object 10"/>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Tree>
    <p:extLst>
      <p:ext uri="{BB962C8B-B14F-4D97-AF65-F5344CB8AC3E}">
        <p14:creationId xmlns:p14="http://schemas.microsoft.com/office/powerpoint/2010/main" val="33798821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308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13</a:t>
            </a:r>
            <a:endParaRPr sz="1200">
              <a:latin typeface="Segoe UI Light"/>
              <a:cs typeface="Segoe UI Light"/>
            </a:endParaRPr>
          </a:p>
        </p:txBody>
      </p:sp>
      <p:sp>
        <p:nvSpPr>
          <p:cNvPr id="4" name="object 4"/>
          <p:cNvSpPr txBox="1"/>
          <p:nvPr/>
        </p:nvSpPr>
        <p:spPr>
          <a:xfrm>
            <a:off x="178409" y="546042"/>
            <a:ext cx="11582400" cy="5161915"/>
          </a:xfrm>
          <a:prstGeom prst="rect">
            <a:avLst/>
          </a:prstGeom>
        </p:spPr>
        <p:txBody>
          <a:bodyPr vert="horz" wrap="square" lIns="0" tIns="124460" rIns="0" bIns="0" rtlCol="0">
            <a:spAutoFit/>
          </a:bodyPr>
          <a:lstStyle/>
          <a:p>
            <a:pPr marL="12700">
              <a:lnSpc>
                <a:spcPct val="100000"/>
              </a:lnSpc>
              <a:spcBef>
                <a:spcPts val="980"/>
              </a:spcBef>
            </a:pPr>
            <a:r>
              <a:rPr sz="4400" b="0" spc="-60" dirty="0">
                <a:solidFill>
                  <a:srgbClr val="B8131A"/>
                </a:solidFill>
                <a:latin typeface="Segoe UI Light"/>
                <a:cs typeface="Segoe UI Light"/>
              </a:rPr>
              <a:t>La </a:t>
            </a:r>
            <a:r>
              <a:rPr sz="4400" b="0" spc="-125" dirty="0">
                <a:solidFill>
                  <a:srgbClr val="B8131A"/>
                </a:solidFill>
                <a:latin typeface="Segoe UI Light"/>
                <a:cs typeface="Segoe UI Light"/>
              </a:rPr>
              <a:t>jointure </a:t>
            </a:r>
            <a:r>
              <a:rPr sz="4400" b="0" spc="-120" dirty="0">
                <a:solidFill>
                  <a:srgbClr val="B8131A"/>
                </a:solidFill>
                <a:latin typeface="Segoe UI Light"/>
                <a:cs typeface="Segoe UI Light"/>
              </a:rPr>
              <a:t>naturel</a:t>
            </a:r>
            <a:r>
              <a:rPr sz="4400" b="0" spc="-975" dirty="0">
                <a:solidFill>
                  <a:srgbClr val="B8131A"/>
                </a:solidFill>
                <a:latin typeface="Segoe UI Light"/>
                <a:cs typeface="Segoe UI Light"/>
              </a:rPr>
              <a:t> </a:t>
            </a:r>
            <a:r>
              <a:rPr sz="4400" b="0" dirty="0">
                <a:solidFill>
                  <a:srgbClr val="B8131A"/>
                </a:solidFill>
                <a:latin typeface="Segoe UI Light"/>
                <a:cs typeface="Segoe UI Light"/>
              </a:rPr>
              <a:t>e</a:t>
            </a:r>
            <a:endParaRPr sz="4400" dirty="0">
              <a:latin typeface="Segoe UI Light"/>
              <a:cs typeface="Segoe UI Light"/>
            </a:endParaRPr>
          </a:p>
          <a:p>
            <a:pPr marL="469900" marR="687705" indent="-457200">
              <a:lnSpc>
                <a:spcPct val="100000"/>
              </a:lnSpc>
              <a:spcBef>
                <a:spcPts val="770"/>
              </a:spcBef>
              <a:buFont typeface="Arial"/>
              <a:buChar char="•"/>
              <a:tabLst>
                <a:tab pos="469265" algn="l"/>
                <a:tab pos="469900" algn="l"/>
              </a:tabLst>
            </a:pPr>
            <a:r>
              <a:rPr sz="3900" b="0" spc="-5" dirty="0">
                <a:solidFill>
                  <a:srgbClr val="404040"/>
                </a:solidFill>
                <a:latin typeface="Segoe UI Light"/>
                <a:cs typeface="Segoe UI Light"/>
              </a:rPr>
              <a:t>La </a:t>
            </a:r>
            <a:r>
              <a:rPr sz="3900" b="0" spc="-15" dirty="0">
                <a:solidFill>
                  <a:srgbClr val="404040"/>
                </a:solidFill>
                <a:latin typeface="Segoe UI Light"/>
                <a:cs typeface="Segoe UI Light"/>
              </a:rPr>
              <a:t>jointure </a:t>
            </a:r>
            <a:r>
              <a:rPr sz="3900" b="0" dirty="0">
                <a:solidFill>
                  <a:srgbClr val="404040"/>
                </a:solidFill>
                <a:latin typeface="Segoe UI Light"/>
                <a:cs typeface="Segoe UI Light"/>
              </a:rPr>
              <a:t>est essentielle </a:t>
            </a:r>
            <a:r>
              <a:rPr sz="3900" b="0" spc="-5" dirty="0">
                <a:solidFill>
                  <a:srgbClr val="404040"/>
                </a:solidFill>
                <a:latin typeface="Segoe UI Light"/>
                <a:cs typeface="Segoe UI Light"/>
              </a:rPr>
              <a:t>dans les systèmes  </a:t>
            </a:r>
            <a:r>
              <a:rPr sz="3900" b="0" spc="-10" dirty="0">
                <a:solidFill>
                  <a:srgbClr val="404040"/>
                </a:solidFill>
                <a:latin typeface="Segoe UI Light"/>
                <a:cs typeface="Segoe UI Light"/>
              </a:rPr>
              <a:t>relationnels. </a:t>
            </a:r>
            <a:r>
              <a:rPr sz="3900" b="0" dirty="0">
                <a:solidFill>
                  <a:srgbClr val="404040"/>
                </a:solidFill>
                <a:latin typeface="Segoe UI Light"/>
                <a:cs typeface="Segoe UI Light"/>
              </a:rPr>
              <a:t>Elle </a:t>
            </a:r>
            <a:r>
              <a:rPr sz="3900" b="0" spc="-10" dirty="0">
                <a:solidFill>
                  <a:srgbClr val="404040"/>
                </a:solidFill>
                <a:latin typeface="Segoe UI Light"/>
                <a:cs typeface="Segoe UI Light"/>
              </a:rPr>
              <a:t>permet </a:t>
            </a:r>
            <a:r>
              <a:rPr sz="3900" b="0" spc="-5" dirty="0">
                <a:solidFill>
                  <a:srgbClr val="404040"/>
                </a:solidFill>
                <a:latin typeface="Segoe UI Light"/>
                <a:cs typeface="Segoe UI Light"/>
              </a:rPr>
              <a:t>l’utilisation raisonnable du  </a:t>
            </a:r>
            <a:r>
              <a:rPr sz="3900" b="0" spc="-15" dirty="0">
                <a:solidFill>
                  <a:srgbClr val="404040"/>
                </a:solidFill>
                <a:latin typeface="Segoe UI Light"/>
                <a:cs typeface="Segoe UI Light"/>
              </a:rPr>
              <a:t>produit</a:t>
            </a:r>
            <a:r>
              <a:rPr sz="3900" b="0" dirty="0">
                <a:solidFill>
                  <a:srgbClr val="404040"/>
                </a:solidFill>
                <a:latin typeface="Segoe UI Light"/>
                <a:cs typeface="Segoe UI Light"/>
              </a:rPr>
              <a:t> </a:t>
            </a:r>
            <a:r>
              <a:rPr sz="3900" b="0" spc="15" dirty="0">
                <a:solidFill>
                  <a:srgbClr val="404040"/>
                </a:solidFill>
                <a:latin typeface="Segoe UI Light"/>
                <a:cs typeface="Segoe UI Light"/>
              </a:rPr>
              <a:t>cartésien.</a:t>
            </a:r>
            <a:endParaRPr sz="3900" dirty="0">
              <a:latin typeface="Segoe UI Light"/>
              <a:cs typeface="Segoe UI Light"/>
            </a:endParaRPr>
          </a:p>
          <a:p>
            <a:pPr marL="1003300" marR="473075" lvl="1" indent="-381000">
              <a:lnSpc>
                <a:spcPct val="100000"/>
              </a:lnSpc>
              <a:spcBef>
                <a:spcPts val="750"/>
              </a:spcBef>
              <a:buFont typeface="Arial"/>
              <a:buChar char="–"/>
              <a:tabLst>
                <a:tab pos="1002665" algn="l"/>
                <a:tab pos="1003300" algn="l"/>
              </a:tabLst>
            </a:pPr>
            <a:r>
              <a:rPr sz="3000" spc="-20" dirty="0">
                <a:solidFill>
                  <a:srgbClr val="404040"/>
                </a:solidFill>
                <a:latin typeface="Segoe UI"/>
                <a:cs typeface="Segoe UI"/>
              </a:rPr>
              <a:t>L’équi-jointure </a:t>
            </a:r>
            <a:r>
              <a:rPr sz="3000" dirty="0">
                <a:solidFill>
                  <a:srgbClr val="404040"/>
                </a:solidFill>
                <a:latin typeface="Segoe UI"/>
                <a:cs typeface="Segoe UI"/>
              </a:rPr>
              <a:t>est </a:t>
            </a:r>
            <a:r>
              <a:rPr sz="3000" spc="-5" dirty="0">
                <a:solidFill>
                  <a:srgbClr val="404040"/>
                </a:solidFill>
                <a:latin typeface="Segoe UI"/>
                <a:cs typeface="Segoe UI"/>
              </a:rPr>
              <a:t>une théta-jointure </a:t>
            </a:r>
            <a:r>
              <a:rPr sz="3000" dirty="0">
                <a:solidFill>
                  <a:srgbClr val="404040"/>
                </a:solidFill>
                <a:latin typeface="Segoe UI"/>
                <a:cs typeface="Segoe UI"/>
              </a:rPr>
              <a:t>avec pour qualification  </a:t>
            </a:r>
            <a:r>
              <a:rPr sz="3000" spc="-5" dirty="0">
                <a:solidFill>
                  <a:srgbClr val="404040"/>
                </a:solidFill>
                <a:latin typeface="Segoe UI"/>
                <a:cs typeface="Segoe UI"/>
              </a:rPr>
              <a:t>l’égalité </a:t>
            </a:r>
            <a:r>
              <a:rPr sz="3000" spc="-10" dirty="0">
                <a:solidFill>
                  <a:srgbClr val="404040"/>
                </a:solidFill>
                <a:latin typeface="Segoe UI"/>
                <a:cs typeface="Segoe UI"/>
              </a:rPr>
              <a:t>entre </a:t>
            </a:r>
            <a:r>
              <a:rPr sz="3000" dirty="0">
                <a:solidFill>
                  <a:srgbClr val="404040"/>
                </a:solidFill>
                <a:latin typeface="Segoe UI"/>
                <a:cs typeface="Segoe UI"/>
              </a:rPr>
              <a:t>deux </a:t>
            </a:r>
            <a:r>
              <a:rPr sz="3000" spc="-5" dirty="0">
                <a:solidFill>
                  <a:srgbClr val="404040"/>
                </a:solidFill>
                <a:latin typeface="Segoe UI"/>
                <a:cs typeface="Segoe UI"/>
              </a:rPr>
              <a:t>colonnes.</a:t>
            </a:r>
            <a:endParaRPr sz="3000" dirty="0">
              <a:latin typeface="Segoe UI"/>
              <a:cs typeface="Segoe UI"/>
            </a:endParaRPr>
          </a:p>
          <a:p>
            <a:pPr marL="1003300" marR="5080" lvl="1" indent="-381000">
              <a:lnSpc>
                <a:spcPct val="100000"/>
              </a:lnSpc>
              <a:spcBef>
                <a:spcPts val="720"/>
              </a:spcBef>
              <a:buFont typeface="Arial"/>
              <a:buChar char="–"/>
              <a:tabLst>
                <a:tab pos="1002665" algn="l"/>
                <a:tab pos="1003300" algn="l"/>
              </a:tabLst>
            </a:pPr>
            <a:r>
              <a:rPr sz="3000" dirty="0">
                <a:solidFill>
                  <a:srgbClr val="404040"/>
                </a:solidFill>
                <a:latin typeface="Segoe UI"/>
                <a:cs typeface="Segoe UI"/>
              </a:rPr>
              <a:t>La </a:t>
            </a:r>
            <a:r>
              <a:rPr sz="3000" spc="-10" dirty="0">
                <a:solidFill>
                  <a:srgbClr val="404040"/>
                </a:solidFill>
                <a:latin typeface="Segoe UI"/>
                <a:cs typeface="Segoe UI"/>
              </a:rPr>
              <a:t>jointure </a:t>
            </a:r>
            <a:r>
              <a:rPr sz="3000" spc="-5" dirty="0">
                <a:solidFill>
                  <a:srgbClr val="404040"/>
                </a:solidFill>
                <a:latin typeface="Segoe UI"/>
                <a:cs typeface="Segoe UI"/>
              </a:rPr>
              <a:t>naturelle </a:t>
            </a:r>
            <a:r>
              <a:rPr sz="3000" dirty="0">
                <a:solidFill>
                  <a:srgbClr val="404040"/>
                </a:solidFill>
                <a:latin typeface="Segoe UI"/>
                <a:cs typeface="Segoe UI"/>
              </a:rPr>
              <a:t>est une </a:t>
            </a:r>
            <a:r>
              <a:rPr sz="3000" spc="-10" dirty="0">
                <a:solidFill>
                  <a:srgbClr val="404040"/>
                </a:solidFill>
                <a:latin typeface="Segoe UI"/>
                <a:cs typeface="Segoe UI"/>
              </a:rPr>
              <a:t>équi-jointure </a:t>
            </a:r>
            <a:r>
              <a:rPr sz="3000" dirty="0">
                <a:solidFill>
                  <a:srgbClr val="404040"/>
                </a:solidFill>
                <a:latin typeface="Segoe UI"/>
                <a:cs typeface="Segoe UI"/>
              </a:rPr>
              <a:t>de R et S </a:t>
            </a:r>
            <a:r>
              <a:rPr sz="3000" spc="-5" dirty="0">
                <a:solidFill>
                  <a:srgbClr val="404040"/>
                </a:solidFill>
                <a:latin typeface="Segoe UI"/>
                <a:cs typeface="Segoe UI"/>
              </a:rPr>
              <a:t>sur </a:t>
            </a:r>
            <a:r>
              <a:rPr sz="3000" spc="-10" dirty="0">
                <a:solidFill>
                  <a:srgbClr val="404040"/>
                </a:solidFill>
                <a:latin typeface="Segoe UI"/>
                <a:cs typeface="Segoe UI"/>
              </a:rPr>
              <a:t>tous </a:t>
            </a:r>
            <a:r>
              <a:rPr sz="3000" dirty="0">
                <a:solidFill>
                  <a:srgbClr val="404040"/>
                </a:solidFill>
                <a:latin typeface="Segoe UI"/>
                <a:cs typeface="Segoe UI"/>
              </a:rPr>
              <a:t>les  attributs de </a:t>
            </a:r>
            <a:r>
              <a:rPr sz="3000" spc="-5" dirty="0">
                <a:solidFill>
                  <a:srgbClr val="404040"/>
                </a:solidFill>
                <a:latin typeface="Segoe UI"/>
                <a:cs typeface="Segoe UI"/>
              </a:rPr>
              <a:t>même nom suivie </a:t>
            </a:r>
            <a:r>
              <a:rPr sz="3000" dirty="0">
                <a:solidFill>
                  <a:srgbClr val="404040"/>
                </a:solidFill>
                <a:latin typeface="Segoe UI"/>
                <a:cs typeface="Segoe UI"/>
              </a:rPr>
              <a:t>de la </a:t>
            </a:r>
            <a:r>
              <a:rPr sz="3000" spc="-5" dirty="0">
                <a:solidFill>
                  <a:srgbClr val="404040"/>
                </a:solidFill>
                <a:latin typeface="Segoe UI"/>
                <a:cs typeface="Segoe UI"/>
              </a:rPr>
              <a:t>projection </a:t>
            </a:r>
            <a:r>
              <a:rPr sz="3000" dirty="0">
                <a:solidFill>
                  <a:srgbClr val="404040"/>
                </a:solidFill>
                <a:latin typeface="Segoe UI"/>
                <a:cs typeface="Segoe UI"/>
              </a:rPr>
              <a:t>qui permet de  </a:t>
            </a:r>
            <a:r>
              <a:rPr sz="3000" spc="10" dirty="0">
                <a:solidFill>
                  <a:srgbClr val="404040"/>
                </a:solidFill>
                <a:latin typeface="Segoe UI"/>
                <a:cs typeface="Segoe UI"/>
              </a:rPr>
              <a:t>conserver </a:t>
            </a:r>
            <a:r>
              <a:rPr sz="3000" dirty="0">
                <a:solidFill>
                  <a:srgbClr val="404040"/>
                </a:solidFill>
                <a:latin typeface="Segoe UI"/>
                <a:cs typeface="Segoe UI"/>
              </a:rPr>
              <a:t>un </a:t>
            </a:r>
            <a:r>
              <a:rPr sz="3000" spc="-5" dirty="0">
                <a:solidFill>
                  <a:srgbClr val="404040"/>
                </a:solidFill>
                <a:latin typeface="Segoe UI"/>
                <a:cs typeface="Segoe UI"/>
              </a:rPr>
              <a:t>seul </a:t>
            </a:r>
            <a:r>
              <a:rPr sz="3000" dirty="0">
                <a:solidFill>
                  <a:srgbClr val="404040"/>
                </a:solidFill>
                <a:latin typeface="Segoe UI"/>
                <a:cs typeface="Segoe UI"/>
              </a:rPr>
              <a:t>de ces attributs </a:t>
            </a:r>
            <a:r>
              <a:rPr sz="3000" spc="-5" dirty="0">
                <a:solidFill>
                  <a:srgbClr val="404040"/>
                </a:solidFill>
                <a:latin typeface="Segoe UI"/>
                <a:cs typeface="Segoe UI"/>
              </a:rPr>
              <a:t>égaux </a:t>
            </a:r>
            <a:r>
              <a:rPr sz="3000" dirty="0">
                <a:solidFill>
                  <a:srgbClr val="404040"/>
                </a:solidFill>
                <a:latin typeface="Segoe UI"/>
                <a:cs typeface="Segoe UI"/>
              </a:rPr>
              <a:t>de </a:t>
            </a:r>
            <a:r>
              <a:rPr sz="3000" spc="-5" dirty="0">
                <a:solidFill>
                  <a:srgbClr val="404040"/>
                </a:solidFill>
                <a:latin typeface="Segoe UI"/>
                <a:cs typeface="Segoe UI"/>
              </a:rPr>
              <a:t>même</a:t>
            </a:r>
            <a:r>
              <a:rPr sz="3000" spc="-10" dirty="0">
                <a:solidFill>
                  <a:srgbClr val="404040"/>
                </a:solidFill>
                <a:latin typeface="Segoe UI"/>
                <a:cs typeface="Segoe UI"/>
              </a:rPr>
              <a:t> </a:t>
            </a:r>
            <a:r>
              <a:rPr sz="3000" spc="-5" dirty="0">
                <a:solidFill>
                  <a:srgbClr val="404040"/>
                </a:solidFill>
                <a:latin typeface="Segoe UI"/>
                <a:cs typeface="Segoe UI"/>
              </a:rPr>
              <a:t>nom.</a:t>
            </a:r>
            <a:endParaRPr sz="3000" dirty="0">
              <a:latin typeface="Segoe UI"/>
              <a:cs typeface="Segoe UI"/>
            </a:endParaRPr>
          </a:p>
        </p:txBody>
      </p:sp>
      <p:sp>
        <p:nvSpPr>
          <p:cNvPr id="6" name="object 6"/>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10" name="object 1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9" name="object 9"/>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7" name="object 7"/>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8" name="object 8"/>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2003016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6358255" cy="697230"/>
          </a:xfrm>
          <a:prstGeom prst="rect">
            <a:avLst/>
          </a:prstGeom>
        </p:spPr>
        <p:txBody>
          <a:bodyPr vert="horz" wrap="square" lIns="0" tIns="13335" rIns="0" bIns="0" rtlCol="0">
            <a:spAutoFit/>
          </a:bodyPr>
          <a:lstStyle/>
          <a:p>
            <a:pPr marL="12700">
              <a:lnSpc>
                <a:spcPct val="100000"/>
              </a:lnSpc>
              <a:spcBef>
                <a:spcPts val="105"/>
              </a:spcBef>
            </a:pPr>
            <a:r>
              <a:rPr spc="-114" dirty="0"/>
              <a:t>Exemple</a:t>
            </a:r>
            <a:r>
              <a:rPr spc="-315" dirty="0"/>
              <a:t> </a:t>
            </a:r>
            <a:r>
              <a:rPr spc="-55" dirty="0"/>
              <a:t>de</a:t>
            </a:r>
            <a:r>
              <a:rPr spc="-300" dirty="0"/>
              <a:t> </a:t>
            </a:r>
            <a:r>
              <a:rPr spc="-120" dirty="0"/>
              <a:t>jointure</a:t>
            </a:r>
            <a:r>
              <a:rPr spc="-310" dirty="0"/>
              <a:t> </a:t>
            </a:r>
            <a:r>
              <a:rPr spc="-120" dirty="0"/>
              <a:t>naturel</a:t>
            </a:r>
            <a:r>
              <a:rPr spc="-590" dirty="0"/>
              <a:t> </a:t>
            </a:r>
            <a:r>
              <a:rPr dirty="0"/>
              <a:t>e</a:t>
            </a: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6" name="object 6"/>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4" name="object 4"/>
          <p:cNvSpPr/>
          <p:nvPr/>
        </p:nvSpPr>
        <p:spPr>
          <a:xfrm>
            <a:off x="1639584" y="2411994"/>
            <a:ext cx="7571550" cy="18121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529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557269"/>
            <a:ext cx="11788775" cy="4605107"/>
          </a:xfrm>
          <a:prstGeom prst="rect">
            <a:avLst/>
          </a:prstGeom>
        </p:spPr>
        <p:txBody>
          <a:bodyPr vert="horz" wrap="square" lIns="0" tIns="113030" rIns="0" bIns="0" rtlCol="0">
            <a:spAutoFit/>
          </a:bodyPr>
          <a:lstStyle/>
          <a:p>
            <a:pPr marL="12700">
              <a:lnSpc>
                <a:spcPct val="100000"/>
              </a:lnSpc>
              <a:spcBef>
                <a:spcPts val="890"/>
              </a:spcBef>
            </a:pPr>
            <a:r>
              <a:rPr sz="4400" b="0" spc="-245" dirty="0">
                <a:solidFill>
                  <a:srgbClr val="B8131A"/>
                </a:solidFill>
                <a:latin typeface="Segoe UI Light"/>
                <a:cs typeface="Segoe UI Light"/>
              </a:rPr>
              <a:t>L’outil</a:t>
            </a:r>
            <a:endParaRPr sz="4400" dirty="0">
              <a:latin typeface="Segoe UI Light"/>
              <a:cs typeface="Segoe UI Light"/>
            </a:endParaRPr>
          </a:p>
          <a:p>
            <a:pPr marL="469900" indent="-457200">
              <a:lnSpc>
                <a:spcPct val="100000"/>
              </a:lnSpc>
              <a:spcBef>
                <a:spcPts val="785"/>
              </a:spcBef>
              <a:buFont typeface="Arial"/>
              <a:buChar char="•"/>
              <a:tabLst>
                <a:tab pos="469265" algn="l"/>
                <a:tab pos="469900" algn="l"/>
              </a:tabLst>
            </a:pPr>
            <a:r>
              <a:rPr sz="4250" b="0" spc="5" dirty="0">
                <a:solidFill>
                  <a:srgbClr val="404040"/>
                </a:solidFill>
                <a:latin typeface="Segoe UI Light"/>
                <a:cs typeface="Segoe UI Light"/>
              </a:rPr>
              <a:t>Le SGBD</a:t>
            </a:r>
            <a:r>
              <a:rPr sz="4250" b="0" spc="-20" dirty="0">
                <a:solidFill>
                  <a:srgbClr val="404040"/>
                </a:solidFill>
                <a:latin typeface="Segoe UI Light"/>
                <a:cs typeface="Segoe UI Light"/>
              </a:rPr>
              <a:t> </a:t>
            </a:r>
            <a:r>
              <a:rPr sz="4250" b="0" dirty="0">
                <a:solidFill>
                  <a:srgbClr val="404040"/>
                </a:solidFill>
                <a:latin typeface="Segoe UI Light"/>
                <a:cs typeface="Segoe UI Light"/>
              </a:rPr>
              <a:t>:</a:t>
            </a:r>
            <a:endParaRPr sz="4250" dirty="0">
              <a:latin typeface="Segoe UI Light"/>
              <a:cs typeface="Segoe UI Light"/>
            </a:endParaRPr>
          </a:p>
          <a:p>
            <a:pPr marL="1003300" marR="2024380" lvl="1" indent="-381000">
              <a:lnSpc>
                <a:spcPct val="100000"/>
              </a:lnSpc>
              <a:spcBef>
                <a:spcPts val="775"/>
              </a:spcBef>
              <a:buFont typeface="Arial"/>
              <a:buChar char="–"/>
              <a:tabLst>
                <a:tab pos="1003300" algn="l"/>
              </a:tabLst>
            </a:pPr>
            <a:r>
              <a:rPr lang="fr-FR" sz="3200" dirty="0">
                <a:solidFill>
                  <a:srgbClr val="404040"/>
                </a:solidFill>
                <a:latin typeface="Segoe UI"/>
              </a:rPr>
              <a:t>Un Système de Gestion de Base de Données (SGBD) est un logiciel qui permet de stocker des informations dans une base de données. Un tel système permet de lire, écrire, modifier, trier, transformer ou même imprimer les données qui sont contenus dans la base de données.</a:t>
            </a:r>
            <a:endParaRPr sz="3200" dirty="0">
              <a:solidFill>
                <a:srgbClr val="404040"/>
              </a:solidFill>
              <a:latin typeface="Segoe UI"/>
            </a:endParaRPr>
          </a:p>
        </p:txBody>
      </p:sp>
      <p:sp>
        <p:nvSpPr>
          <p:cNvPr id="4" name="object 4"/>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5" name="object 5"/>
          <p:cNvSpPr txBox="1"/>
          <p:nvPr/>
        </p:nvSpPr>
        <p:spPr>
          <a:xfrm>
            <a:off x="1044955" y="36321"/>
            <a:ext cx="42925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SGBD</a:t>
            </a:r>
            <a:endParaRPr sz="1200">
              <a:latin typeface="Segoe UI"/>
              <a:cs typeface="Segoe UI"/>
            </a:endParaRPr>
          </a:p>
        </p:txBody>
      </p:sp>
      <p:sp>
        <p:nvSpPr>
          <p:cNvPr id="6" name="object 6"/>
          <p:cNvSpPr txBox="1"/>
          <p:nvPr/>
        </p:nvSpPr>
        <p:spPr>
          <a:xfrm>
            <a:off x="1615186" y="36321"/>
            <a:ext cx="136715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Modélisation</a:t>
            </a:r>
            <a:endParaRPr sz="1200">
              <a:latin typeface="Segoe UI"/>
              <a:cs typeface="Segoe UI"/>
            </a:endParaRPr>
          </a:p>
        </p:txBody>
      </p:sp>
      <p:sp>
        <p:nvSpPr>
          <p:cNvPr id="8" name="object 8"/>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Tree>
    <p:extLst>
      <p:ext uri="{BB962C8B-B14F-4D97-AF65-F5344CB8AC3E}">
        <p14:creationId xmlns:p14="http://schemas.microsoft.com/office/powerpoint/2010/main" val="11161917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308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15</a:t>
            </a:r>
            <a:endParaRPr sz="1200">
              <a:latin typeface="Segoe UI Light"/>
              <a:cs typeface="Segoe UI Light"/>
            </a:endParaRPr>
          </a:p>
        </p:txBody>
      </p:sp>
      <p:sp>
        <p:nvSpPr>
          <p:cNvPr id="4" name="object 4"/>
          <p:cNvSpPr txBox="1"/>
          <p:nvPr/>
        </p:nvSpPr>
        <p:spPr>
          <a:xfrm>
            <a:off x="178409" y="656920"/>
            <a:ext cx="10647680" cy="1285240"/>
          </a:xfrm>
          <a:prstGeom prst="rect">
            <a:avLst/>
          </a:prstGeom>
        </p:spPr>
        <p:txBody>
          <a:bodyPr vert="horz" wrap="square" lIns="0" tIns="13335" rIns="0" bIns="0" rtlCol="0">
            <a:spAutoFit/>
          </a:bodyPr>
          <a:lstStyle/>
          <a:p>
            <a:pPr marL="12700">
              <a:lnSpc>
                <a:spcPct val="100000"/>
              </a:lnSpc>
              <a:spcBef>
                <a:spcPts val="105"/>
              </a:spcBef>
            </a:pPr>
            <a:r>
              <a:rPr sz="4400" b="0" spc="-60" dirty="0">
                <a:solidFill>
                  <a:srgbClr val="B8131A"/>
                </a:solidFill>
                <a:latin typeface="Segoe UI Light"/>
                <a:cs typeface="Segoe UI Light"/>
              </a:rPr>
              <a:t>La</a:t>
            </a:r>
            <a:r>
              <a:rPr sz="4400" b="0" spc="-275" dirty="0">
                <a:solidFill>
                  <a:srgbClr val="B8131A"/>
                </a:solidFill>
                <a:latin typeface="Segoe UI Light"/>
                <a:cs typeface="Segoe UI Light"/>
              </a:rPr>
              <a:t> </a:t>
            </a:r>
            <a:r>
              <a:rPr sz="4400" b="0" spc="-125" dirty="0">
                <a:solidFill>
                  <a:srgbClr val="B8131A"/>
                </a:solidFill>
                <a:latin typeface="Segoe UI Light"/>
                <a:cs typeface="Segoe UI Light"/>
              </a:rPr>
              <a:t>jointure</a:t>
            </a:r>
            <a:r>
              <a:rPr sz="4400" b="0" spc="-295" dirty="0">
                <a:solidFill>
                  <a:srgbClr val="B8131A"/>
                </a:solidFill>
                <a:latin typeface="Segoe UI Light"/>
                <a:cs typeface="Segoe UI Light"/>
              </a:rPr>
              <a:t> </a:t>
            </a:r>
            <a:r>
              <a:rPr sz="4400" b="0" spc="-120" dirty="0">
                <a:solidFill>
                  <a:srgbClr val="B8131A"/>
                </a:solidFill>
                <a:latin typeface="Segoe UI Light"/>
                <a:cs typeface="Segoe UI Light"/>
              </a:rPr>
              <a:t>naturel</a:t>
            </a:r>
            <a:r>
              <a:rPr sz="4400" b="0" spc="-580" dirty="0">
                <a:solidFill>
                  <a:srgbClr val="B8131A"/>
                </a:solidFill>
                <a:latin typeface="Segoe UI Light"/>
                <a:cs typeface="Segoe UI Light"/>
              </a:rPr>
              <a:t> </a:t>
            </a:r>
            <a:r>
              <a:rPr sz="4400" b="0" dirty="0">
                <a:solidFill>
                  <a:srgbClr val="B8131A"/>
                </a:solidFill>
                <a:latin typeface="Segoe UI Light"/>
                <a:cs typeface="Segoe UI Light"/>
              </a:rPr>
              <a:t>e</a:t>
            </a:r>
            <a:r>
              <a:rPr sz="4400" b="0" spc="-295" dirty="0">
                <a:solidFill>
                  <a:srgbClr val="B8131A"/>
                </a:solidFill>
                <a:latin typeface="Segoe UI Light"/>
                <a:cs typeface="Segoe UI Light"/>
              </a:rPr>
              <a:t> </a:t>
            </a:r>
            <a:r>
              <a:rPr sz="4400" b="0" spc="-95" dirty="0">
                <a:solidFill>
                  <a:srgbClr val="B8131A"/>
                </a:solidFill>
                <a:latin typeface="Segoe UI Light"/>
                <a:cs typeface="Segoe UI Light"/>
              </a:rPr>
              <a:t>avec</a:t>
            </a:r>
            <a:r>
              <a:rPr sz="4400" b="0" spc="-280" dirty="0">
                <a:solidFill>
                  <a:srgbClr val="B8131A"/>
                </a:solidFill>
                <a:latin typeface="Segoe UI Light"/>
                <a:cs typeface="Segoe UI Light"/>
              </a:rPr>
              <a:t> </a:t>
            </a:r>
            <a:r>
              <a:rPr sz="4400" b="0" spc="-80" dirty="0">
                <a:solidFill>
                  <a:srgbClr val="B8131A"/>
                </a:solidFill>
                <a:latin typeface="Segoe UI Light"/>
                <a:cs typeface="Segoe UI Light"/>
              </a:rPr>
              <a:t>des</a:t>
            </a:r>
            <a:r>
              <a:rPr sz="4400" b="0" spc="-285" dirty="0">
                <a:solidFill>
                  <a:srgbClr val="B8131A"/>
                </a:solidFill>
                <a:latin typeface="Segoe UI Light"/>
                <a:cs typeface="Segoe UI Light"/>
              </a:rPr>
              <a:t> </a:t>
            </a:r>
            <a:r>
              <a:rPr sz="4400" b="0" spc="-120" dirty="0">
                <a:solidFill>
                  <a:srgbClr val="B8131A"/>
                </a:solidFill>
                <a:latin typeface="Segoe UI Light"/>
                <a:cs typeface="Segoe UI Light"/>
              </a:rPr>
              <a:t>opérations</a:t>
            </a:r>
            <a:r>
              <a:rPr sz="4400" b="0" spc="-290" dirty="0">
                <a:solidFill>
                  <a:srgbClr val="B8131A"/>
                </a:solidFill>
                <a:latin typeface="Segoe UI Light"/>
                <a:cs typeface="Segoe UI Light"/>
              </a:rPr>
              <a:t> </a:t>
            </a:r>
            <a:r>
              <a:rPr sz="4400" b="0" spc="-55" dirty="0">
                <a:solidFill>
                  <a:srgbClr val="B8131A"/>
                </a:solidFill>
                <a:latin typeface="Segoe UI Light"/>
                <a:cs typeface="Segoe UI Light"/>
              </a:rPr>
              <a:t>de</a:t>
            </a:r>
            <a:r>
              <a:rPr sz="4400" b="0" spc="-280" dirty="0">
                <a:solidFill>
                  <a:srgbClr val="B8131A"/>
                </a:solidFill>
                <a:latin typeface="Segoe UI Light"/>
                <a:cs typeface="Segoe UI Light"/>
              </a:rPr>
              <a:t> </a:t>
            </a:r>
            <a:r>
              <a:rPr sz="4400" b="0" spc="-90" dirty="0">
                <a:solidFill>
                  <a:srgbClr val="B8131A"/>
                </a:solidFill>
                <a:latin typeface="Segoe UI Light"/>
                <a:cs typeface="Segoe UI Light"/>
              </a:rPr>
              <a:t>base</a:t>
            </a:r>
            <a:endParaRPr sz="4400">
              <a:latin typeface="Segoe UI Light"/>
              <a:cs typeface="Segoe UI Light"/>
            </a:endParaRPr>
          </a:p>
          <a:p>
            <a:pPr marL="469900" indent="-457200">
              <a:lnSpc>
                <a:spcPct val="100000"/>
              </a:lnSpc>
              <a:spcBef>
                <a:spcPts val="2230"/>
              </a:spcBef>
              <a:buFont typeface="Arial"/>
              <a:buChar char="•"/>
              <a:tabLst>
                <a:tab pos="469265" algn="l"/>
                <a:tab pos="469900" algn="l"/>
              </a:tabLst>
            </a:pPr>
            <a:r>
              <a:rPr sz="2000" b="0" spc="-5" dirty="0">
                <a:solidFill>
                  <a:srgbClr val="404040"/>
                </a:solidFill>
                <a:latin typeface="Segoe UI Light"/>
                <a:cs typeface="Segoe UI Light"/>
              </a:rPr>
              <a:t>Soit </a:t>
            </a:r>
            <a:r>
              <a:rPr sz="2000" b="0" i="1" dirty="0">
                <a:solidFill>
                  <a:srgbClr val="404040"/>
                </a:solidFill>
                <a:latin typeface="Segoe UI Light"/>
                <a:cs typeface="Segoe UI Light"/>
              </a:rPr>
              <a:t>V </a:t>
            </a:r>
            <a:r>
              <a:rPr sz="2000" b="0" spc="-30" dirty="0">
                <a:solidFill>
                  <a:srgbClr val="404040"/>
                </a:solidFill>
                <a:latin typeface="Segoe UI Light"/>
                <a:cs typeface="Segoe UI Light"/>
              </a:rPr>
              <a:t>l’ensemble </a:t>
            </a:r>
            <a:r>
              <a:rPr sz="2000" b="0" spc="-5" dirty="0">
                <a:solidFill>
                  <a:srgbClr val="404040"/>
                </a:solidFill>
                <a:latin typeface="Segoe UI Light"/>
                <a:cs typeface="Segoe UI Light"/>
              </a:rPr>
              <a:t>des attributs des</a:t>
            </a:r>
            <a:r>
              <a:rPr sz="2000" b="0" spc="60" dirty="0">
                <a:solidFill>
                  <a:srgbClr val="404040"/>
                </a:solidFill>
                <a:latin typeface="Segoe UI Light"/>
                <a:cs typeface="Segoe UI Light"/>
              </a:rPr>
              <a:t> </a:t>
            </a:r>
            <a:r>
              <a:rPr sz="2000" b="0" spc="-5" dirty="0">
                <a:solidFill>
                  <a:srgbClr val="404040"/>
                </a:solidFill>
                <a:latin typeface="Segoe UI Light"/>
                <a:cs typeface="Segoe UI Light"/>
              </a:rPr>
              <a:t>relations</a:t>
            </a:r>
            <a:endParaRPr sz="2000">
              <a:latin typeface="Segoe UI Light"/>
              <a:cs typeface="Segoe UI Light"/>
            </a:endParaRPr>
          </a:p>
        </p:txBody>
      </p:sp>
      <p:sp>
        <p:nvSpPr>
          <p:cNvPr id="5" name="object 5"/>
          <p:cNvSpPr/>
          <p:nvPr/>
        </p:nvSpPr>
        <p:spPr>
          <a:xfrm>
            <a:off x="3935729" y="2495071"/>
            <a:ext cx="3210657" cy="30621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8739" y="36321"/>
            <a:ext cx="6286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Principes</a:t>
            </a:r>
            <a:endParaRPr sz="1200">
              <a:latin typeface="Segoe UI"/>
              <a:cs typeface="Segoe UI"/>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a:t>
            </a:r>
            <a:r>
              <a:rPr spc="-15" dirty="0"/>
              <a:t>C</a:t>
            </a:r>
            <a:r>
              <a:rPr spc="-10" dirty="0"/>
              <a:t>SI</a:t>
            </a:r>
          </a:p>
        </p:txBody>
      </p:sp>
      <p:sp>
        <p:nvSpPr>
          <p:cNvPr id="10" name="object 10"/>
          <p:cNvSpPr txBox="1">
            <a:spLocks noGrp="1"/>
          </p:cNvSpPr>
          <p:nvPr>
            <p:ph type="dt" sz="half" idx="6"/>
          </p:nvPr>
        </p:nvSpPr>
        <p:spPr>
          <a:xfrm>
            <a:off x="1309497" y="6616143"/>
            <a:ext cx="932180" cy="176330"/>
          </a:xfrm>
          <a:prstGeom prst="rect">
            <a:avLst/>
          </a:prstGeom>
        </p:spPr>
        <p:txBody>
          <a:bodyPr vert="horz" wrap="square" lIns="0" tIns="22225" rIns="0" bIns="0" rtlCol="0">
            <a:spAutoFit/>
          </a:bodyPr>
          <a:lstStyle/>
          <a:p>
            <a:pPr marL="12700">
              <a:lnSpc>
                <a:spcPct val="100000"/>
              </a:lnSpc>
              <a:spcBef>
                <a:spcPts val="175"/>
              </a:spcBef>
            </a:pPr>
            <a:r>
              <a:rPr lang="fr-FR" spc="-5" dirty="0"/>
              <a:t>INSY2S</a:t>
            </a:r>
            <a:endParaRPr spc="-5" dirty="0"/>
          </a:p>
        </p:txBody>
      </p:sp>
      <p:sp>
        <p:nvSpPr>
          <p:cNvPr id="8" name="object 8"/>
          <p:cNvSpPr txBox="1"/>
          <p:nvPr/>
        </p:nvSpPr>
        <p:spPr>
          <a:xfrm>
            <a:off x="843788" y="36321"/>
            <a:ext cx="14274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Opérateurs</a:t>
            </a:r>
            <a:r>
              <a:rPr sz="1200" b="1" spc="-45" dirty="0">
                <a:latin typeface="Segoe UI"/>
                <a:cs typeface="Segoe UI"/>
              </a:rPr>
              <a:t> </a:t>
            </a:r>
            <a:r>
              <a:rPr sz="1200" b="1" spc="-10" dirty="0">
                <a:latin typeface="Segoe UI"/>
                <a:cs typeface="Segoe UI"/>
              </a:rPr>
              <a:t>binaires</a:t>
            </a:r>
            <a:endParaRPr sz="1200">
              <a:latin typeface="Segoe UI"/>
              <a:cs typeface="Segoe UI"/>
            </a:endParaRPr>
          </a:p>
        </p:txBody>
      </p:sp>
      <p:sp>
        <p:nvSpPr>
          <p:cNvPr id="9" name="object 9"/>
          <p:cNvSpPr txBox="1"/>
          <p:nvPr/>
        </p:nvSpPr>
        <p:spPr>
          <a:xfrm>
            <a:off x="2412238" y="36321"/>
            <a:ext cx="64198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D9D9D9"/>
                </a:solidFill>
                <a:latin typeface="Segoe UI"/>
                <a:cs typeface="Segoe UI"/>
              </a:rPr>
              <a:t>R</a:t>
            </a:r>
            <a:r>
              <a:rPr sz="1200" spc="-5" dirty="0">
                <a:solidFill>
                  <a:srgbClr val="D9D9D9"/>
                </a:solidFill>
                <a:latin typeface="Segoe UI"/>
                <a:cs typeface="Segoe UI"/>
              </a:rPr>
              <a:t>e</a:t>
            </a:r>
            <a:r>
              <a:rPr sz="1200" dirty="0">
                <a:solidFill>
                  <a:srgbClr val="D9D9D9"/>
                </a:solidFill>
                <a:latin typeface="Segoe UI"/>
                <a:cs typeface="Segoe UI"/>
              </a:rPr>
              <a:t>q</a:t>
            </a:r>
            <a:r>
              <a:rPr sz="1200" spc="5" dirty="0">
                <a:solidFill>
                  <a:srgbClr val="D9D9D9"/>
                </a:solidFill>
                <a:latin typeface="Segoe UI"/>
                <a:cs typeface="Segoe UI"/>
              </a:rPr>
              <a:t>u</a:t>
            </a:r>
            <a:r>
              <a:rPr sz="1200" spc="-5" dirty="0">
                <a:solidFill>
                  <a:srgbClr val="D9D9D9"/>
                </a:solidFill>
                <a:latin typeface="Segoe UI"/>
                <a:cs typeface="Segoe UI"/>
              </a:rPr>
              <a:t>ê</a:t>
            </a:r>
            <a:r>
              <a:rPr sz="1200" spc="-15" dirty="0">
                <a:solidFill>
                  <a:srgbClr val="D9D9D9"/>
                </a:solidFill>
                <a:latin typeface="Segoe UI"/>
                <a:cs typeface="Segoe UI"/>
              </a:rPr>
              <a:t>t</a:t>
            </a:r>
            <a:r>
              <a:rPr sz="1200" spc="-5" dirty="0">
                <a:solidFill>
                  <a:srgbClr val="D9D9D9"/>
                </a:solidFill>
                <a:latin typeface="Segoe UI"/>
                <a:cs typeface="Segoe UI"/>
              </a:rPr>
              <a:t>e</a:t>
            </a:r>
            <a:r>
              <a:rPr sz="1200" dirty="0">
                <a:solidFill>
                  <a:srgbClr val="D9D9D9"/>
                </a:solidFill>
                <a:latin typeface="Segoe UI"/>
                <a:cs typeface="Segoe UI"/>
              </a:rPr>
              <a:t>s</a:t>
            </a:r>
            <a:endParaRPr sz="1200">
              <a:latin typeface="Segoe UI"/>
              <a:cs typeface="Segoe UI"/>
            </a:endParaRPr>
          </a:p>
        </p:txBody>
      </p:sp>
    </p:spTree>
    <p:extLst>
      <p:ext uri="{BB962C8B-B14F-4D97-AF65-F5344CB8AC3E}">
        <p14:creationId xmlns:p14="http://schemas.microsoft.com/office/powerpoint/2010/main" val="23327310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01673" y="3196589"/>
            <a:ext cx="6908165" cy="307975"/>
          </a:xfrm>
          <a:custGeom>
            <a:avLst/>
            <a:gdLst/>
            <a:ahLst/>
            <a:cxnLst/>
            <a:rect l="l" t="t" r="r" b="b"/>
            <a:pathLst>
              <a:path w="6908165" h="307975">
                <a:moveTo>
                  <a:pt x="6827006" y="0"/>
                </a:moveTo>
                <a:lnTo>
                  <a:pt x="6823831" y="10160"/>
                </a:lnTo>
                <a:lnTo>
                  <a:pt x="6837973" y="17522"/>
                </a:lnTo>
                <a:lnTo>
                  <a:pt x="6850294" y="28194"/>
                </a:lnTo>
                <a:lnTo>
                  <a:pt x="6876184" y="79680"/>
                </a:lnTo>
                <a:lnTo>
                  <a:pt x="6883943" y="126821"/>
                </a:lnTo>
                <a:lnTo>
                  <a:pt x="6884918" y="153797"/>
                </a:lnTo>
                <a:lnTo>
                  <a:pt x="6883943" y="180754"/>
                </a:lnTo>
                <a:lnTo>
                  <a:pt x="6876184" y="227859"/>
                </a:lnTo>
                <a:lnTo>
                  <a:pt x="6860782" y="265320"/>
                </a:lnTo>
                <a:lnTo>
                  <a:pt x="6823831" y="297307"/>
                </a:lnTo>
                <a:lnTo>
                  <a:pt x="6827006" y="307467"/>
                </a:lnTo>
                <a:lnTo>
                  <a:pt x="6861280" y="289147"/>
                </a:lnTo>
                <a:lnTo>
                  <a:pt x="6886696" y="254635"/>
                </a:lnTo>
                <a:lnTo>
                  <a:pt x="6902523" y="208057"/>
                </a:lnTo>
                <a:lnTo>
                  <a:pt x="6907778" y="153670"/>
                </a:lnTo>
                <a:lnTo>
                  <a:pt x="6906466" y="125573"/>
                </a:lnTo>
                <a:lnTo>
                  <a:pt x="6895937" y="75142"/>
                </a:lnTo>
                <a:lnTo>
                  <a:pt x="6875101" y="33539"/>
                </a:lnTo>
                <a:lnTo>
                  <a:pt x="6845244" y="7147"/>
                </a:lnTo>
                <a:lnTo>
                  <a:pt x="6827006" y="0"/>
                </a:lnTo>
                <a:close/>
              </a:path>
              <a:path w="6908165" h="307975">
                <a:moveTo>
                  <a:pt x="80766" y="0"/>
                </a:moveTo>
                <a:lnTo>
                  <a:pt x="46380" y="18319"/>
                </a:lnTo>
                <a:lnTo>
                  <a:pt x="20949" y="52832"/>
                </a:lnTo>
                <a:lnTo>
                  <a:pt x="5232" y="99393"/>
                </a:lnTo>
                <a:lnTo>
                  <a:pt x="0" y="153797"/>
                </a:lnTo>
                <a:lnTo>
                  <a:pt x="1303" y="181840"/>
                </a:lnTo>
                <a:lnTo>
                  <a:pt x="11781" y="232322"/>
                </a:lnTo>
                <a:lnTo>
                  <a:pt x="32545" y="273927"/>
                </a:lnTo>
                <a:lnTo>
                  <a:pt x="62454" y="300319"/>
                </a:lnTo>
                <a:lnTo>
                  <a:pt x="80766" y="307467"/>
                </a:lnTo>
                <a:lnTo>
                  <a:pt x="83814" y="297307"/>
                </a:lnTo>
                <a:lnTo>
                  <a:pt x="69691" y="289946"/>
                </a:lnTo>
                <a:lnTo>
                  <a:pt x="57413" y="279288"/>
                </a:lnTo>
                <a:lnTo>
                  <a:pt x="31533" y="227859"/>
                </a:lnTo>
                <a:lnTo>
                  <a:pt x="23810" y="180754"/>
                </a:lnTo>
                <a:lnTo>
                  <a:pt x="22858" y="153670"/>
                </a:lnTo>
                <a:lnTo>
                  <a:pt x="23810" y="126821"/>
                </a:lnTo>
                <a:lnTo>
                  <a:pt x="31533" y="79680"/>
                </a:lnTo>
                <a:lnTo>
                  <a:pt x="46970" y="42199"/>
                </a:lnTo>
                <a:lnTo>
                  <a:pt x="83814" y="10160"/>
                </a:lnTo>
                <a:lnTo>
                  <a:pt x="80766" y="0"/>
                </a:lnTo>
                <a:close/>
              </a:path>
            </a:pathLst>
          </a:custGeom>
          <a:solidFill>
            <a:srgbClr val="404040"/>
          </a:solidFill>
        </p:spPr>
        <p:txBody>
          <a:bodyPr wrap="square" lIns="0" tIns="0" rIns="0" bIns="0" rtlCol="0"/>
          <a:lstStyle/>
          <a:p>
            <a:endParaRPr/>
          </a:p>
        </p:txBody>
      </p:sp>
      <p:sp>
        <p:nvSpPr>
          <p:cNvPr id="3" name="object 3"/>
          <p:cNvSpPr txBox="1"/>
          <p:nvPr/>
        </p:nvSpPr>
        <p:spPr>
          <a:xfrm>
            <a:off x="178409" y="1371726"/>
            <a:ext cx="11806555" cy="2167890"/>
          </a:xfrm>
          <a:prstGeom prst="rect">
            <a:avLst/>
          </a:prstGeom>
        </p:spPr>
        <p:txBody>
          <a:bodyPr vert="horz" wrap="square" lIns="0" tIns="13335" rIns="0" bIns="0" rtlCol="0">
            <a:spAutoFit/>
          </a:bodyPr>
          <a:lstStyle/>
          <a:p>
            <a:pPr marL="12700" marR="6824980">
              <a:lnSpc>
                <a:spcPct val="100000"/>
              </a:lnSpc>
              <a:spcBef>
                <a:spcPts val="105"/>
              </a:spcBef>
            </a:pPr>
            <a:r>
              <a:rPr sz="2000" b="0" spc="-5" dirty="0">
                <a:solidFill>
                  <a:srgbClr val="404040"/>
                </a:solidFill>
                <a:latin typeface="Segoe UI Light"/>
                <a:cs typeface="Segoe UI Light"/>
              </a:rPr>
              <a:t>Fournisseur </a:t>
            </a:r>
            <a:r>
              <a:rPr sz="2000" b="0" spc="-20" dirty="0">
                <a:solidFill>
                  <a:srgbClr val="404040"/>
                </a:solidFill>
                <a:latin typeface="Segoe UI Light"/>
                <a:cs typeface="Segoe UI Light"/>
              </a:rPr>
              <a:t>(</a:t>
            </a:r>
            <a:r>
              <a:rPr sz="2000" b="0" u="heavy" spc="-20" dirty="0">
                <a:solidFill>
                  <a:srgbClr val="404040"/>
                </a:solidFill>
                <a:uFill>
                  <a:solidFill>
                    <a:srgbClr val="404040"/>
                  </a:solidFill>
                </a:uFill>
                <a:latin typeface="Segoe UI Light"/>
                <a:cs typeface="Segoe UI Light"/>
              </a:rPr>
              <a:t>N°Fournisseur</a:t>
            </a:r>
            <a:r>
              <a:rPr sz="2000" b="0" spc="-20" dirty="0">
                <a:solidFill>
                  <a:srgbClr val="404040"/>
                </a:solidFill>
                <a:latin typeface="Segoe UI Light"/>
                <a:cs typeface="Segoe UI Light"/>
              </a:rPr>
              <a:t>, </a:t>
            </a:r>
            <a:r>
              <a:rPr sz="2000" b="0" spc="-5" dirty="0">
                <a:solidFill>
                  <a:srgbClr val="404040"/>
                </a:solidFill>
                <a:latin typeface="Segoe UI Light"/>
                <a:cs typeface="Segoe UI Light"/>
              </a:rPr>
              <a:t>nom, adresse, ville)  </a:t>
            </a:r>
            <a:r>
              <a:rPr sz="2000" b="0" spc="-10" dirty="0">
                <a:solidFill>
                  <a:srgbClr val="404040"/>
                </a:solidFill>
                <a:latin typeface="Segoe UI Light"/>
                <a:cs typeface="Segoe UI Light"/>
              </a:rPr>
              <a:t>Produit </a:t>
            </a:r>
            <a:r>
              <a:rPr sz="2000" b="0" spc="-5" dirty="0">
                <a:solidFill>
                  <a:srgbClr val="404040"/>
                </a:solidFill>
                <a:latin typeface="Segoe UI Light"/>
                <a:cs typeface="Segoe UI Light"/>
              </a:rPr>
              <a:t>(</a:t>
            </a:r>
            <a:r>
              <a:rPr sz="2000" b="0" u="heavy" spc="-5" dirty="0">
                <a:solidFill>
                  <a:srgbClr val="404040"/>
                </a:solidFill>
                <a:uFill>
                  <a:solidFill>
                    <a:srgbClr val="404040"/>
                  </a:solidFill>
                </a:uFill>
                <a:latin typeface="Segoe UI Light"/>
                <a:cs typeface="Segoe UI Light"/>
              </a:rPr>
              <a:t>N°Produit</a:t>
            </a:r>
            <a:r>
              <a:rPr sz="2000" b="0" spc="-5" dirty="0">
                <a:solidFill>
                  <a:srgbClr val="404040"/>
                </a:solidFill>
                <a:latin typeface="Segoe UI Light"/>
                <a:cs typeface="Segoe UI Light"/>
              </a:rPr>
              <a:t>, nom, prix,</a:t>
            </a:r>
            <a:r>
              <a:rPr sz="2000" b="0" spc="25" dirty="0">
                <a:solidFill>
                  <a:srgbClr val="404040"/>
                </a:solidFill>
                <a:latin typeface="Segoe UI Light"/>
                <a:cs typeface="Segoe UI Light"/>
              </a:rPr>
              <a:t> </a:t>
            </a:r>
            <a:r>
              <a:rPr sz="2000" b="0" spc="-5" dirty="0">
                <a:solidFill>
                  <a:srgbClr val="404040"/>
                </a:solidFill>
                <a:latin typeface="Segoe UI Light"/>
                <a:cs typeface="Segoe UI Light"/>
              </a:rPr>
              <a:t>couleur)</a:t>
            </a:r>
            <a:endParaRPr sz="2000" dirty="0">
              <a:latin typeface="Segoe UI Light"/>
              <a:cs typeface="Segoe UI Light"/>
            </a:endParaRPr>
          </a:p>
          <a:p>
            <a:pPr marL="12700">
              <a:lnSpc>
                <a:spcPct val="100000"/>
              </a:lnSpc>
            </a:pPr>
            <a:r>
              <a:rPr sz="2000" b="0" dirty="0">
                <a:solidFill>
                  <a:srgbClr val="404040"/>
                </a:solidFill>
                <a:latin typeface="Segoe UI Light"/>
                <a:cs typeface="Segoe UI Light"/>
              </a:rPr>
              <a:t>Commande </a:t>
            </a:r>
            <a:r>
              <a:rPr sz="2000" b="0" spc="-5" dirty="0">
                <a:solidFill>
                  <a:srgbClr val="404040"/>
                </a:solidFill>
                <a:latin typeface="Segoe UI Light"/>
                <a:cs typeface="Segoe UI Light"/>
              </a:rPr>
              <a:t>(</a:t>
            </a:r>
            <a:r>
              <a:rPr sz="2000" b="0" u="heavy" spc="-5" dirty="0">
                <a:solidFill>
                  <a:srgbClr val="404040"/>
                </a:solidFill>
                <a:uFill>
                  <a:solidFill>
                    <a:srgbClr val="404040"/>
                  </a:solidFill>
                </a:uFill>
                <a:latin typeface="Segoe UI Light"/>
                <a:cs typeface="Segoe UI Light"/>
              </a:rPr>
              <a:t>N°Commande</a:t>
            </a:r>
            <a:r>
              <a:rPr sz="2000" b="0" spc="-5" dirty="0">
                <a:solidFill>
                  <a:srgbClr val="404040"/>
                </a:solidFill>
                <a:latin typeface="Segoe UI Light"/>
                <a:cs typeface="Segoe UI Light"/>
              </a:rPr>
              <a:t>, quantité, </a:t>
            </a:r>
            <a:r>
              <a:rPr sz="2000" b="0" spc="-20" dirty="0">
                <a:solidFill>
                  <a:srgbClr val="404040"/>
                </a:solidFill>
                <a:latin typeface="Segoe UI Light"/>
                <a:cs typeface="Segoe UI Light"/>
              </a:rPr>
              <a:t>#N°Fournisseur,</a:t>
            </a:r>
            <a:r>
              <a:rPr sz="2000" b="0" spc="-10" dirty="0">
                <a:solidFill>
                  <a:srgbClr val="404040"/>
                </a:solidFill>
                <a:latin typeface="Segoe UI Light"/>
                <a:cs typeface="Segoe UI Light"/>
              </a:rPr>
              <a:t> </a:t>
            </a:r>
            <a:r>
              <a:rPr sz="2000" b="0" spc="-5" dirty="0">
                <a:solidFill>
                  <a:srgbClr val="404040"/>
                </a:solidFill>
                <a:latin typeface="Segoe UI Light"/>
                <a:cs typeface="Segoe UI Light"/>
              </a:rPr>
              <a:t>#N°Produit)</a:t>
            </a:r>
            <a:endParaRPr sz="2000" dirty="0">
              <a:latin typeface="Segoe UI Light"/>
              <a:cs typeface="Segoe UI Light"/>
            </a:endParaRPr>
          </a:p>
          <a:p>
            <a:pPr>
              <a:lnSpc>
                <a:spcPct val="100000"/>
              </a:lnSpc>
              <a:spcBef>
                <a:spcPts val="40"/>
              </a:spcBef>
            </a:pPr>
            <a:endParaRPr sz="2050" dirty="0">
              <a:latin typeface="Times New Roman"/>
              <a:cs typeface="Times New Roman"/>
            </a:endParaRPr>
          </a:p>
          <a:p>
            <a:pPr marL="12700">
              <a:lnSpc>
                <a:spcPts val="2160"/>
              </a:lnSpc>
            </a:pPr>
            <a:r>
              <a:rPr sz="2000" b="0" dirty="0">
                <a:solidFill>
                  <a:srgbClr val="404040"/>
                </a:solidFill>
                <a:latin typeface="Segoe UI Light"/>
                <a:cs typeface="Segoe UI Light"/>
              </a:rPr>
              <a:t>Afficher </a:t>
            </a:r>
            <a:r>
              <a:rPr sz="2000" b="0" spc="-5" dirty="0">
                <a:solidFill>
                  <a:srgbClr val="404040"/>
                </a:solidFill>
                <a:latin typeface="Segoe UI Light"/>
                <a:cs typeface="Segoe UI Light"/>
              </a:rPr>
              <a:t>les </a:t>
            </a:r>
            <a:r>
              <a:rPr sz="2000" b="0" dirty="0">
                <a:solidFill>
                  <a:srgbClr val="404040"/>
                </a:solidFill>
                <a:latin typeface="Segoe UI Light"/>
                <a:cs typeface="Segoe UI Light"/>
              </a:rPr>
              <a:t>N° de </a:t>
            </a:r>
            <a:r>
              <a:rPr sz="2000" b="0" spc="-5" dirty="0">
                <a:solidFill>
                  <a:srgbClr val="404040"/>
                </a:solidFill>
                <a:latin typeface="Segoe UI Light"/>
                <a:cs typeface="Segoe UI Light"/>
              </a:rPr>
              <a:t>commandes, les </a:t>
            </a:r>
            <a:r>
              <a:rPr sz="2000" b="0" dirty="0">
                <a:solidFill>
                  <a:srgbClr val="404040"/>
                </a:solidFill>
                <a:latin typeface="Segoe UI Light"/>
                <a:cs typeface="Segoe UI Light"/>
              </a:rPr>
              <a:t>prix et </a:t>
            </a:r>
            <a:r>
              <a:rPr sz="2000" b="0" spc="-5" dirty="0">
                <a:solidFill>
                  <a:srgbClr val="404040"/>
                </a:solidFill>
                <a:latin typeface="Segoe UI Light"/>
                <a:cs typeface="Segoe UI Light"/>
              </a:rPr>
              <a:t>les quantités </a:t>
            </a:r>
            <a:r>
              <a:rPr sz="2000" b="0" dirty="0">
                <a:solidFill>
                  <a:srgbClr val="404040"/>
                </a:solidFill>
                <a:latin typeface="Segoe UI Light"/>
                <a:cs typeface="Segoe UI Light"/>
              </a:rPr>
              <a:t>pour </a:t>
            </a:r>
            <a:r>
              <a:rPr sz="2000" b="0" spc="-5" dirty="0">
                <a:solidFill>
                  <a:srgbClr val="404040"/>
                </a:solidFill>
                <a:latin typeface="Segoe UI Light"/>
                <a:cs typeface="Segoe UI Light"/>
              </a:rPr>
              <a:t>les </a:t>
            </a:r>
            <a:r>
              <a:rPr sz="2000" b="0" spc="-10" dirty="0">
                <a:solidFill>
                  <a:srgbClr val="404040"/>
                </a:solidFill>
                <a:latin typeface="Segoe UI Light"/>
                <a:cs typeface="Segoe UI Light"/>
              </a:rPr>
              <a:t>produits </a:t>
            </a:r>
            <a:r>
              <a:rPr sz="2000" b="0" dirty="0">
                <a:solidFill>
                  <a:srgbClr val="404040"/>
                </a:solidFill>
                <a:latin typeface="Segoe UI Light"/>
                <a:cs typeface="Segoe UI Light"/>
              </a:rPr>
              <a:t>commandés en </a:t>
            </a:r>
            <a:r>
              <a:rPr sz="2000" b="0" spc="-5" dirty="0">
                <a:solidFill>
                  <a:srgbClr val="404040"/>
                </a:solidFill>
                <a:latin typeface="Segoe UI Light"/>
                <a:cs typeface="Segoe UI Light"/>
              </a:rPr>
              <a:t>plus </a:t>
            </a:r>
            <a:r>
              <a:rPr sz="2000" b="0" dirty="0">
                <a:solidFill>
                  <a:srgbClr val="404040"/>
                </a:solidFill>
                <a:latin typeface="Segoe UI Light"/>
                <a:cs typeface="Segoe UI Light"/>
              </a:rPr>
              <a:t>de 10</a:t>
            </a:r>
            <a:r>
              <a:rPr sz="2000" b="0" spc="90" dirty="0">
                <a:solidFill>
                  <a:srgbClr val="404040"/>
                </a:solidFill>
                <a:latin typeface="Segoe UI Light"/>
                <a:cs typeface="Segoe UI Light"/>
              </a:rPr>
              <a:t> </a:t>
            </a:r>
            <a:r>
              <a:rPr sz="2000" b="0" spc="-5" dirty="0">
                <a:solidFill>
                  <a:srgbClr val="404040"/>
                </a:solidFill>
                <a:latin typeface="Segoe UI Light"/>
                <a:cs typeface="Segoe UI Light"/>
              </a:rPr>
              <a:t>exemplaires</a:t>
            </a:r>
            <a:endParaRPr sz="2000" dirty="0">
              <a:latin typeface="Segoe UI Light"/>
              <a:cs typeface="Segoe UI Light"/>
            </a:endParaRPr>
          </a:p>
          <a:p>
            <a:pPr marL="12700">
              <a:lnSpc>
                <a:spcPts val="2160"/>
              </a:lnSpc>
            </a:pPr>
            <a:r>
              <a:rPr sz="2000" b="0" dirty="0">
                <a:solidFill>
                  <a:srgbClr val="404040"/>
                </a:solidFill>
                <a:latin typeface="Segoe UI Light"/>
                <a:cs typeface="Segoe UI Light"/>
              </a:rPr>
              <a:t>par commande</a:t>
            </a:r>
            <a:r>
              <a:rPr sz="2000" b="0" spc="-25" dirty="0">
                <a:solidFill>
                  <a:srgbClr val="404040"/>
                </a:solidFill>
                <a:latin typeface="Segoe UI Light"/>
                <a:cs typeface="Segoe UI Light"/>
              </a:rPr>
              <a:t> </a:t>
            </a:r>
            <a:r>
              <a:rPr sz="2000" b="0" dirty="0">
                <a:solidFill>
                  <a:srgbClr val="404040"/>
                </a:solidFill>
                <a:latin typeface="Segoe UI Light"/>
                <a:cs typeface="Segoe UI Light"/>
              </a:rPr>
              <a:t>:</a:t>
            </a:r>
            <a:endParaRPr sz="2000" dirty="0">
              <a:latin typeface="Segoe UI Light"/>
              <a:cs typeface="Segoe UI Light"/>
            </a:endParaRPr>
          </a:p>
          <a:p>
            <a:pPr marR="76835" algn="ctr">
              <a:lnSpc>
                <a:spcPct val="100000"/>
              </a:lnSpc>
              <a:spcBef>
                <a:spcPts val="540"/>
              </a:spcBef>
            </a:pPr>
            <a:r>
              <a:rPr sz="3000" spc="104" baseline="11111" dirty="0">
                <a:solidFill>
                  <a:srgbClr val="404040"/>
                </a:solidFill>
                <a:latin typeface="Cambria Math"/>
                <a:cs typeface="Cambria Math"/>
              </a:rPr>
              <a:t>Π</a:t>
            </a:r>
            <a:r>
              <a:rPr sz="1450" spc="70" dirty="0">
                <a:solidFill>
                  <a:srgbClr val="404040"/>
                </a:solidFill>
                <a:latin typeface="Cambria Math"/>
                <a:cs typeface="Cambria Math"/>
              </a:rPr>
              <a:t>𝑁°𝐶𝑜𝑚𝑚𝑎𝑛𝑑𝑒,𝑝𝑟𝑖𝑥,𝑞𝑢𝑎𝑛𝑡𝑖𝑡é </a:t>
            </a:r>
            <a:r>
              <a:rPr sz="3000" spc="60" baseline="11111" dirty="0">
                <a:solidFill>
                  <a:srgbClr val="404040"/>
                </a:solidFill>
                <a:latin typeface="Cambria Math"/>
                <a:cs typeface="Cambria Math"/>
              </a:rPr>
              <a:t>(𝜎</a:t>
            </a:r>
            <a:r>
              <a:rPr sz="1450" spc="40" dirty="0">
                <a:solidFill>
                  <a:srgbClr val="404040"/>
                </a:solidFill>
                <a:latin typeface="Cambria Math"/>
                <a:cs typeface="Cambria Math"/>
              </a:rPr>
              <a:t>𝑞𝑢𝑎𝑛𝑡𝑖𝑡é&gt;10 </a:t>
            </a:r>
            <a:r>
              <a:rPr sz="3000" spc="104" baseline="11111" dirty="0">
                <a:solidFill>
                  <a:srgbClr val="404040"/>
                </a:solidFill>
                <a:latin typeface="Cambria Math"/>
                <a:cs typeface="Cambria Math"/>
              </a:rPr>
              <a:t>⨝</a:t>
            </a:r>
            <a:r>
              <a:rPr sz="1450" spc="70" dirty="0">
                <a:solidFill>
                  <a:srgbClr val="404040"/>
                </a:solidFill>
                <a:latin typeface="Cambria Math"/>
                <a:cs typeface="Cambria Math"/>
              </a:rPr>
              <a:t>𝑃𝑟𝑜𝑑𝑢𝑖𝑡.𝑁°𝑃𝑟𝑜𝑑𝑢𝑖𝑡=𝐶𝑜𝑚𝑚𝑎𝑛𝑑𝑒.𝑁°𝑝𝑟𝑜𝑑𝑢𝑖𝑡 </a:t>
            </a:r>
            <a:r>
              <a:rPr sz="3000" spc="-7" baseline="11111" dirty="0">
                <a:solidFill>
                  <a:srgbClr val="404040"/>
                </a:solidFill>
                <a:latin typeface="Cambria Math"/>
                <a:cs typeface="Cambria Math"/>
              </a:rPr>
              <a:t>(𝐶𝑜𝑚𝑚𝑎𝑛𝑑𝑒,</a:t>
            </a:r>
            <a:r>
              <a:rPr sz="3000" spc="-367" baseline="11111" dirty="0">
                <a:solidFill>
                  <a:srgbClr val="404040"/>
                </a:solidFill>
                <a:latin typeface="Cambria Math"/>
                <a:cs typeface="Cambria Math"/>
              </a:rPr>
              <a:t> </a:t>
            </a:r>
            <a:r>
              <a:rPr sz="3000" baseline="11111" dirty="0">
                <a:solidFill>
                  <a:srgbClr val="404040"/>
                </a:solidFill>
                <a:latin typeface="Cambria Math"/>
                <a:cs typeface="Cambria Math"/>
              </a:rPr>
              <a:t>𝑃𝑟𝑜𝑑𝑢𝑖𝑡))</a:t>
            </a:r>
            <a:endParaRPr sz="3000" baseline="11111" dirty="0">
              <a:latin typeface="Cambria Math"/>
              <a:cs typeface="Cambria Math"/>
            </a:endParaRPr>
          </a:p>
        </p:txBody>
      </p:sp>
      <p:sp>
        <p:nvSpPr>
          <p:cNvPr id="4" name="object 4"/>
          <p:cNvSpPr txBox="1">
            <a:spLocks noGrp="1"/>
          </p:cNvSpPr>
          <p:nvPr>
            <p:ph type="title"/>
          </p:nvPr>
        </p:nvSpPr>
        <p:spPr>
          <a:xfrm>
            <a:off x="178409" y="656920"/>
            <a:ext cx="4164965" cy="697230"/>
          </a:xfrm>
          <a:prstGeom prst="rect">
            <a:avLst/>
          </a:prstGeom>
        </p:spPr>
        <p:txBody>
          <a:bodyPr vert="horz" wrap="square" lIns="0" tIns="13335" rIns="0" bIns="0" rtlCol="0">
            <a:spAutoFit/>
          </a:bodyPr>
          <a:lstStyle/>
          <a:p>
            <a:pPr marL="12700">
              <a:lnSpc>
                <a:spcPct val="100000"/>
              </a:lnSpc>
              <a:spcBef>
                <a:spcPts val="105"/>
              </a:spcBef>
            </a:pPr>
            <a:r>
              <a:rPr spc="-110" dirty="0"/>
              <a:t>Quelques</a:t>
            </a:r>
            <a:r>
              <a:rPr spc="-350" dirty="0"/>
              <a:t> </a:t>
            </a:r>
            <a:r>
              <a:rPr spc="-125" dirty="0"/>
              <a:t>requêtes</a:t>
            </a:r>
          </a:p>
        </p:txBody>
      </p:sp>
    </p:spTree>
    <p:extLst>
      <p:ext uri="{BB962C8B-B14F-4D97-AF65-F5344CB8AC3E}">
        <p14:creationId xmlns:p14="http://schemas.microsoft.com/office/powerpoint/2010/main" val="4206214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656920"/>
            <a:ext cx="5691505" cy="697230"/>
          </a:xfrm>
          <a:prstGeom prst="rect">
            <a:avLst/>
          </a:prstGeom>
        </p:spPr>
        <p:txBody>
          <a:bodyPr vert="horz" wrap="square" lIns="0" tIns="13335" rIns="0" bIns="0" rtlCol="0">
            <a:spAutoFit/>
          </a:bodyPr>
          <a:lstStyle/>
          <a:p>
            <a:pPr marL="12700">
              <a:lnSpc>
                <a:spcPct val="100000"/>
              </a:lnSpc>
              <a:spcBef>
                <a:spcPts val="105"/>
              </a:spcBef>
            </a:pPr>
            <a:r>
              <a:rPr spc="-130" dirty="0"/>
              <a:t>Représentation</a:t>
            </a:r>
            <a:r>
              <a:rPr spc="-295" dirty="0"/>
              <a:t> </a:t>
            </a:r>
            <a:r>
              <a:rPr spc="-120" dirty="0"/>
              <a:t>graphique</a:t>
            </a:r>
          </a:p>
        </p:txBody>
      </p:sp>
      <p:sp>
        <p:nvSpPr>
          <p:cNvPr id="4" name="object 4"/>
          <p:cNvSpPr txBox="1"/>
          <p:nvPr/>
        </p:nvSpPr>
        <p:spPr>
          <a:xfrm>
            <a:off x="178409" y="1362582"/>
            <a:ext cx="7114540" cy="1077595"/>
          </a:xfrm>
          <a:prstGeom prst="rect">
            <a:avLst/>
          </a:prstGeom>
        </p:spPr>
        <p:txBody>
          <a:bodyPr vert="horz" wrap="square" lIns="0" tIns="13335" rIns="0" bIns="0" rtlCol="0">
            <a:spAutoFit/>
          </a:bodyPr>
          <a:lstStyle/>
          <a:p>
            <a:pPr marL="469900" indent="-457200">
              <a:lnSpc>
                <a:spcPct val="100000"/>
              </a:lnSpc>
              <a:spcBef>
                <a:spcPts val="105"/>
              </a:spcBef>
              <a:buFont typeface="Arial"/>
              <a:buChar char="•"/>
              <a:tabLst>
                <a:tab pos="469265" algn="l"/>
                <a:tab pos="469900" algn="l"/>
              </a:tabLst>
            </a:pPr>
            <a:r>
              <a:rPr sz="2300" b="0" spc="-5" dirty="0">
                <a:solidFill>
                  <a:srgbClr val="404040"/>
                </a:solidFill>
                <a:latin typeface="Segoe UI Light"/>
                <a:cs typeface="Segoe UI Light"/>
              </a:rPr>
              <a:t>Codée </a:t>
            </a:r>
            <a:r>
              <a:rPr sz="2300" b="0" dirty="0">
                <a:solidFill>
                  <a:srgbClr val="404040"/>
                </a:solidFill>
                <a:latin typeface="Segoe UI Light"/>
                <a:cs typeface="Segoe UI Light"/>
              </a:rPr>
              <a:t>sous </a:t>
            </a:r>
            <a:r>
              <a:rPr sz="2300" b="0" spc="-5" dirty="0">
                <a:solidFill>
                  <a:srgbClr val="404040"/>
                </a:solidFill>
                <a:latin typeface="Segoe UI Light"/>
                <a:cs typeface="Segoe UI Light"/>
              </a:rPr>
              <a:t>forme</a:t>
            </a:r>
            <a:r>
              <a:rPr sz="2300" b="0" spc="-75" dirty="0">
                <a:solidFill>
                  <a:srgbClr val="404040"/>
                </a:solidFill>
                <a:latin typeface="Segoe UI Light"/>
                <a:cs typeface="Segoe UI Light"/>
              </a:rPr>
              <a:t> </a:t>
            </a:r>
            <a:r>
              <a:rPr sz="2300" b="0" spc="-35" dirty="0">
                <a:solidFill>
                  <a:srgbClr val="404040"/>
                </a:solidFill>
                <a:latin typeface="Segoe UI Light"/>
                <a:cs typeface="Segoe UI Light"/>
              </a:rPr>
              <a:t>d’arbre</a:t>
            </a:r>
            <a:endParaRPr sz="2300">
              <a:latin typeface="Segoe UI Light"/>
              <a:cs typeface="Segoe UI Light"/>
            </a:endParaRPr>
          </a:p>
          <a:p>
            <a:pPr marL="469900" indent="-457200">
              <a:lnSpc>
                <a:spcPct val="100000"/>
              </a:lnSpc>
              <a:buFont typeface="Arial"/>
              <a:buChar char="•"/>
              <a:tabLst>
                <a:tab pos="469265" algn="l"/>
                <a:tab pos="469900" algn="l"/>
              </a:tabLst>
            </a:pPr>
            <a:r>
              <a:rPr sz="2300" b="0" spc="-5" dirty="0">
                <a:solidFill>
                  <a:srgbClr val="404040"/>
                </a:solidFill>
                <a:latin typeface="Segoe UI Light"/>
                <a:cs typeface="Segoe UI Light"/>
              </a:rPr>
              <a:t>Chaque </a:t>
            </a:r>
            <a:r>
              <a:rPr sz="2300" b="0" dirty="0">
                <a:solidFill>
                  <a:srgbClr val="404040"/>
                </a:solidFill>
                <a:latin typeface="Segoe UI Light"/>
                <a:cs typeface="Segoe UI Light"/>
              </a:rPr>
              <a:t>feuille </a:t>
            </a:r>
            <a:r>
              <a:rPr sz="2300" b="0" spc="-5" dirty="0">
                <a:solidFill>
                  <a:srgbClr val="404040"/>
                </a:solidFill>
                <a:latin typeface="Segoe UI Light"/>
                <a:cs typeface="Segoe UI Light"/>
              </a:rPr>
              <a:t>correspond </a:t>
            </a:r>
            <a:r>
              <a:rPr sz="2300" b="0" dirty="0">
                <a:solidFill>
                  <a:srgbClr val="404040"/>
                </a:solidFill>
                <a:latin typeface="Segoe UI Light"/>
                <a:cs typeface="Segoe UI Light"/>
              </a:rPr>
              <a:t>à </a:t>
            </a:r>
            <a:r>
              <a:rPr sz="2300" b="0" spc="-5" dirty="0">
                <a:solidFill>
                  <a:srgbClr val="404040"/>
                </a:solidFill>
                <a:latin typeface="Segoe UI Light"/>
                <a:cs typeface="Segoe UI Light"/>
              </a:rPr>
              <a:t>une </a:t>
            </a:r>
            <a:r>
              <a:rPr sz="2300" b="0" dirty="0">
                <a:solidFill>
                  <a:srgbClr val="404040"/>
                </a:solidFill>
                <a:latin typeface="Segoe UI Light"/>
                <a:cs typeface="Segoe UI Light"/>
              </a:rPr>
              <a:t>table à</a:t>
            </a:r>
            <a:r>
              <a:rPr sz="2300" b="0" spc="-114" dirty="0">
                <a:solidFill>
                  <a:srgbClr val="404040"/>
                </a:solidFill>
                <a:latin typeface="Segoe UI Light"/>
                <a:cs typeface="Segoe UI Light"/>
              </a:rPr>
              <a:t> </a:t>
            </a:r>
            <a:r>
              <a:rPr sz="2300" b="0" spc="-35" dirty="0">
                <a:solidFill>
                  <a:srgbClr val="404040"/>
                </a:solidFill>
                <a:latin typeface="Segoe UI Light"/>
                <a:cs typeface="Segoe UI Light"/>
              </a:rPr>
              <a:t>exploiter.</a:t>
            </a:r>
            <a:endParaRPr sz="2300">
              <a:latin typeface="Segoe UI Light"/>
              <a:cs typeface="Segoe UI Light"/>
            </a:endParaRPr>
          </a:p>
          <a:p>
            <a:pPr marL="469900" indent="-457200">
              <a:lnSpc>
                <a:spcPct val="100000"/>
              </a:lnSpc>
              <a:buFont typeface="Arial"/>
              <a:buChar char="•"/>
              <a:tabLst>
                <a:tab pos="469265" algn="l"/>
                <a:tab pos="469900" algn="l"/>
              </a:tabLst>
            </a:pPr>
            <a:r>
              <a:rPr sz="2300" b="0" spc="-5" dirty="0">
                <a:solidFill>
                  <a:srgbClr val="404040"/>
                </a:solidFill>
                <a:latin typeface="Segoe UI Light"/>
                <a:cs typeface="Segoe UI Light"/>
              </a:rPr>
              <a:t>Chaque </a:t>
            </a:r>
            <a:r>
              <a:rPr sz="2300" b="0" dirty="0">
                <a:solidFill>
                  <a:srgbClr val="404040"/>
                </a:solidFill>
                <a:latin typeface="Segoe UI Light"/>
                <a:cs typeface="Segoe UI Light"/>
              </a:rPr>
              <a:t>nœud est constitué </a:t>
            </a:r>
            <a:r>
              <a:rPr sz="2300" b="0" spc="-5" dirty="0">
                <a:solidFill>
                  <a:srgbClr val="404040"/>
                </a:solidFill>
                <a:latin typeface="Segoe UI Light"/>
                <a:cs typeface="Segoe UI Light"/>
              </a:rPr>
              <a:t>d’un </a:t>
            </a:r>
            <a:r>
              <a:rPr sz="2300" b="0" dirty="0">
                <a:solidFill>
                  <a:srgbClr val="404040"/>
                </a:solidFill>
                <a:latin typeface="Segoe UI Light"/>
                <a:cs typeface="Segoe UI Light"/>
              </a:rPr>
              <a:t>opérateur</a:t>
            </a:r>
            <a:r>
              <a:rPr sz="2300" b="0" spc="-165" dirty="0">
                <a:solidFill>
                  <a:srgbClr val="404040"/>
                </a:solidFill>
                <a:latin typeface="Segoe UI Light"/>
                <a:cs typeface="Segoe UI Light"/>
              </a:rPr>
              <a:t> </a:t>
            </a:r>
            <a:r>
              <a:rPr sz="2300" b="0" spc="-5" dirty="0">
                <a:solidFill>
                  <a:srgbClr val="404040"/>
                </a:solidFill>
                <a:latin typeface="Segoe UI Light"/>
                <a:cs typeface="Segoe UI Light"/>
              </a:rPr>
              <a:t>relationnel</a:t>
            </a:r>
            <a:endParaRPr sz="2300">
              <a:latin typeface="Segoe UI Light"/>
              <a:cs typeface="Segoe UI Light"/>
            </a:endParaRPr>
          </a:p>
        </p:txBody>
      </p:sp>
      <p:sp>
        <p:nvSpPr>
          <p:cNvPr id="5" name="object 5"/>
          <p:cNvSpPr/>
          <p:nvPr/>
        </p:nvSpPr>
        <p:spPr>
          <a:xfrm>
            <a:off x="2528925" y="2862462"/>
            <a:ext cx="6493967" cy="35405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04665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9EFA7A-8D7B-5448-BD9A-0D3C814740A1}"/>
              </a:ext>
            </a:extLst>
          </p:cNvPr>
          <p:cNvSpPr txBox="1"/>
          <p:nvPr/>
        </p:nvSpPr>
        <p:spPr>
          <a:xfrm>
            <a:off x="2057400" y="2590800"/>
            <a:ext cx="8296711" cy="1877437"/>
          </a:xfrm>
          <a:prstGeom prst="rect">
            <a:avLst/>
          </a:prstGeom>
          <a:noFill/>
        </p:spPr>
        <p:txBody>
          <a:bodyPr wrap="square" rtlCol="0">
            <a:spAutoFit/>
          </a:bodyPr>
          <a:lstStyle/>
          <a:p>
            <a:pPr algn="ctr"/>
            <a:r>
              <a:rPr lang="fr-FR" sz="6000" dirty="0"/>
              <a:t>Partie V</a:t>
            </a:r>
          </a:p>
          <a:p>
            <a:pPr algn="ctr"/>
            <a:r>
              <a:rPr lang="fr-FR" sz="2800" dirty="0"/>
              <a:t>Forme normale</a:t>
            </a:r>
          </a:p>
          <a:p>
            <a:pPr algn="ctr"/>
            <a:endParaRPr lang="fr-FR" sz="2800" dirty="0"/>
          </a:p>
        </p:txBody>
      </p:sp>
    </p:spTree>
    <p:extLst>
      <p:ext uri="{BB962C8B-B14F-4D97-AF65-F5344CB8AC3E}">
        <p14:creationId xmlns:p14="http://schemas.microsoft.com/office/powerpoint/2010/main" val="35792552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F3EA-41AA-C744-9F9B-78419370CDF4}"/>
              </a:ext>
            </a:extLst>
          </p:cNvPr>
          <p:cNvSpPr>
            <a:spLocks noGrp="1"/>
          </p:cNvSpPr>
          <p:nvPr>
            <p:ph type="title"/>
          </p:nvPr>
        </p:nvSpPr>
        <p:spPr/>
        <p:txBody>
          <a:bodyPr/>
          <a:lstStyle/>
          <a:p>
            <a:r>
              <a:rPr lang="fr-FR" dirty="0"/>
              <a:t>Pourquoi Normaliser ?</a:t>
            </a:r>
          </a:p>
        </p:txBody>
      </p:sp>
      <p:sp>
        <p:nvSpPr>
          <p:cNvPr id="3" name="Espace réservé du contenu 2">
            <a:extLst>
              <a:ext uri="{FF2B5EF4-FFF2-40B4-BE49-F238E27FC236}">
                <a16:creationId xmlns:a16="http://schemas.microsoft.com/office/drawing/2014/main" id="{A7EF0C7E-0DD8-954E-BA38-C17C7D2EACC5}"/>
              </a:ext>
            </a:extLst>
          </p:cNvPr>
          <p:cNvSpPr>
            <a:spLocks noGrp="1"/>
          </p:cNvSpPr>
          <p:nvPr>
            <p:ph idx="1"/>
          </p:nvPr>
        </p:nvSpPr>
        <p:spPr/>
        <p:txBody>
          <a:bodyPr>
            <a:normAutofit fontScale="92500" lnSpcReduction="10000"/>
          </a:bodyPr>
          <a:lstStyle/>
          <a:p>
            <a:r>
              <a:rPr lang="fr-FR" dirty="0"/>
              <a:t>Une </a:t>
            </a:r>
            <a:r>
              <a:rPr lang="fr-FR" b="1" dirty="0"/>
              <a:t>forme normale</a:t>
            </a:r>
            <a:r>
              <a:rPr lang="fr-FR" dirty="0"/>
              <a:t> désigne un type de relation particulier entre les entités.</a:t>
            </a:r>
          </a:p>
          <a:p>
            <a:r>
              <a:rPr lang="fr-FR" dirty="0"/>
              <a:t>Pourquoi normaliser </a:t>
            </a:r>
          </a:p>
          <a:p>
            <a:pPr lvl="1"/>
            <a:r>
              <a:rPr lang="fr-FR" dirty="0"/>
              <a:t>Eviter les anomalies transactionnelles pouvant découler d'une mauvaise modélisation des données.</a:t>
            </a:r>
          </a:p>
          <a:p>
            <a:pPr lvl="1"/>
            <a:r>
              <a:rPr lang="fr-FR" dirty="0"/>
              <a:t>Eviter un certain nombre de problèmes potentiels tels que les anomalies de lecture, les anomalies d'écriture, la redondance des données et la contre-performance.</a:t>
            </a:r>
          </a:p>
          <a:p>
            <a:pPr lvl="1"/>
            <a:r>
              <a:rPr lang="fr-FR" dirty="0"/>
              <a:t>Vérifier la robustesse de la conception pour améliorer la modélisation (et donc obtenir une meilleure représentation) </a:t>
            </a:r>
          </a:p>
          <a:p>
            <a:pPr lvl="1"/>
            <a:r>
              <a:rPr lang="fr-FR" dirty="0"/>
              <a:t>faciliter la mémorisation des données en évitant la redondance et les problèmes sous-jacents de mise à jour ou de cohérence. </a:t>
            </a:r>
          </a:p>
          <a:p>
            <a:pPr lvl="1"/>
            <a:r>
              <a:rPr lang="fr-FR" dirty="0"/>
              <a:t>La normalisation s’applique à toutes les entités et aux relations porteuses de propriétés.</a:t>
            </a:r>
          </a:p>
        </p:txBody>
      </p:sp>
    </p:spTree>
    <p:extLst>
      <p:ext uri="{BB962C8B-B14F-4D97-AF65-F5344CB8AC3E}">
        <p14:creationId xmlns:p14="http://schemas.microsoft.com/office/powerpoint/2010/main" val="13053537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0CC8D89-189A-8E42-A242-D76F16142B11}"/>
              </a:ext>
            </a:extLst>
          </p:cNvPr>
          <p:cNvSpPr>
            <a:spLocks noGrp="1"/>
          </p:cNvSpPr>
          <p:nvPr>
            <p:ph idx="1"/>
          </p:nvPr>
        </p:nvSpPr>
        <p:spPr/>
        <p:txBody>
          <a:bodyPr>
            <a:normAutofit fontScale="92500" lnSpcReduction="20000"/>
          </a:bodyPr>
          <a:lstStyle/>
          <a:p>
            <a:r>
              <a:rPr lang="fr-FR" dirty="0"/>
              <a:t>Les formes normales s'emboitent les unes dans les autres, tant et si bien que le respect d'une forme normale de niveau supérieur implique le respect des formes normales des niveaux inférieurs. Dans le modèle relationnel de type </a:t>
            </a:r>
            <a:r>
              <a:rPr lang="fr-FR" dirty="0">
                <a:hlinkClick r:id="rId2" tooltip="Traitement transactionnel en ligne"/>
              </a:rPr>
              <a:t>OLTP</a:t>
            </a:r>
            <a:r>
              <a:rPr lang="fr-FR" dirty="0"/>
              <a:t>.</a:t>
            </a:r>
          </a:p>
          <a:p>
            <a:r>
              <a:rPr lang="fr-FR" dirty="0"/>
              <a:t>Il existe huit formes normales, les trois premières étant les plus connues et utilisées : </a:t>
            </a:r>
          </a:p>
          <a:p>
            <a:pPr marL="914400" lvl="1" indent="-457200">
              <a:buFont typeface="+mj-lt"/>
              <a:buAutoNum type="arabicPeriod"/>
            </a:pPr>
            <a:r>
              <a:rPr lang="fr-FR" dirty="0"/>
              <a:t> la </a:t>
            </a:r>
            <a:r>
              <a:rPr lang="fr-FR" dirty="0">
                <a:hlinkClick r:id="rId3" tooltip="Première forme normale"/>
              </a:rPr>
              <a:t>première forme normale</a:t>
            </a:r>
            <a:r>
              <a:rPr lang="fr-FR" dirty="0"/>
              <a:t> notée 1FN (1NF en anglais) ;</a:t>
            </a:r>
          </a:p>
          <a:p>
            <a:pPr marL="971550" lvl="1" indent="-514350">
              <a:buFont typeface="+mj-lt"/>
              <a:buAutoNum type="arabicPeriod"/>
            </a:pPr>
            <a:r>
              <a:rPr lang="fr-FR" dirty="0"/>
              <a:t>la </a:t>
            </a:r>
            <a:r>
              <a:rPr lang="fr-FR" dirty="0">
                <a:hlinkClick r:id="rId4" tooltip="Deuxième forme normale"/>
              </a:rPr>
              <a:t>deuxième forme normale</a:t>
            </a:r>
            <a:r>
              <a:rPr lang="fr-FR" dirty="0"/>
              <a:t> notée 2FN (2NF en anglais) ;</a:t>
            </a:r>
          </a:p>
          <a:p>
            <a:pPr marL="971550" lvl="1" indent="-514350">
              <a:buFont typeface="+mj-lt"/>
              <a:buAutoNum type="arabicPeriod"/>
            </a:pPr>
            <a:r>
              <a:rPr lang="fr-FR" dirty="0"/>
              <a:t>la </a:t>
            </a:r>
            <a:r>
              <a:rPr lang="fr-FR" dirty="0">
                <a:hlinkClick r:id="rId5" tooltip="Troisième forme normale"/>
              </a:rPr>
              <a:t>troisième forme normale</a:t>
            </a:r>
            <a:r>
              <a:rPr lang="fr-FR" dirty="0"/>
              <a:t> notée 3FN (3NF en anglais) ;</a:t>
            </a:r>
          </a:p>
          <a:p>
            <a:pPr marL="971550" lvl="1" indent="-514350">
              <a:buFont typeface="+mj-lt"/>
              <a:buAutoNum type="arabicPeriod"/>
            </a:pPr>
            <a:r>
              <a:rPr lang="fr-FR" dirty="0"/>
              <a:t>la forme normale de Boyce </a:t>
            </a:r>
            <a:r>
              <a:rPr lang="fr-FR" dirty="0" err="1"/>
              <a:t>Codd</a:t>
            </a:r>
            <a:r>
              <a:rPr lang="fr-FR" dirty="0"/>
              <a:t> notée FNBC (BCNF en anglais) ;</a:t>
            </a:r>
          </a:p>
          <a:p>
            <a:pPr marL="971550" lvl="1" indent="-514350">
              <a:buFont typeface="+mj-lt"/>
              <a:buAutoNum type="arabicPeriod"/>
            </a:pPr>
            <a:r>
              <a:rPr lang="fr-FR" dirty="0"/>
              <a:t>la </a:t>
            </a:r>
            <a:r>
              <a:rPr lang="fr-FR" dirty="0">
                <a:hlinkClick r:id="rId6" tooltip="Quatrième forme normale"/>
              </a:rPr>
              <a:t>quatrième forme normale</a:t>
            </a:r>
            <a:r>
              <a:rPr lang="fr-FR" dirty="0"/>
              <a:t> notée 4FN (4NF en anglais) ;</a:t>
            </a:r>
          </a:p>
          <a:p>
            <a:pPr marL="971550" lvl="1" indent="-514350">
              <a:buFont typeface="+mj-lt"/>
              <a:buAutoNum type="arabicPeriod"/>
            </a:pPr>
            <a:r>
              <a:rPr lang="fr-FR" dirty="0"/>
              <a:t>la </a:t>
            </a:r>
            <a:r>
              <a:rPr lang="fr-FR" dirty="0">
                <a:hlinkClick r:id="rId7" tooltip="Cinquième forme normale"/>
              </a:rPr>
              <a:t>cinquième forme normale</a:t>
            </a:r>
            <a:r>
              <a:rPr lang="fr-FR" dirty="0"/>
              <a:t> notée 5FN (5NF en anglais) ;</a:t>
            </a:r>
          </a:p>
          <a:p>
            <a:pPr marL="971550" lvl="1" indent="-514350">
              <a:buFont typeface="+mj-lt"/>
              <a:buAutoNum type="arabicPeriod"/>
            </a:pPr>
            <a:r>
              <a:rPr lang="fr-FR" dirty="0"/>
              <a:t>la forme normale domaine clef notée FNDC (DKNF en anglais) ;</a:t>
            </a:r>
          </a:p>
          <a:p>
            <a:pPr marL="971550" lvl="1" indent="-514350">
              <a:buFont typeface="+mj-lt"/>
              <a:buAutoNum type="arabicPeriod"/>
            </a:pPr>
            <a:r>
              <a:rPr lang="fr-FR" dirty="0"/>
              <a:t>la </a:t>
            </a:r>
            <a:r>
              <a:rPr lang="fr-FR" dirty="0">
                <a:hlinkClick r:id="rId8" tooltip="Sixième forme normale"/>
              </a:rPr>
              <a:t>sixième forme normale</a:t>
            </a:r>
            <a:r>
              <a:rPr lang="fr-FR" dirty="0"/>
              <a:t> notée 6FN (6NF en anglais) </a:t>
            </a:r>
            <a:r>
              <a:rPr lang="fr-FR" i="1" dirty="0"/>
              <a:t>rarement présentée</a:t>
            </a:r>
            <a:r>
              <a:rPr lang="fr-FR" dirty="0"/>
              <a:t>.</a:t>
            </a:r>
          </a:p>
          <a:p>
            <a:endParaRPr lang="fr-FR" dirty="0"/>
          </a:p>
        </p:txBody>
      </p:sp>
    </p:spTree>
    <p:extLst>
      <p:ext uri="{BB962C8B-B14F-4D97-AF65-F5344CB8AC3E}">
        <p14:creationId xmlns:p14="http://schemas.microsoft.com/office/powerpoint/2010/main" val="37891602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9E44-0299-6A4E-A89D-E7A28B5B292C}"/>
              </a:ext>
            </a:extLst>
          </p:cNvPr>
          <p:cNvSpPr>
            <a:spLocks noGrp="1"/>
          </p:cNvSpPr>
          <p:nvPr>
            <p:ph type="title"/>
          </p:nvPr>
        </p:nvSpPr>
        <p:spPr/>
        <p:txBody>
          <a:bodyPr/>
          <a:lstStyle/>
          <a:p>
            <a:r>
              <a:rPr lang="fr-FR" b="1" dirty="0"/>
              <a:t>1FN : première forme normale.</a:t>
            </a:r>
            <a:endParaRPr lang="fr-FR" dirty="0"/>
          </a:p>
        </p:txBody>
      </p:sp>
      <p:sp>
        <p:nvSpPr>
          <p:cNvPr id="3" name="Espace réservé du contenu 2">
            <a:extLst>
              <a:ext uri="{FF2B5EF4-FFF2-40B4-BE49-F238E27FC236}">
                <a16:creationId xmlns:a16="http://schemas.microsoft.com/office/drawing/2014/main" id="{007D1E03-1127-1343-8165-72FF1AC9D773}"/>
              </a:ext>
            </a:extLst>
          </p:cNvPr>
          <p:cNvSpPr>
            <a:spLocks noGrp="1"/>
          </p:cNvSpPr>
          <p:nvPr>
            <p:ph idx="1"/>
          </p:nvPr>
        </p:nvSpPr>
        <p:spPr/>
        <p:txBody>
          <a:bodyPr/>
          <a:lstStyle/>
          <a:p>
            <a:r>
              <a:rPr lang="fr-FR" dirty="0">
                <a:solidFill>
                  <a:srgbClr val="C00000"/>
                </a:solidFill>
              </a:rPr>
              <a:t>Définition : </a:t>
            </a:r>
          </a:p>
          <a:p>
            <a:pPr lvl="1"/>
            <a:r>
              <a:rPr lang="fr-FR" dirty="0"/>
              <a:t>Est en première forme normale, une relation (ayant par définition une clé) dont les attributs possèdent tous une valeur </a:t>
            </a:r>
            <a:r>
              <a:rPr lang="fr-FR" b="1" dirty="0"/>
              <a:t>sémantiquement atomique.</a:t>
            </a:r>
            <a:endParaRPr lang="fr-FR" dirty="0"/>
          </a:p>
          <a:p>
            <a:pPr lvl="1"/>
            <a:r>
              <a:rPr lang="fr-FR" dirty="0"/>
              <a:t>Une autre définition serait : un attribut est dit « atomique » si aucune subdivision de l‘information initiale n’apporte une information supplémentaire ou complémentaire.</a:t>
            </a:r>
          </a:p>
          <a:p>
            <a:pPr lvl="1"/>
            <a:endParaRPr lang="fr-FR" dirty="0"/>
          </a:p>
          <a:p>
            <a:endParaRPr lang="fr-FR" dirty="0"/>
          </a:p>
        </p:txBody>
      </p:sp>
    </p:spTree>
    <p:extLst>
      <p:ext uri="{BB962C8B-B14F-4D97-AF65-F5344CB8AC3E}">
        <p14:creationId xmlns:p14="http://schemas.microsoft.com/office/powerpoint/2010/main" val="1902430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9E44-0299-6A4E-A89D-E7A28B5B292C}"/>
              </a:ext>
            </a:extLst>
          </p:cNvPr>
          <p:cNvSpPr>
            <a:spLocks noGrp="1"/>
          </p:cNvSpPr>
          <p:nvPr>
            <p:ph type="title"/>
          </p:nvPr>
        </p:nvSpPr>
        <p:spPr>
          <a:xfrm>
            <a:off x="838200" y="365125"/>
            <a:ext cx="10515600" cy="1006475"/>
          </a:xfrm>
        </p:spPr>
        <p:txBody>
          <a:bodyPr/>
          <a:lstStyle/>
          <a:p>
            <a:r>
              <a:rPr lang="fr-FR" b="1" dirty="0"/>
              <a:t>Remarques :</a:t>
            </a:r>
          </a:p>
        </p:txBody>
      </p:sp>
      <p:sp>
        <p:nvSpPr>
          <p:cNvPr id="3" name="Espace réservé du contenu 2">
            <a:extLst>
              <a:ext uri="{FF2B5EF4-FFF2-40B4-BE49-F238E27FC236}">
                <a16:creationId xmlns:a16="http://schemas.microsoft.com/office/drawing/2014/main" id="{007D1E03-1127-1343-8165-72FF1AC9D773}"/>
              </a:ext>
            </a:extLst>
          </p:cNvPr>
          <p:cNvSpPr>
            <a:spLocks noGrp="1"/>
          </p:cNvSpPr>
          <p:nvPr>
            <p:ph idx="1"/>
          </p:nvPr>
        </p:nvSpPr>
        <p:spPr>
          <a:xfrm>
            <a:off x="609600" y="1371600"/>
            <a:ext cx="10744200" cy="4805363"/>
          </a:xfrm>
        </p:spPr>
        <p:txBody>
          <a:bodyPr>
            <a:normAutofit/>
          </a:bodyPr>
          <a:lstStyle/>
          <a:p>
            <a:pPr lvl="1"/>
            <a:r>
              <a:rPr lang="fr-FR" dirty="0"/>
              <a:t>Une valeur atomique n'est pas forcément scalaire. </a:t>
            </a:r>
          </a:p>
          <a:p>
            <a:pPr marL="914400" lvl="2" indent="0">
              <a:buNone/>
            </a:pPr>
            <a:r>
              <a:rPr lang="fr-FR" dirty="0"/>
              <a:t>Exemple : une donnée géographique constituée par un ensemble de points formant un polygone définissant une zone géographique précise, n'est pas scalaire, mais parfaitement atomique, car la suppression d'un seul des points du polygone, ne donne plus la même forme géographique. Il y a donc perte du sens initial de l'information.</a:t>
            </a:r>
          </a:p>
          <a:p>
            <a:pPr lvl="1"/>
            <a:r>
              <a:rPr lang="fr-FR" dirty="0"/>
              <a:t>La notion d'atomicité s'apprécie par rapport à la possibilité de découper l'information en différents éléments ayant chacun un sens propre au regard de l'information initiale que l'on souhaite modéliser. </a:t>
            </a:r>
          </a:p>
          <a:p>
            <a:pPr marL="914400" lvl="2" indent="0">
              <a:buNone/>
            </a:pPr>
            <a:r>
              <a:rPr lang="fr-FR" dirty="0"/>
              <a:t>Exemple : le numéro de sécurité sociale français qui est bien non atomique, car découpé en 4 parties distinctes : le sexe (un seul caractère), la date de naissance exprimée de façon partielle (année et mois, 4 caractères), la référence INSEE de la commune de naissance (5 caractères) et enfin, le rang de naissance dans cette commune et à cette date partielle (3 caractères).</a:t>
            </a:r>
          </a:p>
          <a:p>
            <a:endParaRPr lang="fr-FR" dirty="0"/>
          </a:p>
        </p:txBody>
      </p:sp>
    </p:spTree>
    <p:extLst>
      <p:ext uri="{BB962C8B-B14F-4D97-AF65-F5344CB8AC3E}">
        <p14:creationId xmlns:p14="http://schemas.microsoft.com/office/powerpoint/2010/main" val="34646868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9E44-0299-6A4E-A89D-E7A28B5B292C}"/>
              </a:ext>
            </a:extLst>
          </p:cNvPr>
          <p:cNvSpPr>
            <a:spLocks noGrp="1"/>
          </p:cNvSpPr>
          <p:nvPr>
            <p:ph type="title"/>
          </p:nvPr>
        </p:nvSpPr>
        <p:spPr/>
        <p:txBody>
          <a:bodyPr/>
          <a:lstStyle/>
          <a:p>
            <a:r>
              <a:rPr lang="fr-FR" b="1" dirty="0"/>
              <a:t>Cas typiques de violation de l’atomicité</a:t>
            </a:r>
          </a:p>
        </p:txBody>
      </p:sp>
      <p:sp>
        <p:nvSpPr>
          <p:cNvPr id="3" name="Espace réservé du contenu 2">
            <a:extLst>
              <a:ext uri="{FF2B5EF4-FFF2-40B4-BE49-F238E27FC236}">
                <a16:creationId xmlns:a16="http://schemas.microsoft.com/office/drawing/2014/main" id="{007D1E03-1127-1343-8165-72FF1AC9D773}"/>
              </a:ext>
            </a:extLst>
          </p:cNvPr>
          <p:cNvSpPr>
            <a:spLocks noGrp="1"/>
          </p:cNvSpPr>
          <p:nvPr>
            <p:ph idx="1"/>
          </p:nvPr>
        </p:nvSpPr>
        <p:spPr/>
        <p:txBody>
          <a:bodyPr/>
          <a:lstStyle/>
          <a:p>
            <a:pPr lvl="1"/>
            <a:r>
              <a:rPr lang="fr-FR" dirty="0"/>
              <a:t>Les attributs constitués par un ensemble de valeurs énumérées (liste, tableaux...) dont les différentes valeurs sont sémantiquement indépendantes.</a:t>
            </a:r>
          </a:p>
          <a:p>
            <a:pPr lvl="1"/>
            <a:endParaRPr lang="fr-FR" dirty="0"/>
          </a:p>
          <a:p>
            <a:pPr lvl="1"/>
            <a:endParaRPr lang="fr-FR" dirty="0"/>
          </a:p>
          <a:p>
            <a:pPr lvl="1"/>
            <a:r>
              <a:rPr lang="fr-FR" dirty="0"/>
              <a:t>N'ayant aucune valeur (le "NULL" n'existe pas en algèbre relationnelle)</a:t>
            </a:r>
          </a:p>
          <a:p>
            <a:endParaRPr lang="fr-FR" dirty="0"/>
          </a:p>
        </p:txBody>
      </p:sp>
    </p:spTree>
    <p:extLst>
      <p:ext uri="{BB962C8B-B14F-4D97-AF65-F5344CB8AC3E}">
        <p14:creationId xmlns:p14="http://schemas.microsoft.com/office/powerpoint/2010/main" val="1657516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9E44-0299-6A4E-A89D-E7A28B5B292C}"/>
              </a:ext>
            </a:extLst>
          </p:cNvPr>
          <p:cNvSpPr>
            <a:spLocks noGrp="1"/>
          </p:cNvSpPr>
          <p:nvPr>
            <p:ph type="title"/>
          </p:nvPr>
        </p:nvSpPr>
        <p:spPr/>
        <p:txBody>
          <a:bodyPr/>
          <a:lstStyle/>
          <a:p>
            <a:r>
              <a:rPr lang="fr-FR" b="1" dirty="0"/>
              <a:t>Une définition plus simple :</a:t>
            </a:r>
          </a:p>
        </p:txBody>
      </p:sp>
      <p:sp>
        <p:nvSpPr>
          <p:cNvPr id="3" name="Espace réservé du contenu 2">
            <a:extLst>
              <a:ext uri="{FF2B5EF4-FFF2-40B4-BE49-F238E27FC236}">
                <a16:creationId xmlns:a16="http://schemas.microsoft.com/office/drawing/2014/main" id="{007D1E03-1127-1343-8165-72FF1AC9D773}"/>
              </a:ext>
            </a:extLst>
          </p:cNvPr>
          <p:cNvSpPr>
            <a:spLocks noGrp="1"/>
          </p:cNvSpPr>
          <p:nvPr>
            <p:ph idx="1"/>
          </p:nvPr>
        </p:nvSpPr>
        <p:spPr/>
        <p:txBody>
          <a:bodyPr/>
          <a:lstStyle/>
          <a:p>
            <a:pPr marL="0" indent="0">
              <a:buNone/>
            </a:pPr>
            <a:endParaRPr lang="fr-FR" dirty="0"/>
          </a:p>
          <a:p>
            <a:r>
              <a:rPr lang="fr-FR" dirty="0"/>
              <a:t>Pour être en première forme normale (1FN), il faut que chaque attribut soit </a:t>
            </a:r>
            <a:r>
              <a:rPr lang="fr-FR" b="1" dirty="0"/>
              <a:t>atomique</a:t>
            </a:r>
            <a:r>
              <a:rPr lang="fr-FR" dirty="0"/>
              <a:t>. En d'autres termes, aucun attribut ne doit être </a:t>
            </a:r>
            <a:r>
              <a:rPr lang="fr-FR" dirty="0" err="1"/>
              <a:t>multivalué</a:t>
            </a:r>
            <a:r>
              <a:rPr lang="fr-FR" dirty="0"/>
              <a:t> (liste de valeurs) ou composé (si on le décompose, on obtient des informations supplémentaires).</a:t>
            </a:r>
          </a:p>
          <a:p>
            <a:pPr marL="0" indent="0">
              <a:buNone/>
            </a:pPr>
            <a:endParaRPr lang="fr-FR" dirty="0"/>
          </a:p>
        </p:txBody>
      </p:sp>
    </p:spTree>
    <p:extLst>
      <p:ext uri="{BB962C8B-B14F-4D97-AF65-F5344CB8AC3E}">
        <p14:creationId xmlns:p14="http://schemas.microsoft.com/office/powerpoint/2010/main" val="340284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23291"/>
            <a:ext cx="5262245" cy="4990465"/>
          </a:xfrm>
          <a:prstGeom prst="rect">
            <a:avLst/>
          </a:prstGeom>
        </p:spPr>
        <p:txBody>
          <a:bodyPr vert="horz" wrap="square" lIns="0" tIns="46990" rIns="0" bIns="0" rtlCol="0">
            <a:spAutoFit/>
          </a:bodyPr>
          <a:lstStyle/>
          <a:p>
            <a:pPr marL="12700">
              <a:lnSpc>
                <a:spcPct val="100000"/>
              </a:lnSpc>
              <a:spcBef>
                <a:spcPts val="370"/>
              </a:spcBef>
            </a:pPr>
            <a:r>
              <a:rPr sz="4400" b="0" spc="-110" dirty="0">
                <a:solidFill>
                  <a:srgbClr val="B8131A"/>
                </a:solidFill>
                <a:latin typeface="Segoe UI Light"/>
                <a:cs typeface="Segoe UI Light"/>
              </a:rPr>
              <a:t>Quelques</a:t>
            </a:r>
            <a:r>
              <a:rPr sz="4400" b="0" spc="-300" dirty="0">
                <a:solidFill>
                  <a:srgbClr val="B8131A"/>
                </a:solidFill>
                <a:latin typeface="Segoe UI Light"/>
                <a:cs typeface="Segoe UI Light"/>
              </a:rPr>
              <a:t> </a:t>
            </a:r>
            <a:r>
              <a:rPr sz="4400" b="0" spc="-110" dirty="0">
                <a:solidFill>
                  <a:srgbClr val="B8131A"/>
                </a:solidFill>
                <a:latin typeface="Segoe UI Light"/>
                <a:cs typeface="Segoe UI Light"/>
              </a:rPr>
              <a:t>éditeurs</a:t>
            </a:r>
            <a:endParaRPr sz="4400">
              <a:latin typeface="Segoe UI Light"/>
              <a:cs typeface="Segoe UI Light"/>
            </a:endParaRPr>
          </a:p>
          <a:p>
            <a:pPr marL="469900" indent="-457200">
              <a:lnSpc>
                <a:spcPct val="100000"/>
              </a:lnSpc>
              <a:spcBef>
                <a:spcPts val="280"/>
              </a:spcBef>
              <a:buFont typeface="Arial"/>
              <a:buChar char="•"/>
              <a:tabLst>
                <a:tab pos="469265" algn="l"/>
                <a:tab pos="469900" algn="l"/>
              </a:tabLst>
            </a:pPr>
            <a:r>
              <a:rPr sz="4250" b="0" spc="-25" dirty="0">
                <a:solidFill>
                  <a:srgbClr val="404040"/>
                </a:solidFill>
                <a:latin typeface="Segoe UI Light"/>
                <a:cs typeface="Segoe UI Light"/>
              </a:rPr>
              <a:t>PostgreSQL</a:t>
            </a:r>
            <a:endParaRPr sz="4250">
              <a:latin typeface="Segoe UI Light"/>
              <a:cs typeface="Segoe UI Light"/>
            </a:endParaRPr>
          </a:p>
          <a:p>
            <a:pPr marL="469900" indent="-457200">
              <a:lnSpc>
                <a:spcPct val="100000"/>
              </a:lnSpc>
              <a:spcBef>
                <a:spcPts val="530"/>
              </a:spcBef>
              <a:buFont typeface="Arial"/>
              <a:buChar char="•"/>
              <a:tabLst>
                <a:tab pos="469265" algn="l"/>
                <a:tab pos="469900" algn="l"/>
              </a:tabLst>
            </a:pPr>
            <a:r>
              <a:rPr sz="4250" b="0" spc="5" dirty="0">
                <a:solidFill>
                  <a:srgbClr val="404040"/>
                </a:solidFill>
                <a:latin typeface="Segoe UI Light"/>
                <a:cs typeface="Segoe UI Light"/>
              </a:rPr>
              <a:t>Oracle</a:t>
            </a:r>
            <a:endParaRPr sz="4250">
              <a:latin typeface="Segoe UI Light"/>
              <a:cs typeface="Segoe UI Light"/>
            </a:endParaRPr>
          </a:p>
          <a:p>
            <a:pPr marL="469900" indent="-457200">
              <a:lnSpc>
                <a:spcPct val="100000"/>
              </a:lnSpc>
              <a:spcBef>
                <a:spcPts val="530"/>
              </a:spcBef>
              <a:buFont typeface="Arial"/>
              <a:buChar char="•"/>
              <a:tabLst>
                <a:tab pos="469265" algn="l"/>
                <a:tab pos="469900" algn="l"/>
              </a:tabLst>
            </a:pPr>
            <a:r>
              <a:rPr sz="4250" b="0" spc="-5" dirty="0">
                <a:solidFill>
                  <a:srgbClr val="404040"/>
                </a:solidFill>
                <a:latin typeface="Segoe UI Light"/>
                <a:cs typeface="Segoe UI Light"/>
              </a:rPr>
              <a:t>Microsoft </a:t>
            </a:r>
            <a:r>
              <a:rPr sz="4250" b="0" spc="5" dirty="0">
                <a:solidFill>
                  <a:srgbClr val="404040"/>
                </a:solidFill>
                <a:latin typeface="Segoe UI Light"/>
                <a:cs typeface="Segoe UI Light"/>
              </a:rPr>
              <a:t>SQL</a:t>
            </a:r>
            <a:r>
              <a:rPr sz="4250" b="0" spc="-35" dirty="0">
                <a:solidFill>
                  <a:srgbClr val="404040"/>
                </a:solidFill>
                <a:latin typeface="Segoe UI Light"/>
                <a:cs typeface="Segoe UI Light"/>
              </a:rPr>
              <a:t> </a:t>
            </a:r>
            <a:r>
              <a:rPr sz="4250" b="0" spc="45" dirty="0">
                <a:solidFill>
                  <a:srgbClr val="404040"/>
                </a:solidFill>
                <a:latin typeface="Segoe UI Light"/>
                <a:cs typeface="Segoe UI Light"/>
              </a:rPr>
              <a:t>Server</a:t>
            </a:r>
            <a:endParaRPr sz="4250">
              <a:latin typeface="Segoe UI Light"/>
              <a:cs typeface="Segoe UI Light"/>
            </a:endParaRPr>
          </a:p>
          <a:p>
            <a:pPr marL="469900" indent="-457200">
              <a:lnSpc>
                <a:spcPct val="100000"/>
              </a:lnSpc>
              <a:spcBef>
                <a:spcPts val="540"/>
              </a:spcBef>
              <a:buFont typeface="Arial"/>
              <a:buChar char="•"/>
              <a:tabLst>
                <a:tab pos="469265" algn="l"/>
                <a:tab pos="469900" algn="l"/>
              </a:tabLst>
            </a:pPr>
            <a:r>
              <a:rPr sz="4250" b="0" spc="10" dirty="0">
                <a:solidFill>
                  <a:srgbClr val="404040"/>
                </a:solidFill>
                <a:latin typeface="Segoe UI Light"/>
                <a:cs typeface="Segoe UI Light"/>
              </a:rPr>
              <a:t>MySQL</a:t>
            </a:r>
            <a:endParaRPr sz="4250">
              <a:latin typeface="Segoe UI Light"/>
              <a:cs typeface="Segoe UI Light"/>
            </a:endParaRPr>
          </a:p>
          <a:p>
            <a:pPr marL="469900" indent="-457200">
              <a:lnSpc>
                <a:spcPct val="100000"/>
              </a:lnSpc>
              <a:spcBef>
                <a:spcPts val="530"/>
              </a:spcBef>
              <a:buFont typeface="Arial"/>
              <a:buChar char="•"/>
              <a:tabLst>
                <a:tab pos="469265" algn="l"/>
                <a:tab pos="469900" algn="l"/>
              </a:tabLst>
            </a:pPr>
            <a:r>
              <a:rPr sz="4250" b="0" spc="5" dirty="0">
                <a:solidFill>
                  <a:srgbClr val="404040"/>
                </a:solidFill>
                <a:latin typeface="Segoe UI Light"/>
                <a:cs typeface="Segoe UI Light"/>
              </a:rPr>
              <a:t>IBM</a:t>
            </a:r>
            <a:r>
              <a:rPr sz="4250" b="0" dirty="0">
                <a:solidFill>
                  <a:srgbClr val="404040"/>
                </a:solidFill>
                <a:latin typeface="Segoe UI Light"/>
                <a:cs typeface="Segoe UI Light"/>
              </a:rPr>
              <a:t> </a:t>
            </a:r>
            <a:r>
              <a:rPr sz="4250" b="0" spc="10" dirty="0">
                <a:solidFill>
                  <a:srgbClr val="404040"/>
                </a:solidFill>
                <a:latin typeface="Segoe UI Light"/>
                <a:cs typeface="Segoe UI Light"/>
              </a:rPr>
              <a:t>DB2</a:t>
            </a:r>
            <a:endParaRPr sz="4250">
              <a:latin typeface="Segoe UI Light"/>
              <a:cs typeface="Segoe UI Light"/>
            </a:endParaRPr>
          </a:p>
          <a:p>
            <a:pPr marL="469900" indent="-457200">
              <a:lnSpc>
                <a:spcPct val="100000"/>
              </a:lnSpc>
              <a:spcBef>
                <a:spcPts val="525"/>
              </a:spcBef>
              <a:buFont typeface="Arial"/>
              <a:buChar char="•"/>
              <a:tabLst>
                <a:tab pos="469265" algn="l"/>
                <a:tab pos="469900" algn="l"/>
              </a:tabLst>
            </a:pPr>
            <a:r>
              <a:rPr sz="4250" b="0" spc="-75" dirty="0">
                <a:solidFill>
                  <a:srgbClr val="404040"/>
                </a:solidFill>
                <a:latin typeface="Segoe UI Light"/>
                <a:cs typeface="Segoe UI Light"/>
              </a:rPr>
              <a:t>Teradata</a:t>
            </a:r>
            <a:endParaRPr sz="4250">
              <a:latin typeface="Segoe UI Light"/>
              <a:cs typeface="Segoe UI Light"/>
            </a:endParaRPr>
          </a:p>
        </p:txBody>
      </p:sp>
      <p:sp>
        <p:nvSpPr>
          <p:cNvPr id="4" name="object 4"/>
          <p:cNvSpPr txBox="1"/>
          <p:nvPr/>
        </p:nvSpPr>
        <p:spPr>
          <a:xfrm>
            <a:off x="78739" y="36321"/>
            <a:ext cx="82613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D9D9D9"/>
                </a:solidFill>
                <a:latin typeface="Segoe UI"/>
                <a:cs typeface="Segoe UI"/>
              </a:rPr>
              <a:t>Cas</a:t>
            </a:r>
            <a:r>
              <a:rPr sz="1200" spc="-60" dirty="0">
                <a:solidFill>
                  <a:srgbClr val="D9D9D9"/>
                </a:solidFill>
                <a:latin typeface="Segoe UI"/>
                <a:cs typeface="Segoe UI"/>
              </a:rPr>
              <a:t> </a:t>
            </a:r>
            <a:r>
              <a:rPr sz="1200" spc="-5" dirty="0">
                <a:solidFill>
                  <a:srgbClr val="D9D9D9"/>
                </a:solidFill>
                <a:latin typeface="Segoe UI"/>
                <a:cs typeface="Segoe UI"/>
              </a:rPr>
              <a:t>d’usage</a:t>
            </a:r>
            <a:endParaRPr sz="1200">
              <a:latin typeface="Segoe UI"/>
              <a:cs typeface="Segoe UI"/>
            </a:endParaRPr>
          </a:p>
        </p:txBody>
      </p:sp>
      <p:sp>
        <p:nvSpPr>
          <p:cNvPr id="5" name="object 5"/>
          <p:cNvSpPr txBox="1"/>
          <p:nvPr/>
        </p:nvSpPr>
        <p:spPr>
          <a:xfrm>
            <a:off x="1044955" y="36321"/>
            <a:ext cx="42925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Segoe UI"/>
                <a:cs typeface="Segoe UI"/>
              </a:rPr>
              <a:t>SGBD</a:t>
            </a:r>
            <a:endParaRPr sz="1200">
              <a:latin typeface="Segoe UI"/>
              <a:cs typeface="Segoe UI"/>
            </a:endParaRPr>
          </a:p>
        </p:txBody>
      </p:sp>
      <p:sp>
        <p:nvSpPr>
          <p:cNvPr id="6" name="object 6"/>
          <p:cNvSpPr txBox="1"/>
          <p:nvPr/>
        </p:nvSpPr>
        <p:spPr>
          <a:xfrm>
            <a:off x="1615186" y="36321"/>
            <a:ext cx="1367155" cy="208279"/>
          </a:xfrm>
          <a:prstGeom prst="rect">
            <a:avLst/>
          </a:prstGeom>
        </p:spPr>
        <p:txBody>
          <a:bodyPr vert="horz" wrap="square" lIns="0" tIns="12700" rIns="0" bIns="0" rtlCol="0">
            <a:spAutoFit/>
          </a:bodyPr>
          <a:lstStyle/>
          <a:p>
            <a:pPr marL="12700">
              <a:lnSpc>
                <a:spcPct val="100000"/>
              </a:lnSpc>
              <a:spcBef>
                <a:spcPts val="100"/>
              </a:spcBef>
              <a:tabLst>
                <a:tab pos="478155" algn="l"/>
              </a:tabLst>
            </a:pPr>
            <a:r>
              <a:rPr sz="1200" spc="-5" dirty="0">
                <a:solidFill>
                  <a:srgbClr val="D9D9D9"/>
                </a:solidFill>
                <a:latin typeface="Segoe UI"/>
                <a:cs typeface="Segoe UI"/>
              </a:rPr>
              <a:t>BDD	Modélisation</a:t>
            </a:r>
            <a:endParaRPr sz="1200">
              <a:latin typeface="Segoe UI"/>
              <a:cs typeface="Segoe UI"/>
            </a:endParaRPr>
          </a:p>
        </p:txBody>
      </p:sp>
      <p:sp>
        <p:nvSpPr>
          <p:cNvPr id="8" name="object 8"/>
          <p:cNvSpPr txBox="1"/>
          <p:nvPr/>
        </p:nvSpPr>
        <p:spPr>
          <a:xfrm>
            <a:off x="11475466" y="22606"/>
            <a:ext cx="45529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7</a:t>
            </a:r>
            <a:endParaRPr sz="1200">
              <a:latin typeface="Segoe UI Light"/>
              <a:cs typeface="Segoe UI 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29E44-0299-6A4E-A89D-E7A28B5B292C}"/>
              </a:ext>
            </a:extLst>
          </p:cNvPr>
          <p:cNvSpPr>
            <a:spLocks noGrp="1"/>
          </p:cNvSpPr>
          <p:nvPr>
            <p:ph type="title"/>
          </p:nvPr>
        </p:nvSpPr>
        <p:spPr/>
        <p:txBody>
          <a:bodyPr/>
          <a:lstStyle/>
          <a:p>
            <a:r>
              <a:rPr lang="fr-FR" b="1" dirty="0"/>
              <a:t>Exemple</a:t>
            </a:r>
          </a:p>
        </p:txBody>
      </p:sp>
      <p:sp>
        <p:nvSpPr>
          <p:cNvPr id="3" name="Espace réservé du contenu 2">
            <a:extLst>
              <a:ext uri="{FF2B5EF4-FFF2-40B4-BE49-F238E27FC236}">
                <a16:creationId xmlns:a16="http://schemas.microsoft.com/office/drawing/2014/main" id="{007D1E03-1127-1343-8165-72FF1AC9D773}"/>
              </a:ext>
            </a:extLst>
          </p:cNvPr>
          <p:cNvSpPr>
            <a:spLocks noGrp="1"/>
          </p:cNvSpPr>
          <p:nvPr>
            <p:ph idx="1"/>
          </p:nvPr>
        </p:nvSpPr>
        <p:spPr/>
        <p:txBody>
          <a:bodyPr>
            <a:normAutofit lnSpcReduction="10000"/>
          </a:bodyPr>
          <a:lstStyle/>
          <a:p>
            <a:r>
              <a:rPr lang="fr-FR" dirty="0"/>
              <a:t>Voici un exemple de table personne ne respectant pas la 1FN :</a:t>
            </a:r>
          </a:p>
          <a:p>
            <a:endParaRPr lang="fr-FR" dirty="0"/>
          </a:p>
          <a:p>
            <a:endParaRPr lang="fr-FR" dirty="0"/>
          </a:p>
          <a:p>
            <a:pPr marL="0" indent="0">
              <a:buNone/>
            </a:pPr>
            <a:endParaRPr lang="fr-FR" dirty="0"/>
          </a:p>
          <a:p>
            <a:r>
              <a:rPr lang="fr-FR" dirty="0"/>
              <a:t>Dans cette table :</a:t>
            </a:r>
          </a:p>
          <a:p>
            <a:pPr lvl="1"/>
            <a:r>
              <a:rPr lang="fr-FR" dirty="0"/>
              <a:t>Si une personne a plusieurs adresses email, alors elles sont notées dans l'attribut email, séparées par des virgules.</a:t>
            </a:r>
          </a:p>
          <a:p>
            <a:pPr lvl="1"/>
            <a:r>
              <a:rPr lang="fr-FR" dirty="0"/>
              <a:t>L'attribut nom contient le nom mais aussi le prénom et la civilité de la personne.</a:t>
            </a:r>
          </a:p>
          <a:p>
            <a:r>
              <a:rPr lang="fr-FR" dirty="0"/>
              <a:t>Comment passer en 1FN?</a:t>
            </a:r>
          </a:p>
        </p:txBody>
      </p:sp>
      <p:graphicFrame>
        <p:nvGraphicFramePr>
          <p:cNvPr id="4" name="Tableau 3">
            <a:extLst>
              <a:ext uri="{FF2B5EF4-FFF2-40B4-BE49-F238E27FC236}">
                <a16:creationId xmlns:a16="http://schemas.microsoft.com/office/drawing/2014/main" id="{3175F2A8-5BB6-FB43-AD60-6C85BD0E2BDF}"/>
              </a:ext>
            </a:extLst>
          </p:cNvPr>
          <p:cNvGraphicFramePr>
            <a:graphicFrameLocks noGrp="1"/>
          </p:cNvGraphicFramePr>
          <p:nvPr>
            <p:extLst>
              <p:ext uri="{D42A27DB-BD31-4B8C-83A1-F6EECF244321}">
                <p14:modId xmlns:p14="http://schemas.microsoft.com/office/powerpoint/2010/main" val="4080339742"/>
              </p:ext>
            </p:extLst>
          </p:nvPr>
        </p:nvGraphicFramePr>
        <p:xfrm>
          <a:off x="1066800" y="2362200"/>
          <a:ext cx="8902700" cy="1046480"/>
        </p:xfrm>
        <a:graphic>
          <a:graphicData uri="http://schemas.openxmlformats.org/drawingml/2006/table">
            <a:tbl>
              <a:tblPr>
                <a:tableStyleId>{5C22544A-7EE6-4342-B048-85BDC9FD1C3A}</a:tableStyleId>
              </a:tblPr>
              <a:tblGrid>
                <a:gridCol w="828084">
                  <a:extLst>
                    <a:ext uri="{9D8B030D-6E8A-4147-A177-3AD203B41FA5}">
                      <a16:colId xmlns:a16="http://schemas.microsoft.com/office/drawing/2014/main" val="1297824518"/>
                    </a:ext>
                  </a:extLst>
                </a:gridCol>
                <a:gridCol w="1408695">
                  <a:extLst>
                    <a:ext uri="{9D8B030D-6E8A-4147-A177-3AD203B41FA5}">
                      <a16:colId xmlns:a16="http://schemas.microsoft.com/office/drawing/2014/main" val="1486695223"/>
                    </a:ext>
                  </a:extLst>
                </a:gridCol>
                <a:gridCol w="2068625">
                  <a:extLst>
                    <a:ext uri="{9D8B030D-6E8A-4147-A177-3AD203B41FA5}">
                      <a16:colId xmlns:a16="http://schemas.microsoft.com/office/drawing/2014/main" val="3035240802"/>
                    </a:ext>
                  </a:extLst>
                </a:gridCol>
                <a:gridCol w="4597296">
                  <a:extLst>
                    <a:ext uri="{9D8B030D-6E8A-4147-A177-3AD203B41FA5}">
                      <a16:colId xmlns:a16="http://schemas.microsoft.com/office/drawing/2014/main" val="3115986041"/>
                    </a:ext>
                  </a:extLst>
                </a:gridCol>
              </a:tblGrid>
              <a:tr h="254000">
                <a:tc>
                  <a:txBody>
                    <a:bodyPr/>
                    <a:lstStyle/>
                    <a:p>
                      <a:pPr algn="l" fontAlgn="b"/>
                      <a:r>
                        <a:rPr lang="fr-FR" sz="1600" u="none" strike="noStrike">
                          <a:solidFill>
                            <a:schemeClr val="bg1"/>
                          </a:solidFill>
                          <a:effectLst/>
                        </a:rPr>
                        <a:t>id</a:t>
                      </a:r>
                      <a:endParaRPr lang="fr-FR" sz="1600" b="1" i="0" u="none" strike="noStrike">
                        <a:solidFill>
                          <a:schemeClr val="bg1"/>
                        </a:solidFill>
                        <a:effectLst/>
                        <a:latin typeface="Arial" panose="020B0604020202020204" pitchFamily="34" charset="0"/>
                      </a:endParaRPr>
                    </a:p>
                  </a:txBody>
                  <a:tcPr marL="9525" marR="9525" marT="9525" marB="0" anchor="b">
                    <a:solidFill>
                      <a:schemeClr val="accent1"/>
                    </a:solidFill>
                  </a:tcPr>
                </a:tc>
                <a:tc>
                  <a:txBody>
                    <a:bodyPr/>
                    <a:lstStyle/>
                    <a:p>
                      <a:pPr algn="l" fontAlgn="b"/>
                      <a:r>
                        <a:rPr lang="fr-FR" sz="1600" u="none" strike="noStrike">
                          <a:solidFill>
                            <a:schemeClr val="bg1"/>
                          </a:solidFill>
                          <a:effectLst/>
                        </a:rPr>
                        <a:t>pseudo</a:t>
                      </a:r>
                      <a:endParaRPr lang="fr-FR" sz="1600" b="1" i="0" u="none" strike="noStrike">
                        <a:solidFill>
                          <a:schemeClr val="bg1"/>
                        </a:solidFill>
                        <a:effectLst/>
                        <a:latin typeface="Arial" panose="020B0604020202020204" pitchFamily="34" charset="0"/>
                      </a:endParaRPr>
                    </a:p>
                  </a:txBody>
                  <a:tcPr marL="9525" marR="9525" marT="9525" marB="0" anchor="b">
                    <a:solidFill>
                      <a:schemeClr val="accent1"/>
                    </a:solidFill>
                  </a:tcPr>
                </a:tc>
                <a:tc>
                  <a:txBody>
                    <a:bodyPr/>
                    <a:lstStyle/>
                    <a:p>
                      <a:pPr algn="l" fontAlgn="b"/>
                      <a:r>
                        <a:rPr lang="fr-FR" sz="1600" u="none" strike="noStrike">
                          <a:solidFill>
                            <a:schemeClr val="bg1"/>
                          </a:solidFill>
                          <a:effectLst/>
                        </a:rPr>
                        <a:t>nom</a:t>
                      </a:r>
                      <a:endParaRPr lang="fr-FR" sz="1600" b="1" i="0" u="none" strike="noStrike">
                        <a:solidFill>
                          <a:schemeClr val="bg1"/>
                        </a:solidFill>
                        <a:effectLst/>
                        <a:latin typeface="Arial" panose="020B0604020202020204" pitchFamily="34" charset="0"/>
                      </a:endParaRPr>
                    </a:p>
                  </a:txBody>
                  <a:tcPr marL="9525" marR="9525" marT="9525" marB="0" anchor="b">
                    <a:solidFill>
                      <a:schemeClr val="accent1"/>
                    </a:solidFill>
                  </a:tcPr>
                </a:tc>
                <a:tc>
                  <a:txBody>
                    <a:bodyPr/>
                    <a:lstStyle/>
                    <a:p>
                      <a:pPr algn="l" fontAlgn="b"/>
                      <a:r>
                        <a:rPr lang="fr-FR" sz="1600" u="none" strike="noStrike" dirty="0">
                          <a:solidFill>
                            <a:schemeClr val="bg1"/>
                          </a:solidFill>
                          <a:effectLst/>
                        </a:rPr>
                        <a:t>email</a:t>
                      </a:r>
                      <a:endParaRPr lang="fr-FR" sz="1600" b="1" i="0" u="none" strike="noStrike" dirty="0">
                        <a:solidFill>
                          <a:schemeClr val="bg1"/>
                        </a:solidFill>
                        <a:effectLst/>
                        <a:latin typeface="Arial" panose="020B0604020202020204" pitchFamily="34" charset="0"/>
                      </a:endParaRPr>
                    </a:p>
                  </a:txBody>
                  <a:tcPr marL="9525" marR="9525" marT="9525" marB="0" anchor="b">
                    <a:solidFill>
                      <a:schemeClr val="accent1"/>
                    </a:solidFill>
                  </a:tcPr>
                </a:tc>
                <a:extLst>
                  <a:ext uri="{0D108BD9-81ED-4DB2-BD59-A6C34878D82A}">
                    <a16:rowId xmlns:a16="http://schemas.microsoft.com/office/drawing/2014/main" val="2989567564"/>
                  </a:ext>
                </a:extLst>
              </a:tr>
              <a:tr h="254000">
                <a:tc>
                  <a:txBody>
                    <a:bodyPr/>
                    <a:lstStyle/>
                    <a:p>
                      <a:pPr algn="ctr" fontAlgn="b"/>
                      <a:r>
                        <a:rPr lang="fr-FR" sz="1600" u="none" strike="noStrike" dirty="0">
                          <a:effectLst/>
                        </a:rPr>
                        <a:t>1</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a:effectLst/>
                        </a:rPr>
                        <a:t>Ed' la poignée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M. Édouard </a:t>
                      </a:r>
                      <a:r>
                        <a:rPr lang="fr-FR" sz="1600" u="none" strike="noStrike" dirty="0" err="1">
                          <a:effectLst/>
                        </a:rPr>
                        <a:t>Bracame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err="1">
                          <a:effectLst/>
                        </a:rPr>
                        <a:t>edouard.bracame@joe-bar-team.org</a:t>
                      </a:r>
                      <a:r>
                        <a:rPr lang="fr-FR" sz="1600" u="none" strike="noStrike" dirty="0">
                          <a:effectLst/>
                        </a:rPr>
                        <a:t>, </a:t>
                      </a:r>
                      <a:r>
                        <a:rPr lang="fr-FR" sz="1600" u="none" strike="noStrike" dirty="0" err="1">
                          <a:effectLst/>
                        </a:rPr>
                        <a:t>ed@jbt.org</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22871262"/>
                  </a:ext>
                </a:extLst>
              </a:tr>
              <a:tr h="254000">
                <a:tc>
                  <a:txBody>
                    <a:bodyPr/>
                    <a:lstStyle/>
                    <a:p>
                      <a:pPr algn="ctr" fontAlgn="b"/>
                      <a:r>
                        <a:rPr lang="fr-FR" sz="1600" u="none" strike="noStrike">
                          <a:effectLst/>
                        </a:rPr>
                        <a:t>2</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Joe l'arsouille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M. Jean </a:t>
                      </a:r>
                      <a:r>
                        <a:rPr lang="fr-FR" sz="1600" u="none" strike="noStrike" dirty="0" err="1">
                          <a:effectLst/>
                        </a:rPr>
                        <a:t>Manchzeck</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err="1">
                          <a:effectLst/>
                        </a:rPr>
                        <a:t>jean.manchzeck@joe-bar-team.org</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25379652"/>
                  </a:ext>
                </a:extLst>
              </a:tr>
            </a:tbl>
          </a:graphicData>
        </a:graphic>
      </p:graphicFrame>
    </p:spTree>
    <p:extLst>
      <p:ext uri="{BB962C8B-B14F-4D97-AF65-F5344CB8AC3E}">
        <p14:creationId xmlns:p14="http://schemas.microsoft.com/office/powerpoint/2010/main" val="31325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EB6B2-F31E-6E44-9C3D-535230ACA376}"/>
              </a:ext>
            </a:extLst>
          </p:cNvPr>
          <p:cNvSpPr>
            <a:spLocks noGrp="1"/>
          </p:cNvSpPr>
          <p:nvPr>
            <p:ph type="title"/>
          </p:nvPr>
        </p:nvSpPr>
        <p:spPr/>
        <p:txBody>
          <a:bodyPr/>
          <a:lstStyle/>
          <a:p>
            <a:r>
              <a:rPr lang="fr-FR" b="1" dirty="0"/>
              <a:t>Exemple</a:t>
            </a:r>
            <a:endParaRPr lang="fr-FR" dirty="0"/>
          </a:p>
        </p:txBody>
      </p:sp>
      <p:sp>
        <p:nvSpPr>
          <p:cNvPr id="3" name="Espace réservé du contenu 2">
            <a:extLst>
              <a:ext uri="{FF2B5EF4-FFF2-40B4-BE49-F238E27FC236}">
                <a16:creationId xmlns:a16="http://schemas.microsoft.com/office/drawing/2014/main" id="{84542979-E2C6-AB41-8B9B-74C012C1E42F}"/>
              </a:ext>
            </a:extLst>
          </p:cNvPr>
          <p:cNvSpPr>
            <a:spLocks noGrp="1"/>
          </p:cNvSpPr>
          <p:nvPr>
            <p:ph idx="1"/>
          </p:nvPr>
        </p:nvSpPr>
        <p:spPr>
          <a:xfrm>
            <a:off x="838200" y="1825624"/>
            <a:ext cx="10515600" cy="4803775"/>
          </a:xfrm>
        </p:spPr>
        <p:txBody>
          <a:bodyPr>
            <a:normAutofit/>
          </a:bodyPr>
          <a:lstStyle/>
          <a:p>
            <a:r>
              <a:rPr lang="fr-FR" dirty="0"/>
              <a:t>Nous pourrions passer en 1FN en modifiant la table ainsi :</a:t>
            </a:r>
          </a:p>
          <a:p>
            <a:endParaRPr lang="fr-FR" dirty="0"/>
          </a:p>
          <a:p>
            <a:endParaRPr lang="fr-FR" dirty="0"/>
          </a:p>
          <a:p>
            <a:endParaRPr lang="fr-FR" dirty="0"/>
          </a:p>
          <a:p>
            <a:pPr marL="0" indent="0">
              <a:buNone/>
            </a:pPr>
            <a:r>
              <a:rPr lang="fr-FR" dirty="0"/>
              <a:t>Que fait-on si une personne a 3, 10... 50 adresses email ?</a:t>
            </a:r>
          </a:p>
          <a:p>
            <a:pPr marL="457200" lvl="1" indent="0">
              <a:buNone/>
            </a:pPr>
            <a:r>
              <a:rPr lang="fr-FR" dirty="0">
                <a:sym typeface="Wingdings" pitchFamily="2" charset="2"/>
              </a:rPr>
              <a:t></a:t>
            </a:r>
            <a:r>
              <a:rPr lang="fr-FR" dirty="0"/>
              <a:t> On ne va pas créer 50 colonnes email au cas où ! Et si un jour une personne en a 51 on va être obligé de modifier le schéma de la base de données.</a:t>
            </a:r>
          </a:p>
          <a:p>
            <a:pPr marL="0" indent="0">
              <a:buNone/>
            </a:pPr>
            <a:r>
              <a:rPr lang="fr-FR" dirty="0"/>
              <a:t>Quoi faire ?</a:t>
            </a:r>
          </a:p>
          <a:p>
            <a:pPr marL="457200" lvl="1" indent="0">
              <a:buNone/>
            </a:pPr>
            <a:r>
              <a:rPr lang="fr-FR" dirty="0">
                <a:sym typeface="Wingdings" pitchFamily="2" charset="2"/>
              </a:rPr>
              <a:t></a:t>
            </a:r>
            <a:r>
              <a:rPr lang="fr-FR" dirty="0"/>
              <a:t>Nous allons donc transformer les attributs </a:t>
            </a:r>
            <a:r>
              <a:rPr lang="fr-FR" dirty="0" err="1"/>
              <a:t>multivalués</a:t>
            </a:r>
            <a:r>
              <a:rPr lang="fr-FR" dirty="0"/>
              <a:t> en une table séparée, liée à la table d'origine par une relation de type </a:t>
            </a:r>
            <a:r>
              <a:rPr lang="fr-FR" i="1" dirty="0"/>
              <a:t>un à plusieurs</a:t>
            </a:r>
            <a:endParaRPr lang="fr-FR" dirty="0"/>
          </a:p>
          <a:p>
            <a:pPr marL="0" indent="0">
              <a:buNone/>
            </a:pPr>
            <a:endParaRPr lang="fr-FR" dirty="0"/>
          </a:p>
        </p:txBody>
      </p:sp>
      <p:graphicFrame>
        <p:nvGraphicFramePr>
          <p:cNvPr id="4" name="Tableau 3">
            <a:extLst>
              <a:ext uri="{FF2B5EF4-FFF2-40B4-BE49-F238E27FC236}">
                <a16:creationId xmlns:a16="http://schemas.microsoft.com/office/drawing/2014/main" id="{76907581-67DC-C842-8CCC-76F5F2DC21BC}"/>
              </a:ext>
            </a:extLst>
          </p:cNvPr>
          <p:cNvGraphicFramePr>
            <a:graphicFrameLocks noGrp="1"/>
          </p:cNvGraphicFramePr>
          <p:nvPr>
            <p:extLst>
              <p:ext uri="{D42A27DB-BD31-4B8C-83A1-F6EECF244321}">
                <p14:modId xmlns:p14="http://schemas.microsoft.com/office/powerpoint/2010/main" val="2898099936"/>
              </p:ext>
            </p:extLst>
          </p:nvPr>
        </p:nvGraphicFramePr>
        <p:xfrm>
          <a:off x="609600" y="2590800"/>
          <a:ext cx="9575800" cy="1046480"/>
        </p:xfrm>
        <a:graphic>
          <a:graphicData uri="http://schemas.openxmlformats.org/drawingml/2006/table">
            <a:tbl>
              <a:tblPr>
                <a:tableStyleId>{5C22544A-7EE6-4342-B048-85BDC9FD1C3A}</a:tableStyleId>
              </a:tblPr>
              <a:tblGrid>
                <a:gridCol w="485453">
                  <a:extLst>
                    <a:ext uri="{9D8B030D-6E8A-4147-A177-3AD203B41FA5}">
                      <a16:colId xmlns:a16="http://schemas.microsoft.com/office/drawing/2014/main" val="2956296750"/>
                    </a:ext>
                  </a:extLst>
                </a:gridCol>
                <a:gridCol w="1408766">
                  <a:extLst>
                    <a:ext uri="{9D8B030D-6E8A-4147-A177-3AD203B41FA5}">
                      <a16:colId xmlns:a16="http://schemas.microsoft.com/office/drawing/2014/main" val="3354575964"/>
                    </a:ext>
                  </a:extLst>
                </a:gridCol>
                <a:gridCol w="913794">
                  <a:extLst>
                    <a:ext uri="{9D8B030D-6E8A-4147-A177-3AD203B41FA5}">
                      <a16:colId xmlns:a16="http://schemas.microsoft.com/office/drawing/2014/main" val="2089162553"/>
                    </a:ext>
                  </a:extLst>
                </a:gridCol>
                <a:gridCol w="1056574">
                  <a:extLst>
                    <a:ext uri="{9D8B030D-6E8A-4147-A177-3AD203B41FA5}">
                      <a16:colId xmlns:a16="http://schemas.microsoft.com/office/drawing/2014/main" val="1238563333"/>
                    </a:ext>
                  </a:extLst>
                </a:gridCol>
                <a:gridCol w="1142243">
                  <a:extLst>
                    <a:ext uri="{9D8B030D-6E8A-4147-A177-3AD203B41FA5}">
                      <a16:colId xmlns:a16="http://schemas.microsoft.com/office/drawing/2014/main" val="344524951"/>
                    </a:ext>
                  </a:extLst>
                </a:gridCol>
                <a:gridCol w="3464802">
                  <a:extLst>
                    <a:ext uri="{9D8B030D-6E8A-4147-A177-3AD203B41FA5}">
                      <a16:colId xmlns:a16="http://schemas.microsoft.com/office/drawing/2014/main" val="1849687351"/>
                    </a:ext>
                  </a:extLst>
                </a:gridCol>
                <a:gridCol w="1104168">
                  <a:extLst>
                    <a:ext uri="{9D8B030D-6E8A-4147-A177-3AD203B41FA5}">
                      <a16:colId xmlns:a16="http://schemas.microsoft.com/office/drawing/2014/main" val="3739497167"/>
                    </a:ext>
                  </a:extLst>
                </a:gridCol>
              </a:tblGrid>
              <a:tr h="254000">
                <a:tc>
                  <a:txBody>
                    <a:bodyPr/>
                    <a:lstStyle/>
                    <a:p>
                      <a:pPr algn="ctr" fontAlgn="b"/>
                      <a:r>
                        <a:rPr lang="fr-FR" sz="1600" u="none" strike="noStrike" dirty="0">
                          <a:solidFill>
                            <a:schemeClr val="bg1"/>
                          </a:solidFill>
                          <a:effectLst/>
                        </a:rPr>
                        <a:t>id</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pseudo</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err="1">
                          <a:solidFill>
                            <a:schemeClr val="bg1"/>
                          </a:solidFill>
                          <a:effectLst/>
                        </a:rPr>
                        <a:t>civilite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err="1">
                          <a:solidFill>
                            <a:schemeClr val="bg1"/>
                          </a:solidFill>
                          <a:effectLst/>
                        </a:rPr>
                        <a:t>prenom</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nom</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email</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email_2</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386208695"/>
                  </a:ext>
                </a:extLst>
              </a:tr>
              <a:tr h="254000">
                <a:tc>
                  <a:txBody>
                    <a:bodyPr/>
                    <a:lstStyle/>
                    <a:p>
                      <a:pPr algn="ctr" fontAlgn="b"/>
                      <a:r>
                        <a:rPr lang="fr-FR" sz="1600" u="none" strike="noStrike">
                          <a:effectLst/>
                        </a:rPr>
                        <a:t>1</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a:effectLst/>
                        </a:rPr>
                        <a:t>Ed' la poignée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M.</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Édouard</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Bracame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edouard.bracame@joe-bar-team.org</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err="1">
                          <a:effectLst/>
                        </a:rPr>
                        <a:t>ed@jbt.org</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91110355"/>
                  </a:ext>
                </a:extLst>
              </a:tr>
              <a:tr h="254000">
                <a:tc>
                  <a:txBody>
                    <a:bodyPr/>
                    <a:lstStyle/>
                    <a:p>
                      <a:pPr algn="ctr" fontAlgn="b"/>
                      <a:r>
                        <a:rPr lang="fr-FR" sz="1600" u="none" strike="noStrike">
                          <a:effectLst/>
                        </a:rPr>
                        <a:t>2</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Joe l'arsouille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M.</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Jean</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err="1">
                          <a:effectLst/>
                        </a:rPr>
                        <a:t>Manchzeck</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err="1">
                          <a:effectLst/>
                        </a:rPr>
                        <a:t>jean.manchzeck@joe-bar-team.org</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fr-FR"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8658345"/>
                  </a:ext>
                </a:extLst>
              </a:tr>
            </a:tbl>
          </a:graphicData>
        </a:graphic>
      </p:graphicFrame>
    </p:spTree>
    <p:extLst>
      <p:ext uri="{BB962C8B-B14F-4D97-AF65-F5344CB8AC3E}">
        <p14:creationId xmlns:p14="http://schemas.microsoft.com/office/powerpoint/2010/main" val="43462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3AF32-9916-AA42-86DF-FEC1D48DDF6B}"/>
              </a:ext>
            </a:extLst>
          </p:cNvPr>
          <p:cNvSpPr>
            <a:spLocks noGrp="1"/>
          </p:cNvSpPr>
          <p:nvPr>
            <p:ph type="title"/>
          </p:nvPr>
        </p:nvSpPr>
        <p:spPr/>
        <p:txBody>
          <a:bodyPr/>
          <a:lstStyle/>
          <a:p>
            <a:r>
              <a:rPr lang="fr-FR" b="1" dirty="0"/>
              <a:t>Exemple</a:t>
            </a:r>
            <a:endParaRPr lang="fr-FR" dirty="0"/>
          </a:p>
        </p:txBody>
      </p:sp>
      <p:pic>
        <p:nvPicPr>
          <p:cNvPr id="4" name="Espace réservé du contenu 3">
            <a:extLst>
              <a:ext uri="{FF2B5EF4-FFF2-40B4-BE49-F238E27FC236}">
                <a16:creationId xmlns:a16="http://schemas.microsoft.com/office/drawing/2014/main" id="{8E8F34A3-8184-9E47-AE08-27DEFAAC1F59}"/>
              </a:ext>
            </a:extLst>
          </p:cNvPr>
          <p:cNvPicPr>
            <a:picLocks noGrp="1" noChangeAspect="1"/>
          </p:cNvPicPr>
          <p:nvPr>
            <p:ph idx="1"/>
          </p:nvPr>
        </p:nvPicPr>
        <p:blipFill>
          <a:blip r:embed="rId3"/>
          <a:stretch>
            <a:fillRect/>
          </a:stretch>
        </p:blipFill>
        <p:spPr>
          <a:xfrm>
            <a:off x="3048000" y="1468421"/>
            <a:ext cx="5791200" cy="1601821"/>
          </a:xfrm>
          <a:prstGeom prst="rect">
            <a:avLst/>
          </a:prstGeom>
        </p:spPr>
      </p:pic>
      <p:pic>
        <p:nvPicPr>
          <p:cNvPr id="5" name="Image 4">
            <a:extLst>
              <a:ext uri="{FF2B5EF4-FFF2-40B4-BE49-F238E27FC236}">
                <a16:creationId xmlns:a16="http://schemas.microsoft.com/office/drawing/2014/main" id="{6083D594-D420-524E-8157-E260C226D881}"/>
              </a:ext>
            </a:extLst>
          </p:cNvPr>
          <p:cNvPicPr>
            <a:picLocks noChangeAspect="1"/>
          </p:cNvPicPr>
          <p:nvPr/>
        </p:nvPicPr>
        <p:blipFill>
          <a:blip r:embed="rId4"/>
          <a:stretch>
            <a:fillRect/>
          </a:stretch>
        </p:blipFill>
        <p:spPr>
          <a:xfrm>
            <a:off x="2049929" y="3873686"/>
            <a:ext cx="7330141" cy="1676400"/>
          </a:xfrm>
          <a:prstGeom prst="rect">
            <a:avLst/>
          </a:prstGeom>
        </p:spPr>
      </p:pic>
      <p:sp>
        <p:nvSpPr>
          <p:cNvPr id="6" name="Rectangle 5">
            <a:extLst>
              <a:ext uri="{FF2B5EF4-FFF2-40B4-BE49-F238E27FC236}">
                <a16:creationId xmlns:a16="http://schemas.microsoft.com/office/drawing/2014/main" id="{A78C9187-575D-714D-9A0C-9FA9D362B0F2}"/>
              </a:ext>
            </a:extLst>
          </p:cNvPr>
          <p:cNvSpPr/>
          <p:nvPr/>
        </p:nvSpPr>
        <p:spPr>
          <a:xfrm>
            <a:off x="4186707" y="5715000"/>
            <a:ext cx="2929585" cy="369332"/>
          </a:xfrm>
          <a:prstGeom prst="rect">
            <a:avLst/>
          </a:prstGeom>
        </p:spPr>
        <p:txBody>
          <a:bodyPr wrap="none">
            <a:spAutoFit/>
          </a:bodyPr>
          <a:lstStyle/>
          <a:p>
            <a:r>
              <a:rPr lang="fr-FR" dirty="0">
                <a:latin typeface="Montserrat"/>
              </a:rPr>
              <a:t>Contenu de la table « email »</a:t>
            </a:r>
            <a:endParaRPr lang="fr-FR" dirty="0"/>
          </a:p>
        </p:txBody>
      </p:sp>
      <p:sp>
        <p:nvSpPr>
          <p:cNvPr id="7" name="Rectangle 6">
            <a:extLst>
              <a:ext uri="{FF2B5EF4-FFF2-40B4-BE49-F238E27FC236}">
                <a16:creationId xmlns:a16="http://schemas.microsoft.com/office/drawing/2014/main" id="{3F93A642-C675-F64D-97B1-3E7B92C38793}"/>
              </a:ext>
            </a:extLst>
          </p:cNvPr>
          <p:cNvSpPr/>
          <p:nvPr/>
        </p:nvSpPr>
        <p:spPr>
          <a:xfrm>
            <a:off x="2286000" y="3183554"/>
            <a:ext cx="7315200" cy="646331"/>
          </a:xfrm>
          <a:prstGeom prst="rect">
            <a:avLst/>
          </a:prstGeom>
        </p:spPr>
        <p:txBody>
          <a:bodyPr wrap="square">
            <a:spAutoFit/>
          </a:bodyPr>
          <a:lstStyle/>
          <a:p>
            <a:r>
              <a:rPr lang="fr-FR" dirty="0"/>
              <a:t>MPD ‒ Création d'une table listant les adresses email des personnes</a:t>
            </a:r>
            <a:br>
              <a:rPr lang="fr-FR" dirty="0"/>
            </a:br>
            <a:endParaRPr lang="fr-FR" dirty="0"/>
          </a:p>
        </p:txBody>
      </p:sp>
    </p:spTree>
    <p:extLst>
      <p:ext uri="{BB962C8B-B14F-4D97-AF65-F5344CB8AC3E}">
        <p14:creationId xmlns:p14="http://schemas.microsoft.com/office/powerpoint/2010/main" val="1642111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81EFE-F8B4-0046-9A84-4FCB3FD2298B}"/>
              </a:ext>
            </a:extLst>
          </p:cNvPr>
          <p:cNvSpPr>
            <a:spLocks noGrp="1"/>
          </p:cNvSpPr>
          <p:nvPr>
            <p:ph type="title"/>
          </p:nvPr>
        </p:nvSpPr>
        <p:spPr/>
        <p:txBody>
          <a:bodyPr/>
          <a:lstStyle/>
          <a:p>
            <a:r>
              <a:rPr lang="fr-FR" b="1" dirty="0"/>
              <a:t>2FN : Deuxième forme normale.</a:t>
            </a:r>
            <a:endParaRPr lang="fr-FR" dirty="0"/>
          </a:p>
        </p:txBody>
      </p:sp>
      <p:sp>
        <p:nvSpPr>
          <p:cNvPr id="3" name="Espace réservé du contenu 2">
            <a:extLst>
              <a:ext uri="{FF2B5EF4-FFF2-40B4-BE49-F238E27FC236}">
                <a16:creationId xmlns:a16="http://schemas.microsoft.com/office/drawing/2014/main" id="{53C05D21-C4A9-0141-8B4C-BE2A39CB8EFE}"/>
              </a:ext>
            </a:extLst>
          </p:cNvPr>
          <p:cNvSpPr>
            <a:spLocks noGrp="1"/>
          </p:cNvSpPr>
          <p:nvPr>
            <p:ph idx="1"/>
          </p:nvPr>
        </p:nvSpPr>
        <p:spPr/>
        <p:txBody>
          <a:bodyPr>
            <a:normAutofit/>
          </a:bodyPr>
          <a:lstStyle/>
          <a:p>
            <a:r>
              <a:rPr lang="fr-FR" dirty="0">
                <a:solidFill>
                  <a:srgbClr val="C00000"/>
                </a:solidFill>
              </a:rPr>
              <a:t>Définition: </a:t>
            </a:r>
          </a:p>
          <a:p>
            <a:pPr lvl="1"/>
            <a:r>
              <a:rPr lang="fr-FR" dirty="0"/>
              <a:t>Respecte la deuxième forme normale, la relation respectant la première forme normale et respectant le principe suivant :</a:t>
            </a:r>
          </a:p>
          <a:p>
            <a:pPr lvl="1"/>
            <a:r>
              <a:rPr lang="fr-FR" dirty="0"/>
              <a:t>Les attributs d'une relation sont divisés en deux groupes : </a:t>
            </a:r>
          </a:p>
          <a:p>
            <a:pPr lvl="2">
              <a:buFont typeface="Wingdings" pitchFamily="2" charset="2"/>
              <a:buChar char="ü"/>
            </a:pPr>
            <a:r>
              <a:rPr lang="fr-FR" dirty="0"/>
              <a:t>le premier groupe est composé de la clé (un ou plusieurs attributs). </a:t>
            </a:r>
          </a:p>
          <a:p>
            <a:pPr lvl="2">
              <a:buFont typeface="Wingdings" pitchFamily="2" charset="2"/>
              <a:buChar char="ü"/>
            </a:pPr>
            <a:r>
              <a:rPr lang="fr-FR" dirty="0"/>
              <a:t>Le deuxième groupe est composé des autres attributs (éventuellement vide).</a:t>
            </a:r>
          </a:p>
          <a:p>
            <a:pPr lvl="1"/>
            <a:r>
              <a:rPr lang="fr-FR" dirty="0"/>
              <a:t>La deuxième forme normale stipule que tout attribut du deuxième groupe ne peut pas dépendre d'un sous-ensemble (strict) d'attribut(s) du premier groupe. En d'autres termes : « Un attribut non clé ne dépend pas d'une partie de la clé mais de toute la clé. »</a:t>
            </a:r>
          </a:p>
          <a:p>
            <a:endParaRPr lang="fr-FR" dirty="0"/>
          </a:p>
        </p:txBody>
      </p:sp>
    </p:spTree>
    <p:extLst>
      <p:ext uri="{BB962C8B-B14F-4D97-AF65-F5344CB8AC3E}">
        <p14:creationId xmlns:p14="http://schemas.microsoft.com/office/powerpoint/2010/main" val="12384129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C20B3-F3AE-034D-B6E3-9FC78152A226}"/>
              </a:ext>
            </a:extLst>
          </p:cNvPr>
          <p:cNvSpPr>
            <a:spLocks noGrp="1"/>
          </p:cNvSpPr>
          <p:nvPr>
            <p:ph type="title"/>
          </p:nvPr>
        </p:nvSpPr>
        <p:spPr/>
        <p:txBody>
          <a:bodyPr/>
          <a:lstStyle/>
          <a:p>
            <a:r>
              <a:rPr lang="fr-FR" b="1" dirty="0"/>
              <a:t>2FN : Deuxième forme normale.</a:t>
            </a:r>
            <a:endParaRPr lang="fr-FR" dirty="0"/>
          </a:p>
        </p:txBody>
      </p:sp>
      <p:sp>
        <p:nvSpPr>
          <p:cNvPr id="3" name="Espace réservé du contenu 2">
            <a:extLst>
              <a:ext uri="{FF2B5EF4-FFF2-40B4-BE49-F238E27FC236}">
                <a16:creationId xmlns:a16="http://schemas.microsoft.com/office/drawing/2014/main" id="{5C6CCA9E-B58C-6443-9AC3-78B3F79903E5}"/>
              </a:ext>
            </a:extLst>
          </p:cNvPr>
          <p:cNvSpPr>
            <a:spLocks noGrp="1"/>
          </p:cNvSpPr>
          <p:nvPr>
            <p:ph idx="1"/>
          </p:nvPr>
        </p:nvSpPr>
        <p:spPr/>
        <p:txBody>
          <a:bodyPr/>
          <a:lstStyle/>
          <a:p>
            <a:r>
              <a:rPr lang="fr-FR" dirty="0">
                <a:solidFill>
                  <a:srgbClr val="C00000"/>
                </a:solidFill>
              </a:rPr>
              <a:t>Corollaire : </a:t>
            </a:r>
            <a:r>
              <a:rPr lang="fr-FR" dirty="0"/>
              <a:t>Une relation ayant une clé formée d'un seul attribut est donc en deuxième forme </a:t>
            </a:r>
            <a:r>
              <a:rPr lang="fr-FR" dirty="0" err="1"/>
              <a:t>normale.E</a:t>
            </a:r>
            <a:r>
              <a:rPr lang="fr-FR" dirty="0"/>
              <a:t> d’autres termes, La deuxième forme normale (2FN) ne concerne que les tables avec une </a:t>
            </a:r>
            <a:r>
              <a:rPr lang="fr-FR" b="1" dirty="0"/>
              <a:t>clé primaire composite</a:t>
            </a:r>
            <a:r>
              <a:rPr lang="fr-FR" dirty="0"/>
              <a:t>.</a:t>
            </a:r>
          </a:p>
          <a:p>
            <a:r>
              <a:rPr lang="fr-FR" i="1" dirty="0"/>
              <a:t>Le non-respect de la 2FN entraîne une redondance des données qui encombrent alors inutilement la mémoire et l'espace disque.</a:t>
            </a:r>
            <a:endParaRPr lang="fr-FR" dirty="0"/>
          </a:p>
          <a:p>
            <a:endParaRPr lang="fr-FR" dirty="0"/>
          </a:p>
        </p:txBody>
      </p:sp>
    </p:spTree>
    <p:extLst>
      <p:ext uri="{BB962C8B-B14F-4D97-AF65-F5344CB8AC3E}">
        <p14:creationId xmlns:p14="http://schemas.microsoft.com/office/powerpoint/2010/main" val="12983256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E811A-ED02-B84F-AE54-FBC52281A088}"/>
              </a:ext>
            </a:extLst>
          </p:cNvPr>
          <p:cNvSpPr>
            <a:spLocks noGrp="1"/>
          </p:cNvSpPr>
          <p:nvPr>
            <p:ph type="title"/>
          </p:nvPr>
        </p:nvSpPr>
        <p:spPr/>
        <p:txBody>
          <a:bodyPr/>
          <a:lstStyle/>
          <a:p>
            <a:r>
              <a:rPr lang="fr-FR" b="1" dirty="0"/>
              <a:t>Une définition plus simple :</a:t>
            </a:r>
          </a:p>
        </p:txBody>
      </p:sp>
      <p:sp>
        <p:nvSpPr>
          <p:cNvPr id="3" name="Espace réservé du contenu 2">
            <a:extLst>
              <a:ext uri="{FF2B5EF4-FFF2-40B4-BE49-F238E27FC236}">
                <a16:creationId xmlns:a16="http://schemas.microsoft.com/office/drawing/2014/main" id="{B426E4EB-3544-4D4C-8A4B-BF37EA34DB2D}"/>
              </a:ext>
            </a:extLst>
          </p:cNvPr>
          <p:cNvSpPr>
            <a:spLocks noGrp="1"/>
          </p:cNvSpPr>
          <p:nvPr>
            <p:ph idx="1"/>
          </p:nvPr>
        </p:nvSpPr>
        <p:spPr/>
        <p:txBody>
          <a:bodyPr/>
          <a:lstStyle/>
          <a:p>
            <a:endParaRPr lang="fr-FR" dirty="0"/>
          </a:p>
          <a:p>
            <a:endParaRPr lang="fr-FR" dirty="0"/>
          </a:p>
          <a:p>
            <a:r>
              <a:rPr lang="fr-FR" dirty="0"/>
              <a:t>Pour être en deuxième forme normale (2FN), il faut déjà être en 1FN et en plus respecter la règle suivante : aucun attribut ne faisant pas partie de la clé primaire ne doit dépendre que d'une partie de la clé primaire.</a:t>
            </a:r>
          </a:p>
        </p:txBody>
      </p:sp>
    </p:spTree>
    <p:extLst>
      <p:ext uri="{BB962C8B-B14F-4D97-AF65-F5344CB8AC3E}">
        <p14:creationId xmlns:p14="http://schemas.microsoft.com/office/powerpoint/2010/main" val="30130251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71F43-DFE5-1E40-8CA5-737D353838B8}"/>
              </a:ext>
            </a:extLst>
          </p:cNvPr>
          <p:cNvSpPr>
            <a:spLocks noGrp="1"/>
          </p:cNvSpPr>
          <p:nvPr>
            <p:ph type="title"/>
          </p:nvPr>
        </p:nvSpPr>
        <p:spPr/>
        <p:txBody>
          <a:bodyPr/>
          <a:lstStyle/>
          <a:p>
            <a:r>
              <a:rPr lang="fr-FR" b="1" dirty="0"/>
              <a:t>Exemple :</a:t>
            </a:r>
          </a:p>
        </p:txBody>
      </p:sp>
      <p:sp>
        <p:nvSpPr>
          <p:cNvPr id="3" name="Espace réservé du contenu 2">
            <a:extLst>
              <a:ext uri="{FF2B5EF4-FFF2-40B4-BE49-F238E27FC236}">
                <a16:creationId xmlns:a16="http://schemas.microsoft.com/office/drawing/2014/main" id="{9331A877-9563-474F-BCA1-593578D7D292}"/>
              </a:ext>
            </a:extLst>
          </p:cNvPr>
          <p:cNvSpPr>
            <a:spLocks noGrp="1"/>
          </p:cNvSpPr>
          <p:nvPr>
            <p:ph idx="1"/>
          </p:nvPr>
        </p:nvSpPr>
        <p:spPr/>
        <p:txBody>
          <a:bodyPr/>
          <a:lstStyle/>
          <a:p>
            <a:r>
              <a:rPr lang="fr-FR" dirty="0"/>
              <a:t>Prenez la table résultat donnant une note artistique à des </a:t>
            </a:r>
            <a:r>
              <a:rPr lang="fr-FR" dirty="0" err="1"/>
              <a:t>skaters</a:t>
            </a:r>
            <a:r>
              <a:rPr lang="fr-FR" dirty="0"/>
              <a:t> dans leur réalisation de figures :</a:t>
            </a:r>
          </a:p>
          <a:p>
            <a:endParaRPr lang="fr-FR" dirty="0"/>
          </a:p>
          <a:p>
            <a:endParaRPr lang="fr-FR" dirty="0"/>
          </a:p>
          <a:p>
            <a:endParaRPr lang="fr-FR" dirty="0"/>
          </a:p>
          <a:p>
            <a:pPr marL="0" indent="0">
              <a:buNone/>
            </a:pPr>
            <a:endParaRPr lang="fr-FR" dirty="0"/>
          </a:p>
          <a:p>
            <a:r>
              <a:rPr lang="fr-FR" dirty="0"/>
              <a:t>Vous ajoutez une information donnant la difficulté de la figure :</a:t>
            </a:r>
          </a:p>
          <a:p>
            <a:endParaRPr lang="fr-FR" dirty="0"/>
          </a:p>
          <a:p>
            <a:endParaRPr lang="fr-FR" dirty="0"/>
          </a:p>
          <a:p>
            <a:endParaRPr lang="fr-FR" dirty="0"/>
          </a:p>
          <a:p>
            <a:endParaRPr lang="fr-FR" dirty="0"/>
          </a:p>
        </p:txBody>
      </p:sp>
      <p:graphicFrame>
        <p:nvGraphicFramePr>
          <p:cNvPr id="5" name="Tableau 4">
            <a:extLst>
              <a:ext uri="{FF2B5EF4-FFF2-40B4-BE49-F238E27FC236}">
                <a16:creationId xmlns:a16="http://schemas.microsoft.com/office/drawing/2014/main" id="{C31DC74F-D54C-FB49-B181-08D69D1561E7}"/>
              </a:ext>
            </a:extLst>
          </p:cNvPr>
          <p:cNvGraphicFramePr>
            <a:graphicFrameLocks noGrp="1"/>
          </p:cNvGraphicFramePr>
          <p:nvPr>
            <p:extLst>
              <p:ext uri="{D42A27DB-BD31-4B8C-83A1-F6EECF244321}">
                <p14:modId xmlns:p14="http://schemas.microsoft.com/office/powerpoint/2010/main" val="775164098"/>
              </p:ext>
            </p:extLst>
          </p:nvPr>
        </p:nvGraphicFramePr>
        <p:xfrm>
          <a:off x="6248400" y="2362200"/>
          <a:ext cx="3657600" cy="22345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4157375301"/>
                    </a:ext>
                  </a:extLst>
                </a:gridCol>
                <a:gridCol w="1409700">
                  <a:extLst>
                    <a:ext uri="{9D8B030D-6E8A-4147-A177-3AD203B41FA5}">
                      <a16:colId xmlns:a16="http://schemas.microsoft.com/office/drawing/2014/main" val="2300341393"/>
                    </a:ext>
                  </a:extLst>
                </a:gridCol>
                <a:gridCol w="914400">
                  <a:extLst>
                    <a:ext uri="{9D8B030D-6E8A-4147-A177-3AD203B41FA5}">
                      <a16:colId xmlns:a16="http://schemas.microsoft.com/office/drawing/2014/main" val="2092288446"/>
                    </a:ext>
                  </a:extLst>
                </a:gridCol>
              </a:tblGrid>
              <a:tr h="242095">
                <a:tc>
                  <a:txBody>
                    <a:bodyPr/>
                    <a:lstStyle/>
                    <a:p>
                      <a:pPr algn="ctr" fontAlgn="b"/>
                      <a:r>
                        <a:rPr lang="fr-FR" sz="1600" u="none" strike="noStrike" dirty="0" err="1">
                          <a:solidFill>
                            <a:schemeClr val="bg1"/>
                          </a:solidFill>
                          <a:effectLst/>
                        </a:rPr>
                        <a:t>skater</a:t>
                      </a:r>
                      <a:r>
                        <a:rPr lang="fr-FR" sz="1600" u="none" strike="noStrike" dirty="0">
                          <a:solidFill>
                            <a:schemeClr val="bg1"/>
                          </a:solidFill>
                          <a:effectLst/>
                        </a:rPr>
                        <a:t> [PK]</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a:solidFill>
                            <a:schemeClr val="bg1"/>
                          </a:solidFill>
                          <a:effectLst/>
                        </a:rPr>
                        <a:t>figure [PK]</a:t>
                      </a:r>
                      <a:endParaRPr lang="fr-FR" sz="1600" b="1" i="0" u="none" strike="noStrike">
                        <a:solidFill>
                          <a:schemeClr val="bg1"/>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solidFill>
                            <a:schemeClr val="bg1"/>
                          </a:solidFill>
                          <a:effectLst/>
                        </a:rPr>
                        <a:t>note</a:t>
                      </a:r>
                      <a:endParaRPr lang="fr-FR" sz="1600" b="1" i="0" u="none" strike="noStrike" dirty="0">
                        <a:solidFill>
                          <a:schemeClr val="bg1"/>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1996205891"/>
                  </a:ext>
                </a:extLst>
              </a:tr>
              <a:tr h="254000">
                <a:tc>
                  <a:txBody>
                    <a:bodyPr/>
                    <a:lstStyle/>
                    <a:p>
                      <a:pPr algn="ctr" fontAlgn="b"/>
                      <a:r>
                        <a:rPr lang="fr-FR" sz="1600" u="none" strike="noStrike">
                          <a:effectLst/>
                        </a:rPr>
                        <a:t>Richie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Ollie</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8</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83886027"/>
                  </a:ext>
                </a:extLst>
              </a:tr>
              <a:tr h="254000">
                <a:tc>
                  <a:txBody>
                    <a:bodyPr/>
                    <a:lstStyle/>
                    <a:p>
                      <a:pPr algn="ctr" fontAlgn="b"/>
                      <a:r>
                        <a:rPr lang="fr-FR" sz="1600" u="none" strike="noStrike" dirty="0">
                          <a:effectLst/>
                        </a:rPr>
                        <a:t>Richie</a:t>
                      </a:r>
                      <a:endParaRPr lang="fr-FR" sz="1600" b="0" i="0" u="none" strike="noStrike" dirty="0">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10</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74786095"/>
                  </a:ext>
                </a:extLst>
              </a:tr>
              <a:tr h="254000">
                <a:tc>
                  <a:txBody>
                    <a:bodyPr/>
                    <a:lstStyle/>
                    <a:p>
                      <a:pPr algn="ctr" fontAlgn="b"/>
                      <a:r>
                        <a:rPr lang="fr-FR" sz="1600" u="none" strike="noStrike">
                          <a:effectLst/>
                        </a:rPr>
                        <a:t>Richie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Hard-Flip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9</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65123459"/>
                  </a:ext>
                </a:extLst>
              </a:tr>
              <a:tr h="254000">
                <a:tc>
                  <a:txBody>
                    <a:bodyPr/>
                    <a:lstStyle/>
                    <a:p>
                      <a:pPr algn="ctr" fontAlgn="b"/>
                      <a:r>
                        <a:rPr lang="fr-FR" sz="1600" u="none" strike="noStrike">
                          <a:effectLst/>
                        </a:rPr>
                        <a:t>Nyjah</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7</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4961515"/>
                  </a:ext>
                </a:extLst>
              </a:tr>
              <a:tr h="254000">
                <a:tc>
                  <a:txBody>
                    <a:bodyPr/>
                    <a:lstStyle/>
                    <a:p>
                      <a:pPr algn="ctr" fontAlgn="b"/>
                      <a:r>
                        <a:rPr lang="fr-FR" sz="1600" u="none" strike="noStrike">
                          <a:effectLst/>
                        </a:rPr>
                        <a:t>Nyjah</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Hard-Flip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8</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98557097"/>
                  </a:ext>
                </a:extLst>
              </a:tr>
            </a:tbl>
          </a:graphicData>
        </a:graphic>
      </p:graphicFrame>
    </p:spTree>
    <p:extLst>
      <p:ext uri="{BB962C8B-B14F-4D97-AF65-F5344CB8AC3E}">
        <p14:creationId xmlns:p14="http://schemas.microsoft.com/office/powerpoint/2010/main" val="21998891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540CA-2A3E-5E48-AD28-161294029F67}"/>
              </a:ext>
            </a:extLst>
          </p:cNvPr>
          <p:cNvSpPr>
            <a:spLocks noGrp="1"/>
          </p:cNvSpPr>
          <p:nvPr>
            <p:ph type="title"/>
          </p:nvPr>
        </p:nvSpPr>
        <p:spPr/>
        <p:txBody>
          <a:bodyPr/>
          <a:lstStyle/>
          <a:p>
            <a:r>
              <a:rPr lang="fr-FR" dirty="0"/>
              <a:t>Exemple</a:t>
            </a:r>
          </a:p>
        </p:txBody>
      </p:sp>
      <p:sp>
        <p:nvSpPr>
          <p:cNvPr id="3" name="Espace réservé du contenu 2">
            <a:extLst>
              <a:ext uri="{FF2B5EF4-FFF2-40B4-BE49-F238E27FC236}">
                <a16:creationId xmlns:a16="http://schemas.microsoft.com/office/drawing/2014/main" id="{91EC3AA7-66CE-2D49-A563-1C209EE9C08D}"/>
              </a:ext>
            </a:extLst>
          </p:cNvPr>
          <p:cNvSpPr>
            <a:spLocks noGrp="1"/>
          </p:cNvSpPr>
          <p:nvPr>
            <p:ph idx="1"/>
          </p:nvPr>
        </p:nvSpPr>
        <p:spPr/>
        <p:txBody>
          <a:bodyPr>
            <a:normAutofit lnSpcReduction="10000"/>
          </a:bodyPr>
          <a:lstStyle/>
          <a:p>
            <a:pPr marL="0" indent="0">
              <a:buNone/>
            </a:pPr>
            <a:endParaRPr lang="fr-FR" dirty="0"/>
          </a:p>
          <a:p>
            <a:endParaRPr lang="fr-FR" dirty="0"/>
          </a:p>
          <a:p>
            <a:endParaRPr lang="fr-FR" dirty="0"/>
          </a:p>
          <a:p>
            <a:endParaRPr lang="fr-FR" dirty="0"/>
          </a:p>
          <a:p>
            <a:pPr marL="457200" lvl="1" indent="0">
              <a:buNone/>
            </a:pPr>
            <a:r>
              <a:rPr lang="fr-FR" dirty="0">
                <a:sym typeface="Wingdings" pitchFamily="2" charset="2"/>
              </a:rPr>
              <a:t> </a:t>
            </a:r>
            <a:r>
              <a:rPr lang="fr-FR" dirty="0"/>
              <a:t>La difficulté d'une figure ne dépend que de la figure et non du </a:t>
            </a:r>
            <a:r>
              <a:rPr lang="fr-FR" dirty="0" err="1"/>
              <a:t>skater</a:t>
            </a:r>
            <a:r>
              <a:rPr lang="fr-FR" dirty="0"/>
              <a:t>. L'attribut </a:t>
            </a:r>
            <a:r>
              <a:rPr lang="fr-FR" dirty="0" err="1"/>
              <a:t>difficulte</a:t>
            </a:r>
            <a:r>
              <a:rPr lang="fr-FR" dirty="0"/>
              <a:t> ne dépend que d'une partie de la clé primaire (figure) et non de la clé primaire complète (</a:t>
            </a:r>
            <a:r>
              <a:rPr lang="fr-FR" dirty="0" err="1"/>
              <a:t>skater</a:t>
            </a:r>
            <a:r>
              <a:rPr lang="fr-FR" dirty="0"/>
              <a:t>, figure) : vous ne respectez donc pas la 2FN.</a:t>
            </a:r>
          </a:p>
          <a:p>
            <a:r>
              <a:rPr lang="fr-FR" dirty="0"/>
              <a:t>Solution?</a:t>
            </a:r>
          </a:p>
          <a:p>
            <a:pPr marL="457200" lvl="1" indent="0">
              <a:buNone/>
            </a:pPr>
            <a:r>
              <a:rPr lang="fr-FR" dirty="0">
                <a:sym typeface="Wingdings" pitchFamily="2" charset="2"/>
              </a:rPr>
              <a:t></a:t>
            </a:r>
            <a:r>
              <a:rPr lang="fr-FR" dirty="0"/>
              <a:t>La solution consiste donc à isoler les attributs concernés dans des tables dédiées. Je vais créer ici une table figure et déplacer la colonne </a:t>
            </a:r>
            <a:r>
              <a:rPr lang="fr-FR" dirty="0" err="1"/>
              <a:t>difficulte</a:t>
            </a:r>
            <a:r>
              <a:rPr lang="fr-FR" dirty="0"/>
              <a:t> dans cette nouvelle table :</a:t>
            </a:r>
          </a:p>
          <a:p>
            <a:endParaRPr lang="fr-FR" dirty="0"/>
          </a:p>
          <a:p>
            <a:endParaRPr lang="fr-FR" dirty="0"/>
          </a:p>
        </p:txBody>
      </p:sp>
      <p:graphicFrame>
        <p:nvGraphicFramePr>
          <p:cNvPr id="4" name="Tableau 3">
            <a:extLst>
              <a:ext uri="{FF2B5EF4-FFF2-40B4-BE49-F238E27FC236}">
                <a16:creationId xmlns:a16="http://schemas.microsoft.com/office/drawing/2014/main" id="{0AB7FB5E-4531-9841-BEAE-9FAA34342FAF}"/>
              </a:ext>
            </a:extLst>
          </p:cNvPr>
          <p:cNvGraphicFramePr>
            <a:graphicFrameLocks noGrp="1"/>
          </p:cNvGraphicFramePr>
          <p:nvPr>
            <p:extLst>
              <p:ext uri="{D42A27DB-BD31-4B8C-83A1-F6EECF244321}">
                <p14:modId xmlns:p14="http://schemas.microsoft.com/office/powerpoint/2010/main" val="3315930123"/>
              </p:ext>
            </p:extLst>
          </p:nvPr>
        </p:nvGraphicFramePr>
        <p:xfrm>
          <a:off x="2286000" y="1524000"/>
          <a:ext cx="6769100" cy="1967139"/>
        </p:xfrm>
        <a:graphic>
          <a:graphicData uri="http://schemas.openxmlformats.org/drawingml/2006/table">
            <a:tbl>
              <a:tblPr>
                <a:tableStyleId>{5C22544A-7EE6-4342-B048-85BDC9FD1C3A}</a:tableStyleId>
              </a:tblPr>
              <a:tblGrid>
                <a:gridCol w="1056779">
                  <a:extLst>
                    <a:ext uri="{9D8B030D-6E8A-4147-A177-3AD203B41FA5}">
                      <a16:colId xmlns:a16="http://schemas.microsoft.com/office/drawing/2014/main" val="1568394967"/>
                    </a:ext>
                  </a:extLst>
                </a:gridCol>
                <a:gridCol w="1142464">
                  <a:extLst>
                    <a:ext uri="{9D8B030D-6E8A-4147-A177-3AD203B41FA5}">
                      <a16:colId xmlns:a16="http://schemas.microsoft.com/office/drawing/2014/main" val="3087537614"/>
                    </a:ext>
                  </a:extLst>
                </a:gridCol>
                <a:gridCol w="3465475">
                  <a:extLst>
                    <a:ext uri="{9D8B030D-6E8A-4147-A177-3AD203B41FA5}">
                      <a16:colId xmlns:a16="http://schemas.microsoft.com/office/drawing/2014/main" val="828320077"/>
                    </a:ext>
                  </a:extLst>
                </a:gridCol>
                <a:gridCol w="1104382">
                  <a:extLst>
                    <a:ext uri="{9D8B030D-6E8A-4147-A177-3AD203B41FA5}">
                      <a16:colId xmlns:a16="http://schemas.microsoft.com/office/drawing/2014/main" val="3046781670"/>
                    </a:ext>
                  </a:extLst>
                </a:gridCol>
              </a:tblGrid>
              <a:tr h="547914">
                <a:tc>
                  <a:txBody>
                    <a:bodyPr/>
                    <a:lstStyle/>
                    <a:p>
                      <a:pPr algn="ctr" rtl="0" fontAlgn="ctr"/>
                      <a:r>
                        <a:rPr lang="fr-FR" sz="1800" u="none" strike="noStrike">
                          <a:effectLst/>
                        </a:rPr>
                        <a:t>skater [PK]</a:t>
                      </a:r>
                      <a:endParaRPr lang="fr-FR" sz="1800" b="0" i="0" u="none" strike="noStrike">
                        <a:solidFill>
                          <a:srgbClr val="FFFFFF"/>
                        </a:solidFill>
                        <a:effectLst/>
                        <a:latin typeface="Calibri" panose="020F0502020204030204" pitchFamily="34" charset="0"/>
                      </a:endParaRPr>
                    </a:p>
                  </a:txBody>
                  <a:tcPr marL="9525" marR="9525" marT="9525" marB="0" anchor="ctr">
                    <a:solidFill>
                      <a:schemeClr val="accent1"/>
                    </a:solidFill>
                  </a:tcPr>
                </a:tc>
                <a:tc>
                  <a:txBody>
                    <a:bodyPr/>
                    <a:lstStyle/>
                    <a:p>
                      <a:pPr algn="ctr" rtl="0" fontAlgn="ctr"/>
                      <a:r>
                        <a:rPr lang="fr-FR" sz="1800" u="none" strike="noStrike">
                          <a:effectLst/>
                        </a:rPr>
                        <a:t>figure [PK]</a:t>
                      </a:r>
                      <a:endParaRPr lang="fr-FR" sz="1800" b="0" i="0" u="none" strike="noStrike">
                        <a:solidFill>
                          <a:srgbClr val="FFFFFF"/>
                        </a:solidFill>
                        <a:effectLst/>
                        <a:latin typeface="Calibri" panose="020F0502020204030204" pitchFamily="34" charset="0"/>
                      </a:endParaRPr>
                    </a:p>
                  </a:txBody>
                  <a:tcPr marL="9525" marR="9525" marT="9525" marB="0" anchor="ctr">
                    <a:solidFill>
                      <a:schemeClr val="accent1"/>
                    </a:solidFill>
                  </a:tcPr>
                </a:tc>
                <a:tc>
                  <a:txBody>
                    <a:bodyPr/>
                    <a:lstStyle/>
                    <a:p>
                      <a:pPr algn="ctr" rtl="0" fontAlgn="ctr"/>
                      <a:r>
                        <a:rPr lang="fr-FR" sz="1800" u="none" strike="noStrike" dirty="0">
                          <a:effectLst/>
                        </a:rPr>
                        <a:t>difficulté</a:t>
                      </a:r>
                      <a:endParaRPr lang="fr-FR" sz="1800" b="0" i="0" u="none" strike="noStrike" dirty="0">
                        <a:solidFill>
                          <a:srgbClr val="FFFFFF"/>
                        </a:solidFill>
                        <a:effectLst/>
                        <a:latin typeface="Calibri" panose="020F0502020204030204" pitchFamily="34" charset="0"/>
                      </a:endParaRPr>
                    </a:p>
                  </a:txBody>
                  <a:tcPr marL="9525" marR="9525" marT="9525" marB="0" anchor="ctr">
                    <a:solidFill>
                      <a:schemeClr val="accent1"/>
                    </a:solidFill>
                  </a:tcPr>
                </a:tc>
                <a:tc>
                  <a:txBody>
                    <a:bodyPr/>
                    <a:lstStyle/>
                    <a:p>
                      <a:pPr algn="ctr" rtl="0" fontAlgn="ctr"/>
                      <a:r>
                        <a:rPr lang="fr-FR" sz="1800" u="none" strike="noStrike" dirty="0">
                          <a:effectLst/>
                        </a:rPr>
                        <a:t>note</a:t>
                      </a:r>
                      <a:endParaRPr lang="fr-FR" sz="1800" b="0" i="0" u="none" strike="noStrike" dirty="0">
                        <a:solidFill>
                          <a:srgbClr val="FFFFFF"/>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3879558531"/>
                  </a:ext>
                </a:extLst>
              </a:tr>
              <a:tr h="273957">
                <a:tc>
                  <a:txBody>
                    <a:bodyPr/>
                    <a:lstStyle/>
                    <a:p>
                      <a:pPr algn="ctr" rtl="0" fontAlgn="t"/>
                      <a:r>
                        <a:rPr lang="fr-FR" sz="1800" u="none" strike="noStrike">
                          <a:effectLst/>
                        </a:rPr>
                        <a:t>Richie</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Ollie</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2</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8</a:t>
                      </a:r>
                      <a:endParaRPr lang="fr-F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5183385"/>
                  </a:ext>
                </a:extLst>
              </a:tr>
              <a:tr h="273957">
                <a:tc>
                  <a:txBody>
                    <a:bodyPr/>
                    <a:lstStyle/>
                    <a:p>
                      <a:pPr algn="ctr" rtl="0" fontAlgn="t"/>
                      <a:r>
                        <a:rPr lang="fr-FR" sz="1800" u="none" strike="noStrike">
                          <a:effectLst/>
                        </a:rPr>
                        <a:t>Richie</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Flip</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dirty="0">
                          <a:effectLst/>
                        </a:rPr>
                        <a:t>5</a:t>
                      </a:r>
                      <a:endParaRPr lang="fr-FR"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10</a:t>
                      </a:r>
                      <a:endParaRPr lang="fr-F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21896939"/>
                  </a:ext>
                </a:extLst>
              </a:tr>
              <a:tr h="273957">
                <a:tc>
                  <a:txBody>
                    <a:bodyPr/>
                    <a:lstStyle/>
                    <a:p>
                      <a:pPr algn="ctr" rtl="0" fontAlgn="t"/>
                      <a:r>
                        <a:rPr lang="fr-FR" sz="1800" u="none" strike="noStrike">
                          <a:effectLst/>
                        </a:rPr>
                        <a:t>Richie</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Hard-Flip</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10</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9</a:t>
                      </a:r>
                      <a:endParaRPr lang="fr-F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79974852"/>
                  </a:ext>
                </a:extLst>
              </a:tr>
              <a:tr h="273957">
                <a:tc>
                  <a:txBody>
                    <a:bodyPr/>
                    <a:lstStyle/>
                    <a:p>
                      <a:pPr algn="ctr" rtl="0" fontAlgn="t"/>
                      <a:r>
                        <a:rPr lang="fr-FR" sz="1800" u="none" strike="noStrike">
                          <a:effectLst/>
                        </a:rPr>
                        <a:t>Nyjah</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Flip</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5</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7</a:t>
                      </a:r>
                      <a:endParaRPr lang="fr-F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7742015"/>
                  </a:ext>
                </a:extLst>
              </a:tr>
              <a:tr h="273957">
                <a:tc>
                  <a:txBody>
                    <a:bodyPr/>
                    <a:lstStyle/>
                    <a:p>
                      <a:pPr algn="ctr" rtl="0" fontAlgn="t"/>
                      <a:r>
                        <a:rPr lang="fr-FR" sz="1800" u="none" strike="noStrike">
                          <a:effectLst/>
                        </a:rPr>
                        <a:t>Nyjah</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Hard-Flip</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a:effectLst/>
                        </a:rPr>
                        <a:t>10</a:t>
                      </a:r>
                      <a:endParaRPr lang="fr-F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t"/>
                      <a:r>
                        <a:rPr lang="fr-FR" sz="1800" u="none" strike="noStrike" dirty="0">
                          <a:effectLst/>
                        </a:rPr>
                        <a:t>8</a:t>
                      </a:r>
                      <a:endParaRPr lang="fr-FR"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45456908"/>
                  </a:ext>
                </a:extLst>
              </a:tr>
            </a:tbl>
          </a:graphicData>
        </a:graphic>
      </p:graphicFrame>
    </p:spTree>
    <p:extLst>
      <p:ext uri="{BB962C8B-B14F-4D97-AF65-F5344CB8AC3E}">
        <p14:creationId xmlns:p14="http://schemas.microsoft.com/office/powerpoint/2010/main" val="37084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4A3C0-6DE0-5B47-9062-BABEF012D471}"/>
              </a:ext>
            </a:extLst>
          </p:cNvPr>
          <p:cNvSpPr>
            <a:spLocks noGrp="1"/>
          </p:cNvSpPr>
          <p:nvPr>
            <p:ph type="title"/>
          </p:nvPr>
        </p:nvSpPr>
        <p:spPr/>
        <p:txBody>
          <a:bodyPr/>
          <a:lstStyle/>
          <a:p>
            <a:r>
              <a:rPr lang="fr-FR" dirty="0"/>
              <a:t>Exemple : </a:t>
            </a:r>
          </a:p>
        </p:txBody>
      </p:sp>
      <p:sp>
        <p:nvSpPr>
          <p:cNvPr id="3" name="Espace réservé du contenu 2">
            <a:extLst>
              <a:ext uri="{FF2B5EF4-FFF2-40B4-BE49-F238E27FC236}">
                <a16:creationId xmlns:a16="http://schemas.microsoft.com/office/drawing/2014/main" id="{9C643725-6CEE-844F-B4D8-DFF8EF02DEFD}"/>
              </a:ext>
            </a:extLst>
          </p:cNvPr>
          <p:cNvSpPr>
            <a:spLocks noGrp="1"/>
          </p:cNvSpPr>
          <p:nvPr>
            <p:ph idx="1"/>
          </p:nvPr>
        </p:nvSpPr>
        <p:spPr/>
        <p:txBody>
          <a:bodyPr/>
          <a:lstStyle/>
          <a:p>
            <a:endParaRPr lang="fr-FR" dirty="0"/>
          </a:p>
          <a:p>
            <a:endParaRPr lang="fr-FR" dirty="0"/>
          </a:p>
          <a:p>
            <a:endParaRPr lang="fr-FR" dirty="0"/>
          </a:p>
          <a:p>
            <a:r>
              <a:rPr lang="fr-FR" dirty="0"/>
              <a:t>Dans la table </a:t>
            </a:r>
            <a:r>
              <a:rPr lang="fr-FR" dirty="0" err="1"/>
              <a:t>resultat</a:t>
            </a:r>
            <a:r>
              <a:rPr lang="fr-FR" dirty="0"/>
              <a:t>, la colonne figure devient clé étrangère :</a:t>
            </a:r>
          </a:p>
        </p:txBody>
      </p:sp>
      <p:graphicFrame>
        <p:nvGraphicFramePr>
          <p:cNvPr id="7" name="Tableau 6">
            <a:extLst>
              <a:ext uri="{FF2B5EF4-FFF2-40B4-BE49-F238E27FC236}">
                <a16:creationId xmlns:a16="http://schemas.microsoft.com/office/drawing/2014/main" id="{22C4431A-CD54-B94A-8447-062F2878C671}"/>
              </a:ext>
            </a:extLst>
          </p:cNvPr>
          <p:cNvGraphicFramePr>
            <a:graphicFrameLocks noGrp="1"/>
          </p:cNvGraphicFramePr>
          <p:nvPr>
            <p:extLst>
              <p:ext uri="{D42A27DB-BD31-4B8C-83A1-F6EECF244321}">
                <p14:modId xmlns:p14="http://schemas.microsoft.com/office/powerpoint/2010/main" val="3098705053"/>
              </p:ext>
            </p:extLst>
          </p:nvPr>
        </p:nvGraphicFramePr>
        <p:xfrm>
          <a:off x="1447800" y="1524000"/>
          <a:ext cx="2298700" cy="1823720"/>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572627616"/>
                    </a:ext>
                  </a:extLst>
                </a:gridCol>
                <a:gridCol w="1333500">
                  <a:extLst>
                    <a:ext uri="{9D8B030D-6E8A-4147-A177-3AD203B41FA5}">
                      <a16:colId xmlns:a16="http://schemas.microsoft.com/office/drawing/2014/main" val="2373517584"/>
                    </a:ext>
                  </a:extLst>
                </a:gridCol>
              </a:tblGrid>
              <a:tr h="635000">
                <a:tc>
                  <a:txBody>
                    <a:bodyPr/>
                    <a:lstStyle/>
                    <a:p>
                      <a:pPr algn="l" rtl="0" fontAlgn="ctr"/>
                      <a:r>
                        <a:rPr lang="fr-FR" sz="1800" u="none" strike="noStrike">
                          <a:effectLst/>
                        </a:rPr>
                        <a:t>nom [PK]</a:t>
                      </a:r>
                      <a:endParaRPr lang="fr-FR" sz="1800" b="0" i="0" u="none" strike="noStrike">
                        <a:solidFill>
                          <a:srgbClr val="FFFFFF"/>
                        </a:solidFill>
                        <a:effectLst/>
                        <a:latin typeface="Calibri" panose="020F0502020204030204" pitchFamily="34" charset="0"/>
                      </a:endParaRPr>
                    </a:p>
                  </a:txBody>
                  <a:tcPr marL="9525" marR="9525" marT="9525" marB="0" anchor="ctr">
                    <a:solidFill>
                      <a:schemeClr val="accent1"/>
                    </a:solidFill>
                  </a:tcPr>
                </a:tc>
                <a:tc>
                  <a:txBody>
                    <a:bodyPr/>
                    <a:lstStyle/>
                    <a:p>
                      <a:pPr algn="l" rtl="0" fontAlgn="ctr"/>
                      <a:r>
                        <a:rPr lang="fr-FR" sz="1800" u="none" strike="noStrike" dirty="0" err="1">
                          <a:effectLst/>
                        </a:rPr>
                        <a:t>difficulte</a:t>
                      </a:r>
                      <a:endParaRPr lang="fr-FR" sz="1800" b="0" i="0" u="none" strike="noStrike" dirty="0">
                        <a:solidFill>
                          <a:srgbClr val="FFFFFF"/>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2728181677"/>
                  </a:ext>
                </a:extLst>
              </a:tr>
              <a:tr h="317500">
                <a:tc>
                  <a:txBody>
                    <a:bodyPr/>
                    <a:lstStyle/>
                    <a:p>
                      <a:pPr algn="l" fontAlgn="b"/>
                      <a:r>
                        <a:rPr lang="fr-FR" sz="1600" u="none" strike="noStrike">
                          <a:effectLst/>
                        </a:rPr>
                        <a:t>Ollie</a:t>
                      </a:r>
                      <a:endParaRPr lang="fr-FR" sz="1600" b="0" i="0" u="none" strike="noStrike">
                        <a:solidFill>
                          <a:srgbClr val="000000"/>
                        </a:solidFill>
                        <a:effectLst/>
                        <a:latin typeface="Arial" panose="020B0604020202020204" pitchFamily="34" charset="0"/>
                      </a:endParaRPr>
                    </a:p>
                  </a:txBody>
                  <a:tcPr marL="9525" marR="9525" marT="76200" marB="76200" anchor="b"/>
                </a:tc>
                <a:tc>
                  <a:txBody>
                    <a:bodyPr/>
                    <a:lstStyle/>
                    <a:p>
                      <a:pPr algn="r" fontAlgn="b"/>
                      <a:r>
                        <a:rPr lang="fr-FR" sz="1600" u="none" strike="noStrike">
                          <a:effectLst/>
                        </a:rPr>
                        <a:t>2</a:t>
                      </a:r>
                      <a:endParaRPr lang="fr-FR" sz="16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80309515"/>
                  </a:ext>
                </a:extLst>
              </a:tr>
              <a:tr h="317500">
                <a:tc>
                  <a:txBody>
                    <a:bodyPr/>
                    <a:lstStyle/>
                    <a:p>
                      <a:pPr algn="l" fontAlgn="b"/>
                      <a:r>
                        <a:rPr lang="fr-FR" sz="1600" u="none" strike="noStrike">
                          <a:effectLst/>
                        </a:rPr>
                        <a:t>Flip</a:t>
                      </a:r>
                      <a:endParaRPr lang="fr-FR" sz="1600" b="0" i="0" u="none" strike="noStrike">
                        <a:solidFill>
                          <a:srgbClr val="000000"/>
                        </a:solidFill>
                        <a:effectLst/>
                        <a:latin typeface="Arial" panose="020B0604020202020204" pitchFamily="34" charset="0"/>
                      </a:endParaRPr>
                    </a:p>
                  </a:txBody>
                  <a:tcPr marL="9525" marR="9525" marT="76200" marB="76200" anchor="b"/>
                </a:tc>
                <a:tc>
                  <a:txBody>
                    <a:bodyPr/>
                    <a:lstStyle/>
                    <a:p>
                      <a:pPr algn="r" fontAlgn="b"/>
                      <a:r>
                        <a:rPr lang="fr-FR" sz="1600" u="none" strike="noStrike">
                          <a:effectLst/>
                        </a:rPr>
                        <a:t>5</a:t>
                      </a:r>
                      <a:endParaRPr lang="fr-FR" sz="16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63078567"/>
                  </a:ext>
                </a:extLst>
              </a:tr>
              <a:tr h="317500">
                <a:tc>
                  <a:txBody>
                    <a:bodyPr/>
                    <a:lstStyle/>
                    <a:p>
                      <a:pPr algn="l" fontAlgn="b"/>
                      <a:r>
                        <a:rPr lang="fr-FR" sz="1600" u="none" strike="noStrike">
                          <a:effectLst/>
                        </a:rPr>
                        <a:t>Hard-Flip</a:t>
                      </a:r>
                      <a:endParaRPr lang="fr-FR" sz="1600" b="0" i="0" u="none" strike="noStrike">
                        <a:solidFill>
                          <a:srgbClr val="000000"/>
                        </a:solidFill>
                        <a:effectLst/>
                        <a:latin typeface="Arial" panose="020B0604020202020204" pitchFamily="34" charset="0"/>
                      </a:endParaRPr>
                    </a:p>
                  </a:txBody>
                  <a:tcPr marL="9525" marR="9525" marT="76200" marB="76200" anchor="b"/>
                </a:tc>
                <a:tc>
                  <a:txBody>
                    <a:bodyPr/>
                    <a:lstStyle/>
                    <a:p>
                      <a:pPr algn="r" fontAlgn="b"/>
                      <a:r>
                        <a:rPr lang="fr-FR" sz="1600" u="none" strike="noStrike" dirty="0">
                          <a:effectLst/>
                        </a:rPr>
                        <a:t>10</a:t>
                      </a:r>
                      <a:endParaRPr lang="fr-FR"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85819102"/>
                  </a:ext>
                </a:extLst>
              </a:tr>
            </a:tbl>
          </a:graphicData>
        </a:graphic>
      </p:graphicFrame>
      <p:graphicFrame>
        <p:nvGraphicFramePr>
          <p:cNvPr id="8" name="Tableau 7">
            <a:extLst>
              <a:ext uri="{FF2B5EF4-FFF2-40B4-BE49-F238E27FC236}">
                <a16:creationId xmlns:a16="http://schemas.microsoft.com/office/drawing/2014/main" id="{D3D6FC5F-D32F-9B49-9F72-D1105BECDB9F}"/>
              </a:ext>
            </a:extLst>
          </p:cNvPr>
          <p:cNvGraphicFramePr>
            <a:graphicFrameLocks noGrp="1"/>
          </p:cNvGraphicFramePr>
          <p:nvPr>
            <p:extLst>
              <p:ext uri="{D42A27DB-BD31-4B8C-83A1-F6EECF244321}">
                <p14:modId xmlns:p14="http://schemas.microsoft.com/office/powerpoint/2010/main" val="1049577388"/>
              </p:ext>
            </p:extLst>
          </p:nvPr>
        </p:nvGraphicFramePr>
        <p:xfrm>
          <a:off x="3352800" y="4114800"/>
          <a:ext cx="3111500" cy="2478405"/>
        </p:xfrm>
        <a:graphic>
          <a:graphicData uri="http://schemas.openxmlformats.org/drawingml/2006/table">
            <a:tbl>
              <a:tblPr>
                <a:tableStyleId>{5C22544A-7EE6-4342-B048-85BDC9FD1C3A}</a:tableStyleId>
              </a:tblPr>
              <a:tblGrid>
                <a:gridCol w="913468">
                  <a:extLst>
                    <a:ext uri="{9D8B030D-6E8A-4147-A177-3AD203B41FA5}">
                      <a16:colId xmlns:a16="http://schemas.microsoft.com/office/drawing/2014/main" val="3775292424"/>
                    </a:ext>
                  </a:extLst>
                </a:gridCol>
                <a:gridCol w="1056197">
                  <a:extLst>
                    <a:ext uri="{9D8B030D-6E8A-4147-A177-3AD203B41FA5}">
                      <a16:colId xmlns:a16="http://schemas.microsoft.com/office/drawing/2014/main" val="976196850"/>
                    </a:ext>
                  </a:extLst>
                </a:gridCol>
                <a:gridCol w="1141835">
                  <a:extLst>
                    <a:ext uri="{9D8B030D-6E8A-4147-A177-3AD203B41FA5}">
                      <a16:colId xmlns:a16="http://schemas.microsoft.com/office/drawing/2014/main" val="917617829"/>
                    </a:ext>
                  </a:extLst>
                </a:gridCol>
              </a:tblGrid>
              <a:tr h="254000">
                <a:tc>
                  <a:txBody>
                    <a:bodyPr/>
                    <a:lstStyle/>
                    <a:p>
                      <a:pPr algn="ctr" fontAlgn="b"/>
                      <a:r>
                        <a:rPr lang="fr-FR" sz="1600" u="none" strike="noStrike" dirty="0" err="1">
                          <a:effectLst/>
                        </a:rPr>
                        <a:t>skater</a:t>
                      </a:r>
                      <a:r>
                        <a:rPr lang="fr-FR" sz="1600" u="none" strike="noStrike" dirty="0">
                          <a:effectLst/>
                        </a:rPr>
                        <a:t> [PK]</a:t>
                      </a:r>
                      <a:endParaRPr lang="fr-FR" sz="1600" b="1" i="0" u="none" strike="noStrike" dirty="0">
                        <a:solidFill>
                          <a:srgbClr val="FFFFFF"/>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err="1">
                          <a:effectLst/>
                        </a:rPr>
                        <a:t>figure_nom</a:t>
                      </a:r>
                      <a:r>
                        <a:rPr lang="fr-FR" sz="1600" u="none" strike="noStrike" dirty="0">
                          <a:effectLst/>
                        </a:rPr>
                        <a:t> [PK, FK]</a:t>
                      </a:r>
                      <a:endParaRPr lang="fr-FR" sz="1600" b="1" i="0" u="none" strike="noStrike" dirty="0">
                        <a:solidFill>
                          <a:srgbClr val="FFFFFF"/>
                        </a:solidFill>
                        <a:effectLst/>
                        <a:latin typeface="Arial" panose="020B0604020202020204" pitchFamily="34" charset="0"/>
                      </a:endParaRPr>
                    </a:p>
                  </a:txBody>
                  <a:tcPr marL="9525" marR="9525" marT="9525" marB="0" anchor="ctr">
                    <a:solidFill>
                      <a:schemeClr val="accent1"/>
                    </a:solidFill>
                  </a:tcPr>
                </a:tc>
                <a:tc>
                  <a:txBody>
                    <a:bodyPr/>
                    <a:lstStyle/>
                    <a:p>
                      <a:pPr algn="ctr" fontAlgn="b"/>
                      <a:r>
                        <a:rPr lang="fr-FR" sz="1600" u="none" strike="noStrike" dirty="0">
                          <a:effectLst/>
                        </a:rPr>
                        <a:t>note</a:t>
                      </a:r>
                      <a:endParaRPr lang="fr-FR" sz="1600" b="1" i="0" u="none" strike="noStrike" dirty="0">
                        <a:solidFill>
                          <a:srgbClr val="FFFFFF"/>
                        </a:solidFill>
                        <a:effectLst/>
                        <a:latin typeface="Arial" panose="020B0604020202020204" pitchFamily="34" charset="0"/>
                      </a:endParaRPr>
                    </a:p>
                  </a:txBody>
                  <a:tcPr marL="9525" marR="9525" marT="9525" marB="0" anchor="ctr">
                    <a:solidFill>
                      <a:schemeClr val="accent1"/>
                    </a:solidFill>
                  </a:tcPr>
                </a:tc>
                <a:extLst>
                  <a:ext uri="{0D108BD9-81ED-4DB2-BD59-A6C34878D82A}">
                    <a16:rowId xmlns:a16="http://schemas.microsoft.com/office/drawing/2014/main" val="3796890312"/>
                  </a:ext>
                </a:extLst>
              </a:tr>
              <a:tr h="254000">
                <a:tc>
                  <a:txBody>
                    <a:bodyPr/>
                    <a:lstStyle/>
                    <a:p>
                      <a:pPr algn="ctr" fontAlgn="b"/>
                      <a:r>
                        <a:rPr lang="fr-FR" sz="1600" u="none" strike="noStrike">
                          <a:effectLst/>
                        </a:rPr>
                        <a:t>Richie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dirty="0" err="1">
                          <a:effectLst/>
                        </a:rPr>
                        <a:t>Ollie</a:t>
                      </a:r>
                      <a:endParaRPr lang="fr-FR"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a:effectLst/>
                        </a:rPr>
                        <a:t>8</a:t>
                      </a:r>
                      <a:endParaRPr lang="fr-FR" sz="16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87341182"/>
                  </a:ext>
                </a:extLst>
              </a:tr>
              <a:tr h="254000">
                <a:tc>
                  <a:txBody>
                    <a:bodyPr/>
                    <a:lstStyle/>
                    <a:p>
                      <a:pPr algn="ctr" fontAlgn="b"/>
                      <a:r>
                        <a:rPr lang="fr-FR" sz="1600" u="none" strike="noStrike">
                          <a:effectLst/>
                        </a:rPr>
                        <a:t>Richie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10</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43837694"/>
                  </a:ext>
                </a:extLst>
              </a:tr>
              <a:tr h="254000">
                <a:tc>
                  <a:txBody>
                    <a:bodyPr/>
                    <a:lstStyle/>
                    <a:p>
                      <a:pPr algn="ctr" fontAlgn="b"/>
                      <a:r>
                        <a:rPr lang="fr-FR" sz="1600" u="none" strike="noStrike">
                          <a:effectLst/>
                        </a:rPr>
                        <a:t>Richie</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Hard-Flip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9</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64139091"/>
                  </a:ext>
                </a:extLst>
              </a:tr>
              <a:tr h="254000">
                <a:tc>
                  <a:txBody>
                    <a:bodyPr/>
                    <a:lstStyle/>
                    <a:p>
                      <a:pPr algn="ctr" fontAlgn="b"/>
                      <a:r>
                        <a:rPr lang="fr-FR" sz="1600" u="none" strike="noStrike">
                          <a:effectLst/>
                        </a:rPr>
                        <a:t>Nyjah</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7</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44599149"/>
                  </a:ext>
                </a:extLst>
              </a:tr>
              <a:tr h="254000">
                <a:tc>
                  <a:txBody>
                    <a:bodyPr/>
                    <a:lstStyle/>
                    <a:p>
                      <a:pPr algn="ctr" fontAlgn="b"/>
                      <a:r>
                        <a:rPr lang="fr-FR" sz="1600" u="none" strike="noStrike">
                          <a:effectLst/>
                        </a:rPr>
                        <a:t>Nyjah</a:t>
                      </a:r>
                      <a:endParaRPr lang="fr-FR" sz="1600" b="0" i="0" u="none" strike="noStrike">
                        <a:solidFill>
                          <a:srgbClr val="000000"/>
                        </a:solidFill>
                        <a:effectLst/>
                        <a:latin typeface="Arial" panose="020B0604020202020204" pitchFamily="34" charset="0"/>
                      </a:endParaRPr>
                    </a:p>
                  </a:txBody>
                  <a:tcPr marL="9525" marR="9525" marT="76200" marB="76200" anchor="ctr"/>
                </a:tc>
                <a:tc>
                  <a:txBody>
                    <a:bodyPr/>
                    <a:lstStyle/>
                    <a:p>
                      <a:pPr algn="ctr" fontAlgn="b"/>
                      <a:r>
                        <a:rPr lang="fr-FR" sz="1600" u="none" strike="noStrike">
                          <a:effectLst/>
                        </a:rPr>
                        <a:t>Hard-Flip</a:t>
                      </a:r>
                      <a:endParaRPr lang="fr-FR"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fr-FR" sz="1600" u="none" strike="noStrike" dirty="0">
                          <a:effectLst/>
                        </a:rPr>
                        <a:t>8</a:t>
                      </a:r>
                      <a:endParaRPr lang="fr-FR"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43252877"/>
                  </a:ext>
                </a:extLst>
              </a:tr>
            </a:tbl>
          </a:graphicData>
        </a:graphic>
      </p:graphicFrame>
    </p:spTree>
    <p:extLst>
      <p:ext uri="{BB962C8B-B14F-4D97-AF65-F5344CB8AC3E}">
        <p14:creationId xmlns:p14="http://schemas.microsoft.com/office/powerpoint/2010/main" val="37293879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C3DD7-3AC7-DD4A-9D1A-96C152BE8037}"/>
              </a:ext>
            </a:extLst>
          </p:cNvPr>
          <p:cNvSpPr>
            <a:spLocks noGrp="1"/>
          </p:cNvSpPr>
          <p:nvPr>
            <p:ph type="title"/>
          </p:nvPr>
        </p:nvSpPr>
        <p:spPr/>
        <p:txBody>
          <a:bodyPr/>
          <a:lstStyle/>
          <a:p>
            <a:r>
              <a:rPr lang="fr-FR" dirty="0"/>
              <a:t>Exemple : </a:t>
            </a:r>
          </a:p>
        </p:txBody>
      </p:sp>
      <p:pic>
        <p:nvPicPr>
          <p:cNvPr id="4" name="Espace réservé du contenu 3">
            <a:extLst>
              <a:ext uri="{FF2B5EF4-FFF2-40B4-BE49-F238E27FC236}">
                <a16:creationId xmlns:a16="http://schemas.microsoft.com/office/drawing/2014/main" id="{5740A25C-41BD-7842-882D-651F00CBB864}"/>
              </a:ext>
            </a:extLst>
          </p:cNvPr>
          <p:cNvPicPr>
            <a:picLocks noGrp="1" noChangeAspect="1"/>
          </p:cNvPicPr>
          <p:nvPr>
            <p:ph idx="1"/>
          </p:nvPr>
        </p:nvPicPr>
        <p:blipFill>
          <a:blip r:embed="rId2"/>
          <a:stretch>
            <a:fillRect/>
          </a:stretch>
        </p:blipFill>
        <p:spPr>
          <a:xfrm>
            <a:off x="1524000" y="2819400"/>
            <a:ext cx="8099305" cy="1556544"/>
          </a:xfrm>
          <a:prstGeom prst="rect">
            <a:avLst/>
          </a:prstGeom>
        </p:spPr>
      </p:pic>
    </p:spTree>
    <p:extLst>
      <p:ext uri="{BB962C8B-B14F-4D97-AF65-F5344CB8AC3E}">
        <p14:creationId xmlns:p14="http://schemas.microsoft.com/office/powerpoint/2010/main" val="67398319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6" ma:contentTypeDescription="Crée un document." ma:contentTypeScope="" ma:versionID="5bc9cff4a45e1f7dbb8bc4692f64c2eb">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24eaad4a4d2299e2b0ad95647dc69f50"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1dfdaf2d-072e-4c46-b42c-dfb36a2bca9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f9f672ba-1dfe-4cdd-95ae-88f0bf3c15ed}" ma:internalName="TaxCatchAll" ma:showField="CatchAllData" ma:web="ff169a4e-b77a-438e-80a4-0800f20f8d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169a4e-b77a-438e-80a4-0800f20f8d95" xsi:nil="true"/>
    <lcf76f155ced4ddcb4097134ff3c332f xmlns="e7e3fc82-298b-4121-ac6d-4eb14224b4c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5E6FAF8-818B-4E30-8FCA-D63641B90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778BF6-0D7D-4073-9640-93C3960D0539}">
  <ds:schemaRefs>
    <ds:schemaRef ds:uri="http://schemas.microsoft.com/sharepoint/v3/contenttype/forms"/>
  </ds:schemaRefs>
</ds:datastoreItem>
</file>

<file path=customXml/itemProps3.xml><?xml version="1.0" encoding="utf-8"?>
<ds:datastoreItem xmlns:ds="http://schemas.openxmlformats.org/officeDocument/2006/customXml" ds:itemID="{B08B3C41-AE28-4832-BCDD-F3BB9BC3F15B}">
  <ds:schemaRefs>
    <ds:schemaRef ds:uri="http://purl.org/dc/dcmitype/"/>
    <ds:schemaRef ds:uri="http://schemas.microsoft.com/office/2006/documentManagement/types"/>
    <ds:schemaRef ds:uri="http://schemas.microsoft.com/office/2006/metadata/properties"/>
    <ds:schemaRef ds:uri="http://www.w3.org/XML/1998/namespace"/>
    <ds:schemaRef ds:uri="e7e3fc82-298b-4121-ac6d-4eb14224b4c0"/>
    <ds:schemaRef ds:uri="http://purl.org/dc/terms/"/>
    <ds:schemaRef ds:uri="http://purl.org/dc/elements/1.1/"/>
    <ds:schemaRef ds:uri="http://schemas.openxmlformats.org/package/2006/metadata/core-properties"/>
    <ds:schemaRef ds:uri="http://schemas.microsoft.com/office/infopath/2007/PartnerControls"/>
    <ds:schemaRef ds:uri="ff169a4e-b77a-438e-80a4-0800f20f8d95"/>
  </ds:schemaRefs>
</ds:datastoreItem>
</file>

<file path=docProps/app.xml><?xml version="1.0" encoding="utf-8"?>
<Properties xmlns="http://schemas.openxmlformats.org/officeDocument/2006/extended-properties" xmlns:vt="http://schemas.openxmlformats.org/officeDocument/2006/docPropsVTypes">
  <Template>Office Theme</Template>
  <TotalTime>6584</TotalTime>
  <Words>5445</Words>
  <Application>Microsoft Office PowerPoint</Application>
  <PresentationFormat>Widescreen</PresentationFormat>
  <Paragraphs>1075</Paragraphs>
  <Slides>105</Slides>
  <Notes>2</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Thème Office</vt:lpstr>
      <vt:lpstr>Analyse et conception des  systèmes d’information</vt:lpstr>
      <vt:lpstr>Objectifs du cours</vt:lpstr>
      <vt:lpstr>Plan</vt:lpstr>
      <vt:lpstr>Modélisation d’un problème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Entité, association et propriété</vt:lpstr>
      <vt:lpstr>Cardinalité</vt:lpstr>
      <vt:lpstr>PowerPoint Presentation</vt:lpstr>
      <vt:lpstr>Valeurs de cardinalité</vt:lpstr>
      <vt:lpstr>Exemples de cardinalité</vt:lpstr>
      <vt:lpstr>PowerPoint Presentation</vt:lpstr>
      <vt:lpstr>PowerPoint Presentation</vt:lpstr>
      <vt:lpstr>Types d’associations</vt:lpstr>
      <vt:lpstr>PowerPoint Presentation</vt:lpstr>
      <vt:lpstr>PowerPoint Presentation</vt:lpstr>
      <vt:lpstr>Exemple de MCD</vt:lpstr>
      <vt:lpstr>Quelques cas</vt:lpstr>
      <vt:lpstr>Quelques cas</vt:lpstr>
      <vt:lpstr>Quelques cas</vt:lpstr>
      <vt:lpstr>Quelques cas</vt:lpstr>
      <vt:lpstr>Analyse et conception des  systèmes d’information</vt:lpstr>
      <vt:lpstr>Objectifs du cours</vt:lpstr>
      <vt:lpstr>Des représentations physiques différentes</vt:lpstr>
      <vt:lpstr>Le modèle relationnel</vt:lpstr>
      <vt:lpstr>Exemple de produit cartésien</vt:lpstr>
      <vt:lpstr>Table relationnel e</vt:lpstr>
      <vt:lpstr>Exemple de table</vt:lpstr>
      <vt:lpstr>Objets relationnels</vt:lpstr>
      <vt:lpstr>Exemple de BDDR</vt:lpstr>
      <vt:lpstr>Traitement des entités</vt:lpstr>
      <vt:lpstr>Traitement des liens hiérarchiques</vt:lpstr>
      <vt:lpstr>Les liens hiérarchiques vers le MLD</vt:lpstr>
      <vt:lpstr>Traitement des liens 1, 1</vt:lpstr>
      <vt:lpstr>Traitement des liens mail és</vt:lpstr>
      <vt:lpstr>Les liens mail és vers le MLD</vt:lpstr>
      <vt:lpstr>Notation</vt:lpstr>
      <vt:lpstr>PowerPoint Presentation</vt:lpstr>
      <vt:lpstr>Objectifs du cours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Objectifs du cours</vt:lpstr>
      <vt:lpstr>PowerPoint Presentation</vt:lpstr>
      <vt:lpstr>PowerPoint Presentation</vt:lpstr>
      <vt:lpstr>PowerPoint Presentation</vt:lpstr>
      <vt:lpstr>PowerPoint Presentation</vt:lpstr>
      <vt:lpstr>Division</vt:lpstr>
      <vt:lpstr>Exemple de division</vt:lpstr>
      <vt:lpstr>La division avec des opérations de base</vt:lpstr>
      <vt:lpstr>Théta-jointure</vt:lpstr>
      <vt:lpstr>Exemple de théta-jointure</vt:lpstr>
      <vt:lpstr>PowerPoint Presentation</vt:lpstr>
      <vt:lpstr>PowerPoint Presentation</vt:lpstr>
      <vt:lpstr>Exemple de jointure naturel e</vt:lpstr>
      <vt:lpstr>PowerPoint Presentation</vt:lpstr>
      <vt:lpstr>Quelques requêtes</vt:lpstr>
      <vt:lpstr>Représentation graphique</vt:lpstr>
      <vt:lpstr>PowerPoint Presentation</vt:lpstr>
      <vt:lpstr>Pourquoi Normaliser ?</vt:lpstr>
      <vt:lpstr>PowerPoint Presentation</vt:lpstr>
      <vt:lpstr>1FN : première forme normale.</vt:lpstr>
      <vt:lpstr>Remarques :</vt:lpstr>
      <vt:lpstr>Cas typiques de violation de l’atomicité</vt:lpstr>
      <vt:lpstr>Une définition plus simple :</vt:lpstr>
      <vt:lpstr>Exemple</vt:lpstr>
      <vt:lpstr>Exemple</vt:lpstr>
      <vt:lpstr>Exemple</vt:lpstr>
      <vt:lpstr>2FN : Deuxième forme normale.</vt:lpstr>
      <vt:lpstr>2FN : Deuxième forme normale.</vt:lpstr>
      <vt:lpstr>Une définition plus simple :</vt:lpstr>
      <vt:lpstr>Exemple :</vt:lpstr>
      <vt:lpstr>Exemple</vt:lpstr>
      <vt:lpstr>Exemple : </vt:lpstr>
      <vt:lpstr>Exemple : </vt:lpstr>
      <vt:lpstr>2FN : Deuxième forme normale.</vt:lpstr>
      <vt:lpstr>2FN : Deuxième forme normale.</vt:lpstr>
      <vt:lpstr>Une définition plus simple :</vt:lpstr>
      <vt:lpstr>Exemple : </vt:lpstr>
      <vt:lpstr>Exemple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romain.casteres@microsoft.com</dc:creator>
  <cp:lastModifiedBy>Fethi Benseddik</cp:lastModifiedBy>
  <cp:revision>37</cp:revision>
  <cp:lastPrinted>2018-10-02T18:41:30Z</cp:lastPrinted>
  <dcterms:created xsi:type="dcterms:W3CDTF">2018-09-22T14:12:00Z</dcterms:created>
  <dcterms:modified xsi:type="dcterms:W3CDTF">2023-05-17T07:08:55Z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2016-09-26T00:00:00Z</vt:filetime>
  </property>
  <property fmtid="{D5CDD505-2E9C-101B-9397-08002B2CF9AE}" pid="3" name="Creator">
    <vt:lpwstr>Microsoft® PowerPoint® 2016</vt:lpwstr>
  </property>
  <property fmtid="{D5CDD505-2E9C-101B-9397-08002B2CF9AE}" pid="4" name="LastSaved">
    <vt:filetime>2018-09-22T00:00:00Z</vt:filetime>
  </property>
  <property fmtid="{D5CDD505-2E9C-101B-9397-08002B2CF9AE}" pid="5" name="ContentTypeId">
    <vt:lpwstr>0x0101004D479FB7DE72DF4DBC5C352B5F04F835</vt:lpwstr>
  </property>
  <property fmtid="{D5CDD505-2E9C-101B-9397-08002B2CF9AE}" pid="6" name="MediaServiceImageTags">
    <vt:lpwstr/>
  </property>
</Properties>
</file>