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4" r:id="rId4"/>
    <p:sldMasterId id="2147483648" r:id="rId5"/>
  </p:sldMasterIdLst>
  <p:sldIdLst>
    <p:sldId id="256" r:id="rId6"/>
    <p:sldId id="363" r:id="rId7"/>
    <p:sldId id="304" r:id="rId8"/>
    <p:sldId id="303" r:id="rId9"/>
    <p:sldId id="257" r:id="rId10"/>
    <p:sldId id="258" r:id="rId11"/>
    <p:sldId id="259" r:id="rId12"/>
    <p:sldId id="268" r:id="rId13"/>
    <p:sldId id="260" r:id="rId14"/>
    <p:sldId id="261" r:id="rId15"/>
    <p:sldId id="262" r:id="rId16"/>
    <p:sldId id="263" r:id="rId17"/>
    <p:sldId id="264" r:id="rId18"/>
    <p:sldId id="265" r:id="rId19"/>
    <p:sldId id="269" r:id="rId20"/>
    <p:sldId id="266" r:id="rId21"/>
    <p:sldId id="267" r:id="rId22"/>
    <p:sldId id="270" r:id="rId23"/>
    <p:sldId id="271" r:id="rId24"/>
    <p:sldId id="272" r:id="rId25"/>
    <p:sldId id="279" r:id="rId26"/>
    <p:sldId id="273" r:id="rId27"/>
    <p:sldId id="274" r:id="rId28"/>
    <p:sldId id="275" r:id="rId29"/>
    <p:sldId id="276" r:id="rId30"/>
    <p:sldId id="277" r:id="rId31"/>
    <p:sldId id="278"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5" r:id="rId56"/>
    <p:sldId id="306" r:id="rId57"/>
    <p:sldId id="308" r:id="rId58"/>
    <p:sldId id="307"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62" r:id="rId77"/>
    <p:sldId id="326" r:id="rId78"/>
    <p:sldId id="327" r:id="rId79"/>
    <p:sldId id="328" r:id="rId80"/>
    <p:sldId id="329" r:id="rId81"/>
    <p:sldId id="330" r:id="rId82"/>
    <p:sldId id="331" r:id="rId83"/>
    <p:sldId id="332" r:id="rId84"/>
    <p:sldId id="333" r:id="rId85"/>
    <p:sldId id="334" r:id="rId86"/>
    <p:sldId id="364" r:id="rId87"/>
    <p:sldId id="365" r:id="rId88"/>
    <p:sldId id="366" r:id="rId89"/>
    <p:sldId id="335" r:id="rId90"/>
    <p:sldId id="367" r:id="rId91"/>
    <p:sldId id="368" r:id="rId92"/>
    <p:sldId id="369" r:id="rId93"/>
    <p:sldId id="336" r:id="rId94"/>
    <p:sldId id="337" r:id="rId95"/>
    <p:sldId id="338" r:id="rId96"/>
    <p:sldId id="339" r:id="rId97"/>
    <p:sldId id="340" r:id="rId98"/>
    <p:sldId id="341" r:id="rId99"/>
    <p:sldId id="342" r:id="rId100"/>
    <p:sldId id="343" r:id="rId101"/>
    <p:sldId id="344" r:id="rId102"/>
    <p:sldId id="345" r:id="rId103"/>
    <p:sldId id="346" r:id="rId104"/>
    <p:sldId id="347" r:id="rId105"/>
    <p:sldId id="348" r:id="rId106"/>
    <p:sldId id="349" r:id="rId107"/>
    <p:sldId id="350" r:id="rId108"/>
    <p:sldId id="351" r:id="rId109"/>
    <p:sldId id="352" r:id="rId110"/>
    <p:sldId id="353" r:id="rId111"/>
    <p:sldId id="354" r:id="rId112"/>
    <p:sldId id="355" r:id="rId113"/>
    <p:sldId id="356" r:id="rId114"/>
    <p:sldId id="357" r:id="rId115"/>
    <p:sldId id="358" r:id="rId116"/>
    <p:sldId id="359" r:id="rId117"/>
    <p:sldId id="360" r:id="rId118"/>
    <p:sldId id="361" r:id="rId1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B96CA4-2DA6-9948-AE80-7982B0F2ED3F}" v="13" dt="2022-08-29T09:28:30.190"/>
    <p1510:client id="{AE11DF7C-3F5C-3D2F-990F-7E3B63077BEE}" v="2" dt="2023-01-11T08:13:18.299"/>
    <p1510:client id="{F089265B-28BA-1C6C-5C42-46B5BD78BE82}" v="1343" dt="2022-08-30T07:10:44.1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229" autoAdjust="0"/>
  </p:normalViewPr>
  <p:slideViewPr>
    <p:cSldViewPr snapToGrid="0" showGuides="1">
      <p:cViewPr varScale="1">
        <p:scale>
          <a:sx n="82" d="100"/>
          <a:sy n="82" d="100"/>
        </p:scale>
        <p:origin x="720" y="58"/>
      </p:cViewPr>
      <p:guideLst>
        <p:guide orient="horz" pos="2160"/>
        <p:guide pos="3840"/>
      </p:guideLst>
    </p:cSldViewPr>
  </p:slideViewPr>
  <p:outlineViewPr>
    <p:cViewPr>
      <p:scale>
        <a:sx n="33" d="100"/>
        <a:sy n="33" d="100"/>
      </p:scale>
      <p:origin x="0" y="-10224"/>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 r:id="rId92" collapse="1"/>
      <p:sld r:id="rId93" collapse="1"/>
      <p:sld r:id="rId94" collapse="1"/>
      <p:sld r:id="rId95" collapse="1"/>
      <p:sld r:id="rId96" collapse="1"/>
      <p:sld r:id="rId97" collapse="1"/>
      <p:sld r:id="rId98" collapse="1"/>
      <p:sld r:id="rId99" collapse="1"/>
      <p:sld r:id="rId100" collapse="1"/>
      <p:sld r:id="rId101" collapse="1"/>
      <p:sld r:id="rId102" collapse="1"/>
      <p:sld r:id="rId103" collapse="1"/>
      <p:sld r:id="rId104" collapse="1"/>
      <p:sld r:id="rId105" collapse="1"/>
      <p:sld r:id="rId106" collapse="1"/>
      <p:sld r:id="rId107" collapse="1"/>
      <p:sld r:id="rId108" collapse="1"/>
      <p:sld r:id="rId109" collapse="1"/>
      <p:sld r:id="rId110" collapse="1"/>
      <p:sld r:id="rId111" collapse="1"/>
      <p:sld r:id="rId112" collapse="1"/>
      <p:sld r:id="rId113" collapse="1"/>
      <p:sld r:id="rId114" collapse="1"/>
    </p:sldLst>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tableStyles" Target="tableStyles.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microsoft.com/office/2015/10/relationships/revisionInfo" Target="revisionInfo.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viewProps" Target="viewProps.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theme" Target="theme/theme1.xml"/></Relationships>
</file>

<file path=ppt/_rels/viewProps.xml.rels><?xml version="1.0" encoding="UTF-8" standalone="yes"?>
<Relationships xmlns="http://schemas.openxmlformats.org/package/2006/relationships"><Relationship Id="rId26" Type="http://schemas.openxmlformats.org/officeDocument/2006/relationships/slide" Target="slides/slide26.xml"/><Relationship Id="rId21" Type="http://schemas.openxmlformats.org/officeDocument/2006/relationships/slide" Target="slides/slide21.xml"/><Relationship Id="rId42" Type="http://schemas.openxmlformats.org/officeDocument/2006/relationships/slide" Target="slides/slide42.xml"/><Relationship Id="rId47" Type="http://schemas.openxmlformats.org/officeDocument/2006/relationships/slide" Target="slides/slide47.xml"/><Relationship Id="rId63" Type="http://schemas.openxmlformats.org/officeDocument/2006/relationships/slide" Target="slides/slide63.xml"/><Relationship Id="rId68" Type="http://schemas.openxmlformats.org/officeDocument/2006/relationships/slide" Target="slides/slide68.xml"/><Relationship Id="rId84" Type="http://schemas.openxmlformats.org/officeDocument/2006/relationships/slide" Target="slides/slide84.xml"/><Relationship Id="rId89" Type="http://schemas.openxmlformats.org/officeDocument/2006/relationships/slide" Target="slides/slide89.xml"/><Relationship Id="rId112" Type="http://schemas.openxmlformats.org/officeDocument/2006/relationships/slide" Target="slides/slide112.xml"/><Relationship Id="rId16" Type="http://schemas.openxmlformats.org/officeDocument/2006/relationships/slide" Target="slides/slide16.xml"/><Relationship Id="rId107" Type="http://schemas.openxmlformats.org/officeDocument/2006/relationships/slide" Target="slides/slide107.xml"/><Relationship Id="rId11" Type="http://schemas.openxmlformats.org/officeDocument/2006/relationships/slide" Target="slides/slide11.xml"/><Relationship Id="rId32" Type="http://schemas.openxmlformats.org/officeDocument/2006/relationships/slide" Target="slides/slide32.xml"/><Relationship Id="rId37" Type="http://schemas.openxmlformats.org/officeDocument/2006/relationships/slide" Target="slides/slide37.xml"/><Relationship Id="rId53" Type="http://schemas.openxmlformats.org/officeDocument/2006/relationships/slide" Target="slides/slide53.xml"/><Relationship Id="rId58" Type="http://schemas.openxmlformats.org/officeDocument/2006/relationships/slide" Target="slides/slide58.xml"/><Relationship Id="rId74" Type="http://schemas.openxmlformats.org/officeDocument/2006/relationships/slide" Target="slides/slide74.xml"/><Relationship Id="rId79" Type="http://schemas.openxmlformats.org/officeDocument/2006/relationships/slide" Target="slides/slide79.xml"/><Relationship Id="rId102" Type="http://schemas.openxmlformats.org/officeDocument/2006/relationships/slide" Target="slides/slide102.xml"/><Relationship Id="rId5" Type="http://schemas.openxmlformats.org/officeDocument/2006/relationships/slide" Target="slides/slide5.xml"/><Relationship Id="rId90" Type="http://schemas.openxmlformats.org/officeDocument/2006/relationships/slide" Target="slides/slide90.xml"/><Relationship Id="rId95" Type="http://schemas.openxmlformats.org/officeDocument/2006/relationships/slide" Target="slides/slide95.xml"/><Relationship Id="rId22" Type="http://schemas.openxmlformats.org/officeDocument/2006/relationships/slide" Target="slides/slide22.xml"/><Relationship Id="rId27" Type="http://schemas.openxmlformats.org/officeDocument/2006/relationships/slide" Target="slides/slide27.xml"/><Relationship Id="rId43" Type="http://schemas.openxmlformats.org/officeDocument/2006/relationships/slide" Target="slides/slide43.xml"/><Relationship Id="rId48" Type="http://schemas.openxmlformats.org/officeDocument/2006/relationships/slide" Target="slides/slide48.xml"/><Relationship Id="rId64" Type="http://schemas.openxmlformats.org/officeDocument/2006/relationships/slide" Target="slides/slide64.xml"/><Relationship Id="rId69" Type="http://schemas.openxmlformats.org/officeDocument/2006/relationships/slide" Target="slides/slide69.xml"/><Relationship Id="rId113" Type="http://schemas.openxmlformats.org/officeDocument/2006/relationships/slide" Target="slides/slide113.xml"/><Relationship Id="rId80" Type="http://schemas.openxmlformats.org/officeDocument/2006/relationships/slide" Target="slides/slide80.xml"/><Relationship Id="rId85" Type="http://schemas.openxmlformats.org/officeDocument/2006/relationships/slide" Target="slides/slide85.xml"/><Relationship Id="rId12" Type="http://schemas.openxmlformats.org/officeDocument/2006/relationships/slide" Target="slides/slide12.xml"/><Relationship Id="rId17" Type="http://schemas.openxmlformats.org/officeDocument/2006/relationships/slide" Target="slides/slide17.xml"/><Relationship Id="rId33" Type="http://schemas.openxmlformats.org/officeDocument/2006/relationships/slide" Target="slides/slide33.xml"/><Relationship Id="rId38" Type="http://schemas.openxmlformats.org/officeDocument/2006/relationships/slide" Target="slides/slide38.xml"/><Relationship Id="rId59" Type="http://schemas.openxmlformats.org/officeDocument/2006/relationships/slide" Target="slides/slide59.xml"/><Relationship Id="rId103" Type="http://schemas.openxmlformats.org/officeDocument/2006/relationships/slide" Target="slides/slide103.xml"/><Relationship Id="rId108" Type="http://schemas.openxmlformats.org/officeDocument/2006/relationships/slide" Target="slides/slide108.xml"/><Relationship Id="rId54" Type="http://schemas.openxmlformats.org/officeDocument/2006/relationships/slide" Target="slides/slide54.xml"/><Relationship Id="rId70" Type="http://schemas.openxmlformats.org/officeDocument/2006/relationships/slide" Target="slides/slide70.xml"/><Relationship Id="rId75" Type="http://schemas.openxmlformats.org/officeDocument/2006/relationships/slide" Target="slides/slide75.xml"/><Relationship Id="rId91" Type="http://schemas.openxmlformats.org/officeDocument/2006/relationships/slide" Target="slides/slide91.xml"/><Relationship Id="rId96" Type="http://schemas.openxmlformats.org/officeDocument/2006/relationships/slide" Target="slides/slide96.xml"/><Relationship Id="rId1" Type="http://schemas.openxmlformats.org/officeDocument/2006/relationships/slide" Target="slides/slide1.xml"/><Relationship Id="rId6" Type="http://schemas.openxmlformats.org/officeDocument/2006/relationships/slide" Target="slides/slide6.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49" Type="http://schemas.openxmlformats.org/officeDocument/2006/relationships/slide" Target="slides/slide49.xml"/><Relationship Id="rId57" Type="http://schemas.openxmlformats.org/officeDocument/2006/relationships/slide" Target="slides/slide57.xml"/><Relationship Id="rId106" Type="http://schemas.openxmlformats.org/officeDocument/2006/relationships/slide" Target="slides/slide106.xml"/><Relationship Id="rId114" Type="http://schemas.openxmlformats.org/officeDocument/2006/relationships/slide" Target="slides/slide114.xml"/><Relationship Id="rId10" Type="http://schemas.openxmlformats.org/officeDocument/2006/relationships/slide" Target="slides/slide10.xml"/><Relationship Id="rId31" Type="http://schemas.openxmlformats.org/officeDocument/2006/relationships/slide" Target="slides/slide31.xml"/><Relationship Id="rId44" Type="http://schemas.openxmlformats.org/officeDocument/2006/relationships/slide" Target="slides/slide44.xml"/><Relationship Id="rId52" Type="http://schemas.openxmlformats.org/officeDocument/2006/relationships/slide" Target="slides/slide52.xml"/><Relationship Id="rId60" Type="http://schemas.openxmlformats.org/officeDocument/2006/relationships/slide" Target="slides/slide60.xml"/><Relationship Id="rId65" Type="http://schemas.openxmlformats.org/officeDocument/2006/relationships/slide" Target="slides/slide65.xml"/><Relationship Id="rId73" Type="http://schemas.openxmlformats.org/officeDocument/2006/relationships/slide" Target="slides/slide73.xml"/><Relationship Id="rId78" Type="http://schemas.openxmlformats.org/officeDocument/2006/relationships/slide" Target="slides/slide78.xml"/><Relationship Id="rId81" Type="http://schemas.openxmlformats.org/officeDocument/2006/relationships/slide" Target="slides/slide81.xml"/><Relationship Id="rId86" Type="http://schemas.openxmlformats.org/officeDocument/2006/relationships/slide" Target="slides/slide86.xml"/><Relationship Id="rId94" Type="http://schemas.openxmlformats.org/officeDocument/2006/relationships/slide" Target="slides/slide94.xml"/><Relationship Id="rId99" Type="http://schemas.openxmlformats.org/officeDocument/2006/relationships/slide" Target="slides/slide99.xml"/><Relationship Id="rId101" Type="http://schemas.openxmlformats.org/officeDocument/2006/relationships/slide" Target="slides/slide101.xml"/><Relationship Id="rId4" Type="http://schemas.openxmlformats.org/officeDocument/2006/relationships/slide" Target="slides/slide4.xml"/><Relationship Id="rId9" Type="http://schemas.openxmlformats.org/officeDocument/2006/relationships/slide" Target="slides/slide9.xml"/><Relationship Id="rId13" Type="http://schemas.openxmlformats.org/officeDocument/2006/relationships/slide" Target="slides/slide13.xml"/><Relationship Id="rId18" Type="http://schemas.openxmlformats.org/officeDocument/2006/relationships/slide" Target="slides/slide18.xml"/><Relationship Id="rId39" Type="http://schemas.openxmlformats.org/officeDocument/2006/relationships/slide" Target="slides/slide39.xml"/><Relationship Id="rId109" Type="http://schemas.openxmlformats.org/officeDocument/2006/relationships/slide" Target="slides/slide109.xml"/><Relationship Id="rId34" Type="http://schemas.openxmlformats.org/officeDocument/2006/relationships/slide" Target="slides/slide34.xml"/><Relationship Id="rId50" Type="http://schemas.openxmlformats.org/officeDocument/2006/relationships/slide" Target="slides/slide50.xml"/><Relationship Id="rId55" Type="http://schemas.openxmlformats.org/officeDocument/2006/relationships/slide" Target="slides/slide55.xml"/><Relationship Id="rId76" Type="http://schemas.openxmlformats.org/officeDocument/2006/relationships/slide" Target="slides/slide76.xml"/><Relationship Id="rId97" Type="http://schemas.openxmlformats.org/officeDocument/2006/relationships/slide" Target="slides/slide97.xml"/><Relationship Id="rId104" Type="http://schemas.openxmlformats.org/officeDocument/2006/relationships/slide" Target="slides/slide104.xml"/><Relationship Id="rId7" Type="http://schemas.openxmlformats.org/officeDocument/2006/relationships/slide" Target="slides/slide7.xml"/><Relationship Id="rId71" Type="http://schemas.openxmlformats.org/officeDocument/2006/relationships/slide" Target="slides/slide71.xml"/><Relationship Id="rId92" Type="http://schemas.openxmlformats.org/officeDocument/2006/relationships/slide" Target="slides/slide92.xml"/><Relationship Id="rId2" Type="http://schemas.openxmlformats.org/officeDocument/2006/relationships/slide" Target="slides/slide2.xml"/><Relationship Id="rId29" Type="http://schemas.openxmlformats.org/officeDocument/2006/relationships/slide" Target="slides/slide29.xml"/><Relationship Id="rId24" Type="http://schemas.openxmlformats.org/officeDocument/2006/relationships/slide" Target="slides/slide24.xml"/><Relationship Id="rId40" Type="http://schemas.openxmlformats.org/officeDocument/2006/relationships/slide" Target="slides/slide40.xml"/><Relationship Id="rId45" Type="http://schemas.openxmlformats.org/officeDocument/2006/relationships/slide" Target="slides/slide45.xml"/><Relationship Id="rId66" Type="http://schemas.openxmlformats.org/officeDocument/2006/relationships/slide" Target="slides/slide66.xml"/><Relationship Id="rId87" Type="http://schemas.openxmlformats.org/officeDocument/2006/relationships/slide" Target="slides/slide87.xml"/><Relationship Id="rId110" Type="http://schemas.openxmlformats.org/officeDocument/2006/relationships/slide" Target="slides/slide110.xml"/><Relationship Id="rId61" Type="http://schemas.openxmlformats.org/officeDocument/2006/relationships/slide" Target="slides/slide61.xml"/><Relationship Id="rId82" Type="http://schemas.openxmlformats.org/officeDocument/2006/relationships/slide" Target="slides/slide82.xml"/><Relationship Id="rId19" Type="http://schemas.openxmlformats.org/officeDocument/2006/relationships/slide" Target="slides/slide19.xml"/><Relationship Id="rId14" Type="http://schemas.openxmlformats.org/officeDocument/2006/relationships/slide" Target="slides/slide14.xml"/><Relationship Id="rId30" Type="http://schemas.openxmlformats.org/officeDocument/2006/relationships/slide" Target="slides/slide30.xml"/><Relationship Id="rId35" Type="http://schemas.openxmlformats.org/officeDocument/2006/relationships/slide" Target="slides/slide35.xml"/><Relationship Id="rId56" Type="http://schemas.openxmlformats.org/officeDocument/2006/relationships/slide" Target="slides/slide56.xml"/><Relationship Id="rId77" Type="http://schemas.openxmlformats.org/officeDocument/2006/relationships/slide" Target="slides/slide77.xml"/><Relationship Id="rId100" Type="http://schemas.openxmlformats.org/officeDocument/2006/relationships/slide" Target="slides/slide100.xml"/><Relationship Id="rId105" Type="http://schemas.openxmlformats.org/officeDocument/2006/relationships/slide" Target="slides/slide105.xml"/><Relationship Id="rId8" Type="http://schemas.openxmlformats.org/officeDocument/2006/relationships/slide" Target="slides/slide8.xml"/><Relationship Id="rId51" Type="http://schemas.openxmlformats.org/officeDocument/2006/relationships/slide" Target="slides/slide51.xml"/><Relationship Id="rId72" Type="http://schemas.openxmlformats.org/officeDocument/2006/relationships/slide" Target="slides/slide72.xml"/><Relationship Id="rId93" Type="http://schemas.openxmlformats.org/officeDocument/2006/relationships/slide" Target="slides/slide93.xml"/><Relationship Id="rId98" Type="http://schemas.openxmlformats.org/officeDocument/2006/relationships/slide" Target="slides/slide98.xml"/><Relationship Id="rId3" Type="http://schemas.openxmlformats.org/officeDocument/2006/relationships/slide" Target="slides/slide3.xml"/><Relationship Id="rId25" Type="http://schemas.openxmlformats.org/officeDocument/2006/relationships/slide" Target="slides/slide25.xml"/><Relationship Id="rId46" Type="http://schemas.openxmlformats.org/officeDocument/2006/relationships/slide" Target="slides/slide46.xml"/><Relationship Id="rId67" Type="http://schemas.openxmlformats.org/officeDocument/2006/relationships/slide" Target="slides/slide67.xml"/><Relationship Id="rId20" Type="http://schemas.openxmlformats.org/officeDocument/2006/relationships/slide" Target="slides/slide20.xml"/><Relationship Id="rId41" Type="http://schemas.openxmlformats.org/officeDocument/2006/relationships/slide" Target="slides/slide41.xml"/><Relationship Id="rId62" Type="http://schemas.openxmlformats.org/officeDocument/2006/relationships/slide" Target="slides/slide62.xml"/><Relationship Id="rId83" Type="http://schemas.openxmlformats.org/officeDocument/2006/relationships/slide" Target="slides/slide83.xml"/><Relationship Id="rId88" Type="http://schemas.openxmlformats.org/officeDocument/2006/relationships/slide" Target="slides/slide88.xml"/><Relationship Id="rId111" Type="http://schemas.openxmlformats.org/officeDocument/2006/relationships/slide" Target="slides/slide1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8.jp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115885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3/27/2023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925139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87850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20030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333224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3/27/2023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36360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3/27/2023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65861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0557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8845850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age de Garde">
    <p:spTree>
      <p:nvGrpSpPr>
        <p:cNvPr id="1" name=""/>
        <p:cNvGrpSpPr/>
        <p:nvPr/>
      </p:nvGrpSpPr>
      <p:grpSpPr>
        <a:xfrm>
          <a:off x="0" y="0"/>
          <a:ext cx="0" cy="0"/>
          <a:chOff x="0" y="0"/>
          <a:chExt cx="0" cy="0"/>
        </a:xfrm>
      </p:grpSpPr>
      <p:pic>
        <p:nvPicPr>
          <p:cNvPr id="15" name="Image 14">
            <a:extLst>
              <a:ext uri="{FF2B5EF4-FFF2-40B4-BE49-F238E27FC236}">
                <a16:creationId xmlns:a16="http://schemas.microsoft.com/office/drawing/2014/main" id="{D23335CA-BA10-4E8E-A1CA-9D7F19E976E0}"/>
              </a:ext>
            </a:extLst>
          </p:cNvPr>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1036952" y="1844621"/>
            <a:ext cx="2936169" cy="2733675"/>
          </a:xfrm>
          <a:prstGeom prst="rect">
            <a:avLst/>
          </a:prstGeom>
          <a:noFill/>
        </p:spPr>
      </p:pic>
      <p:grpSp>
        <p:nvGrpSpPr>
          <p:cNvPr id="6" name="Groupe 5">
            <a:extLst>
              <a:ext uri="{FF2B5EF4-FFF2-40B4-BE49-F238E27FC236}">
                <a16:creationId xmlns:a16="http://schemas.microsoft.com/office/drawing/2014/main" id="{876956D8-1182-4981-9715-B0C3B2E16BF0}"/>
              </a:ext>
            </a:extLst>
          </p:cNvPr>
          <p:cNvGrpSpPr/>
          <p:nvPr userDrawn="1"/>
        </p:nvGrpSpPr>
        <p:grpSpPr>
          <a:xfrm>
            <a:off x="5344527" y="206428"/>
            <a:ext cx="6847473" cy="6438975"/>
            <a:chOff x="5344527" y="122676"/>
            <a:chExt cx="6914003" cy="6551601"/>
          </a:xfrm>
          <a:solidFill>
            <a:srgbClr val="E7E6E6"/>
          </a:solidFill>
          <a:effectLst/>
        </p:grpSpPr>
        <p:sp>
          <p:nvSpPr>
            <p:cNvPr id="9" name="Rectangle 8">
              <a:extLst>
                <a:ext uri="{FF2B5EF4-FFF2-40B4-BE49-F238E27FC236}">
                  <a16:creationId xmlns:a16="http://schemas.microsoft.com/office/drawing/2014/main" id="{D26EA9C7-709A-45DE-A16A-C83CB0529923}"/>
                </a:ext>
              </a:extLst>
            </p:cNvPr>
            <p:cNvSpPr/>
            <p:nvPr/>
          </p:nvSpPr>
          <p:spPr>
            <a:xfrm>
              <a:off x="5344527" y="528515"/>
              <a:ext cx="6914003" cy="6145762"/>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Rectangle 23">
              <a:extLst>
                <a:ext uri="{FF2B5EF4-FFF2-40B4-BE49-F238E27FC236}">
                  <a16:creationId xmlns:a16="http://schemas.microsoft.com/office/drawing/2014/main" id="{3CAF545F-8334-4D57-9CFD-12048C61DF1B}"/>
                </a:ext>
              </a:extLst>
            </p:cNvPr>
            <p:cNvSpPr/>
            <p:nvPr userDrawn="1"/>
          </p:nvSpPr>
          <p:spPr>
            <a:xfrm>
              <a:off x="6486037" y="122676"/>
              <a:ext cx="5772493" cy="522489"/>
            </a:xfrm>
            <a:custGeom>
              <a:avLst/>
              <a:gdLst>
                <a:gd name="connsiteX0" fmla="*/ 0 w 5281588"/>
                <a:gd name="connsiteY0" fmla="*/ 0 h 497965"/>
                <a:gd name="connsiteX1" fmla="*/ 5281588 w 5281588"/>
                <a:gd name="connsiteY1" fmla="*/ 0 h 497965"/>
                <a:gd name="connsiteX2" fmla="*/ 5281588 w 5281588"/>
                <a:gd name="connsiteY2" fmla="*/ 497965 h 497965"/>
                <a:gd name="connsiteX3" fmla="*/ 0 w 5281588"/>
                <a:gd name="connsiteY3" fmla="*/ 497965 h 497965"/>
                <a:gd name="connsiteX4" fmla="*/ 0 w 5281588"/>
                <a:gd name="connsiteY4" fmla="*/ 0 h 497965"/>
                <a:gd name="connsiteX0" fmla="*/ 490953 w 5772541"/>
                <a:gd name="connsiteY0" fmla="*/ 0 h 528650"/>
                <a:gd name="connsiteX1" fmla="*/ 5772541 w 5772541"/>
                <a:gd name="connsiteY1" fmla="*/ 0 h 528650"/>
                <a:gd name="connsiteX2" fmla="*/ 5772541 w 5772541"/>
                <a:gd name="connsiteY2" fmla="*/ 497965 h 528650"/>
                <a:gd name="connsiteX3" fmla="*/ 0 w 5772541"/>
                <a:gd name="connsiteY3" fmla="*/ 528650 h 528650"/>
                <a:gd name="connsiteX4" fmla="*/ 490953 w 5772541"/>
                <a:gd name="connsiteY4" fmla="*/ 0 h 528650"/>
                <a:gd name="connsiteX0" fmla="*/ 441857 w 5723445"/>
                <a:gd name="connsiteY0" fmla="*/ 0 h 497965"/>
                <a:gd name="connsiteX1" fmla="*/ 5723445 w 5723445"/>
                <a:gd name="connsiteY1" fmla="*/ 0 h 497965"/>
                <a:gd name="connsiteX2" fmla="*/ 5723445 w 5723445"/>
                <a:gd name="connsiteY2" fmla="*/ 497965 h 497965"/>
                <a:gd name="connsiteX3" fmla="*/ 0 w 5723445"/>
                <a:gd name="connsiteY3" fmla="*/ 479554 h 497965"/>
                <a:gd name="connsiteX4" fmla="*/ 441857 w 5723445"/>
                <a:gd name="connsiteY4" fmla="*/ 0 h 497965"/>
                <a:gd name="connsiteX0" fmla="*/ 455871 w 5737459"/>
                <a:gd name="connsiteY0" fmla="*/ 0 h 497965"/>
                <a:gd name="connsiteX1" fmla="*/ 5737459 w 5737459"/>
                <a:gd name="connsiteY1" fmla="*/ 0 h 497965"/>
                <a:gd name="connsiteX2" fmla="*/ 5737459 w 5737459"/>
                <a:gd name="connsiteY2" fmla="*/ 497965 h 497965"/>
                <a:gd name="connsiteX3" fmla="*/ 0 w 5737459"/>
                <a:gd name="connsiteY3" fmla="*/ 493568 h 497965"/>
                <a:gd name="connsiteX4" fmla="*/ 455871 w 5737459"/>
                <a:gd name="connsiteY4" fmla="*/ 0 h 497965"/>
                <a:gd name="connsiteX0" fmla="*/ 490905 w 5772493"/>
                <a:gd name="connsiteY0" fmla="*/ 0 h 504078"/>
                <a:gd name="connsiteX1" fmla="*/ 5772493 w 5772493"/>
                <a:gd name="connsiteY1" fmla="*/ 0 h 504078"/>
                <a:gd name="connsiteX2" fmla="*/ 5772493 w 5772493"/>
                <a:gd name="connsiteY2" fmla="*/ 497965 h 504078"/>
                <a:gd name="connsiteX3" fmla="*/ 0 w 5772493"/>
                <a:gd name="connsiteY3" fmla="*/ 504078 h 504078"/>
                <a:gd name="connsiteX4" fmla="*/ 490905 w 5772493"/>
                <a:gd name="connsiteY4" fmla="*/ 0 h 504078"/>
                <a:gd name="connsiteX0" fmla="*/ 490905 w 5772493"/>
                <a:gd name="connsiteY0" fmla="*/ 0 h 522489"/>
                <a:gd name="connsiteX1" fmla="*/ 5772493 w 5772493"/>
                <a:gd name="connsiteY1" fmla="*/ 0 h 522489"/>
                <a:gd name="connsiteX2" fmla="*/ 5772493 w 5772493"/>
                <a:gd name="connsiteY2" fmla="*/ 522489 h 522489"/>
                <a:gd name="connsiteX3" fmla="*/ 0 w 5772493"/>
                <a:gd name="connsiteY3" fmla="*/ 504078 h 522489"/>
                <a:gd name="connsiteX4" fmla="*/ 490905 w 5772493"/>
                <a:gd name="connsiteY4" fmla="*/ 0 h 522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2493" h="522489">
                  <a:moveTo>
                    <a:pt x="490905" y="0"/>
                  </a:moveTo>
                  <a:lnTo>
                    <a:pt x="5772493" y="0"/>
                  </a:lnTo>
                  <a:lnTo>
                    <a:pt x="5772493" y="522489"/>
                  </a:lnTo>
                  <a:lnTo>
                    <a:pt x="0" y="504078"/>
                  </a:lnTo>
                  <a:lnTo>
                    <a:pt x="490905" y="0"/>
                  </a:lnTo>
                  <a:close/>
                </a:path>
              </a:pathLst>
            </a:cu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grpSp>
      <p:sp>
        <p:nvSpPr>
          <p:cNvPr id="7" name="Rectangle 1">
            <a:extLst>
              <a:ext uri="{FF2B5EF4-FFF2-40B4-BE49-F238E27FC236}">
                <a16:creationId xmlns:a16="http://schemas.microsoft.com/office/drawing/2014/main" id="{D1785B3C-6C3B-44C4-962D-F8B1B431BA61}"/>
              </a:ext>
            </a:extLst>
          </p:cNvPr>
          <p:cNvSpPr/>
          <p:nvPr userDrawn="1"/>
        </p:nvSpPr>
        <p:spPr>
          <a:xfrm flipV="1">
            <a:off x="5754133" y="473893"/>
            <a:ext cx="1608750" cy="383540"/>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 name="connsiteX0" fmla="*/ 0 w 2792344"/>
              <a:gd name="connsiteY0" fmla="*/ 0 h 514001"/>
              <a:gd name="connsiteX1" fmla="*/ 2778276 w 2792344"/>
              <a:gd name="connsiteY1" fmla="*/ 0 h 514001"/>
              <a:gd name="connsiteX2" fmla="*/ 2792344 w 2792344"/>
              <a:gd name="connsiteY2" fmla="*/ 514001 h 514001"/>
              <a:gd name="connsiteX3" fmla="*/ 607180 w 2792344"/>
              <a:gd name="connsiteY3" fmla="*/ 513997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607180" y="513997"/>
                </a:lnTo>
                <a:lnTo>
                  <a:pt x="0" y="0"/>
                </a:lnTo>
                <a:close/>
              </a:path>
            </a:pathLst>
          </a:custGeom>
          <a:solidFill>
            <a:srgbClr val="EE740F"/>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grpSp>
        <p:nvGrpSpPr>
          <p:cNvPr id="55" name="Groupe 54">
            <a:extLst>
              <a:ext uri="{FF2B5EF4-FFF2-40B4-BE49-F238E27FC236}">
                <a16:creationId xmlns:a16="http://schemas.microsoft.com/office/drawing/2014/main" id="{432DBF58-80D6-4AD4-8AC0-04C3DC3916D4}"/>
              </a:ext>
            </a:extLst>
          </p:cNvPr>
          <p:cNvGrpSpPr/>
          <p:nvPr userDrawn="1"/>
        </p:nvGrpSpPr>
        <p:grpSpPr>
          <a:xfrm>
            <a:off x="5414376" y="336852"/>
            <a:ext cx="6777624" cy="6188548"/>
            <a:chOff x="5414376" y="320984"/>
            <a:chExt cx="6777624" cy="6188548"/>
          </a:xfrm>
          <a:blipFill>
            <a:blip r:embed="rId4"/>
            <a:stretch>
              <a:fillRect/>
            </a:stretch>
          </a:blipFill>
        </p:grpSpPr>
        <p:sp>
          <p:nvSpPr>
            <p:cNvPr id="35" name="Rectangle 34">
              <a:extLst>
                <a:ext uri="{FF2B5EF4-FFF2-40B4-BE49-F238E27FC236}">
                  <a16:creationId xmlns:a16="http://schemas.microsoft.com/office/drawing/2014/main" id="{CFF4BE96-29E9-45FE-A98C-B3C3E67BA17A}"/>
                </a:ext>
              </a:extLst>
            </p:cNvPr>
            <p:cNvSpPr/>
            <p:nvPr/>
          </p:nvSpPr>
          <p:spPr>
            <a:xfrm>
              <a:off x="5414376" y="763168"/>
              <a:ext cx="6777623" cy="5746364"/>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4" name="Rectangle 53">
              <a:extLst>
                <a:ext uri="{FF2B5EF4-FFF2-40B4-BE49-F238E27FC236}">
                  <a16:creationId xmlns:a16="http://schemas.microsoft.com/office/drawing/2014/main" id="{01522337-5292-4677-98CD-5D034CAD0F80}"/>
                </a:ext>
              </a:extLst>
            </p:cNvPr>
            <p:cNvSpPr/>
            <p:nvPr userDrawn="1"/>
          </p:nvSpPr>
          <p:spPr>
            <a:xfrm>
              <a:off x="6822436" y="320984"/>
              <a:ext cx="5369564" cy="448444"/>
            </a:xfrm>
            <a:custGeom>
              <a:avLst/>
              <a:gdLst>
                <a:gd name="connsiteX0" fmla="*/ 0 w 5784111"/>
                <a:gd name="connsiteY0" fmla="*/ 0 h 448444"/>
                <a:gd name="connsiteX1" fmla="*/ 5784111 w 5784111"/>
                <a:gd name="connsiteY1" fmla="*/ 0 h 448444"/>
                <a:gd name="connsiteX2" fmla="*/ 5784111 w 5784111"/>
                <a:gd name="connsiteY2" fmla="*/ 448444 h 448444"/>
                <a:gd name="connsiteX3" fmla="*/ 0 w 5784111"/>
                <a:gd name="connsiteY3" fmla="*/ 448444 h 448444"/>
                <a:gd name="connsiteX4" fmla="*/ 0 w 5784111"/>
                <a:gd name="connsiteY4" fmla="*/ 0 h 448444"/>
                <a:gd name="connsiteX0" fmla="*/ 335989 w 6120100"/>
                <a:gd name="connsiteY0" fmla="*/ 0 h 448444"/>
                <a:gd name="connsiteX1" fmla="*/ 6120100 w 6120100"/>
                <a:gd name="connsiteY1" fmla="*/ 0 h 448444"/>
                <a:gd name="connsiteX2" fmla="*/ 6120100 w 6120100"/>
                <a:gd name="connsiteY2" fmla="*/ 448444 h 448444"/>
                <a:gd name="connsiteX3" fmla="*/ 0 w 6120100"/>
                <a:gd name="connsiteY3" fmla="*/ 448444 h 448444"/>
                <a:gd name="connsiteX4" fmla="*/ 335989 w 6120100"/>
                <a:gd name="connsiteY4" fmla="*/ 0 h 448444"/>
                <a:gd name="connsiteX0" fmla="*/ 370495 w 6154606"/>
                <a:gd name="connsiteY0" fmla="*/ 0 h 448444"/>
                <a:gd name="connsiteX1" fmla="*/ 6154606 w 6154606"/>
                <a:gd name="connsiteY1" fmla="*/ 0 h 448444"/>
                <a:gd name="connsiteX2" fmla="*/ 6154606 w 6154606"/>
                <a:gd name="connsiteY2" fmla="*/ 448444 h 448444"/>
                <a:gd name="connsiteX3" fmla="*/ 0 w 6154606"/>
                <a:gd name="connsiteY3" fmla="*/ 448444 h 448444"/>
                <a:gd name="connsiteX4" fmla="*/ 370495 w 6154606"/>
                <a:gd name="connsiteY4" fmla="*/ 0 h 448444"/>
                <a:gd name="connsiteX0" fmla="*/ 439509 w 6223620"/>
                <a:gd name="connsiteY0" fmla="*/ 0 h 448444"/>
                <a:gd name="connsiteX1" fmla="*/ 6223620 w 6223620"/>
                <a:gd name="connsiteY1" fmla="*/ 0 h 448444"/>
                <a:gd name="connsiteX2" fmla="*/ 6223620 w 6223620"/>
                <a:gd name="connsiteY2" fmla="*/ 448444 h 448444"/>
                <a:gd name="connsiteX3" fmla="*/ 0 w 6223620"/>
                <a:gd name="connsiteY3" fmla="*/ 448444 h 448444"/>
                <a:gd name="connsiteX4" fmla="*/ 439509 w 6223620"/>
                <a:gd name="connsiteY4" fmla="*/ 0 h 44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620" h="448444">
                  <a:moveTo>
                    <a:pt x="439509" y="0"/>
                  </a:moveTo>
                  <a:lnTo>
                    <a:pt x="6223620" y="0"/>
                  </a:lnTo>
                  <a:lnTo>
                    <a:pt x="6223620" y="448444"/>
                  </a:lnTo>
                  <a:lnTo>
                    <a:pt x="0" y="448444"/>
                  </a:lnTo>
                  <a:lnTo>
                    <a:pt x="43950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56" name="Groupe 55">
            <a:extLst>
              <a:ext uri="{FF2B5EF4-FFF2-40B4-BE49-F238E27FC236}">
                <a16:creationId xmlns:a16="http://schemas.microsoft.com/office/drawing/2014/main" id="{EE866178-2AB3-46C0-BE65-FB98D9FCAF69}"/>
              </a:ext>
            </a:extLst>
          </p:cNvPr>
          <p:cNvGrpSpPr/>
          <p:nvPr userDrawn="1"/>
        </p:nvGrpSpPr>
        <p:grpSpPr>
          <a:xfrm>
            <a:off x="5414722" y="324094"/>
            <a:ext cx="6777624" cy="6197054"/>
            <a:chOff x="5414376" y="312478"/>
            <a:chExt cx="6777624" cy="6197054"/>
          </a:xfrm>
          <a:gradFill>
            <a:gsLst>
              <a:gs pos="0">
                <a:srgbClr val="0056AC">
                  <a:alpha val="78000"/>
                </a:srgbClr>
              </a:gs>
              <a:gs pos="100000">
                <a:srgbClr val="0B84FF"/>
              </a:gs>
              <a:gs pos="18000">
                <a:srgbClr val="0B84FF">
                  <a:alpha val="84000"/>
                </a:srgbClr>
              </a:gs>
            </a:gsLst>
            <a:lin ang="0" scaled="0"/>
          </a:gradFill>
        </p:grpSpPr>
        <p:sp>
          <p:nvSpPr>
            <p:cNvPr id="57" name="Rectangle 56">
              <a:extLst>
                <a:ext uri="{FF2B5EF4-FFF2-40B4-BE49-F238E27FC236}">
                  <a16:creationId xmlns:a16="http://schemas.microsoft.com/office/drawing/2014/main" id="{13770ECC-A4CF-4ABD-98FE-3720D8AB0624}"/>
                </a:ext>
              </a:extLst>
            </p:cNvPr>
            <p:cNvSpPr/>
            <p:nvPr/>
          </p:nvSpPr>
          <p:spPr>
            <a:xfrm>
              <a:off x="5414376" y="763168"/>
              <a:ext cx="6777623" cy="5746364"/>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8" name="Rectangle 53">
              <a:extLst>
                <a:ext uri="{FF2B5EF4-FFF2-40B4-BE49-F238E27FC236}">
                  <a16:creationId xmlns:a16="http://schemas.microsoft.com/office/drawing/2014/main" id="{CBECCD16-FC33-4CF6-89E5-C76BF6185CC7}"/>
                </a:ext>
              </a:extLst>
            </p:cNvPr>
            <p:cNvSpPr/>
            <p:nvPr userDrawn="1"/>
          </p:nvSpPr>
          <p:spPr>
            <a:xfrm>
              <a:off x="6822436" y="312478"/>
              <a:ext cx="5369564" cy="448444"/>
            </a:xfrm>
            <a:custGeom>
              <a:avLst/>
              <a:gdLst>
                <a:gd name="connsiteX0" fmla="*/ 0 w 5784111"/>
                <a:gd name="connsiteY0" fmla="*/ 0 h 448444"/>
                <a:gd name="connsiteX1" fmla="*/ 5784111 w 5784111"/>
                <a:gd name="connsiteY1" fmla="*/ 0 h 448444"/>
                <a:gd name="connsiteX2" fmla="*/ 5784111 w 5784111"/>
                <a:gd name="connsiteY2" fmla="*/ 448444 h 448444"/>
                <a:gd name="connsiteX3" fmla="*/ 0 w 5784111"/>
                <a:gd name="connsiteY3" fmla="*/ 448444 h 448444"/>
                <a:gd name="connsiteX4" fmla="*/ 0 w 5784111"/>
                <a:gd name="connsiteY4" fmla="*/ 0 h 448444"/>
                <a:gd name="connsiteX0" fmla="*/ 335989 w 6120100"/>
                <a:gd name="connsiteY0" fmla="*/ 0 h 448444"/>
                <a:gd name="connsiteX1" fmla="*/ 6120100 w 6120100"/>
                <a:gd name="connsiteY1" fmla="*/ 0 h 448444"/>
                <a:gd name="connsiteX2" fmla="*/ 6120100 w 6120100"/>
                <a:gd name="connsiteY2" fmla="*/ 448444 h 448444"/>
                <a:gd name="connsiteX3" fmla="*/ 0 w 6120100"/>
                <a:gd name="connsiteY3" fmla="*/ 448444 h 448444"/>
                <a:gd name="connsiteX4" fmla="*/ 335989 w 6120100"/>
                <a:gd name="connsiteY4" fmla="*/ 0 h 448444"/>
                <a:gd name="connsiteX0" fmla="*/ 370495 w 6154606"/>
                <a:gd name="connsiteY0" fmla="*/ 0 h 448444"/>
                <a:gd name="connsiteX1" fmla="*/ 6154606 w 6154606"/>
                <a:gd name="connsiteY1" fmla="*/ 0 h 448444"/>
                <a:gd name="connsiteX2" fmla="*/ 6154606 w 6154606"/>
                <a:gd name="connsiteY2" fmla="*/ 448444 h 448444"/>
                <a:gd name="connsiteX3" fmla="*/ 0 w 6154606"/>
                <a:gd name="connsiteY3" fmla="*/ 448444 h 448444"/>
                <a:gd name="connsiteX4" fmla="*/ 370495 w 6154606"/>
                <a:gd name="connsiteY4" fmla="*/ 0 h 448444"/>
                <a:gd name="connsiteX0" fmla="*/ 439509 w 6223620"/>
                <a:gd name="connsiteY0" fmla="*/ 0 h 448444"/>
                <a:gd name="connsiteX1" fmla="*/ 6223620 w 6223620"/>
                <a:gd name="connsiteY1" fmla="*/ 0 h 448444"/>
                <a:gd name="connsiteX2" fmla="*/ 6223620 w 6223620"/>
                <a:gd name="connsiteY2" fmla="*/ 448444 h 448444"/>
                <a:gd name="connsiteX3" fmla="*/ 0 w 6223620"/>
                <a:gd name="connsiteY3" fmla="*/ 448444 h 448444"/>
                <a:gd name="connsiteX4" fmla="*/ 439509 w 6223620"/>
                <a:gd name="connsiteY4" fmla="*/ 0 h 44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620" h="448444">
                  <a:moveTo>
                    <a:pt x="439509" y="0"/>
                  </a:moveTo>
                  <a:lnTo>
                    <a:pt x="6223620" y="0"/>
                  </a:lnTo>
                  <a:lnTo>
                    <a:pt x="6223620" y="448444"/>
                  </a:lnTo>
                  <a:lnTo>
                    <a:pt x="0" y="448444"/>
                  </a:lnTo>
                  <a:lnTo>
                    <a:pt x="43950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38" name="Groupe 37">
            <a:extLst>
              <a:ext uri="{FF2B5EF4-FFF2-40B4-BE49-F238E27FC236}">
                <a16:creationId xmlns:a16="http://schemas.microsoft.com/office/drawing/2014/main" id="{65E2DFFD-937D-4ADB-9992-A122C3EF1C2C}"/>
              </a:ext>
            </a:extLst>
          </p:cNvPr>
          <p:cNvGrpSpPr/>
          <p:nvPr userDrawn="1"/>
        </p:nvGrpSpPr>
        <p:grpSpPr>
          <a:xfrm>
            <a:off x="5001994" y="399516"/>
            <a:ext cx="444186" cy="6361044"/>
            <a:chOff x="5001994" y="399516"/>
            <a:chExt cx="444186" cy="6361044"/>
          </a:xfrm>
        </p:grpSpPr>
        <p:sp>
          <p:nvSpPr>
            <p:cNvPr id="11" name="Rectangle 115">
              <a:extLst>
                <a:ext uri="{FF2B5EF4-FFF2-40B4-BE49-F238E27FC236}">
                  <a16:creationId xmlns:a16="http://schemas.microsoft.com/office/drawing/2014/main" id="{6461F0FD-B715-446E-9E00-E25C7EA7694D}"/>
                </a:ext>
              </a:extLst>
            </p:cNvPr>
            <p:cNvSpPr/>
            <p:nvPr/>
          </p:nvSpPr>
          <p:spPr>
            <a:xfrm>
              <a:off x="5001994" y="399516"/>
              <a:ext cx="370520" cy="6361044"/>
            </a:xfrm>
            <a:custGeom>
              <a:avLst/>
              <a:gdLst>
                <a:gd name="connsiteX0" fmla="*/ 0 w 228600"/>
                <a:gd name="connsiteY0" fmla="*/ 0 h 8782050"/>
                <a:gd name="connsiteX1" fmla="*/ 228600 w 228600"/>
                <a:gd name="connsiteY1" fmla="*/ 0 h 8782050"/>
                <a:gd name="connsiteX2" fmla="*/ 228600 w 228600"/>
                <a:gd name="connsiteY2" fmla="*/ 8782050 h 8782050"/>
                <a:gd name="connsiteX3" fmla="*/ 0 w 228600"/>
                <a:gd name="connsiteY3" fmla="*/ 8782050 h 8782050"/>
                <a:gd name="connsiteX4" fmla="*/ 0 w 228600"/>
                <a:gd name="connsiteY4" fmla="*/ 0 h 8782050"/>
                <a:gd name="connsiteX0" fmla="*/ 0 w 232576"/>
                <a:gd name="connsiteY0" fmla="*/ 0 h 8917222"/>
                <a:gd name="connsiteX1" fmla="*/ 228600 w 232576"/>
                <a:gd name="connsiteY1" fmla="*/ 0 h 8917222"/>
                <a:gd name="connsiteX2" fmla="*/ 232576 w 232576"/>
                <a:gd name="connsiteY2" fmla="*/ 8917222 h 8917222"/>
                <a:gd name="connsiteX3" fmla="*/ 0 w 232576"/>
                <a:gd name="connsiteY3" fmla="*/ 8782050 h 8917222"/>
                <a:gd name="connsiteX4" fmla="*/ 0 w 232576"/>
                <a:gd name="connsiteY4" fmla="*/ 0 h 8917222"/>
                <a:gd name="connsiteX0" fmla="*/ 0 w 228920"/>
                <a:gd name="connsiteY0" fmla="*/ 0 h 8963111"/>
                <a:gd name="connsiteX1" fmla="*/ 228600 w 228920"/>
                <a:gd name="connsiteY1" fmla="*/ 0 h 8963111"/>
                <a:gd name="connsiteX2" fmla="*/ 227948 w 228920"/>
                <a:gd name="connsiteY2" fmla="*/ 8963111 h 8963111"/>
                <a:gd name="connsiteX3" fmla="*/ 0 w 228920"/>
                <a:gd name="connsiteY3" fmla="*/ 8782050 h 8963111"/>
                <a:gd name="connsiteX4" fmla="*/ 0 w 228920"/>
                <a:gd name="connsiteY4" fmla="*/ 0 h 8963111"/>
                <a:gd name="connsiteX0" fmla="*/ 0 w 227948"/>
                <a:gd name="connsiteY0" fmla="*/ 91048 h 9054159"/>
                <a:gd name="connsiteX1" fmla="*/ 226287 w 227948"/>
                <a:gd name="connsiteY1" fmla="*/ 0 h 9054159"/>
                <a:gd name="connsiteX2" fmla="*/ 227948 w 227948"/>
                <a:gd name="connsiteY2" fmla="*/ 9054159 h 9054159"/>
                <a:gd name="connsiteX3" fmla="*/ 0 w 227948"/>
                <a:gd name="connsiteY3" fmla="*/ 8873098 h 9054159"/>
                <a:gd name="connsiteX4" fmla="*/ 0 w 227948"/>
                <a:gd name="connsiteY4" fmla="*/ 91048 h 9054159"/>
                <a:gd name="connsiteX0" fmla="*/ 0 w 227948"/>
                <a:gd name="connsiteY0" fmla="*/ 91048 h 9022763"/>
                <a:gd name="connsiteX1" fmla="*/ 226287 w 227948"/>
                <a:gd name="connsiteY1" fmla="*/ 0 h 9022763"/>
                <a:gd name="connsiteX2" fmla="*/ 227948 w 227948"/>
                <a:gd name="connsiteY2" fmla="*/ 9022763 h 9022763"/>
                <a:gd name="connsiteX3" fmla="*/ 0 w 227948"/>
                <a:gd name="connsiteY3" fmla="*/ 8873098 h 9022763"/>
                <a:gd name="connsiteX4" fmla="*/ 0 w 227948"/>
                <a:gd name="connsiteY4" fmla="*/ 91048 h 9022763"/>
                <a:gd name="connsiteX0" fmla="*/ 0 w 226489"/>
                <a:gd name="connsiteY0" fmla="*/ 91048 h 8996077"/>
                <a:gd name="connsiteX1" fmla="*/ 226287 w 226489"/>
                <a:gd name="connsiteY1" fmla="*/ 0 h 8996077"/>
                <a:gd name="connsiteX2" fmla="*/ 223304 w 226489"/>
                <a:gd name="connsiteY2" fmla="*/ 8996077 h 8996077"/>
                <a:gd name="connsiteX3" fmla="*/ 0 w 226489"/>
                <a:gd name="connsiteY3" fmla="*/ 8873098 h 8996077"/>
                <a:gd name="connsiteX4" fmla="*/ 0 w 226489"/>
                <a:gd name="connsiteY4" fmla="*/ 91048 h 8996077"/>
                <a:gd name="connsiteX0" fmla="*/ 0 w 226490"/>
                <a:gd name="connsiteY0" fmla="*/ 91048 h 8978810"/>
                <a:gd name="connsiteX1" fmla="*/ 226287 w 226490"/>
                <a:gd name="connsiteY1" fmla="*/ 0 h 8978810"/>
                <a:gd name="connsiteX2" fmla="*/ 223305 w 226490"/>
                <a:gd name="connsiteY2" fmla="*/ 8978810 h 8978810"/>
                <a:gd name="connsiteX3" fmla="*/ 0 w 226490"/>
                <a:gd name="connsiteY3" fmla="*/ 8873098 h 8978810"/>
                <a:gd name="connsiteX4" fmla="*/ 0 w 226490"/>
                <a:gd name="connsiteY4" fmla="*/ 91048 h 8978810"/>
                <a:gd name="connsiteX0" fmla="*/ 0 w 226490"/>
                <a:gd name="connsiteY0" fmla="*/ 91048 h 8966252"/>
                <a:gd name="connsiteX1" fmla="*/ 226287 w 226490"/>
                <a:gd name="connsiteY1" fmla="*/ 0 h 8966252"/>
                <a:gd name="connsiteX2" fmla="*/ 223306 w 226490"/>
                <a:gd name="connsiteY2" fmla="*/ 8966252 h 8966252"/>
                <a:gd name="connsiteX3" fmla="*/ 0 w 226490"/>
                <a:gd name="connsiteY3" fmla="*/ 8873098 h 8966252"/>
                <a:gd name="connsiteX4" fmla="*/ 0 w 226490"/>
                <a:gd name="connsiteY4" fmla="*/ 91048 h 8966252"/>
                <a:gd name="connsiteX0" fmla="*/ 0 w 226490"/>
                <a:gd name="connsiteY0" fmla="*/ 91048 h 8953694"/>
                <a:gd name="connsiteX1" fmla="*/ 226287 w 226490"/>
                <a:gd name="connsiteY1" fmla="*/ 0 h 8953694"/>
                <a:gd name="connsiteX2" fmla="*/ 223306 w 226490"/>
                <a:gd name="connsiteY2" fmla="*/ 8953694 h 8953694"/>
                <a:gd name="connsiteX3" fmla="*/ 0 w 226490"/>
                <a:gd name="connsiteY3" fmla="*/ 8873098 h 8953694"/>
                <a:gd name="connsiteX4" fmla="*/ 0 w 226490"/>
                <a:gd name="connsiteY4" fmla="*/ 91048 h 8953694"/>
                <a:gd name="connsiteX0" fmla="*/ 0 w 226428"/>
                <a:gd name="connsiteY0" fmla="*/ 91048 h 8970161"/>
                <a:gd name="connsiteX1" fmla="*/ 226287 w 226428"/>
                <a:gd name="connsiteY1" fmla="*/ 0 h 8970161"/>
                <a:gd name="connsiteX2" fmla="*/ 220513 w 226428"/>
                <a:gd name="connsiteY2" fmla="*/ 8970161 h 8970161"/>
                <a:gd name="connsiteX3" fmla="*/ 0 w 226428"/>
                <a:gd name="connsiteY3" fmla="*/ 8873098 h 8970161"/>
                <a:gd name="connsiteX4" fmla="*/ 0 w 226428"/>
                <a:gd name="connsiteY4" fmla="*/ 91048 h 8970161"/>
                <a:gd name="connsiteX0" fmla="*/ 0 w 226428"/>
                <a:gd name="connsiteY0" fmla="*/ 91048 h 8976749"/>
                <a:gd name="connsiteX1" fmla="*/ 226287 w 226428"/>
                <a:gd name="connsiteY1" fmla="*/ 0 h 8976749"/>
                <a:gd name="connsiteX2" fmla="*/ 220513 w 226428"/>
                <a:gd name="connsiteY2" fmla="*/ 8976749 h 8976749"/>
                <a:gd name="connsiteX3" fmla="*/ 0 w 226428"/>
                <a:gd name="connsiteY3" fmla="*/ 8873098 h 8976749"/>
                <a:gd name="connsiteX4" fmla="*/ 0 w 226428"/>
                <a:gd name="connsiteY4" fmla="*/ 91048 h 8976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428" h="8976749">
                  <a:moveTo>
                    <a:pt x="0" y="91048"/>
                  </a:moveTo>
                  <a:lnTo>
                    <a:pt x="226287" y="0"/>
                  </a:lnTo>
                  <a:cubicBezTo>
                    <a:pt x="227612" y="2972407"/>
                    <a:pt x="219188" y="6004342"/>
                    <a:pt x="220513" y="8976749"/>
                  </a:cubicBezTo>
                  <a:lnTo>
                    <a:pt x="0" y="8873098"/>
                  </a:lnTo>
                  <a:lnTo>
                    <a:pt x="0" y="91048"/>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sp>
          <p:nvSpPr>
            <p:cNvPr id="12" name="Rectangle 115">
              <a:extLst>
                <a:ext uri="{FF2B5EF4-FFF2-40B4-BE49-F238E27FC236}">
                  <a16:creationId xmlns:a16="http://schemas.microsoft.com/office/drawing/2014/main" id="{5BA19053-E1EB-47B7-8BBF-7EF29F3F342D}"/>
                </a:ext>
              </a:extLst>
            </p:cNvPr>
            <p:cNvSpPr/>
            <p:nvPr/>
          </p:nvSpPr>
          <p:spPr>
            <a:xfrm>
              <a:off x="5129839" y="445485"/>
              <a:ext cx="316341" cy="6268767"/>
            </a:xfrm>
            <a:custGeom>
              <a:avLst/>
              <a:gdLst>
                <a:gd name="connsiteX0" fmla="*/ 0 w 228600"/>
                <a:gd name="connsiteY0" fmla="*/ 0 h 8782050"/>
                <a:gd name="connsiteX1" fmla="*/ 228600 w 228600"/>
                <a:gd name="connsiteY1" fmla="*/ 0 h 8782050"/>
                <a:gd name="connsiteX2" fmla="*/ 228600 w 228600"/>
                <a:gd name="connsiteY2" fmla="*/ 8782050 h 8782050"/>
                <a:gd name="connsiteX3" fmla="*/ 0 w 228600"/>
                <a:gd name="connsiteY3" fmla="*/ 8782050 h 8782050"/>
                <a:gd name="connsiteX4" fmla="*/ 0 w 228600"/>
                <a:gd name="connsiteY4" fmla="*/ 0 h 8782050"/>
                <a:gd name="connsiteX0" fmla="*/ 0 w 232576"/>
                <a:gd name="connsiteY0" fmla="*/ 0 h 8917222"/>
                <a:gd name="connsiteX1" fmla="*/ 228600 w 232576"/>
                <a:gd name="connsiteY1" fmla="*/ 0 h 8917222"/>
                <a:gd name="connsiteX2" fmla="*/ 232576 w 232576"/>
                <a:gd name="connsiteY2" fmla="*/ 8917222 h 8917222"/>
                <a:gd name="connsiteX3" fmla="*/ 0 w 232576"/>
                <a:gd name="connsiteY3" fmla="*/ 8782050 h 8917222"/>
                <a:gd name="connsiteX4" fmla="*/ 0 w 232576"/>
                <a:gd name="connsiteY4" fmla="*/ 0 h 8917222"/>
                <a:gd name="connsiteX0" fmla="*/ 0 w 232576"/>
                <a:gd name="connsiteY0" fmla="*/ 112473 h 9029695"/>
                <a:gd name="connsiteX1" fmla="*/ 226969 w 232576"/>
                <a:gd name="connsiteY1" fmla="*/ 0 h 9029695"/>
                <a:gd name="connsiteX2" fmla="*/ 232576 w 232576"/>
                <a:gd name="connsiteY2" fmla="*/ 9029695 h 9029695"/>
                <a:gd name="connsiteX3" fmla="*/ 0 w 232576"/>
                <a:gd name="connsiteY3" fmla="*/ 8894523 h 9029695"/>
                <a:gd name="connsiteX4" fmla="*/ 0 w 232576"/>
                <a:gd name="connsiteY4" fmla="*/ 112473 h 9029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576" h="9029695">
                  <a:moveTo>
                    <a:pt x="0" y="112473"/>
                  </a:moveTo>
                  <a:lnTo>
                    <a:pt x="226969" y="0"/>
                  </a:lnTo>
                  <a:cubicBezTo>
                    <a:pt x="228294" y="2972407"/>
                    <a:pt x="231251" y="6057288"/>
                    <a:pt x="232576" y="9029695"/>
                  </a:cubicBezTo>
                  <a:lnTo>
                    <a:pt x="0" y="8894523"/>
                  </a:lnTo>
                  <a:lnTo>
                    <a:pt x="0" y="112473"/>
                  </a:lnTo>
                  <a:close/>
                </a:path>
              </a:pathLst>
            </a:custGeom>
            <a:solidFill>
              <a:schemeClr val="bg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sp>
        <p:nvSpPr>
          <p:cNvPr id="33" name="Rectangle 32">
            <a:extLst>
              <a:ext uri="{FF2B5EF4-FFF2-40B4-BE49-F238E27FC236}">
                <a16:creationId xmlns:a16="http://schemas.microsoft.com/office/drawing/2014/main" id="{CC2048EA-E5AA-46AE-853D-702ED3509C0C}"/>
              </a:ext>
            </a:extLst>
          </p:cNvPr>
          <p:cNvSpPr/>
          <p:nvPr/>
        </p:nvSpPr>
        <p:spPr>
          <a:xfrm>
            <a:off x="12168093" y="0"/>
            <a:ext cx="131482" cy="6911788"/>
          </a:xfrm>
          <a:prstGeom prst="rect">
            <a:avLst/>
          </a:prstGeom>
          <a:solidFill>
            <a:srgbClr val="E7E6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062165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age vierge">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504C3D61-DE27-4199-80F1-0A07031D08DF}"/>
              </a:ext>
              <a:ext uri="{C183D7F6-B498-43B3-948B-1728B52AA6E4}">
                <adec:decorative xmlns:adec="http://schemas.microsoft.com/office/drawing/2017/decorative" val="1"/>
              </a:ext>
            </a:extLst>
          </p:cNvPr>
          <p:cNvGrpSpPr/>
          <p:nvPr userDrawn="1"/>
        </p:nvGrpSpPr>
        <p:grpSpPr>
          <a:xfrm rot="5400000">
            <a:off x="2407869" y="-3175"/>
            <a:ext cx="6856730" cy="6863080"/>
            <a:chOff x="0" y="0"/>
            <a:chExt cx="8352674" cy="8360757"/>
          </a:xfrm>
        </p:grpSpPr>
        <p:sp>
          <p:nvSpPr>
            <p:cNvPr id="8" name="Ovale 9">
              <a:extLst>
                <a:ext uri="{FF2B5EF4-FFF2-40B4-BE49-F238E27FC236}">
                  <a16:creationId xmlns:a16="http://schemas.microsoft.com/office/drawing/2014/main" id="{47935488-BF42-4033-86D3-4AF160A937FB}"/>
                </a:ext>
              </a:extLst>
            </p:cNvPr>
            <p:cNvSpPr/>
            <p:nvPr/>
          </p:nvSpPr>
          <p:spPr>
            <a:xfrm>
              <a:off x="1427018" y="1371600"/>
              <a:ext cx="5935980" cy="5038725"/>
            </a:xfrm>
            <a:prstGeom prst="hexagon">
              <a:avLst/>
            </a:prstGeom>
            <a:noFill/>
            <a:ln w="3175">
              <a:solidFill>
                <a:schemeClr val="tx1">
                  <a:alpha val="1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lnSpc>
                  <a:spcPct val="120000"/>
                </a:lnSpc>
                <a:spcBef>
                  <a:spcPts val="200"/>
                </a:spcBef>
              </a:pPr>
              <a:r>
                <a:rPr lang="fr-FR" sz="1000" kern="1000">
                  <a:solidFill>
                    <a:srgbClr val="595959">
                      <a:alpha val="50000"/>
                    </a:srgbClr>
                  </a:solidFill>
                  <a:effectLst/>
                  <a:ea typeface="Calibri" panose="020F0502020204030204" pitchFamily="34" charset="0"/>
                  <a:cs typeface="Times New Roman" panose="02020603050405020304" pitchFamily="18" charset="0"/>
                </a:rPr>
                <a:t> </a:t>
              </a:r>
              <a:endParaRPr lang="fr-FR" sz="1000" kern="1000">
                <a:solidFill>
                  <a:srgbClr val="595959"/>
                </a:solidFill>
                <a:effectLst/>
                <a:ea typeface="Calibri" panose="020F0502020204030204" pitchFamily="34" charset="0"/>
                <a:cs typeface="Times New Roman" panose="02020603050405020304" pitchFamily="18" charset="0"/>
              </a:endParaRPr>
            </a:p>
          </p:txBody>
        </p:sp>
        <p:sp>
          <p:nvSpPr>
            <p:cNvPr id="9" name="Ellipse 11">
              <a:extLst>
                <a:ext uri="{FF2B5EF4-FFF2-40B4-BE49-F238E27FC236}">
                  <a16:creationId xmlns:a16="http://schemas.microsoft.com/office/drawing/2014/main" id="{35A716C5-7E93-474D-AE5F-F140876EE06D}"/>
                </a:ext>
              </a:extLst>
            </p:cNvPr>
            <p:cNvSpPr/>
            <p:nvPr/>
          </p:nvSpPr>
          <p:spPr>
            <a:xfrm>
              <a:off x="0" y="41564"/>
              <a:ext cx="4512945" cy="3830320"/>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0" name="Ellipse 11">
              <a:extLst>
                <a:ext uri="{FF2B5EF4-FFF2-40B4-BE49-F238E27FC236}">
                  <a16:creationId xmlns:a16="http://schemas.microsoft.com/office/drawing/2014/main" id="{0E7E167E-FE43-4854-AD0F-F0C36F4247F2}"/>
                </a:ext>
              </a:extLst>
            </p:cNvPr>
            <p:cNvSpPr/>
            <p:nvPr/>
          </p:nvSpPr>
          <p:spPr>
            <a:xfrm>
              <a:off x="4876800" y="5694219"/>
              <a:ext cx="2506980" cy="2127885"/>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1" name="Ellipse 11">
              <a:extLst>
                <a:ext uri="{FF2B5EF4-FFF2-40B4-BE49-F238E27FC236}">
                  <a16:creationId xmlns:a16="http://schemas.microsoft.com/office/drawing/2014/main" id="{117E0464-BB3C-4384-B0F2-7D75F87D9300}"/>
                </a:ext>
              </a:extLst>
            </p:cNvPr>
            <p:cNvSpPr/>
            <p:nvPr/>
          </p:nvSpPr>
          <p:spPr>
            <a:xfrm rot="10800000">
              <a:off x="5448513" y="6276114"/>
              <a:ext cx="2264423" cy="1921500"/>
            </a:xfrm>
            <a:prstGeom prst="hexagon">
              <a:avLst/>
            </a:prstGeom>
            <a:solidFill>
              <a:srgbClr val="0B84FF">
                <a:alpha val="10000"/>
              </a:srgb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2" name="Ellipse 11">
              <a:extLst>
                <a:ext uri="{FF2B5EF4-FFF2-40B4-BE49-F238E27FC236}">
                  <a16:creationId xmlns:a16="http://schemas.microsoft.com/office/drawing/2014/main" id="{D9947E3A-D818-462A-9011-2DB732F76812}"/>
                </a:ext>
              </a:extLst>
            </p:cNvPr>
            <p:cNvSpPr/>
            <p:nvPr/>
          </p:nvSpPr>
          <p:spPr>
            <a:xfrm>
              <a:off x="3976254" y="0"/>
              <a:ext cx="4376420" cy="3713480"/>
            </a:xfrm>
            <a:prstGeom prst="hexagon">
              <a:avLst/>
            </a:prstGeom>
            <a:solidFill>
              <a:schemeClr val="tx1">
                <a:lumMod val="65000"/>
                <a:lumOff val="35000"/>
                <a:alpha val="1000"/>
              </a:scheme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3" name="Ellipse 11">
              <a:extLst>
                <a:ext uri="{FF2B5EF4-FFF2-40B4-BE49-F238E27FC236}">
                  <a16:creationId xmlns:a16="http://schemas.microsoft.com/office/drawing/2014/main" id="{EF3E1D25-F640-4E86-80F4-1B223E5E0C5D}"/>
                </a:ext>
              </a:extLst>
            </p:cNvPr>
            <p:cNvSpPr/>
            <p:nvPr/>
          </p:nvSpPr>
          <p:spPr>
            <a:xfrm>
              <a:off x="235527" y="4530437"/>
              <a:ext cx="4512945" cy="3830320"/>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4" name="Ovale 11">
              <a:extLst>
                <a:ext uri="{FF2B5EF4-FFF2-40B4-BE49-F238E27FC236}">
                  <a16:creationId xmlns:a16="http://schemas.microsoft.com/office/drawing/2014/main" id="{BC87DC04-C59C-4258-AF24-0637AF9923FB}"/>
                </a:ext>
              </a:extLst>
            </p:cNvPr>
            <p:cNvSpPr/>
            <p:nvPr/>
          </p:nvSpPr>
          <p:spPr>
            <a:xfrm>
              <a:off x="651164" y="5070764"/>
              <a:ext cx="3096260" cy="2626995"/>
            </a:xfrm>
            <a:prstGeom prst="hexagon">
              <a:avLst/>
            </a:prstGeom>
            <a:solidFill>
              <a:schemeClr val="tx1">
                <a:lumMod val="65000"/>
                <a:lumOff val="35000"/>
                <a:alpha val="1000"/>
              </a:scheme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grpSp>
      <p:cxnSp>
        <p:nvCxnSpPr>
          <p:cNvPr id="15" name="Connecteur droit 12">
            <a:extLst>
              <a:ext uri="{FF2B5EF4-FFF2-40B4-BE49-F238E27FC236}">
                <a16:creationId xmlns:a16="http://schemas.microsoft.com/office/drawing/2014/main" id="{BCF9D96E-A8E6-4052-A7A9-944C921383B5}"/>
              </a:ext>
              <a:ext uri="{C183D7F6-B498-43B3-948B-1728B52AA6E4}">
                <adec:decorative xmlns:adec="http://schemas.microsoft.com/office/drawing/2017/decorative" val="1"/>
              </a:ext>
            </a:extLst>
          </p:cNvPr>
          <p:cNvCxnSpPr>
            <a:cxnSpLocks/>
          </p:cNvCxnSpPr>
          <p:nvPr userDrawn="1"/>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6" name="Groupe 15">
            <a:extLst>
              <a:ext uri="{FF2B5EF4-FFF2-40B4-BE49-F238E27FC236}">
                <a16:creationId xmlns:a16="http://schemas.microsoft.com/office/drawing/2014/main" id="{8FD98FA0-8887-4A84-87F2-3F1F46F60C7E}"/>
              </a:ext>
              <a:ext uri="{C183D7F6-B498-43B3-948B-1728B52AA6E4}">
                <adec:decorative xmlns:adec="http://schemas.microsoft.com/office/drawing/2017/decorative" val="1"/>
              </a:ext>
            </a:extLst>
          </p:cNvPr>
          <p:cNvGrpSpPr/>
          <p:nvPr userDrawn="1"/>
        </p:nvGrpSpPr>
        <p:grpSpPr>
          <a:xfrm>
            <a:off x="9233656" y="-30668"/>
            <a:ext cx="2958344" cy="565210"/>
            <a:chOff x="1216702" y="-785818"/>
            <a:chExt cx="6391124" cy="1384729"/>
          </a:xfrm>
        </p:grpSpPr>
        <p:sp>
          <p:nvSpPr>
            <p:cNvPr id="17" name="Rectangle 1">
              <a:extLst>
                <a:ext uri="{FF2B5EF4-FFF2-40B4-BE49-F238E27FC236}">
                  <a16:creationId xmlns:a16="http://schemas.microsoft.com/office/drawing/2014/main" id="{225216C2-C178-4403-96F1-F337C9B78DF6}"/>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8" name="Rectangle 2">
              <a:extLst>
                <a:ext uri="{FF2B5EF4-FFF2-40B4-BE49-F238E27FC236}">
                  <a16:creationId xmlns:a16="http://schemas.microsoft.com/office/drawing/2014/main" id="{A1999B41-D9E5-453C-9AAF-6CA3FB6DBEAB}"/>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595959"/>
                  </a:solidFill>
                  <a:effectLst/>
                  <a:ea typeface="Calibri" panose="020F0502020204030204" pitchFamily="34" charset="0"/>
                  <a:cs typeface="Times New Roman" panose="02020603050405020304" pitchFamily="18" charset="0"/>
                </a:rPr>
                <a:t> </a:t>
              </a:r>
            </a:p>
          </p:txBody>
        </p:sp>
      </p:grpSp>
      <p:pic>
        <p:nvPicPr>
          <p:cNvPr id="19" name="Graphique 218">
            <a:extLst>
              <a:ext uri="{FF2B5EF4-FFF2-40B4-BE49-F238E27FC236}">
                <a16:creationId xmlns:a16="http://schemas.microsoft.com/office/drawing/2014/main" id="{8E597506-F4FD-42D0-B9E2-AC24130153BB}"/>
              </a:ext>
            </a:extLst>
          </p:cNvPr>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20" name="Zone de texte 2">
            <a:extLst>
              <a:ext uri="{FF2B5EF4-FFF2-40B4-BE49-F238E27FC236}">
                <a16:creationId xmlns:a16="http://schemas.microsoft.com/office/drawing/2014/main" id="{6AC5D1C9-CAE9-4F63-8951-890E93FA81AB}"/>
              </a:ext>
            </a:extLst>
          </p:cNvPr>
          <p:cNvSpPr txBox="1">
            <a:spLocks noChangeArrowheads="1"/>
          </p:cNvSpPr>
          <p:nvPr userDrawn="1"/>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ja-JP" sz="1200" b="0" i="1"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Document interne</a:t>
            </a:r>
            <a:endParaRPr kumimoji="0" lang="fr-FR" altLang="ja-JP" sz="1800" b="0" i="0" u="none" strike="noStrike" cap="none" normalizeH="0" baseline="0" dirty="0">
              <a:ln>
                <a:noFill/>
              </a:ln>
              <a:solidFill>
                <a:schemeClr val="tx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55DA462C-736B-4143-A47F-DDD0FF073200}"/>
              </a:ext>
              <a:ext uri="{C183D7F6-B498-43B3-948B-1728B52AA6E4}">
                <adec:decorative xmlns:adec="http://schemas.microsoft.com/office/drawing/2017/decorative" val="1"/>
              </a:ext>
            </a:extLst>
          </p:cNvPr>
          <p:cNvCxnSpPr>
            <a:cxnSpLocks/>
          </p:cNvCxnSpPr>
          <p:nvPr userDrawn="1"/>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2" name="Ellipse 11">
            <a:extLst>
              <a:ext uri="{FF2B5EF4-FFF2-40B4-BE49-F238E27FC236}">
                <a16:creationId xmlns:a16="http://schemas.microsoft.com/office/drawing/2014/main" id="{5C106265-8F0C-412E-8F2E-3B371931A6F5}"/>
              </a:ext>
            </a:extLst>
          </p:cNvPr>
          <p:cNvSpPr/>
          <p:nvPr userDrawn="1"/>
        </p:nvSpPr>
        <p:spPr>
          <a:xfrm rot="16200000">
            <a:off x="11645727" y="6364290"/>
            <a:ext cx="483685" cy="410314"/>
          </a:xfrm>
          <a:prstGeom prst="hexagon">
            <a:avLst/>
          </a:prstGeom>
          <a:solidFill>
            <a:srgbClr val="0B84FF"/>
          </a:solidFill>
          <a:ln w="38100">
            <a:solidFill>
              <a:srgbClr val="EE740F"/>
            </a:solidFill>
            <a:prstDash val="solid"/>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24" name="Espace réservé du numéro de diapositive 5">
            <a:extLst>
              <a:ext uri="{FF2B5EF4-FFF2-40B4-BE49-F238E27FC236}">
                <a16:creationId xmlns:a16="http://schemas.microsoft.com/office/drawing/2014/main" id="{29D5E497-9CE7-4DE1-9557-5298BA843D6C}"/>
              </a:ext>
            </a:extLst>
          </p:cNvPr>
          <p:cNvSpPr>
            <a:spLocks noGrp="1"/>
          </p:cNvSpPr>
          <p:nvPr>
            <p:ph type="sldNum" sz="quarter" idx="12"/>
          </p:nvPr>
        </p:nvSpPr>
        <p:spPr>
          <a:xfrm>
            <a:off x="11682411" y="6421838"/>
            <a:ext cx="410316" cy="305791"/>
          </a:xfrm>
        </p:spPr>
        <p:txBody>
          <a:bodyPr/>
          <a:lstStyle>
            <a:lvl1pPr algn="ctr">
              <a:defRPr sz="1000">
                <a:solidFill>
                  <a:schemeClr val="bg1"/>
                </a:solidFill>
              </a:defRPr>
            </a:lvl1pPr>
          </a:lstStyle>
          <a:p>
            <a:fld id="{BC90C2B5-C987-416F-B52E-6B4CB8613489}" type="slidenum">
              <a:rPr lang="fr-FR" smtClean="0"/>
              <a:pPr/>
              <a:t>‹N°›</a:t>
            </a:fld>
            <a:endParaRPr lang="fr-FR" dirty="0"/>
          </a:p>
        </p:txBody>
      </p:sp>
    </p:spTree>
    <p:extLst>
      <p:ext uri="{BB962C8B-B14F-4D97-AF65-F5344CB8AC3E}">
        <p14:creationId xmlns:p14="http://schemas.microsoft.com/office/powerpoint/2010/main" val="1959336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581912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re &amp; Contenu">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504C3D61-DE27-4199-80F1-0A07031D08DF}"/>
              </a:ext>
              <a:ext uri="{C183D7F6-B498-43B3-948B-1728B52AA6E4}">
                <adec:decorative xmlns:adec="http://schemas.microsoft.com/office/drawing/2017/decorative" val="1"/>
              </a:ext>
            </a:extLst>
          </p:cNvPr>
          <p:cNvGrpSpPr/>
          <p:nvPr userDrawn="1"/>
        </p:nvGrpSpPr>
        <p:grpSpPr>
          <a:xfrm rot="5400000">
            <a:off x="2407869" y="-3175"/>
            <a:ext cx="6856730" cy="6863080"/>
            <a:chOff x="0" y="0"/>
            <a:chExt cx="8352674" cy="8360757"/>
          </a:xfrm>
        </p:grpSpPr>
        <p:sp>
          <p:nvSpPr>
            <p:cNvPr id="8" name="Ovale 9">
              <a:extLst>
                <a:ext uri="{FF2B5EF4-FFF2-40B4-BE49-F238E27FC236}">
                  <a16:creationId xmlns:a16="http://schemas.microsoft.com/office/drawing/2014/main" id="{47935488-BF42-4033-86D3-4AF160A937FB}"/>
                </a:ext>
              </a:extLst>
            </p:cNvPr>
            <p:cNvSpPr/>
            <p:nvPr/>
          </p:nvSpPr>
          <p:spPr>
            <a:xfrm>
              <a:off x="1427018" y="1371600"/>
              <a:ext cx="5935980" cy="5038725"/>
            </a:xfrm>
            <a:prstGeom prst="hexagon">
              <a:avLst/>
            </a:prstGeom>
            <a:noFill/>
            <a:ln w="3175">
              <a:solidFill>
                <a:schemeClr val="tx1">
                  <a:alpha val="1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lnSpc>
                  <a:spcPct val="120000"/>
                </a:lnSpc>
                <a:spcBef>
                  <a:spcPts val="200"/>
                </a:spcBef>
              </a:pPr>
              <a:r>
                <a:rPr lang="fr-FR" sz="1000" kern="1000">
                  <a:solidFill>
                    <a:srgbClr val="595959">
                      <a:alpha val="50000"/>
                    </a:srgbClr>
                  </a:solidFill>
                  <a:effectLst/>
                  <a:ea typeface="Calibri" panose="020F0502020204030204" pitchFamily="34" charset="0"/>
                  <a:cs typeface="Times New Roman" panose="02020603050405020304" pitchFamily="18" charset="0"/>
                </a:rPr>
                <a:t> </a:t>
              </a:r>
              <a:endParaRPr lang="fr-FR" sz="1000" kern="1000">
                <a:solidFill>
                  <a:srgbClr val="595959"/>
                </a:solidFill>
                <a:effectLst/>
                <a:ea typeface="Calibri" panose="020F0502020204030204" pitchFamily="34" charset="0"/>
                <a:cs typeface="Times New Roman" panose="02020603050405020304" pitchFamily="18" charset="0"/>
              </a:endParaRPr>
            </a:p>
          </p:txBody>
        </p:sp>
        <p:sp>
          <p:nvSpPr>
            <p:cNvPr id="9" name="Ellipse 11">
              <a:extLst>
                <a:ext uri="{FF2B5EF4-FFF2-40B4-BE49-F238E27FC236}">
                  <a16:creationId xmlns:a16="http://schemas.microsoft.com/office/drawing/2014/main" id="{35A716C5-7E93-474D-AE5F-F140876EE06D}"/>
                </a:ext>
              </a:extLst>
            </p:cNvPr>
            <p:cNvSpPr/>
            <p:nvPr/>
          </p:nvSpPr>
          <p:spPr>
            <a:xfrm>
              <a:off x="0" y="41564"/>
              <a:ext cx="4512945" cy="3830320"/>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0" name="Ellipse 11">
              <a:extLst>
                <a:ext uri="{FF2B5EF4-FFF2-40B4-BE49-F238E27FC236}">
                  <a16:creationId xmlns:a16="http://schemas.microsoft.com/office/drawing/2014/main" id="{0E7E167E-FE43-4854-AD0F-F0C36F4247F2}"/>
                </a:ext>
              </a:extLst>
            </p:cNvPr>
            <p:cNvSpPr/>
            <p:nvPr/>
          </p:nvSpPr>
          <p:spPr>
            <a:xfrm>
              <a:off x="4876800" y="5694219"/>
              <a:ext cx="2506980" cy="2127885"/>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1" name="Ellipse 11">
              <a:extLst>
                <a:ext uri="{FF2B5EF4-FFF2-40B4-BE49-F238E27FC236}">
                  <a16:creationId xmlns:a16="http://schemas.microsoft.com/office/drawing/2014/main" id="{117E0464-BB3C-4384-B0F2-7D75F87D9300}"/>
                </a:ext>
              </a:extLst>
            </p:cNvPr>
            <p:cNvSpPr/>
            <p:nvPr/>
          </p:nvSpPr>
          <p:spPr>
            <a:xfrm rot="10800000">
              <a:off x="5448513" y="6276114"/>
              <a:ext cx="2264423" cy="1921500"/>
            </a:xfrm>
            <a:prstGeom prst="hexagon">
              <a:avLst/>
            </a:prstGeom>
            <a:solidFill>
              <a:srgbClr val="0B84FF">
                <a:alpha val="10000"/>
              </a:srgb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2" name="Ellipse 11">
              <a:extLst>
                <a:ext uri="{FF2B5EF4-FFF2-40B4-BE49-F238E27FC236}">
                  <a16:creationId xmlns:a16="http://schemas.microsoft.com/office/drawing/2014/main" id="{D9947E3A-D818-462A-9011-2DB732F76812}"/>
                </a:ext>
              </a:extLst>
            </p:cNvPr>
            <p:cNvSpPr/>
            <p:nvPr/>
          </p:nvSpPr>
          <p:spPr>
            <a:xfrm>
              <a:off x="3976254" y="0"/>
              <a:ext cx="4376420" cy="3713480"/>
            </a:xfrm>
            <a:prstGeom prst="hexagon">
              <a:avLst/>
            </a:prstGeom>
            <a:solidFill>
              <a:schemeClr val="tx1">
                <a:lumMod val="65000"/>
                <a:lumOff val="35000"/>
                <a:alpha val="1000"/>
              </a:scheme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3" name="Ellipse 11">
              <a:extLst>
                <a:ext uri="{FF2B5EF4-FFF2-40B4-BE49-F238E27FC236}">
                  <a16:creationId xmlns:a16="http://schemas.microsoft.com/office/drawing/2014/main" id="{EF3E1D25-F640-4E86-80F4-1B223E5E0C5D}"/>
                </a:ext>
              </a:extLst>
            </p:cNvPr>
            <p:cNvSpPr/>
            <p:nvPr/>
          </p:nvSpPr>
          <p:spPr>
            <a:xfrm>
              <a:off x="235527" y="4530437"/>
              <a:ext cx="4512945" cy="3830320"/>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4" name="Ovale 11">
              <a:extLst>
                <a:ext uri="{FF2B5EF4-FFF2-40B4-BE49-F238E27FC236}">
                  <a16:creationId xmlns:a16="http://schemas.microsoft.com/office/drawing/2014/main" id="{BC87DC04-C59C-4258-AF24-0637AF9923FB}"/>
                </a:ext>
              </a:extLst>
            </p:cNvPr>
            <p:cNvSpPr/>
            <p:nvPr/>
          </p:nvSpPr>
          <p:spPr>
            <a:xfrm>
              <a:off x="651164" y="5070764"/>
              <a:ext cx="3096260" cy="2626995"/>
            </a:xfrm>
            <a:prstGeom prst="hexagon">
              <a:avLst/>
            </a:prstGeom>
            <a:solidFill>
              <a:schemeClr val="tx1">
                <a:lumMod val="65000"/>
                <a:lumOff val="35000"/>
                <a:alpha val="1000"/>
              </a:scheme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grpSp>
      <p:cxnSp>
        <p:nvCxnSpPr>
          <p:cNvPr id="15" name="Connecteur droit 12">
            <a:extLst>
              <a:ext uri="{FF2B5EF4-FFF2-40B4-BE49-F238E27FC236}">
                <a16:creationId xmlns:a16="http://schemas.microsoft.com/office/drawing/2014/main" id="{BCF9D96E-A8E6-4052-A7A9-944C921383B5}"/>
              </a:ext>
              <a:ext uri="{C183D7F6-B498-43B3-948B-1728B52AA6E4}">
                <adec:decorative xmlns:adec="http://schemas.microsoft.com/office/drawing/2017/decorative" val="1"/>
              </a:ext>
            </a:extLst>
          </p:cNvPr>
          <p:cNvCxnSpPr>
            <a:cxnSpLocks/>
          </p:cNvCxnSpPr>
          <p:nvPr userDrawn="1"/>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6" name="Groupe 15">
            <a:extLst>
              <a:ext uri="{FF2B5EF4-FFF2-40B4-BE49-F238E27FC236}">
                <a16:creationId xmlns:a16="http://schemas.microsoft.com/office/drawing/2014/main" id="{8FD98FA0-8887-4A84-87F2-3F1F46F60C7E}"/>
              </a:ext>
              <a:ext uri="{C183D7F6-B498-43B3-948B-1728B52AA6E4}">
                <adec:decorative xmlns:adec="http://schemas.microsoft.com/office/drawing/2017/decorative" val="1"/>
              </a:ext>
            </a:extLst>
          </p:cNvPr>
          <p:cNvGrpSpPr/>
          <p:nvPr userDrawn="1"/>
        </p:nvGrpSpPr>
        <p:grpSpPr>
          <a:xfrm>
            <a:off x="9233656" y="-30668"/>
            <a:ext cx="2958344" cy="565210"/>
            <a:chOff x="1216702" y="-785818"/>
            <a:chExt cx="6391124" cy="1384729"/>
          </a:xfrm>
        </p:grpSpPr>
        <p:sp>
          <p:nvSpPr>
            <p:cNvPr id="17" name="Rectangle 1">
              <a:extLst>
                <a:ext uri="{FF2B5EF4-FFF2-40B4-BE49-F238E27FC236}">
                  <a16:creationId xmlns:a16="http://schemas.microsoft.com/office/drawing/2014/main" id="{225216C2-C178-4403-96F1-F337C9B78DF6}"/>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8" name="Rectangle 2">
              <a:extLst>
                <a:ext uri="{FF2B5EF4-FFF2-40B4-BE49-F238E27FC236}">
                  <a16:creationId xmlns:a16="http://schemas.microsoft.com/office/drawing/2014/main" id="{A1999B41-D9E5-453C-9AAF-6CA3FB6DBEAB}"/>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595959"/>
                  </a:solidFill>
                  <a:effectLst/>
                  <a:ea typeface="Calibri" panose="020F0502020204030204" pitchFamily="34" charset="0"/>
                  <a:cs typeface="Times New Roman" panose="02020603050405020304" pitchFamily="18" charset="0"/>
                </a:rPr>
                <a:t> </a:t>
              </a:r>
            </a:p>
          </p:txBody>
        </p:sp>
      </p:grpSp>
      <p:pic>
        <p:nvPicPr>
          <p:cNvPr id="19" name="Graphique 218">
            <a:extLst>
              <a:ext uri="{FF2B5EF4-FFF2-40B4-BE49-F238E27FC236}">
                <a16:creationId xmlns:a16="http://schemas.microsoft.com/office/drawing/2014/main" id="{8E597506-F4FD-42D0-B9E2-AC24130153BB}"/>
              </a:ext>
            </a:extLst>
          </p:cNvPr>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20" name="Zone de texte 2">
            <a:extLst>
              <a:ext uri="{FF2B5EF4-FFF2-40B4-BE49-F238E27FC236}">
                <a16:creationId xmlns:a16="http://schemas.microsoft.com/office/drawing/2014/main" id="{6AC5D1C9-CAE9-4F63-8951-890E93FA81AB}"/>
              </a:ext>
            </a:extLst>
          </p:cNvPr>
          <p:cNvSpPr txBox="1">
            <a:spLocks noChangeArrowheads="1"/>
          </p:cNvSpPr>
          <p:nvPr userDrawn="1"/>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ja-JP" sz="1200" b="0" i="1"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Document interne</a:t>
            </a:r>
            <a:endParaRPr kumimoji="0" lang="fr-FR" altLang="ja-JP" sz="1800" b="0" i="0" u="none" strike="noStrike" cap="none" normalizeH="0" baseline="0" dirty="0">
              <a:ln>
                <a:noFill/>
              </a:ln>
              <a:solidFill>
                <a:schemeClr val="tx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55DA462C-736B-4143-A47F-DDD0FF073200}"/>
              </a:ext>
              <a:ext uri="{C183D7F6-B498-43B3-948B-1728B52AA6E4}">
                <adec:decorative xmlns:adec="http://schemas.microsoft.com/office/drawing/2017/decorative" val="1"/>
              </a:ext>
            </a:extLst>
          </p:cNvPr>
          <p:cNvCxnSpPr>
            <a:cxnSpLocks/>
          </p:cNvCxnSpPr>
          <p:nvPr userDrawn="1"/>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2" name="Titre 1">
            <a:extLst>
              <a:ext uri="{FF2B5EF4-FFF2-40B4-BE49-F238E27FC236}">
                <a16:creationId xmlns:a16="http://schemas.microsoft.com/office/drawing/2014/main" id="{F1BE16D4-2D12-466F-A300-10A1C1FF537B}"/>
              </a:ext>
            </a:extLst>
          </p:cNvPr>
          <p:cNvSpPr>
            <a:spLocks noGrp="1"/>
          </p:cNvSpPr>
          <p:nvPr>
            <p:ph type="title"/>
          </p:nvPr>
        </p:nvSpPr>
        <p:spPr>
          <a:xfrm>
            <a:off x="838200" y="365125"/>
            <a:ext cx="10515600" cy="1325563"/>
          </a:xfrm>
        </p:spPr>
        <p:txBody>
          <a:bodyPr/>
          <a:lstStyle>
            <a:lvl1pPr>
              <a:defRPr>
                <a:solidFill>
                  <a:srgbClr val="0B84FF"/>
                </a:solidFill>
                <a:latin typeface="+mn-lt"/>
              </a:defRPr>
            </a:lvl1pPr>
          </a:lstStyle>
          <a:p>
            <a:r>
              <a:rPr lang="fr-FR" dirty="0"/>
              <a:t>Modifiez le style du titre</a:t>
            </a:r>
          </a:p>
        </p:txBody>
      </p:sp>
      <p:sp>
        <p:nvSpPr>
          <p:cNvPr id="23" name="Espace réservé du contenu 2">
            <a:extLst>
              <a:ext uri="{FF2B5EF4-FFF2-40B4-BE49-F238E27FC236}">
                <a16:creationId xmlns:a16="http://schemas.microsoft.com/office/drawing/2014/main" id="{91CCA5F7-06A8-4C63-8D3A-03F2C1B539D5}"/>
              </a:ext>
            </a:extLst>
          </p:cNvPr>
          <p:cNvSpPr>
            <a:spLocks noGrp="1"/>
          </p:cNvSpPr>
          <p:nvPr>
            <p:ph idx="1"/>
          </p:nvPr>
        </p:nvSpPr>
        <p:spPr>
          <a:xfrm>
            <a:off x="838200" y="1825625"/>
            <a:ext cx="10515600" cy="4351338"/>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6" name="Ellipse 11">
            <a:extLst>
              <a:ext uri="{FF2B5EF4-FFF2-40B4-BE49-F238E27FC236}">
                <a16:creationId xmlns:a16="http://schemas.microsoft.com/office/drawing/2014/main" id="{4C40669A-A76B-4FA4-995B-583D7BCFA93C}"/>
              </a:ext>
            </a:extLst>
          </p:cNvPr>
          <p:cNvSpPr/>
          <p:nvPr userDrawn="1"/>
        </p:nvSpPr>
        <p:spPr>
          <a:xfrm rot="16200000">
            <a:off x="11645727" y="6364290"/>
            <a:ext cx="483685" cy="410314"/>
          </a:xfrm>
          <a:prstGeom prst="hexagon">
            <a:avLst/>
          </a:prstGeom>
          <a:solidFill>
            <a:srgbClr val="0B84FF"/>
          </a:solidFill>
          <a:ln w="38100">
            <a:solidFill>
              <a:srgbClr val="EE740F"/>
            </a:solidFill>
            <a:prstDash val="solid"/>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27" name="Espace réservé du numéro de diapositive 5">
            <a:extLst>
              <a:ext uri="{FF2B5EF4-FFF2-40B4-BE49-F238E27FC236}">
                <a16:creationId xmlns:a16="http://schemas.microsoft.com/office/drawing/2014/main" id="{B705FC9E-0D38-4D83-ABEF-B41C41863587}"/>
              </a:ext>
            </a:extLst>
          </p:cNvPr>
          <p:cNvSpPr>
            <a:spLocks noGrp="1"/>
          </p:cNvSpPr>
          <p:nvPr>
            <p:ph type="sldNum" sz="quarter" idx="12"/>
          </p:nvPr>
        </p:nvSpPr>
        <p:spPr>
          <a:xfrm>
            <a:off x="11682411" y="6421838"/>
            <a:ext cx="410316" cy="305791"/>
          </a:xfrm>
        </p:spPr>
        <p:txBody>
          <a:bodyPr/>
          <a:lstStyle>
            <a:lvl1pPr algn="ctr">
              <a:defRPr sz="1000">
                <a:solidFill>
                  <a:schemeClr val="bg1"/>
                </a:solidFill>
              </a:defRPr>
            </a:lvl1pPr>
          </a:lstStyle>
          <a:p>
            <a:fld id="{BC90C2B5-C987-416F-B52E-6B4CB8613489}" type="slidenum">
              <a:rPr lang="fr-FR" smtClean="0"/>
              <a:pPr/>
              <a:t>‹N°›</a:t>
            </a:fld>
            <a:endParaRPr lang="fr-FR" dirty="0"/>
          </a:p>
        </p:txBody>
      </p:sp>
    </p:spTree>
    <p:extLst>
      <p:ext uri="{BB962C8B-B14F-4D97-AF65-F5344CB8AC3E}">
        <p14:creationId xmlns:p14="http://schemas.microsoft.com/office/powerpoint/2010/main" val="2003499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545809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2711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540607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3/27/2023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33294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3/27/2023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77569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B61BEF0D-F0BB-DE4B-95CE-6DB70DBA9567}" type="datetimeFigureOut">
              <a:rPr lang="en-US" smtClean="0"/>
              <a:pPr/>
              <a:t>3/27/2023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178305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3/27/2023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809499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3/27/2023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08611034"/>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160A4E2-7223-40E2-B390-84948F786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A3D07DDF-A1ED-48EC-96D9-4C56BC31CB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92CB623-AF60-4F30-A527-0842B5E3A4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a:extLst>
              <a:ext uri="{FF2B5EF4-FFF2-40B4-BE49-F238E27FC236}">
                <a16:creationId xmlns:a16="http://schemas.microsoft.com/office/drawing/2014/main" id="{97DF9C94-48B4-4D47-83D9-BAE53F8115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0183664-E3FA-4B30-AAC4-51EC5FF1F9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90C2B5-C987-416F-B52E-6B4CB8613489}" type="slidenum">
              <a:rPr lang="fr-FR" smtClean="0"/>
              <a:t>‹N°›</a:t>
            </a:fld>
            <a:endParaRPr lang="fr-FR"/>
          </a:p>
        </p:txBody>
      </p:sp>
    </p:spTree>
    <p:extLst>
      <p:ext uri="{BB962C8B-B14F-4D97-AF65-F5344CB8AC3E}">
        <p14:creationId xmlns:p14="http://schemas.microsoft.com/office/powerpoint/2010/main" val="2378502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1.bin"/><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37.xml"/><Relationship Id="rId18" Type="http://schemas.openxmlformats.org/officeDocument/2006/relationships/slide" Target="slide52.xml"/><Relationship Id="rId26" Type="http://schemas.openxmlformats.org/officeDocument/2006/relationships/slide" Target="slide74.xml"/><Relationship Id="rId3" Type="http://schemas.openxmlformats.org/officeDocument/2006/relationships/slide" Target="slide5.xml"/><Relationship Id="rId21" Type="http://schemas.openxmlformats.org/officeDocument/2006/relationships/slide" Target="slide59.xml"/><Relationship Id="rId7" Type="http://schemas.openxmlformats.org/officeDocument/2006/relationships/slide" Target="slide20.xml"/><Relationship Id="rId12" Type="http://schemas.openxmlformats.org/officeDocument/2006/relationships/slide" Target="slide34.xml"/><Relationship Id="rId17" Type="http://schemas.openxmlformats.org/officeDocument/2006/relationships/slide" Target="slide51.xml"/><Relationship Id="rId25" Type="http://schemas.openxmlformats.org/officeDocument/2006/relationships/slide" Target="slide71.xml"/><Relationship Id="rId2" Type="http://schemas.openxmlformats.org/officeDocument/2006/relationships/slide" Target="slide3.xml"/><Relationship Id="rId16" Type="http://schemas.openxmlformats.org/officeDocument/2006/relationships/slide" Target="slide47.xml"/><Relationship Id="rId20" Type="http://schemas.openxmlformats.org/officeDocument/2006/relationships/slide" Target="slide55.xml"/><Relationship Id="rId29" Type="http://schemas.openxmlformats.org/officeDocument/2006/relationships/slide" Target="slide91.xml"/><Relationship Id="rId1" Type="http://schemas.openxmlformats.org/officeDocument/2006/relationships/slideLayout" Target="../slideLayouts/slideLayout19.xml"/><Relationship Id="rId6" Type="http://schemas.openxmlformats.org/officeDocument/2006/relationships/slide" Target="slide17.xml"/><Relationship Id="rId11" Type="http://schemas.openxmlformats.org/officeDocument/2006/relationships/slide" Target="slide29.xml"/><Relationship Id="rId24" Type="http://schemas.openxmlformats.org/officeDocument/2006/relationships/slide" Target="slide66.xml"/><Relationship Id="rId5" Type="http://schemas.openxmlformats.org/officeDocument/2006/relationships/slide" Target="slide9.xml"/><Relationship Id="rId15" Type="http://schemas.openxmlformats.org/officeDocument/2006/relationships/slide" Target="slide45.xml"/><Relationship Id="rId23" Type="http://schemas.openxmlformats.org/officeDocument/2006/relationships/slide" Target="slide63.xml"/><Relationship Id="rId28" Type="http://schemas.openxmlformats.org/officeDocument/2006/relationships/slide" Target="slide80.xml"/><Relationship Id="rId10" Type="http://schemas.openxmlformats.org/officeDocument/2006/relationships/slide" Target="slide26.xml"/><Relationship Id="rId19" Type="http://schemas.openxmlformats.org/officeDocument/2006/relationships/slide" Target="slide53.xml"/><Relationship Id="rId4" Type="http://schemas.openxmlformats.org/officeDocument/2006/relationships/slide" Target="slide7.xml"/><Relationship Id="rId9" Type="http://schemas.openxmlformats.org/officeDocument/2006/relationships/slide" Target="slide23.xml"/><Relationship Id="rId14" Type="http://schemas.openxmlformats.org/officeDocument/2006/relationships/slide" Target="slide43.xml"/><Relationship Id="rId22" Type="http://schemas.openxmlformats.org/officeDocument/2006/relationships/slide" Target="slide60.xml"/><Relationship Id="rId27" Type="http://schemas.openxmlformats.org/officeDocument/2006/relationships/slide" Target="slide7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0.xml.rels><?xml version="1.0" encoding="UTF-8" standalone="yes"?>
<Relationships xmlns="http://schemas.openxmlformats.org/package/2006/relationships"><Relationship Id="rId2" Type="http://schemas.openxmlformats.org/officeDocument/2006/relationships/hyperlink" Target="https://api.next.tech/api/v1/publishable_key/2A9CAA3419124E3E8C3F5AFCE5306292?content_id=e8174309-e22c-48d8-a368-1154d36270cc" TargetMode="External"/><Relationship Id="rId1" Type="http://schemas.openxmlformats.org/officeDocument/2006/relationships/slideLayout" Target="../slideLayouts/slideLayout1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 de texte 113">
            <a:extLst>
              <a:ext uri="{FF2B5EF4-FFF2-40B4-BE49-F238E27FC236}">
                <a16:creationId xmlns:a16="http://schemas.microsoft.com/office/drawing/2014/main" id="{076687B4-8B6F-D84C-30A1-65A31A9D3838}"/>
              </a:ext>
            </a:extLst>
          </p:cNvPr>
          <p:cNvSpPr txBox="1"/>
          <p:nvPr/>
        </p:nvSpPr>
        <p:spPr>
          <a:xfrm>
            <a:off x="5453872" y="2820865"/>
            <a:ext cx="6701482" cy="122674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ctr">
              <a:lnSpc>
                <a:spcPct val="90000"/>
              </a:lnSpc>
              <a:spcBef>
                <a:spcPts val="500"/>
              </a:spcBef>
              <a:spcAft>
                <a:spcPts val="500"/>
              </a:spcAft>
            </a:pPr>
            <a:r>
              <a:rPr lang="fr-FR" sz="4400" kern="1000" dirty="0">
                <a:solidFill>
                  <a:schemeClr val="bg1"/>
                </a:solidFill>
                <a:ea typeface="+mn-lt"/>
                <a:cs typeface="+mn-lt"/>
              </a:rPr>
              <a:t>Programmer avec JavaScript</a:t>
            </a:r>
            <a:endParaRPr lang="en-US" sz="4400" kern="1000">
              <a:solidFill>
                <a:schemeClr val="bg1"/>
              </a:solidFill>
              <a:ea typeface="+mn-lt"/>
              <a:cs typeface="+mn-lt"/>
            </a:endParaRPr>
          </a:p>
          <a:p>
            <a:pPr algn="ctr">
              <a:lnSpc>
                <a:spcPct val="90000"/>
              </a:lnSpc>
              <a:spcBef>
                <a:spcPts val="500"/>
              </a:spcBef>
              <a:spcAft>
                <a:spcPts val="500"/>
              </a:spcAft>
            </a:pPr>
            <a:r>
              <a:rPr lang="fr-FR" sz="4400" kern="1000" dirty="0">
                <a:solidFill>
                  <a:schemeClr val="bg1"/>
                </a:solidFill>
                <a:ea typeface="+mn-lt"/>
                <a:cs typeface="+mn-lt"/>
              </a:rPr>
              <a:t>(JS)</a:t>
            </a:r>
            <a:endParaRPr lang="en-US" sz="4400" kern="1000">
              <a:solidFill>
                <a:schemeClr val="bg1"/>
              </a:solidFill>
              <a:ea typeface="+mn-lt"/>
              <a:cs typeface="+mn-lt"/>
            </a:endParaRPr>
          </a:p>
        </p:txBody>
      </p:sp>
    </p:spTree>
    <p:extLst>
      <p:ext uri="{BB962C8B-B14F-4D97-AF65-F5344CB8AC3E}">
        <p14:creationId xmlns:p14="http://schemas.microsoft.com/office/powerpoint/2010/main" val="261639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Modifier la valeur d’une variable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a:lstStyle/>
          <a:p>
            <a:pPr marL="0" indent="0">
              <a:buNone/>
            </a:pPr>
            <a:r>
              <a:rPr lang="fr-FR" b="1" i="1" dirty="0"/>
              <a:t>Opérateurs arithmétiques : addition et soustraction</a:t>
            </a:r>
          </a:p>
          <a:p>
            <a:pPr marL="0" indent="0">
              <a:buNone/>
            </a:pPr>
            <a:r>
              <a:rPr lang="fr-CA" dirty="0"/>
              <a:t>Pour ajouter deux variables, utilisez le signe   +  :</a:t>
            </a:r>
          </a:p>
          <a:p>
            <a:pPr marL="0" indent="0">
              <a:buNone/>
            </a:pPr>
            <a:endParaRPr lang="fr-CA" dirty="0"/>
          </a:p>
          <a:p>
            <a:pPr marL="0" indent="0">
              <a:buNone/>
            </a:pPr>
            <a:endParaRPr lang="fr-CA" dirty="0"/>
          </a:p>
          <a:p>
            <a:pPr marL="0" indent="0">
              <a:buNone/>
            </a:pPr>
            <a:endParaRPr lang="fr-CA" dirty="0"/>
          </a:p>
          <a:p>
            <a:pPr marL="0" indent="0">
              <a:buNone/>
            </a:pPr>
            <a:r>
              <a:rPr lang="fr-CA" dirty="0"/>
              <a:t>À l'inverse, la soustraction utilise le signe   -  :</a:t>
            </a:r>
          </a:p>
          <a:p>
            <a:pPr marL="0" indent="0">
              <a:buNone/>
            </a:pPr>
            <a:endParaRPr lang="fr-FR" dirty="0"/>
          </a:p>
        </p:txBody>
      </p:sp>
      <p:sp>
        <p:nvSpPr>
          <p:cNvPr id="5" name="Rectangle 4">
            <a:extLst>
              <a:ext uri="{FF2B5EF4-FFF2-40B4-BE49-F238E27FC236}">
                <a16:creationId xmlns:a16="http://schemas.microsoft.com/office/drawing/2014/main" id="{4BA717A7-D5F4-40FB-8429-6169354FC149}"/>
              </a:ext>
            </a:extLst>
          </p:cNvPr>
          <p:cNvSpPr/>
          <p:nvPr/>
        </p:nvSpPr>
        <p:spPr>
          <a:xfrm>
            <a:off x="2004014" y="3181863"/>
            <a:ext cx="8176591" cy="10071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totalCDs</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67</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totalVinyls</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34</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totalMusic</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totalCDs</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totalVinyls</a:t>
            </a:r>
            <a:r>
              <a:rPr lang="en-US" b="0" dirty="0">
                <a:solidFill>
                  <a:srgbClr val="D4D4D4"/>
                </a:solidFill>
                <a:effectLst/>
                <a:latin typeface="Consolas" panose="020B0609020204030204" pitchFamily="49" charset="0"/>
              </a:rPr>
              <a:t>;</a:t>
            </a:r>
          </a:p>
        </p:txBody>
      </p:sp>
      <p:sp>
        <p:nvSpPr>
          <p:cNvPr id="7" name="Rectangle 6">
            <a:extLst>
              <a:ext uri="{FF2B5EF4-FFF2-40B4-BE49-F238E27FC236}">
                <a16:creationId xmlns:a16="http://schemas.microsoft.com/office/drawing/2014/main" id="{99192409-8471-4D46-88E4-D737C16AB25D}"/>
              </a:ext>
            </a:extLst>
          </p:cNvPr>
          <p:cNvSpPr/>
          <p:nvPr/>
        </p:nvSpPr>
        <p:spPr>
          <a:xfrm>
            <a:off x="2013659" y="5152032"/>
            <a:ext cx="8176591" cy="10071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cookiesInJar</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10</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cookiesRemoved</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cookiesLeftInJar</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cookiesInJar</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cookiesRemoved</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78472346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b="1" u="sng" dirty="0"/>
              <a:t>Méthode de classe</a:t>
            </a:r>
          </a:p>
          <a:p>
            <a:pPr marL="0" indent="0">
              <a:buNone/>
            </a:pPr>
            <a:r>
              <a:rPr lang="fr-CA" dirty="0"/>
              <a:t>Exemple :</a:t>
            </a:r>
          </a:p>
        </p:txBody>
      </p:sp>
      <p:sp>
        <p:nvSpPr>
          <p:cNvPr id="4" name="Rectangle 3">
            <a:extLst>
              <a:ext uri="{FF2B5EF4-FFF2-40B4-BE49-F238E27FC236}">
                <a16:creationId xmlns:a16="http://schemas.microsoft.com/office/drawing/2014/main" id="{0AB58634-0F59-40E5-90D0-605296C3F68D}"/>
              </a:ext>
            </a:extLst>
          </p:cNvPr>
          <p:cNvSpPr/>
          <p:nvPr/>
        </p:nvSpPr>
        <p:spPr>
          <a:xfrm>
            <a:off x="2038665" y="3262269"/>
            <a:ext cx="8123583" cy="2634143"/>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FR" sz="1400" b="0" dirty="0">
                <a:solidFill>
                  <a:srgbClr val="569CD6"/>
                </a:solidFill>
                <a:effectLst/>
                <a:latin typeface="Consolas" panose="020B0609020204030204" pitchFamily="49" charset="0"/>
              </a:rPr>
              <a:t>class</a:t>
            </a:r>
            <a:r>
              <a:rPr lang="fr-FR" sz="1400" b="0" dirty="0">
                <a:solidFill>
                  <a:srgbClr val="D4D4D4"/>
                </a:solidFill>
                <a:effectLst/>
                <a:latin typeface="Consolas" panose="020B0609020204030204" pitchFamily="49" charset="0"/>
              </a:rPr>
              <a:t> </a:t>
            </a:r>
            <a:r>
              <a:rPr lang="fr-FR" sz="1400" b="0" dirty="0">
                <a:solidFill>
                  <a:srgbClr val="4EC9B0"/>
                </a:solidFill>
                <a:effectLst/>
                <a:latin typeface="Consolas" panose="020B0609020204030204" pitchFamily="49" charset="0"/>
              </a:rPr>
              <a:t>Maison</a:t>
            </a:r>
            <a:r>
              <a:rPr lang="fr-FR" sz="1400" b="0" dirty="0">
                <a:solidFill>
                  <a:srgbClr val="D4D4D4"/>
                </a:solidFill>
                <a:effectLst/>
                <a:latin typeface="Consolas" panose="020B0609020204030204" pitchFamily="49" charset="0"/>
              </a:rPr>
              <a:t>{</a:t>
            </a:r>
          </a:p>
          <a:p>
            <a:r>
              <a:rPr lang="fr-FR" sz="1400" dirty="0">
                <a:solidFill>
                  <a:srgbClr val="569CD6"/>
                </a:solidFill>
                <a:latin typeface="Consolas"/>
              </a:rPr>
              <a:t>  </a:t>
            </a:r>
            <a:r>
              <a:rPr lang="fr-FR" sz="1400" b="0" dirty="0" err="1">
                <a:solidFill>
                  <a:srgbClr val="569CD6"/>
                </a:solidFill>
                <a:effectLst/>
                <a:latin typeface="Consolas"/>
              </a:rPr>
              <a:t>constructor</a:t>
            </a:r>
            <a:r>
              <a:rPr lang="fr-FR" sz="1400" b="0" dirty="0">
                <a:solidFill>
                  <a:srgbClr val="D4D4D4"/>
                </a:solidFill>
                <a:effectLst/>
                <a:latin typeface="Consolas"/>
              </a:rPr>
              <a:t>(</a:t>
            </a:r>
            <a:r>
              <a:rPr lang="fr-FR" sz="1400" b="0" dirty="0">
                <a:solidFill>
                  <a:srgbClr val="9CDCFE"/>
                </a:solidFill>
                <a:effectLst/>
                <a:latin typeface="Consolas"/>
              </a:rPr>
              <a:t>couleur</a:t>
            </a:r>
            <a:r>
              <a:rPr lang="fr-FR" sz="1400" b="0" dirty="0">
                <a:solidFill>
                  <a:srgbClr val="D4D4D4"/>
                </a:solidFill>
                <a:effectLst/>
                <a:latin typeface="Consolas"/>
              </a:rPr>
              <a:t>){</a:t>
            </a:r>
          </a:p>
          <a:p>
            <a:r>
              <a:rPr lang="fr-FR" sz="1400" dirty="0">
                <a:solidFill>
                  <a:srgbClr val="569CD6"/>
                </a:solidFill>
                <a:latin typeface="Consolas"/>
              </a:rPr>
              <a:t>    </a:t>
            </a:r>
            <a:r>
              <a:rPr lang="fr-FR" sz="1400" b="0" dirty="0" err="1">
                <a:solidFill>
                  <a:srgbClr val="569CD6"/>
                </a:solidFill>
                <a:effectLst/>
                <a:latin typeface="Consolas"/>
              </a:rPr>
              <a:t>this</a:t>
            </a:r>
            <a:r>
              <a:rPr lang="fr-FR" sz="1400" b="0" dirty="0" err="1">
                <a:solidFill>
                  <a:srgbClr val="D4D4D4"/>
                </a:solidFill>
                <a:effectLst/>
                <a:latin typeface="Consolas"/>
              </a:rPr>
              <a:t>.</a:t>
            </a:r>
            <a:r>
              <a:rPr lang="fr-FR" sz="1400" b="0" dirty="0" err="1">
                <a:solidFill>
                  <a:srgbClr val="9CDCFE"/>
                </a:solidFill>
                <a:effectLst/>
                <a:latin typeface="Consolas"/>
              </a:rPr>
              <a:t>couleur</a:t>
            </a:r>
            <a:r>
              <a:rPr lang="fr-FR" sz="1400" b="0" dirty="0">
                <a:solidFill>
                  <a:srgbClr val="D4D4D4"/>
                </a:solidFill>
                <a:effectLst/>
                <a:latin typeface="Consolas"/>
              </a:rPr>
              <a:t> = </a:t>
            </a:r>
            <a:r>
              <a:rPr lang="fr-FR" sz="1400" b="0" dirty="0">
                <a:solidFill>
                  <a:srgbClr val="9CDCFE"/>
                </a:solidFill>
                <a:effectLst/>
                <a:latin typeface="Consolas"/>
              </a:rPr>
              <a:t>couleur</a:t>
            </a:r>
            <a:r>
              <a:rPr lang="fr-FR" sz="1400" b="0" dirty="0">
                <a:solidFill>
                  <a:srgbClr val="D4D4D4"/>
                </a:solidFill>
                <a:effectLst/>
                <a:latin typeface="Consolas"/>
              </a:rPr>
              <a:t>;</a:t>
            </a:r>
          </a:p>
          <a:p>
            <a:r>
              <a:rPr lang="fr-FR" sz="1400" dirty="0">
                <a:solidFill>
                  <a:srgbClr val="D4D4D4"/>
                </a:solidFill>
                <a:latin typeface="Consolas"/>
              </a:rPr>
              <a:t>  </a:t>
            </a:r>
            <a:r>
              <a:rPr lang="fr-FR" sz="1400" b="0" dirty="0">
                <a:solidFill>
                  <a:srgbClr val="D4D4D4"/>
                </a:solidFill>
                <a:effectLst/>
                <a:latin typeface="Consolas"/>
              </a:rPr>
              <a:t>}</a:t>
            </a:r>
          </a:p>
          <a:p>
            <a:r>
              <a:rPr lang="fr-FR" sz="1400" dirty="0">
                <a:solidFill>
                  <a:srgbClr val="DCDCAA"/>
                </a:solidFill>
                <a:latin typeface="Consolas"/>
              </a:rPr>
              <a:t>  </a:t>
            </a:r>
            <a:r>
              <a:rPr lang="fr-FR" sz="1400" b="0" dirty="0" err="1">
                <a:solidFill>
                  <a:srgbClr val="DCDCAA"/>
                </a:solidFill>
                <a:effectLst/>
                <a:latin typeface="Consolas"/>
              </a:rPr>
              <a:t>changerCouleur</a:t>
            </a:r>
            <a:r>
              <a:rPr lang="fr-FR" sz="1400" b="0" dirty="0">
                <a:solidFill>
                  <a:srgbClr val="D4D4D4"/>
                </a:solidFill>
                <a:effectLst/>
                <a:latin typeface="Consolas"/>
              </a:rPr>
              <a:t>(</a:t>
            </a:r>
            <a:r>
              <a:rPr lang="fr-FR" sz="1400" b="0" dirty="0" err="1">
                <a:solidFill>
                  <a:srgbClr val="9CDCFE"/>
                </a:solidFill>
                <a:effectLst/>
                <a:latin typeface="Consolas"/>
              </a:rPr>
              <a:t>nouvelleCouleur</a:t>
            </a:r>
            <a:r>
              <a:rPr lang="fr-FR" sz="1400" b="0" dirty="0">
                <a:solidFill>
                  <a:srgbClr val="D4D4D4"/>
                </a:solidFill>
                <a:effectLst/>
                <a:latin typeface="Consolas"/>
              </a:rPr>
              <a:t>){</a:t>
            </a:r>
          </a:p>
          <a:p>
            <a:r>
              <a:rPr lang="fr-FR" sz="1400" dirty="0">
                <a:solidFill>
                  <a:srgbClr val="569CD6"/>
                </a:solidFill>
                <a:latin typeface="Consolas"/>
              </a:rPr>
              <a:t>    </a:t>
            </a:r>
            <a:r>
              <a:rPr lang="fr-FR" sz="1400" b="0" err="1">
                <a:solidFill>
                  <a:srgbClr val="569CD6"/>
                </a:solidFill>
                <a:effectLst/>
                <a:latin typeface="Consolas"/>
              </a:rPr>
              <a:t>this</a:t>
            </a:r>
            <a:r>
              <a:rPr lang="fr-FR" sz="1400" b="0" err="1">
                <a:solidFill>
                  <a:srgbClr val="D4D4D4"/>
                </a:solidFill>
                <a:effectLst/>
                <a:latin typeface="Consolas"/>
              </a:rPr>
              <a:t>.</a:t>
            </a:r>
            <a:r>
              <a:rPr lang="fr-FR" sz="1400" b="0" err="1">
                <a:solidFill>
                  <a:srgbClr val="9CDCFE"/>
                </a:solidFill>
                <a:effectLst/>
                <a:latin typeface="Consolas"/>
              </a:rPr>
              <a:t>couleur</a:t>
            </a:r>
            <a:r>
              <a:rPr lang="fr-FR" sz="1400" b="0" dirty="0">
                <a:solidFill>
                  <a:srgbClr val="D4D4D4"/>
                </a:solidFill>
                <a:effectLst/>
                <a:latin typeface="Consolas"/>
              </a:rPr>
              <a:t> = </a:t>
            </a:r>
            <a:r>
              <a:rPr lang="fr-FR" sz="1400" b="0" err="1">
                <a:solidFill>
                  <a:srgbClr val="9CDCFE"/>
                </a:solidFill>
                <a:effectLst/>
                <a:latin typeface="Consolas"/>
              </a:rPr>
              <a:t>nouvelleCouleur</a:t>
            </a:r>
            <a:r>
              <a:rPr lang="fr-FR" sz="1400" b="0" dirty="0">
                <a:solidFill>
                  <a:srgbClr val="D4D4D4"/>
                </a:solidFill>
                <a:effectLst/>
                <a:latin typeface="Consolas"/>
              </a:rPr>
              <a:t>;</a:t>
            </a:r>
          </a:p>
          <a:p>
            <a:r>
              <a:rPr lang="fr-FR" sz="1400" dirty="0">
                <a:solidFill>
                  <a:srgbClr val="D4D4D4"/>
                </a:solidFill>
                <a:latin typeface="Consolas"/>
              </a:rPr>
              <a:t>  </a:t>
            </a:r>
            <a:r>
              <a:rPr lang="fr-FR" sz="1400" b="0" dirty="0">
                <a:solidFill>
                  <a:srgbClr val="D4D4D4"/>
                </a:solidFill>
                <a:effectLst/>
                <a:latin typeface="Consolas"/>
              </a:rPr>
              <a:t>}</a:t>
            </a:r>
          </a:p>
          <a:p>
            <a:r>
              <a:rPr lang="fr-FR" sz="1400" b="0" dirty="0">
                <a:solidFill>
                  <a:srgbClr val="D4D4D4"/>
                </a:solidFill>
                <a:effectLst/>
                <a:latin typeface="Consolas" panose="020B0609020204030204" pitchFamily="49" charset="0"/>
              </a:rPr>
              <a:t>}</a:t>
            </a:r>
          </a:p>
          <a:p>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maMaison</a:t>
            </a:r>
            <a:r>
              <a:rPr lang="fr-FR" sz="1400" b="0" dirty="0">
                <a:solidFill>
                  <a:srgbClr val="D4D4D4"/>
                </a:solidFill>
                <a:effectLst/>
                <a:latin typeface="Consolas" panose="020B0609020204030204" pitchFamily="49" charset="0"/>
              </a:rPr>
              <a:t> = </a:t>
            </a:r>
            <a:r>
              <a:rPr lang="fr-FR" sz="1400" b="0" dirty="0">
                <a:solidFill>
                  <a:srgbClr val="569CD6"/>
                </a:solidFill>
                <a:effectLst/>
                <a:latin typeface="Consolas" panose="020B0609020204030204" pitchFamily="49" charset="0"/>
              </a:rPr>
              <a:t>new</a:t>
            </a:r>
            <a:r>
              <a:rPr lang="fr-FR" sz="1400" b="0" dirty="0">
                <a:solidFill>
                  <a:srgbClr val="D4D4D4"/>
                </a:solidFill>
                <a:effectLst/>
                <a:latin typeface="Consolas" panose="020B0609020204030204" pitchFamily="49" charset="0"/>
              </a:rPr>
              <a:t> </a:t>
            </a:r>
            <a:r>
              <a:rPr lang="fr-FR" sz="1400" b="0" dirty="0">
                <a:solidFill>
                  <a:srgbClr val="4EC9B0"/>
                </a:solidFill>
                <a:effectLst/>
                <a:latin typeface="Consolas" panose="020B0609020204030204" pitchFamily="49" charset="0"/>
              </a:rPr>
              <a:t>Maison</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'rouge'</a:t>
            </a:r>
            <a:r>
              <a:rPr lang="fr-FR" sz="1400" b="0" dirty="0">
                <a:solidFill>
                  <a:srgbClr val="D4D4D4"/>
                </a:solidFill>
                <a:effectLst/>
                <a:latin typeface="Consolas" panose="020B0609020204030204" pitchFamily="49" charset="0"/>
              </a:rPr>
              <a:t>);</a:t>
            </a:r>
          </a:p>
          <a:p>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maMaison</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couleur</a:t>
            </a:r>
            <a:r>
              <a:rPr lang="fr-FR" sz="1400" b="0" dirty="0">
                <a:solidFill>
                  <a:srgbClr val="D4D4D4"/>
                </a:solidFill>
                <a:effectLst/>
                <a:latin typeface="Consolas" panose="020B0609020204030204" pitchFamily="49" charset="0"/>
              </a:rPr>
              <a:t>) </a:t>
            </a:r>
            <a:r>
              <a:rPr lang="fr-FR" sz="1400" b="0" dirty="0">
                <a:solidFill>
                  <a:srgbClr val="FF6F00"/>
                </a:solidFill>
                <a:effectLst/>
                <a:latin typeface="Consolas" panose="020B0609020204030204" pitchFamily="49" charset="0"/>
              </a:rPr>
              <a:t>// Donnera "rouge"</a:t>
            </a:r>
            <a:endParaRPr lang="fr-FR" sz="1400" b="0" dirty="0">
              <a:solidFill>
                <a:srgbClr val="D4D4D4"/>
              </a:solidFill>
              <a:effectLst/>
              <a:latin typeface="Consolas" panose="020B0609020204030204" pitchFamily="49" charset="0"/>
            </a:endParaRPr>
          </a:p>
          <a:p>
            <a:r>
              <a:rPr lang="fr-FR" sz="1400" b="0" dirty="0" err="1">
                <a:solidFill>
                  <a:srgbClr val="9CDCFE"/>
                </a:solidFill>
                <a:effectLst/>
                <a:latin typeface="Consolas" panose="020B0609020204030204" pitchFamily="49" charset="0"/>
              </a:rPr>
              <a:t>maMaison</a:t>
            </a:r>
            <a:r>
              <a:rPr lang="fr-FR" sz="1400" b="0" dirty="0" err="1">
                <a:solidFill>
                  <a:srgbClr val="D4D4D4"/>
                </a:solidFill>
                <a:effectLst/>
                <a:latin typeface="Consolas" panose="020B0609020204030204" pitchFamily="49" charset="0"/>
              </a:rPr>
              <a:t>.</a:t>
            </a:r>
            <a:r>
              <a:rPr lang="fr-FR" sz="1400" b="0" dirty="0" err="1">
                <a:solidFill>
                  <a:srgbClr val="DCDCAA"/>
                </a:solidFill>
                <a:effectLst/>
                <a:latin typeface="Consolas" panose="020B0609020204030204" pitchFamily="49" charset="0"/>
              </a:rPr>
              <a:t>changerCouleur</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'bleu'</a:t>
            </a:r>
            <a:r>
              <a:rPr lang="fr-FR" sz="1400" b="0" dirty="0">
                <a:solidFill>
                  <a:srgbClr val="D4D4D4"/>
                </a:solidFill>
                <a:effectLst/>
                <a:latin typeface="Consolas" panose="020B0609020204030204" pitchFamily="49" charset="0"/>
              </a:rPr>
              <a:t>)</a:t>
            </a:r>
          </a:p>
          <a:p>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maMaison</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couleur</a:t>
            </a:r>
            <a:r>
              <a:rPr lang="fr-FR" sz="1400" b="0" dirty="0">
                <a:solidFill>
                  <a:srgbClr val="D4D4D4"/>
                </a:solidFill>
                <a:effectLst/>
                <a:latin typeface="Consolas" panose="020B0609020204030204" pitchFamily="49" charset="0"/>
              </a:rPr>
              <a:t>) </a:t>
            </a:r>
            <a:r>
              <a:rPr lang="fr-FR" sz="1400" b="0" dirty="0">
                <a:solidFill>
                  <a:srgbClr val="FF6F00"/>
                </a:solidFill>
                <a:effectLst/>
                <a:latin typeface="Consolas" panose="020B0609020204030204" pitchFamily="49" charset="0"/>
              </a:rPr>
              <a:t>// Donnera "bleu"</a:t>
            </a:r>
            <a:endParaRPr lang="fr-FR"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3787237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576513"/>
            <a:ext cx="8947150" cy="3671887"/>
          </a:xfrm>
        </p:spPr>
        <p:txBody>
          <a:bodyPr>
            <a:normAutofit/>
          </a:bodyPr>
          <a:lstStyle/>
          <a:p>
            <a:pPr marL="0" indent="0">
              <a:buNone/>
            </a:pPr>
            <a:r>
              <a:rPr lang="fr-CA" b="1" u="sng" dirty="0"/>
              <a:t>Collection</a:t>
            </a:r>
          </a:p>
          <a:p>
            <a:pPr marL="0" indent="0">
              <a:buNone/>
            </a:pPr>
            <a:r>
              <a:rPr lang="fr-CA" dirty="0"/>
              <a:t>Les collections sont des types de données qui permettent de ranger un ensemble de données dans une seule variable (comme ranger de la donnée dans un tableau). </a:t>
            </a:r>
          </a:p>
          <a:p>
            <a:pPr marL="0" indent="0">
              <a:buNone/>
            </a:pPr>
            <a:r>
              <a:rPr lang="fr-CA" dirty="0"/>
              <a:t>On trouve principalement deux types de collection : les </a:t>
            </a:r>
            <a:r>
              <a:rPr lang="fr-CA" dirty="0" err="1"/>
              <a:t>Array</a:t>
            </a:r>
            <a:r>
              <a:rPr lang="fr-CA" dirty="0"/>
              <a:t> et les Object.</a:t>
            </a:r>
          </a:p>
        </p:txBody>
      </p:sp>
    </p:spTree>
    <p:extLst>
      <p:ext uri="{BB962C8B-B14F-4D97-AF65-F5344CB8AC3E}">
        <p14:creationId xmlns:p14="http://schemas.microsoft.com/office/powerpoint/2010/main" val="29788048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b="1" u="sng" dirty="0"/>
              <a:t>Collection de type </a:t>
            </a:r>
            <a:r>
              <a:rPr lang="fr-CA" b="1" u="sng" dirty="0" err="1"/>
              <a:t>Array</a:t>
            </a:r>
            <a:endParaRPr lang="fr-CA" b="1" u="sng" dirty="0"/>
          </a:p>
          <a:p>
            <a:pPr marL="0" indent="0">
              <a:buNone/>
            </a:pPr>
            <a:r>
              <a:rPr lang="fr-CA" dirty="0"/>
              <a:t>Une collection de type </a:t>
            </a:r>
            <a:r>
              <a:rPr lang="fr-CA" dirty="0" err="1"/>
              <a:t>Array</a:t>
            </a:r>
            <a:r>
              <a:rPr lang="fr-CA" dirty="0"/>
              <a:t> permet de créer une liste ordonnée d’éléments. </a:t>
            </a:r>
          </a:p>
          <a:p>
            <a:pPr marL="0" indent="0">
              <a:buNone/>
            </a:pPr>
            <a:r>
              <a:rPr lang="fr-CA" dirty="0"/>
              <a:t>On accède à l’un de ces éléments par son index. </a:t>
            </a:r>
          </a:p>
          <a:p>
            <a:pPr marL="0" indent="0">
              <a:buNone/>
            </a:pPr>
            <a:r>
              <a:rPr lang="fr-CA" dirty="0"/>
              <a:t>Il faut savoir que le premier index est 0 et non pas 1.</a:t>
            </a:r>
          </a:p>
          <a:p>
            <a:pPr marL="0" indent="0">
              <a:buNone/>
            </a:pPr>
            <a:r>
              <a:rPr lang="fr-CA" dirty="0"/>
              <a:t>Exemple :</a:t>
            </a:r>
          </a:p>
        </p:txBody>
      </p:sp>
      <p:sp>
        <p:nvSpPr>
          <p:cNvPr id="4" name="Rectangle 3">
            <a:extLst>
              <a:ext uri="{FF2B5EF4-FFF2-40B4-BE49-F238E27FC236}">
                <a16:creationId xmlns:a16="http://schemas.microsoft.com/office/drawing/2014/main" id="{CC9AC8E9-2D18-444B-AA42-D8929B902606}"/>
              </a:ext>
            </a:extLst>
          </p:cNvPr>
          <p:cNvSpPr/>
          <p:nvPr/>
        </p:nvSpPr>
        <p:spPr>
          <a:xfrm>
            <a:off x="2038665" y="5073417"/>
            <a:ext cx="8123583" cy="83889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400" b="0" dirty="0">
                <a:solidFill>
                  <a:srgbClr val="569CD6"/>
                </a:solidFill>
                <a:effectLst/>
                <a:latin typeface="Consolas" panose="020B0609020204030204" pitchFamily="49" charset="0"/>
              </a:rPr>
              <a:t>let</a:t>
            </a:r>
            <a:r>
              <a:rPr lang="fr-CA" sz="1400" b="0" dirty="0">
                <a:solidFill>
                  <a:srgbClr val="D4D4D4"/>
                </a:solidFill>
                <a:effectLst/>
                <a:latin typeface="Consolas" panose="020B0609020204030204" pitchFamily="49" charset="0"/>
              </a:rPr>
              <a:t> </a:t>
            </a:r>
            <a:r>
              <a:rPr lang="fr-CA" sz="1400" b="0" dirty="0" err="1">
                <a:solidFill>
                  <a:srgbClr val="9CDCFE"/>
                </a:solidFill>
                <a:effectLst/>
                <a:latin typeface="Consolas" panose="020B0609020204030204" pitchFamily="49" charset="0"/>
              </a:rPr>
              <a:t>monArray</a:t>
            </a:r>
            <a:r>
              <a:rPr lang="fr-CA" sz="1400" b="0" dirty="0">
                <a:solidFill>
                  <a:srgbClr val="D4D4D4"/>
                </a:solidFill>
                <a:effectLst/>
                <a:latin typeface="Consolas" panose="020B0609020204030204" pitchFamily="49" charset="0"/>
              </a:rPr>
              <a:t> = [</a:t>
            </a:r>
            <a:r>
              <a:rPr lang="fr-CA" sz="1400" b="0" dirty="0">
                <a:solidFill>
                  <a:srgbClr val="CE9178"/>
                </a:solidFill>
                <a:effectLst/>
                <a:latin typeface="Consolas" panose="020B0609020204030204" pitchFamily="49" charset="0"/>
              </a:rPr>
              <a:t>'</a:t>
            </a:r>
            <a:r>
              <a:rPr lang="fr-CA" sz="1400" b="0" dirty="0" err="1">
                <a:solidFill>
                  <a:srgbClr val="CE9178"/>
                </a:solidFill>
                <a:effectLst/>
                <a:latin typeface="Consolas" panose="020B0609020204030204" pitchFamily="49" charset="0"/>
              </a:rPr>
              <a:t>a'</a:t>
            </a:r>
            <a:r>
              <a:rPr lang="fr-CA" sz="1400" b="0" dirty="0" err="1">
                <a:solidFill>
                  <a:srgbClr val="D4D4D4"/>
                </a:solidFill>
                <a:effectLst/>
                <a:latin typeface="Consolas" panose="020B0609020204030204" pitchFamily="49" charset="0"/>
              </a:rPr>
              <a:t>,</a:t>
            </a:r>
            <a:r>
              <a:rPr lang="fr-CA" sz="1400" b="0" dirty="0" err="1">
                <a:solidFill>
                  <a:srgbClr val="CE9178"/>
                </a:solidFill>
                <a:effectLst/>
                <a:latin typeface="Consolas" panose="020B0609020204030204" pitchFamily="49" charset="0"/>
              </a:rPr>
              <a:t>'b'</a:t>
            </a:r>
            <a:r>
              <a:rPr lang="fr-CA" sz="1400" b="0" dirty="0" err="1">
                <a:solidFill>
                  <a:srgbClr val="D4D4D4"/>
                </a:solidFill>
                <a:effectLst/>
                <a:latin typeface="Consolas" panose="020B0609020204030204" pitchFamily="49" charset="0"/>
              </a:rPr>
              <a:t>,</a:t>
            </a:r>
            <a:r>
              <a:rPr lang="fr-CA" sz="1400" b="0" dirty="0" err="1">
                <a:solidFill>
                  <a:srgbClr val="CE9178"/>
                </a:solidFill>
                <a:effectLst/>
                <a:latin typeface="Consolas" panose="020B0609020204030204" pitchFamily="49" charset="0"/>
              </a:rPr>
              <a:t>'c</a:t>
            </a:r>
            <a:r>
              <a:rPr lang="fr-CA" sz="1400" b="0" dirty="0">
                <a:solidFill>
                  <a:srgbClr val="CE9178"/>
                </a:solidFill>
                <a:effectLst/>
                <a:latin typeface="Consolas" panose="020B0609020204030204" pitchFamily="49" charset="0"/>
              </a:rPr>
              <a:t>'</a:t>
            </a:r>
            <a:r>
              <a:rPr lang="fr-CA" sz="1400" b="0" dirty="0">
                <a:solidFill>
                  <a:srgbClr val="D4D4D4"/>
                </a:solidFill>
                <a:effectLst/>
                <a:latin typeface="Consolas" panose="020B0609020204030204" pitchFamily="49" charset="0"/>
              </a:rPr>
              <a:t>];</a:t>
            </a:r>
          </a:p>
          <a:p>
            <a:br>
              <a:rPr lang="fr-CA" sz="1400" b="0" dirty="0">
                <a:solidFill>
                  <a:srgbClr val="D4D4D4"/>
                </a:solidFill>
                <a:effectLst/>
                <a:latin typeface="Consolas" panose="020B0609020204030204" pitchFamily="49" charset="0"/>
              </a:rPr>
            </a:br>
            <a:r>
              <a:rPr lang="fr-CA" sz="1400" b="0" dirty="0">
                <a:solidFill>
                  <a:srgbClr val="9CDCFE"/>
                </a:solidFill>
                <a:effectLst/>
                <a:latin typeface="Consolas" panose="020B0609020204030204" pitchFamily="49" charset="0"/>
              </a:rPr>
              <a:t>console</a:t>
            </a:r>
            <a:r>
              <a:rPr lang="fr-CA" sz="1400" b="0" dirty="0">
                <a:solidFill>
                  <a:srgbClr val="D4D4D4"/>
                </a:solidFill>
                <a:effectLst/>
                <a:latin typeface="Consolas" panose="020B0609020204030204" pitchFamily="49" charset="0"/>
              </a:rPr>
              <a:t>.</a:t>
            </a:r>
            <a:r>
              <a:rPr lang="fr-CA" sz="1400" b="0" dirty="0">
                <a:solidFill>
                  <a:srgbClr val="DCDCAA"/>
                </a:solidFill>
                <a:effectLst/>
                <a:latin typeface="Consolas" panose="020B0609020204030204" pitchFamily="49" charset="0"/>
              </a:rPr>
              <a:t>log</a:t>
            </a:r>
            <a:r>
              <a:rPr lang="fr-CA" sz="1400" b="0" dirty="0">
                <a:solidFill>
                  <a:srgbClr val="D4D4D4"/>
                </a:solidFill>
                <a:effectLst/>
                <a:latin typeface="Consolas" panose="020B0609020204030204" pitchFamily="49" charset="0"/>
              </a:rPr>
              <a:t>(</a:t>
            </a:r>
            <a:r>
              <a:rPr lang="fr-CA" sz="1400" b="0" dirty="0" err="1">
                <a:solidFill>
                  <a:srgbClr val="9CDCFE"/>
                </a:solidFill>
                <a:effectLst/>
                <a:latin typeface="Consolas" panose="020B0609020204030204" pitchFamily="49" charset="0"/>
              </a:rPr>
              <a:t>monArray</a:t>
            </a:r>
            <a:r>
              <a:rPr lang="fr-CA" sz="1400" b="0" dirty="0">
                <a:solidFill>
                  <a:srgbClr val="D4D4D4"/>
                </a:solidFill>
                <a:effectLst/>
                <a:latin typeface="Consolas" panose="020B0609020204030204" pitchFamily="49" charset="0"/>
              </a:rPr>
              <a:t>[</a:t>
            </a:r>
            <a:r>
              <a:rPr lang="fr-CA" sz="1400" b="0" dirty="0">
                <a:solidFill>
                  <a:srgbClr val="B5CEA8"/>
                </a:solidFill>
                <a:effectLst/>
                <a:latin typeface="Consolas" panose="020B0609020204030204" pitchFamily="49" charset="0"/>
              </a:rPr>
              <a:t>0</a:t>
            </a:r>
            <a:r>
              <a:rPr lang="fr-CA" sz="1400" b="0" dirty="0">
                <a:solidFill>
                  <a:srgbClr val="D4D4D4"/>
                </a:solidFill>
                <a:effectLst/>
                <a:latin typeface="Consolas" panose="020B0609020204030204" pitchFamily="49" charset="0"/>
              </a:rPr>
              <a:t>]); </a:t>
            </a:r>
            <a:r>
              <a:rPr lang="fr-CA" sz="1400" b="0" dirty="0">
                <a:solidFill>
                  <a:srgbClr val="FF6F00"/>
                </a:solidFill>
                <a:effectLst/>
                <a:latin typeface="Consolas" panose="020B0609020204030204" pitchFamily="49" charset="0"/>
              </a:rPr>
              <a:t>// donnera 'a' car c’est le premier élément du tableau</a:t>
            </a:r>
            <a:endParaRPr lang="fr-CA"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3240295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914400"/>
          </a:xfrm>
        </p:spPr>
        <p:txBody>
          <a:bodyPr/>
          <a:lstStyle/>
          <a:p>
            <a:pPr algn="ctr"/>
            <a:r>
              <a:rPr lang="fr-FR" b="1" dirty="0">
                <a:solidFill>
                  <a:srgbClr val="0070C0"/>
                </a:solidFill>
              </a:rPr>
              <a:t>Vocabulaire avec le glossaire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076325" y="1519238"/>
            <a:ext cx="10042525" cy="4195762"/>
          </a:xfrm>
        </p:spPr>
        <p:txBody>
          <a:bodyPr>
            <a:normAutofit/>
          </a:bodyPr>
          <a:lstStyle/>
          <a:p>
            <a:pPr marL="0" indent="0">
              <a:buNone/>
            </a:pPr>
            <a:r>
              <a:rPr lang="fr-CA" b="1" u="sng" dirty="0"/>
              <a:t>Collection de type Object</a:t>
            </a:r>
          </a:p>
          <a:p>
            <a:pPr marL="0" indent="0">
              <a:buNone/>
            </a:pPr>
            <a:r>
              <a:rPr lang="fr-CA" dirty="0"/>
              <a:t>Une collection de type Object est une liste non ordonnée qui ne fonctionne pas à partir d’index mais à partir de clé à laquelle est rattachée une valeur. </a:t>
            </a:r>
          </a:p>
          <a:p>
            <a:pPr marL="0" indent="0">
              <a:buNone/>
            </a:pPr>
            <a:r>
              <a:rPr lang="fr-CA" dirty="0"/>
              <a:t>Donc pour récupérer une valeur, on doit renseigner la clé de cette valeur.</a:t>
            </a:r>
          </a:p>
          <a:p>
            <a:pPr marL="0" indent="0">
              <a:buNone/>
            </a:pPr>
            <a:r>
              <a:rPr lang="fr-CA" dirty="0"/>
              <a:t>Exemple :</a:t>
            </a:r>
          </a:p>
        </p:txBody>
      </p:sp>
      <p:sp>
        <p:nvSpPr>
          <p:cNvPr id="4" name="Rectangle 3">
            <a:extLst>
              <a:ext uri="{FF2B5EF4-FFF2-40B4-BE49-F238E27FC236}">
                <a16:creationId xmlns:a16="http://schemas.microsoft.com/office/drawing/2014/main" id="{CC9AC8E9-2D18-444B-AA42-D8929B902606}"/>
              </a:ext>
            </a:extLst>
          </p:cNvPr>
          <p:cNvSpPr/>
          <p:nvPr/>
        </p:nvSpPr>
        <p:spPr>
          <a:xfrm>
            <a:off x="2029140" y="4708933"/>
            <a:ext cx="8123583" cy="12919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monObject</a:t>
            </a:r>
            <a:r>
              <a:rPr lang="fr-FR" sz="1400" b="0" dirty="0">
                <a:solidFill>
                  <a:srgbClr val="D4D4D4"/>
                </a:solidFill>
                <a:effectLst/>
                <a:latin typeface="Consolas" panose="020B0609020204030204" pitchFamily="49" charset="0"/>
              </a:rPr>
              <a:t> = { </a:t>
            </a:r>
            <a:r>
              <a:rPr lang="fr-FR" sz="1400" b="0" dirty="0">
                <a:solidFill>
                  <a:srgbClr val="9CDCFE"/>
                </a:solidFill>
                <a:effectLst/>
                <a:latin typeface="Consolas" panose="020B0609020204030204" pitchFamily="49" charset="0"/>
              </a:rPr>
              <a:t>nom:</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"Jean"</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prenom</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"Dupond"</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age</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B5CEA8"/>
                </a:solidFill>
                <a:effectLst/>
                <a:latin typeface="Consolas" panose="020B0609020204030204" pitchFamily="49" charset="0"/>
              </a:rPr>
              <a:t>26</a:t>
            </a:r>
            <a:r>
              <a:rPr lang="fr-FR" sz="1400" b="0" dirty="0">
                <a:solidFill>
                  <a:srgbClr val="D4D4D4"/>
                </a:solidFill>
                <a:effectLst/>
                <a:latin typeface="Consolas" panose="020B0609020204030204" pitchFamily="49" charset="0"/>
              </a:rPr>
              <a:t>};</a:t>
            </a:r>
          </a:p>
          <a:p>
            <a:br>
              <a:rPr lang="fr-FR" sz="1400" b="0" dirty="0">
                <a:solidFill>
                  <a:srgbClr val="D4D4D4"/>
                </a:solidFill>
                <a:effectLst/>
                <a:latin typeface="Consolas" panose="020B0609020204030204" pitchFamily="49" charset="0"/>
              </a:rPr>
            </a:b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monObject</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age</a:t>
            </a:r>
            <a:r>
              <a:rPr lang="fr-FR" sz="1400" b="0" dirty="0">
                <a:solidFill>
                  <a:srgbClr val="D4D4D4"/>
                </a:solidFill>
                <a:effectLst/>
                <a:latin typeface="Consolas" panose="020B0609020204030204" pitchFamily="49" charset="0"/>
              </a:rPr>
              <a:t>); </a:t>
            </a:r>
            <a:r>
              <a:rPr lang="fr-FR" sz="1400" b="0" dirty="0">
                <a:solidFill>
                  <a:srgbClr val="FF6F00"/>
                </a:solidFill>
                <a:effectLst/>
                <a:latin typeface="Consolas" panose="020B0609020204030204" pitchFamily="49" charset="0"/>
              </a:rPr>
              <a:t>// donnera 26</a:t>
            </a:r>
            <a:endParaRPr lang="fr-FR" sz="1400" b="0" dirty="0">
              <a:solidFill>
                <a:srgbClr val="D4D4D4"/>
              </a:solidFill>
              <a:effectLst/>
              <a:latin typeface="Consolas" panose="020B0609020204030204" pitchFamily="49" charset="0"/>
            </a:endParaRPr>
          </a:p>
          <a:p>
            <a:br>
              <a:rPr lang="fr-FR" sz="1400" b="0" dirty="0">
                <a:solidFill>
                  <a:srgbClr val="D4D4D4"/>
                </a:solidFill>
                <a:effectLst/>
                <a:latin typeface="Consolas" panose="020B0609020204030204" pitchFamily="49" charset="0"/>
              </a:rPr>
            </a:b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monObject</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age</a:t>
            </a:r>
            <a:r>
              <a:rPr lang="fr-FR" sz="1400" b="0" dirty="0">
                <a:solidFill>
                  <a:srgbClr val="CE9178"/>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FF6F00"/>
                </a:solidFill>
                <a:effectLst/>
                <a:latin typeface="Consolas" panose="020B0609020204030204" pitchFamily="49" charset="0"/>
              </a:rPr>
              <a:t>// donnera aussi 26</a:t>
            </a:r>
            <a:endParaRPr lang="fr-FR"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7504818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vert="horz" lIns="91440" tIns="45720" rIns="91440" bIns="45720" rtlCol="0" anchor="t">
            <a:normAutofit/>
          </a:bodyPr>
          <a:lstStyle/>
          <a:p>
            <a:pPr marL="0" indent="0">
              <a:buNone/>
            </a:pPr>
            <a:r>
              <a:rPr lang="fr-CA" b="1" u="sng" dirty="0"/>
              <a:t>Bloc de code</a:t>
            </a:r>
          </a:p>
          <a:p>
            <a:pPr marL="0" indent="0">
              <a:buNone/>
            </a:pPr>
            <a:r>
              <a:rPr lang="fr-CA" dirty="0"/>
              <a:t>Un bloc de code est une partie du code commençant par une accolade ouvrante  {  et terminant par </a:t>
            </a:r>
            <a:r>
              <a:rPr lang="fr-CA" dirty="0">
                <a:ea typeface="+mn-lt"/>
                <a:cs typeface="+mn-lt"/>
              </a:rPr>
              <a:t>une accolade </a:t>
            </a:r>
            <a:r>
              <a:rPr lang="fr-CA" dirty="0"/>
              <a:t>fermante }.</a:t>
            </a:r>
          </a:p>
          <a:p>
            <a:pPr marL="0" indent="0">
              <a:buNone/>
            </a:pPr>
            <a:r>
              <a:rPr lang="fr-CA" dirty="0"/>
              <a:t>Exemple :</a:t>
            </a:r>
          </a:p>
        </p:txBody>
      </p:sp>
      <p:sp>
        <p:nvSpPr>
          <p:cNvPr id="4" name="Rectangle 3">
            <a:extLst>
              <a:ext uri="{FF2B5EF4-FFF2-40B4-BE49-F238E27FC236}">
                <a16:creationId xmlns:a16="http://schemas.microsoft.com/office/drawing/2014/main" id="{CC9AC8E9-2D18-444B-AA42-D8929B902606}"/>
              </a:ext>
            </a:extLst>
          </p:cNvPr>
          <p:cNvSpPr/>
          <p:nvPr/>
        </p:nvSpPr>
        <p:spPr>
          <a:xfrm>
            <a:off x="2038665" y="4384209"/>
            <a:ext cx="8123583" cy="12164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b="0" dirty="0">
                <a:solidFill>
                  <a:srgbClr val="C586C0"/>
                </a:solidFill>
                <a:effectLst/>
                <a:latin typeface="Consolas" panose="020B0609020204030204" pitchFamily="49" charset="0"/>
              </a:rPr>
              <a:t>if</a:t>
            </a:r>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condition</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a:solidFill>
                  <a:srgbClr val="FF6F00"/>
                </a:solidFill>
                <a:effectLst/>
                <a:latin typeface="Consolas" panose="020B0609020204030204" pitchFamily="49" charset="0"/>
              </a:rPr>
              <a:t>// Dans le bloc if</a:t>
            </a:r>
            <a:endParaRPr lang="fr-FR" sz="1400" b="0" dirty="0">
              <a:solidFill>
                <a:srgbClr val="D4D4D4"/>
              </a:solidFill>
              <a:effectLst/>
              <a:latin typeface="Consolas" panose="020B0609020204030204" pitchFamily="49" charset="0"/>
            </a:endParaRPr>
          </a:p>
          <a:p>
            <a:r>
              <a:rPr lang="fr-FR"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03859732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838200"/>
          </a:xfrm>
        </p:spPr>
        <p:txBody>
          <a:bodyPr/>
          <a:lstStyle/>
          <a:p>
            <a:pPr algn="ctr"/>
            <a:r>
              <a:rPr lang="fr-FR" b="1" dirty="0">
                <a:solidFill>
                  <a:srgbClr val="0070C0"/>
                </a:solidFill>
              </a:rPr>
              <a:t>Vocabulaire avec le glossaire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1423988"/>
            <a:ext cx="8947150" cy="4824412"/>
          </a:xfrm>
        </p:spPr>
        <p:txBody>
          <a:bodyPr vert="horz" lIns="91440" tIns="45720" rIns="91440" bIns="45720" rtlCol="0" anchor="t">
            <a:normAutofit/>
          </a:bodyPr>
          <a:lstStyle/>
          <a:p>
            <a:pPr marL="0" indent="0">
              <a:buNone/>
            </a:pPr>
            <a:r>
              <a:rPr lang="fr-CA" b="1" u="sng" dirty="0"/>
              <a:t>Opérateurs logiques</a:t>
            </a:r>
          </a:p>
          <a:p>
            <a:pPr marL="0" indent="0">
              <a:buNone/>
            </a:pPr>
            <a:r>
              <a:rPr lang="fr-CA" dirty="0"/>
              <a:t>Ce sont des caractères spéciaux qui permettent de faire des conditions plus complexes en liant plusieurs conditions, ou en faisant des comparaisons de valeurs. </a:t>
            </a:r>
          </a:p>
          <a:p>
            <a:pPr marL="0" indent="0">
              <a:buNone/>
            </a:pPr>
            <a:r>
              <a:rPr lang="fr-CA" dirty="0"/>
              <a:t>On retrouve les caractères suivants : </a:t>
            </a:r>
          </a:p>
          <a:p>
            <a:pPr marL="0" indent="0">
              <a:buNone/>
            </a:pPr>
            <a:r>
              <a:rPr lang="fr-CA" dirty="0"/>
              <a:t>&amp;&amp;, ||, &lt;, &gt;, &gt;=, &lt;=, ==, ===, != et !.</a:t>
            </a:r>
            <a:endParaRPr lang="fr-CA"/>
          </a:p>
          <a:p>
            <a:pPr marL="0" indent="0">
              <a:buNone/>
            </a:pPr>
            <a:r>
              <a:rPr lang="fr-CA" dirty="0"/>
              <a:t>Exemple :</a:t>
            </a:r>
          </a:p>
        </p:txBody>
      </p:sp>
      <p:sp>
        <p:nvSpPr>
          <p:cNvPr id="4" name="Rectangle 3">
            <a:extLst>
              <a:ext uri="{FF2B5EF4-FFF2-40B4-BE49-F238E27FC236}">
                <a16:creationId xmlns:a16="http://schemas.microsoft.com/office/drawing/2014/main" id="{CC9AC8E9-2D18-444B-AA42-D8929B902606}"/>
              </a:ext>
            </a:extLst>
          </p:cNvPr>
          <p:cNvSpPr/>
          <p:nvPr/>
        </p:nvSpPr>
        <p:spPr>
          <a:xfrm>
            <a:off x="2210115" y="4801911"/>
            <a:ext cx="8123583" cy="13739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400" b="0" dirty="0">
                <a:solidFill>
                  <a:srgbClr val="C586C0"/>
                </a:solidFill>
                <a:effectLst/>
                <a:latin typeface="Consolas" panose="020B0609020204030204" pitchFamily="49" charset="0"/>
              </a:rPr>
              <a:t>if</a:t>
            </a:r>
            <a:r>
              <a:rPr lang="fr-CA" sz="1400" b="0" dirty="0">
                <a:solidFill>
                  <a:srgbClr val="D4D4D4"/>
                </a:solidFill>
                <a:effectLst/>
                <a:latin typeface="Consolas" panose="020B0609020204030204" pitchFamily="49" charset="0"/>
              </a:rPr>
              <a:t> (</a:t>
            </a:r>
            <a:r>
              <a:rPr lang="fr-CA" sz="1400" b="0" dirty="0">
                <a:solidFill>
                  <a:srgbClr val="9CDCFE"/>
                </a:solidFill>
                <a:effectLst/>
                <a:latin typeface="Consolas" panose="020B0609020204030204" pitchFamily="49" charset="0"/>
              </a:rPr>
              <a:t>condition1</a:t>
            </a:r>
            <a:r>
              <a:rPr lang="fr-CA" sz="1400" b="0" dirty="0">
                <a:solidFill>
                  <a:srgbClr val="D4D4D4"/>
                </a:solidFill>
                <a:effectLst/>
                <a:latin typeface="Consolas" panose="020B0609020204030204" pitchFamily="49" charset="0"/>
              </a:rPr>
              <a:t> &amp;&amp; !</a:t>
            </a:r>
            <a:r>
              <a:rPr lang="fr-CA" sz="1400" b="0" dirty="0">
                <a:solidFill>
                  <a:srgbClr val="9CDCFE"/>
                </a:solidFill>
                <a:effectLst/>
                <a:latin typeface="Consolas" panose="020B0609020204030204" pitchFamily="49" charset="0"/>
              </a:rPr>
              <a:t>condition2</a:t>
            </a:r>
            <a:r>
              <a:rPr lang="fr-CA" sz="1400" b="0" dirty="0">
                <a:solidFill>
                  <a:srgbClr val="D4D4D4"/>
                </a:solidFill>
                <a:effectLst/>
                <a:latin typeface="Consolas" panose="020B0609020204030204" pitchFamily="49" charset="0"/>
              </a:rPr>
              <a:t>) {</a:t>
            </a:r>
          </a:p>
          <a:p>
            <a:r>
              <a:rPr lang="fr-CA" sz="1400" b="0" dirty="0">
                <a:solidFill>
                  <a:srgbClr val="D4D4D4"/>
                </a:solidFill>
                <a:effectLst/>
                <a:latin typeface="Consolas" panose="020B0609020204030204" pitchFamily="49" charset="0"/>
              </a:rPr>
              <a:t>  </a:t>
            </a:r>
            <a:r>
              <a:rPr lang="fr-CA" sz="1400" b="0" dirty="0">
                <a:solidFill>
                  <a:srgbClr val="9CDCFE"/>
                </a:solidFill>
                <a:effectLst/>
                <a:latin typeface="Consolas" panose="020B0609020204030204" pitchFamily="49" charset="0"/>
              </a:rPr>
              <a:t>console</a:t>
            </a:r>
            <a:r>
              <a:rPr lang="fr-CA" sz="1400" b="0" dirty="0">
                <a:solidFill>
                  <a:srgbClr val="D4D4D4"/>
                </a:solidFill>
                <a:effectLst/>
                <a:latin typeface="Consolas" panose="020B0609020204030204" pitchFamily="49" charset="0"/>
              </a:rPr>
              <a:t>.</a:t>
            </a:r>
            <a:r>
              <a:rPr lang="fr-CA" sz="1400" b="0" dirty="0">
                <a:solidFill>
                  <a:srgbClr val="DCDCAA"/>
                </a:solidFill>
                <a:effectLst/>
                <a:latin typeface="Consolas" panose="020B0609020204030204" pitchFamily="49" charset="0"/>
              </a:rPr>
              <a:t>log</a:t>
            </a:r>
            <a:r>
              <a:rPr lang="fr-CA" sz="1400" b="0" dirty="0">
                <a:solidFill>
                  <a:srgbClr val="D4D4D4"/>
                </a:solidFill>
                <a:effectLst/>
                <a:latin typeface="Consolas" panose="020B0609020204030204" pitchFamily="49" charset="0"/>
              </a:rPr>
              <a:t>(</a:t>
            </a:r>
          </a:p>
          <a:p>
            <a:r>
              <a:rPr lang="fr-CA" sz="1400" b="0" dirty="0">
                <a:solidFill>
                  <a:srgbClr val="D4D4D4"/>
                </a:solidFill>
                <a:effectLst/>
                <a:latin typeface="Consolas" panose="020B0609020204030204" pitchFamily="49" charset="0"/>
              </a:rPr>
              <a:t>    </a:t>
            </a:r>
            <a:r>
              <a:rPr lang="fr-CA" sz="1400" b="0" dirty="0">
                <a:solidFill>
                  <a:srgbClr val="CE9178"/>
                </a:solidFill>
                <a:effectLst/>
                <a:latin typeface="Consolas" panose="020B0609020204030204" pitchFamily="49" charset="0"/>
              </a:rPr>
              <a:t>"Cette ligne s’affiche si condition1 est vrai ET si condition2 n’est pas vrai"</a:t>
            </a:r>
            <a:endParaRPr lang="fr-CA" sz="1400" b="0" dirty="0">
              <a:solidFill>
                <a:srgbClr val="D4D4D4"/>
              </a:solidFill>
              <a:effectLst/>
              <a:latin typeface="Consolas" panose="020B0609020204030204" pitchFamily="49" charset="0"/>
            </a:endParaRPr>
          </a:p>
          <a:p>
            <a:r>
              <a:rPr lang="fr-CA" sz="1400" b="0" dirty="0">
                <a:solidFill>
                  <a:srgbClr val="D4D4D4"/>
                </a:solidFill>
                <a:effectLst/>
                <a:latin typeface="Consolas" panose="020B0609020204030204" pitchFamily="49" charset="0"/>
              </a:rPr>
              <a:t>  );</a:t>
            </a:r>
          </a:p>
          <a:p>
            <a:r>
              <a:rPr lang="fr-CA"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90750698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vert="horz" lIns="91440" tIns="45720" rIns="91440" bIns="45720" rtlCol="0" anchor="t">
            <a:normAutofit/>
          </a:bodyPr>
          <a:lstStyle/>
          <a:p>
            <a:pPr marL="0" indent="0">
              <a:buNone/>
            </a:pPr>
            <a:r>
              <a:rPr lang="fr-CA" b="1" u="sng" dirty="0"/>
              <a:t>Exception</a:t>
            </a:r>
          </a:p>
          <a:p>
            <a:pPr marL="0" indent="0">
              <a:buNone/>
            </a:pPr>
            <a:r>
              <a:rPr lang="fr-CA" dirty="0"/>
              <a:t>Dès qu’il y a une erreur liée à un défaut d'exécution, une erreur est soulevée en JavaScript, on appelle cela une Exception. </a:t>
            </a:r>
          </a:p>
          <a:p>
            <a:pPr marL="0" indent="0">
              <a:buNone/>
            </a:pPr>
            <a:r>
              <a:rPr lang="fr-CA" dirty="0"/>
              <a:t>On le remarque souvent dans la console en rouge. </a:t>
            </a:r>
          </a:p>
          <a:p>
            <a:pPr marL="0" indent="0">
              <a:buNone/>
            </a:pPr>
            <a:r>
              <a:rPr lang="fr-CA" dirty="0"/>
              <a:t>Une Exception contient des informations permettant de comprendre les raisons du problème, et on peut facilement récupérer cette Exception au sein du code pour faire un traitement personnalisé grâce au bloc  </a:t>
            </a:r>
            <a:r>
              <a:rPr lang="fr-CA" b="1" dirty="0" err="1"/>
              <a:t>try</a:t>
            </a:r>
            <a:r>
              <a:rPr lang="fr-CA" b="1" dirty="0"/>
              <a:t>{ } catch(e){ }</a:t>
            </a:r>
            <a:r>
              <a:rPr lang="fr-CA" dirty="0"/>
              <a:t>  .</a:t>
            </a:r>
            <a:endParaRPr lang="fr-CA" dirty="0">
              <a:cs typeface="Calibri"/>
            </a:endParaRPr>
          </a:p>
        </p:txBody>
      </p:sp>
    </p:spTree>
    <p:extLst>
      <p:ext uri="{BB962C8B-B14F-4D97-AF65-F5344CB8AC3E}">
        <p14:creationId xmlns:p14="http://schemas.microsoft.com/office/powerpoint/2010/main" val="291355076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b="1" u="sng" dirty="0"/>
              <a:t>Exception</a:t>
            </a:r>
          </a:p>
          <a:p>
            <a:pPr marL="0" indent="0">
              <a:buNone/>
            </a:pPr>
            <a:r>
              <a:rPr lang="fr-CA" dirty="0"/>
              <a:t>Exemple :</a:t>
            </a:r>
          </a:p>
        </p:txBody>
      </p:sp>
      <p:sp>
        <p:nvSpPr>
          <p:cNvPr id="4" name="Rectangle 3">
            <a:extLst>
              <a:ext uri="{FF2B5EF4-FFF2-40B4-BE49-F238E27FC236}">
                <a16:creationId xmlns:a16="http://schemas.microsoft.com/office/drawing/2014/main" id="{4BABDA1D-78FA-474B-8EC1-250BE4E5605C}"/>
              </a:ext>
            </a:extLst>
          </p:cNvPr>
          <p:cNvSpPr/>
          <p:nvPr/>
        </p:nvSpPr>
        <p:spPr>
          <a:xfrm>
            <a:off x="2038665" y="3432351"/>
            <a:ext cx="8123583" cy="2122414"/>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CA" sz="1400" b="0" dirty="0" err="1">
                <a:solidFill>
                  <a:srgbClr val="C586C0"/>
                </a:solidFill>
                <a:effectLst/>
                <a:latin typeface="Consolas" panose="020B0609020204030204" pitchFamily="49" charset="0"/>
              </a:rPr>
              <a:t>try</a:t>
            </a:r>
            <a:r>
              <a:rPr lang="fr-CA" sz="1400" b="0" dirty="0">
                <a:solidFill>
                  <a:srgbClr val="D4D4D4"/>
                </a:solidFill>
                <a:effectLst/>
                <a:latin typeface="Consolas" panose="020B0609020204030204" pitchFamily="49" charset="0"/>
              </a:rPr>
              <a:t> {</a:t>
            </a:r>
          </a:p>
          <a:p>
            <a:br>
              <a:rPr lang="fr-CA" sz="1400" b="0" dirty="0">
                <a:effectLst/>
                <a:latin typeface="Consolas" panose="020B0609020204030204" pitchFamily="49" charset="0"/>
              </a:rPr>
            </a:br>
            <a:r>
              <a:rPr lang="fr-CA" sz="1400" dirty="0">
                <a:solidFill>
                  <a:srgbClr val="DCDCAA"/>
                </a:solidFill>
                <a:latin typeface="Consolas"/>
              </a:rPr>
              <a:t>  </a:t>
            </a:r>
            <a:r>
              <a:rPr lang="fr-CA" sz="1400" b="0" dirty="0" err="1">
                <a:solidFill>
                  <a:srgbClr val="DCDCAA"/>
                </a:solidFill>
                <a:effectLst/>
                <a:latin typeface="Consolas"/>
              </a:rPr>
              <a:t>fonctionQuiRetourneUneException</a:t>
            </a:r>
            <a:r>
              <a:rPr lang="fr-CA" sz="1400" b="0" dirty="0">
                <a:solidFill>
                  <a:srgbClr val="D4D4D4"/>
                </a:solidFill>
                <a:effectLst/>
                <a:latin typeface="Consolas"/>
              </a:rPr>
              <a:t>();</a:t>
            </a:r>
          </a:p>
          <a:p>
            <a:br>
              <a:rPr lang="fr-CA" sz="1400" b="0" dirty="0">
                <a:solidFill>
                  <a:srgbClr val="D4D4D4"/>
                </a:solidFill>
                <a:effectLst/>
                <a:latin typeface="Consolas" panose="020B0609020204030204" pitchFamily="49" charset="0"/>
              </a:rPr>
            </a:br>
            <a:r>
              <a:rPr lang="fr-CA" sz="1400" b="0" dirty="0">
                <a:solidFill>
                  <a:srgbClr val="D4D4D4"/>
                </a:solidFill>
                <a:effectLst/>
                <a:latin typeface="Consolas" panose="020B0609020204030204" pitchFamily="49" charset="0"/>
              </a:rPr>
              <a:t>} </a:t>
            </a:r>
            <a:r>
              <a:rPr lang="fr-CA" sz="1400" b="0" dirty="0">
                <a:solidFill>
                  <a:srgbClr val="C586C0"/>
                </a:solidFill>
                <a:effectLst/>
                <a:latin typeface="Consolas" panose="020B0609020204030204" pitchFamily="49" charset="0"/>
              </a:rPr>
              <a:t>catch</a:t>
            </a:r>
            <a:r>
              <a:rPr lang="fr-CA" sz="1400" b="0" dirty="0">
                <a:solidFill>
                  <a:srgbClr val="D4D4D4"/>
                </a:solidFill>
                <a:effectLst/>
                <a:latin typeface="Consolas" panose="020B0609020204030204" pitchFamily="49" charset="0"/>
              </a:rPr>
              <a:t>(</a:t>
            </a:r>
            <a:r>
              <a:rPr lang="fr-CA" sz="1400" b="0" dirty="0">
                <a:solidFill>
                  <a:srgbClr val="9CDCFE"/>
                </a:solidFill>
                <a:effectLst/>
                <a:latin typeface="Consolas" panose="020B0609020204030204" pitchFamily="49" charset="0"/>
              </a:rPr>
              <a:t>e</a:t>
            </a:r>
            <a:r>
              <a:rPr lang="fr-CA" sz="1400" b="0" dirty="0">
                <a:solidFill>
                  <a:srgbClr val="D4D4D4"/>
                </a:solidFill>
                <a:effectLst/>
                <a:latin typeface="Consolas" panose="020B0609020204030204" pitchFamily="49" charset="0"/>
              </a:rPr>
              <a:t>) {</a:t>
            </a:r>
          </a:p>
          <a:p>
            <a:br>
              <a:rPr lang="fr-CA" sz="1400" b="0" dirty="0">
                <a:effectLst/>
                <a:latin typeface="Consolas" panose="020B0609020204030204" pitchFamily="49" charset="0"/>
              </a:rPr>
            </a:br>
            <a:r>
              <a:rPr lang="fr-CA" sz="1400" dirty="0">
                <a:solidFill>
                  <a:srgbClr val="9CDCFE"/>
                </a:solidFill>
                <a:latin typeface="Consolas"/>
              </a:rPr>
              <a:t>  </a:t>
            </a:r>
            <a:r>
              <a:rPr lang="fr-CA" sz="1400" b="0" dirty="0">
                <a:solidFill>
                  <a:srgbClr val="9CDCFE"/>
                </a:solidFill>
                <a:effectLst/>
                <a:latin typeface="Consolas"/>
              </a:rPr>
              <a:t>console</a:t>
            </a:r>
            <a:r>
              <a:rPr lang="fr-CA" sz="1400" b="0" dirty="0">
                <a:solidFill>
                  <a:srgbClr val="D4D4D4"/>
                </a:solidFill>
                <a:effectLst/>
                <a:latin typeface="Consolas"/>
              </a:rPr>
              <a:t>.</a:t>
            </a:r>
            <a:r>
              <a:rPr lang="fr-CA" sz="1400" b="0" dirty="0">
                <a:solidFill>
                  <a:srgbClr val="DCDCAA"/>
                </a:solidFill>
                <a:effectLst/>
                <a:latin typeface="Consolas"/>
              </a:rPr>
              <a:t>log</a:t>
            </a:r>
            <a:r>
              <a:rPr lang="fr-CA" sz="1400" b="0" dirty="0">
                <a:solidFill>
                  <a:srgbClr val="D4D4D4"/>
                </a:solidFill>
                <a:effectLst/>
                <a:latin typeface="Consolas"/>
              </a:rPr>
              <a:t>(</a:t>
            </a:r>
            <a:r>
              <a:rPr lang="fr-CA" sz="1400" b="0" dirty="0">
                <a:solidFill>
                  <a:srgbClr val="CE9178"/>
                </a:solidFill>
                <a:effectLst/>
                <a:latin typeface="Consolas"/>
              </a:rPr>
              <a:t>"il y a une Exception: "</a:t>
            </a:r>
            <a:r>
              <a:rPr lang="fr-CA" sz="1400" b="0" dirty="0">
                <a:solidFill>
                  <a:srgbClr val="D4D4D4"/>
                </a:solidFill>
                <a:effectLst/>
                <a:latin typeface="Consolas"/>
              </a:rPr>
              <a:t>+</a:t>
            </a:r>
            <a:r>
              <a:rPr lang="fr-CA" sz="1400" b="0" dirty="0" err="1">
                <a:solidFill>
                  <a:srgbClr val="9CDCFE"/>
                </a:solidFill>
                <a:effectLst/>
                <a:latin typeface="Consolas"/>
              </a:rPr>
              <a:t>e</a:t>
            </a:r>
            <a:r>
              <a:rPr lang="fr-CA" sz="1400" b="0" dirty="0" err="1">
                <a:solidFill>
                  <a:srgbClr val="D4D4D4"/>
                </a:solidFill>
                <a:effectLst/>
                <a:latin typeface="Consolas"/>
              </a:rPr>
              <a:t>.</a:t>
            </a:r>
            <a:r>
              <a:rPr lang="fr-CA" sz="1400" b="0" dirty="0" err="1">
                <a:solidFill>
                  <a:srgbClr val="DCDCAA"/>
                </a:solidFill>
                <a:effectLst/>
                <a:latin typeface="Consolas"/>
              </a:rPr>
              <a:t>getMessage</a:t>
            </a:r>
            <a:r>
              <a:rPr lang="fr-CA" sz="1400" b="0" dirty="0">
                <a:solidFill>
                  <a:srgbClr val="D4D4D4"/>
                </a:solidFill>
                <a:effectLst/>
                <a:latin typeface="Consolas"/>
              </a:rPr>
              <a:t>());</a:t>
            </a:r>
          </a:p>
          <a:p>
            <a:br>
              <a:rPr lang="fr-CA" sz="1400" b="0" dirty="0">
                <a:solidFill>
                  <a:srgbClr val="D4D4D4"/>
                </a:solidFill>
                <a:effectLst/>
                <a:latin typeface="Consolas" panose="020B0609020204030204" pitchFamily="49" charset="0"/>
              </a:rPr>
            </a:br>
            <a:r>
              <a:rPr lang="fr-CA"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43552773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828675"/>
          </a:xfrm>
        </p:spPr>
        <p:txBody>
          <a:bodyPr/>
          <a:lstStyle/>
          <a:p>
            <a:pPr algn="ctr"/>
            <a:r>
              <a:rPr lang="fr-FR" b="1" dirty="0">
                <a:solidFill>
                  <a:srgbClr val="0070C0"/>
                </a:solidFill>
              </a:rPr>
              <a:t>Vocabulaire avec le glossaire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071562" y="1395413"/>
            <a:ext cx="10042525" cy="4852987"/>
          </a:xfrm>
        </p:spPr>
        <p:txBody>
          <a:bodyPr>
            <a:normAutofit/>
          </a:bodyPr>
          <a:lstStyle/>
          <a:p>
            <a:pPr marL="0" indent="0">
              <a:buNone/>
            </a:pPr>
            <a:r>
              <a:rPr lang="fr-CA" b="1" u="sng" dirty="0"/>
              <a:t>Paramètre de fonction</a:t>
            </a:r>
          </a:p>
          <a:p>
            <a:pPr marL="0" indent="0">
              <a:buNone/>
            </a:pPr>
            <a:r>
              <a:rPr lang="fr-CA" dirty="0"/>
              <a:t>Un paramètre est une valeur qu’une fonction attend en entrée. </a:t>
            </a:r>
          </a:p>
          <a:p>
            <a:pPr marL="0" indent="0">
              <a:buNone/>
            </a:pPr>
            <a:r>
              <a:rPr lang="fr-CA" dirty="0"/>
              <a:t>On lui donne un nom comme une variable qui servira au sein de la fonction pour le traitement. </a:t>
            </a:r>
          </a:p>
          <a:p>
            <a:pPr marL="0" indent="0">
              <a:buNone/>
            </a:pPr>
            <a:r>
              <a:rPr lang="fr-CA" dirty="0"/>
              <a:t>Il peut bien sûr y avoir plusieurs paramètres dans une fonction.</a:t>
            </a:r>
          </a:p>
          <a:p>
            <a:pPr marL="0" indent="0">
              <a:buNone/>
            </a:pPr>
            <a:r>
              <a:rPr lang="fr-CA" dirty="0"/>
              <a:t>Exemple : </a:t>
            </a:r>
          </a:p>
        </p:txBody>
      </p:sp>
      <p:sp>
        <p:nvSpPr>
          <p:cNvPr id="4" name="Rectangle 3">
            <a:extLst>
              <a:ext uri="{FF2B5EF4-FFF2-40B4-BE49-F238E27FC236}">
                <a16:creationId xmlns:a16="http://schemas.microsoft.com/office/drawing/2014/main" id="{4BABDA1D-78FA-474B-8EC1-250BE4E5605C}"/>
              </a:ext>
            </a:extLst>
          </p:cNvPr>
          <p:cNvSpPr/>
          <p:nvPr/>
        </p:nvSpPr>
        <p:spPr>
          <a:xfrm>
            <a:off x="2038665" y="4518288"/>
            <a:ext cx="8123583" cy="14909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400" b="0" dirty="0">
                <a:solidFill>
                  <a:srgbClr val="569CD6"/>
                </a:solidFill>
                <a:effectLst/>
                <a:latin typeface="Consolas" panose="020B0609020204030204" pitchFamily="49" charset="0"/>
              </a:rPr>
              <a:t>function</a:t>
            </a:r>
            <a:r>
              <a:rPr lang="fr-CA" sz="1400" b="0" dirty="0">
                <a:solidFill>
                  <a:srgbClr val="D4D4D4"/>
                </a:solidFill>
                <a:effectLst/>
                <a:latin typeface="Consolas" panose="020B0609020204030204" pitchFamily="49" charset="0"/>
              </a:rPr>
              <a:t> </a:t>
            </a:r>
            <a:r>
              <a:rPr lang="fr-CA" sz="1400" b="0" dirty="0" err="1">
                <a:solidFill>
                  <a:srgbClr val="DCDCAA"/>
                </a:solidFill>
                <a:effectLst/>
                <a:latin typeface="Consolas" panose="020B0609020204030204" pitchFamily="49" charset="0"/>
              </a:rPr>
              <a:t>maFonction</a:t>
            </a:r>
            <a:r>
              <a:rPr lang="fr-CA" sz="1400" b="0" dirty="0">
                <a:solidFill>
                  <a:srgbClr val="D4D4D4"/>
                </a:solidFill>
                <a:effectLst/>
                <a:latin typeface="Consolas" panose="020B0609020204030204" pitchFamily="49" charset="0"/>
              </a:rPr>
              <a:t>(</a:t>
            </a:r>
            <a:r>
              <a:rPr lang="fr-CA" sz="1400" b="0" dirty="0">
                <a:solidFill>
                  <a:srgbClr val="9CDCFE"/>
                </a:solidFill>
                <a:effectLst/>
                <a:latin typeface="Consolas" panose="020B0609020204030204" pitchFamily="49" charset="0"/>
              </a:rPr>
              <a:t>parametre1</a:t>
            </a:r>
            <a:r>
              <a:rPr lang="fr-CA" sz="1400" b="0" dirty="0">
                <a:solidFill>
                  <a:srgbClr val="D4D4D4"/>
                </a:solidFill>
                <a:effectLst/>
                <a:latin typeface="Consolas" panose="020B0609020204030204" pitchFamily="49" charset="0"/>
              </a:rPr>
              <a:t>) {</a:t>
            </a:r>
          </a:p>
          <a:p>
            <a:r>
              <a:rPr lang="fr-CA" sz="1400" b="0" dirty="0">
                <a:solidFill>
                  <a:srgbClr val="D4D4D4"/>
                </a:solidFill>
                <a:effectLst/>
                <a:latin typeface="Consolas" panose="020B0609020204030204" pitchFamily="49" charset="0"/>
              </a:rPr>
              <a:t>  </a:t>
            </a:r>
            <a:r>
              <a:rPr lang="fr-CA" sz="1400" b="0" dirty="0">
                <a:solidFill>
                  <a:srgbClr val="9CDCFE"/>
                </a:solidFill>
                <a:effectLst/>
                <a:latin typeface="Consolas" panose="020B0609020204030204" pitchFamily="49" charset="0"/>
              </a:rPr>
              <a:t>console</a:t>
            </a:r>
            <a:r>
              <a:rPr lang="fr-CA" sz="1400" b="0" dirty="0">
                <a:solidFill>
                  <a:srgbClr val="D4D4D4"/>
                </a:solidFill>
                <a:effectLst/>
                <a:latin typeface="Consolas" panose="020B0609020204030204" pitchFamily="49" charset="0"/>
              </a:rPr>
              <a:t>.</a:t>
            </a:r>
            <a:r>
              <a:rPr lang="fr-CA" sz="1400" b="0" dirty="0">
                <a:solidFill>
                  <a:srgbClr val="DCDCAA"/>
                </a:solidFill>
                <a:effectLst/>
                <a:latin typeface="Consolas" panose="020B0609020204030204" pitchFamily="49" charset="0"/>
              </a:rPr>
              <a:t>log</a:t>
            </a:r>
            <a:r>
              <a:rPr lang="fr-CA" sz="1400" b="0" dirty="0">
                <a:solidFill>
                  <a:srgbClr val="D4D4D4"/>
                </a:solidFill>
                <a:effectLst/>
                <a:latin typeface="Consolas" panose="020B0609020204030204" pitchFamily="49" charset="0"/>
              </a:rPr>
              <a:t>(</a:t>
            </a:r>
            <a:r>
              <a:rPr lang="fr-CA" sz="1400" b="0" dirty="0">
                <a:solidFill>
                  <a:srgbClr val="9CDCFE"/>
                </a:solidFill>
                <a:effectLst/>
                <a:latin typeface="Consolas" panose="020B0609020204030204" pitchFamily="49" charset="0"/>
              </a:rPr>
              <a:t>parametre1</a:t>
            </a:r>
            <a:r>
              <a:rPr lang="fr-CA" sz="1400" b="0" dirty="0">
                <a:solidFill>
                  <a:srgbClr val="D4D4D4"/>
                </a:solidFill>
                <a:effectLst/>
                <a:latin typeface="Consolas" panose="020B0609020204030204" pitchFamily="49" charset="0"/>
              </a:rPr>
              <a:t>); </a:t>
            </a:r>
            <a:r>
              <a:rPr lang="fr-CA" sz="1400" b="0" dirty="0">
                <a:solidFill>
                  <a:srgbClr val="FF6F00"/>
                </a:solidFill>
                <a:effectLst/>
                <a:latin typeface="Consolas" panose="020B0609020204030204" pitchFamily="49" charset="0"/>
              </a:rPr>
              <a:t>// On a affiché la valeur du paramètre</a:t>
            </a:r>
            <a:endParaRPr lang="fr-CA" sz="1400" b="0" dirty="0">
              <a:solidFill>
                <a:srgbClr val="D4D4D4"/>
              </a:solidFill>
              <a:effectLst/>
              <a:latin typeface="Consolas" panose="020B0609020204030204" pitchFamily="49" charset="0"/>
            </a:endParaRPr>
          </a:p>
          <a:p>
            <a:br>
              <a:rPr lang="fr-CA" sz="1400" b="0" dirty="0">
                <a:solidFill>
                  <a:srgbClr val="D4D4D4"/>
                </a:solidFill>
                <a:effectLst/>
                <a:latin typeface="Consolas" panose="020B0609020204030204" pitchFamily="49" charset="0"/>
              </a:rPr>
            </a:br>
            <a:r>
              <a:rPr lang="fr-CA" sz="1400" b="0" dirty="0">
                <a:solidFill>
                  <a:srgbClr val="D4D4D4"/>
                </a:solidFill>
                <a:effectLst/>
                <a:latin typeface="Consolas" panose="020B0609020204030204" pitchFamily="49" charset="0"/>
              </a:rPr>
              <a:t>  </a:t>
            </a:r>
            <a:r>
              <a:rPr lang="fr-CA" sz="1400" b="0" dirty="0">
                <a:solidFill>
                  <a:srgbClr val="FF6F00"/>
                </a:solidFill>
                <a:effectLst/>
                <a:latin typeface="Consolas" panose="020B0609020204030204" pitchFamily="49" charset="0"/>
              </a:rPr>
              <a:t>// Traitement</a:t>
            </a:r>
            <a:endParaRPr lang="fr-CA" sz="1400" b="0" dirty="0">
              <a:solidFill>
                <a:srgbClr val="D4D4D4"/>
              </a:solidFill>
              <a:effectLst/>
              <a:latin typeface="Consolas" panose="020B0609020204030204" pitchFamily="49" charset="0"/>
            </a:endParaRPr>
          </a:p>
          <a:p>
            <a:r>
              <a:rPr lang="fr-CA"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18780626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462213"/>
            <a:ext cx="8947150" cy="3786187"/>
          </a:xfrm>
        </p:spPr>
        <p:txBody>
          <a:bodyPr>
            <a:normAutofit/>
          </a:bodyPr>
          <a:lstStyle/>
          <a:p>
            <a:pPr marL="0" indent="0">
              <a:buNone/>
            </a:pPr>
            <a:r>
              <a:rPr lang="fr-CA" b="1" u="sng" dirty="0"/>
              <a:t>Argument de fonction</a:t>
            </a:r>
          </a:p>
          <a:p>
            <a:pPr marL="0" indent="0">
              <a:buNone/>
            </a:pPr>
            <a:r>
              <a:rPr lang="fr-CA" dirty="0"/>
              <a:t>L’argument d’une fonction est la valeur qu’on va injecter en entrée d’une fonction au moment de l'exécution. </a:t>
            </a:r>
          </a:p>
          <a:p>
            <a:pPr marL="0" indent="0">
              <a:buNone/>
            </a:pPr>
            <a:r>
              <a:rPr lang="fr-CA" dirty="0"/>
              <a:t>Ce concept est lié directement à la notion de paramètre de fonction, car en général pour chaque paramètre d’une fonction, on devra apporter un argument. </a:t>
            </a:r>
          </a:p>
        </p:txBody>
      </p:sp>
    </p:spTree>
    <p:extLst>
      <p:ext uri="{BB962C8B-B14F-4D97-AF65-F5344CB8AC3E}">
        <p14:creationId xmlns:p14="http://schemas.microsoft.com/office/powerpoint/2010/main" val="2085477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Modifier la valeur d’une variable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a:lstStyle/>
          <a:p>
            <a:pPr marL="0" indent="0">
              <a:buNone/>
            </a:pPr>
            <a:r>
              <a:rPr lang="fr-FR" b="1" i="1" dirty="0"/>
              <a:t>Opérateurs arithmétiques : addition et soustraction</a:t>
            </a:r>
          </a:p>
          <a:p>
            <a:pPr marL="0" indent="0">
              <a:buNone/>
            </a:pPr>
            <a:r>
              <a:rPr lang="fr-CA" dirty="0"/>
              <a:t>Pour ajouter ou soustraire un nombre d'une variable, vous pouvez utiliser les opérateurs   +=  et   -=  :</a:t>
            </a:r>
          </a:p>
          <a:p>
            <a:pPr marL="0" indent="0">
              <a:buNone/>
            </a:pPr>
            <a:endParaRPr lang="fr-CA" dirty="0"/>
          </a:p>
          <a:p>
            <a:pPr marL="0" indent="0">
              <a:buNone/>
            </a:pPr>
            <a:endParaRPr lang="fr-CA" dirty="0"/>
          </a:p>
          <a:p>
            <a:pPr marL="0" indent="0">
              <a:buNone/>
            </a:pPr>
            <a:endParaRPr lang="fr-FR" dirty="0"/>
          </a:p>
        </p:txBody>
      </p:sp>
      <p:sp>
        <p:nvSpPr>
          <p:cNvPr id="5" name="Rectangle 4">
            <a:extLst>
              <a:ext uri="{FF2B5EF4-FFF2-40B4-BE49-F238E27FC236}">
                <a16:creationId xmlns:a16="http://schemas.microsoft.com/office/drawing/2014/main" id="{4BA717A7-D5F4-40FB-8429-6169354FC149}"/>
              </a:ext>
            </a:extLst>
          </p:cNvPr>
          <p:cNvSpPr/>
          <p:nvPr/>
        </p:nvSpPr>
        <p:spPr>
          <a:xfrm>
            <a:off x="2000350" y="3570592"/>
            <a:ext cx="8176591" cy="1805809"/>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CA" b="0" dirty="0">
                <a:solidFill>
                  <a:srgbClr val="569CD6"/>
                </a:solidFill>
                <a:effectLst/>
                <a:latin typeface="Consolas" panose="020B0609020204030204" pitchFamily="49" charset="0"/>
              </a:rPr>
              <a:t>let</a:t>
            </a:r>
            <a:r>
              <a:rPr lang="fr-CA" b="0" dirty="0">
                <a:solidFill>
                  <a:srgbClr val="D4D4D4"/>
                </a:solidFill>
                <a:effectLst/>
                <a:latin typeface="Consolas" panose="020B0609020204030204" pitchFamily="49" charset="0"/>
              </a:rPr>
              <a:t> </a:t>
            </a:r>
            <a:r>
              <a:rPr lang="fr-CA" b="0" dirty="0" err="1">
                <a:solidFill>
                  <a:srgbClr val="9CDCFE"/>
                </a:solidFill>
                <a:effectLst/>
                <a:latin typeface="Consolas" panose="020B0609020204030204" pitchFamily="49" charset="0"/>
              </a:rPr>
              <a:t>cookiesInJar</a:t>
            </a:r>
            <a:r>
              <a:rPr lang="fr-CA" b="0" dirty="0">
                <a:solidFill>
                  <a:srgbClr val="D4D4D4"/>
                </a:solidFill>
                <a:effectLst/>
                <a:latin typeface="Consolas" panose="020B0609020204030204" pitchFamily="49" charset="0"/>
              </a:rPr>
              <a:t> = </a:t>
            </a:r>
            <a:r>
              <a:rPr lang="fr-CA" b="0" dirty="0">
                <a:solidFill>
                  <a:srgbClr val="B5CEA8"/>
                </a:solidFill>
                <a:effectLst/>
                <a:latin typeface="Consolas" panose="020B0609020204030204" pitchFamily="49" charset="0"/>
              </a:rPr>
              <a:t>10</a:t>
            </a:r>
            <a:r>
              <a:rPr lang="fr-CA" b="0" dirty="0">
                <a:solidFill>
                  <a:srgbClr val="D4D4D4"/>
                </a:solidFill>
                <a:effectLst/>
                <a:latin typeface="Consolas" panose="020B0609020204030204" pitchFamily="49" charset="0"/>
              </a:rPr>
              <a:t>;</a:t>
            </a:r>
          </a:p>
          <a:p>
            <a:r>
              <a:rPr lang="fr-CA" b="0" dirty="0">
                <a:solidFill>
                  <a:srgbClr val="FF6F00"/>
                </a:solidFill>
                <a:effectLst/>
                <a:latin typeface="Consolas" panose="020B0609020204030204" pitchFamily="49" charset="0"/>
              </a:rPr>
              <a:t>/* manger deux cookies */</a:t>
            </a:r>
            <a:endParaRPr lang="fr-CA" b="0" dirty="0">
              <a:solidFill>
                <a:srgbClr val="D4D4D4"/>
              </a:solidFill>
              <a:effectLst/>
              <a:latin typeface="Consolas" panose="020B0609020204030204" pitchFamily="49" charset="0"/>
            </a:endParaRPr>
          </a:p>
          <a:p>
            <a:r>
              <a:rPr lang="fr-CA" b="0" dirty="0" err="1">
                <a:solidFill>
                  <a:srgbClr val="9CDCFE"/>
                </a:solidFill>
                <a:effectLst/>
                <a:latin typeface="Consolas"/>
              </a:rPr>
              <a:t>cookiesInJar</a:t>
            </a:r>
            <a:r>
              <a:rPr lang="fr-CA" b="0" dirty="0">
                <a:solidFill>
                  <a:srgbClr val="D4D4D4"/>
                </a:solidFill>
                <a:effectLst/>
                <a:latin typeface="Consolas"/>
              </a:rPr>
              <a:t> -= </a:t>
            </a:r>
            <a:r>
              <a:rPr lang="fr-CA" b="0" dirty="0">
                <a:solidFill>
                  <a:srgbClr val="B5CEA8"/>
                </a:solidFill>
                <a:effectLst/>
                <a:latin typeface="Consolas"/>
              </a:rPr>
              <a:t>2</a:t>
            </a:r>
            <a:r>
              <a:rPr lang="fr-CA" b="0" dirty="0">
                <a:solidFill>
                  <a:srgbClr val="D4D4D4"/>
                </a:solidFill>
                <a:effectLst/>
                <a:latin typeface="Consolas"/>
              </a:rPr>
              <a:t>;  </a:t>
            </a:r>
            <a:r>
              <a:rPr lang="fr-CA" b="0" dirty="0">
                <a:solidFill>
                  <a:srgbClr val="FF6F00"/>
                </a:solidFill>
                <a:effectLst/>
                <a:latin typeface="Consolas"/>
              </a:rPr>
              <a:t>//</a:t>
            </a:r>
            <a:r>
              <a:rPr lang="fr-CA" dirty="0">
                <a:solidFill>
                  <a:srgbClr val="FF6F00"/>
                </a:solidFill>
                <a:latin typeface="Consolas"/>
              </a:rPr>
              <a:t> </a:t>
            </a:r>
            <a:r>
              <a:rPr lang="fr-CA" b="0" dirty="0">
                <a:solidFill>
                  <a:srgbClr val="FF6F00"/>
                </a:solidFill>
                <a:effectLst/>
                <a:latin typeface="Consolas"/>
              </a:rPr>
              <a:t>il reste 8 cookies</a:t>
            </a:r>
            <a:endParaRPr lang="fr-CA" b="0" dirty="0">
              <a:solidFill>
                <a:srgbClr val="D4D4D4"/>
              </a:solidFill>
              <a:effectLst/>
              <a:latin typeface="Consolas"/>
            </a:endParaRPr>
          </a:p>
          <a:p>
            <a:r>
              <a:rPr lang="fr-CA" b="0" dirty="0">
                <a:solidFill>
                  <a:srgbClr val="FF6F00"/>
                </a:solidFill>
                <a:effectLst/>
                <a:latin typeface="Consolas" panose="020B0609020204030204" pitchFamily="49" charset="0"/>
              </a:rPr>
              <a:t>/* cuisson d'un nouveau lot de cookies */</a:t>
            </a:r>
            <a:endParaRPr lang="fr-CA" b="0" dirty="0">
              <a:solidFill>
                <a:srgbClr val="D4D4D4"/>
              </a:solidFill>
              <a:effectLst/>
              <a:latin typeface="Consolas" panose="020B0609020204030204" pitchFamily="49" charset="0"/>
            </a:endParaRPr>
          </a:p>
          <a:p>
            <a:r>
              <a:rPr lang="fr-CA" b="0" dirty="0" err="1">
                <a:solidFill>
                  <a:srgbClr val="9CDCFE"/>
                </a:solidFill>
                <a:effectLst/>
                <a:latin typeface="Consolas" panose="020B0609020204030204" pitchFamily="49" charset="0"/>
              </a:rPr>
              <a:t>cookiesInJar</a:t>
            </a:r>
            <a:r>
              <a:rPr lang="fr-CA" b="0" dirty="0">
                <a:solidFill>
                  <a:srgbClr val="D4D4D4"/>
                </a:solidFill>
                <a:effectLst/>
                <a:latin typeface="Consolas" panose="020B0609020204030204" pitchFamily="49" charset="0"/>
              </a:rPr>
              <a:t> += </a:t>
            </a:r>
            <a:r>
              <a:rPr lang="fr-CA" b="0" dirty="0">
                <a:solidFill>
                  <a:srgbClr val="B5CEA8"/>
                </a:solidFill>
                <a:effectLst/>
                <a:latin typeface="Consolas" panose="020B0609020204030204" pitchFamily="49" charset="0"/>
              </a:rPr>
              <a:t>12</a:t>
            </a:r>
            <a:r>
              <a:rPr lang="fr-CA" b="0" dirty="0">
                <a:solidFill>
                  <a:srgbClr val="D4D4D4"/>
                </a:solidFill>
                <a:effectLst/>
                <a:latin typeface="Consolas" panose="020B0609020204030204" pitchFamily="49" charset="0"/>
              </a:rPr>
              <a:t>; </a:t>
            </a:r>
            <a:r>
              <a:rPr lang="fr-CA" b="0" dirty="0">
                <a:solidFill>
                  <a:srgbClr val="FF6F00"/>
                </a:solidFill>
                <a:effectLst/>
                <a:latin typeface="Consolas" panose="020B0609020204030204" pitchFamily="49" charset="0"/>
              </a:rPr>
              <a:t>// il y a maintenant 20 cookies dans la boîte</a:t>
            </a:r>
            <a:endParaRPr lang="fr-CA"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8935008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b="1" u="sng" dirty="0"/>
              <a:t>Argument de fonction</a:t>
            </a:r>
          </a:p>
          <a:p>
            <a:pPr marL="0" indent="0">
              <a:buNone/>
            </a:pPr>
            <a:r>
              <a:rPr lang="fr-CA" dirty="0"/>
              <a:t>Exemple :</a:t>
            </a:r>
          </a:p>
        </p:txBody>
      </p:sp>
      <p:sp>
        <p:nvSpPr>
          <p:cNvPr id="4" name="Rectangle 3">
            <a:extLst>
              <a:ext uri="{FF2B5EF4-FFF2-40B4-BE49-F238E27FC236}">
                <a16:creationId xmlns:a16="http://schemas.microsoft.com/office/drawing/2014/main" id="{7432EB87-DBD0-4324-A767-E928DDC17FCC}"/>
              </a:ext>
            </a:extLst>
          </p:cNvPr>
          <p:cNvSpPr/>
          <p:nvPr/>
        </p:nvSpPr>
        <p:spPr>
          <a:xfrm>
            <a:off x="2038665" y="3386648"/>
            <a:ext cx="8123583" cy="2309070"/>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CA" sz="1400" b="0" dirty="0">
                <a:solidFill>
                  <a:srgbClr val="569CD6"/>
                </a:solidFill>
                <a:effectLst/>
                <a:latin typeface="Consolas" panose="020B0609020204030204" pitchFamily="49" charset="0"/>
              </a:rPr>
              <a:t>function</a:t>
            </a:r>
            <a:r>
              <a:rPr lang="fr-CA" sz="1400" b="0" dirty="0">
                <a:solidFill>
                  <a:srgbClr val="D4D4D4"/>
                </a:solidFill>
                <a:effectLst/>
                <a:latin typeface="Consolas" panose="020B0609020204030204" pitchFamily="49" charset="0"/>
              </a:rPr>
              <a:t> </a:t>
            </a:r>
            <a:r>
              <a:rPr lang="fr-CA" sz="1400" b="0" dirty="0" err="1">
                <a:solidFill>
                  <a:srgbClr val="DCDCAA"/>
                </a:solidFill>
                <a:effectLst/>
                <a:latin typeface="Consolas" panose="020B0609020204030204" pitchFamily="49" charset="0"/>
              </a:rPr>
              <a:t>maFonction</a:t>
            </a:r>
            <a:r>
              <a:rPr lang="fr-CA" sz="1400" b="0" dirty="0">
                <a:solidFill>
                  <a:srgbClr val="D4D4D4"/>
                </a:solidFill>
                <a:effectLst/>
                <a:latin typeface="Consolas" panose="020B0609020204030204" pitchFamily="49" charset="0"/>
              </a:rPr>
              <a:t>(</a:t>
            </a:r>
            <a:r>
              <a:rPr lang="fr-CA" sz="1400" b="0" dirty="0">
                <a:solidFill>
                  <a:srgbClr val="9CDCFE"/>
                </a:solidFill>
                <a:effectLst/>
                <a:latin typeface="Consolas" panose="020B0609020204030204" pitchFamily="49" charset="0"/>
              </a:rPr>
              <a:t>parametre1</a:t>
            </a:r>
            <a:r>
              <a:rPr lang="fr-CA" sz="1400" b="0" dirty="0">
                <a:solidFill>
                  <a:srgbClr val="D4D4D4"/>
                </a:solidFill>
                <a:effectLst/>
                <a:latin typeface="Consolas" panose="020B0609020204030204" pitchFamily="49" charset="0"/>
              </a:rPr>
              <a:t>){</a:t>
            </a:r>
          </a:p>
          <a:p>
            <a:br>
              <a:rPr lang="fr-CA" sz="1400" b="0" dirty="0">
                <a:effectLst/>
                <a:latin typeface="Consolas" panose="020B0609020204030204" pitchFamily="49" charset="0"/>
              </a:rPr>
            </a:br>
            <a:r>
              <a:rPr lang="fr-CA" sz="1400">
                <a:solidFill>
                  <a:srgbClr val="9CDCFE"/>
                </a:solidFill>
                <a:latin typeface="Consolas"/>
              </a:rPr>
              <a:t>  </a:t>
            </a:r>
            <a:r>
              <a:rPr lang="fr-CA" sz="1400" b="0">
                <a:solidFill>
                  <a:srgbClr val="9CDCFE"/>
                </a:solidFill>
                <a:effectLst/>
                <a:latin typeface="Consolas"/>
              </a:rPr>
              <a:t>console</a:t>
            </a:r>
            <a:r>
              <a:rPr lang="fr-CA" sz="1400" b="0" dirty="0">
                <a:solidFill>
                  <a:srgbClr val="D4D4D4"/>
                </a:solidFill>
                <a:effectLst/>
                <a:latin typeface="Consolas"/>
              </a:rPr>
              <a:t>.</a:t>
            </a:r>
            <a:r>
              <a:rPr lang="fr-CA" sz="1400" b="0" dirty="0">
                <a:solidFill>
                  <a:srgbClr val="DCDCAA"/>
                </a:solidFill>
                <a:effectLst/>
                <a:latin typeface="Consolas"/>
              </a:rPr>
              <a:t>log</a:t>
            </a:r>
            <a:r>
              <a:rPr lang="fr-CA" sz="1400" b="0" dirty="0">
                <a:solidFill>
                  <a:srgbClr val="D4D4D4"/>
                </a:solidFill>
                <a:effectLst/>
                <a:latin typeface="Consolas"/>
              </a:rPr>
              <a:t>(</a:t>
            </a:r>
            <a:r>
              <a:rPr lang="fr-CA" sz="1400" b="0" dirty="0">
                <a:solidFill>
                  <a:srgbClr val="9CDCFE"/>
                </a:solidFill>
                <a:effectLst/>
                <a:latin typeface="Consolas"/>
              </a:rPr>
              <a:t>parametre1</a:t>
            </a:r>
            <a:r>
              <a:rPr lang="fr-CA" sz="1400" b="0" dirty="0">
                <a:solidFill>
                  <a:srgbClr val="D4D4D4"/>
                </a:solidFill>
                <a:effectLst/>
                <a:latin typeface="Consolas"/>
              </a:rPr>
              <a:t>) </a:t>
            </a:r>
            <a:r>
              <a:rPr lang="fr-CA" sz="1400" b="0" dirty="0">
                <a:solidFill>
                  <a:srgbClr val="FF6F00"/>
                </a:solidFill>
                <a:effectLst/>
                <a:latin typeface="Consolas"/>
              </a:rPr>
              <a:t>// On a affiché la valeur du paramètre</a:t>
            </a:r>
            <a:endParaRPr lang="fr-CA" sz="1400" b="0" dirty="0">
              <a:solidFill>
                <a:srgbClr val="D4D4D4"/>
              </a:solidFill>
              <a:effectLst/>
              <a:latin typeface="Consolas"/>
            </a:endParaRPr>
          </a:p>
          <a:p>
            <a:br>
              <a:rPr lang="fr-CA" sz="1400" b="0" dirty="0">
                <a:effectLst/>
                <a:latin typeface="Consolas" panose="020B0609020204030204" pitchFamily="49" charset="0"/>
              </a:rPr>
            </a:br>
            <a:r>
              <a:rPr lang="fr-CA" sz="1400">
                <a:solidFill>
                  <a:srgbClr val="FF6F00"/>
                </a:solidFill>
                <a:latin typeface="Consolas"/>
              </a:rPr>
              <a:t>  </a:t>
            </a:r>
            <a:r>
              <a:rPr lang="fr-CA" sz="1400" b="0">
                <a:solidFill>
                  <a:srgbClr val="FF6F00"/>
                </a:solidFill>
                <a:effectLst/>
                <a:latin typeface="Consolas"/>
              </a:rPr>
              <a:t>// Traitement</a:t>
            </a:r>
            <a:endParaRPr lang="fr-CA" sz="1400" b="0">
              <a:solidFill>
                <a:srgbClr val="D4D4D4"/>
              </a:solidFill>
              <a:effectLst/>
              <a:latin typeface="Consolas"/>
            </a:endParaRPr>
          </a:p>
          <a:p>
            <a:br>
              <a:rPr lang="fr-CA" sz="1400" b="0" dirty="0">
                <a:solidFill>
                  <a:srgbClr val="D4D4D4"/>
                </a:solidFill>
                <a:effectLst/>
                <a:latin typeface="Consolas" panose="020B0609020204030204" pitchFamily="49" charset="0"/>
              </a:rPr>
            </a:br>
            <a:r>
              <a:rPr lang="fr-CA" sz="1400" b="0" dirty="0">
                <a:solidFill>
                  <a:srgbClr val="D4D4D4"/>
                </a:solidFill>
                <a:effectLst/>
                <a:latin typeface="Consolas" panose="020B0609020204030204" pitchFamily="49" charset="0"/>
              </a:rPr>
              <a:t>}</a:t>
            </a:r>
          </a:p>
          <a:p>
            <a:r>
              <a:rPr lang="fr-CA" sz="1400" b="0" dirty="0">
                <a:solidFill>
                  <a:srgbClr val="569CD6"/>
                </a:solidFill>
                <a:effectLst/>
                <a:latin typeface="Consolas" panose="020B0609020204030204" pitchFamily="49" charset="0"/>
              </a:rPr>
              <a:t>let</a:t>
            </a:r>
            <a:r>
              <a:rPr lang="fr-CA" sz="1400" b="0" dirty="0">
                <a:solidFill>
                  <a:srgbClr val="D4D4D4"/>
                </a:solidFill>
                <a:effectLst/>
                <a:latin typeface="Consolas" panose="020B0609020204030204" pitchFamily="49" charset="0"/>
              </a:rPr>
              <a:t> </a:t>
            </a:r>
            <a:r>
              <a:rPr lang="fr-CA" sz="1400" b="0" dirty="0" err="1">
                <a:solidFill>
                  <a:srgbClr val="9CDCFE"/>
                </a:solidFill>
                <a:effectLst/>
                <a:latin typeface="Consolas" panose="020B0609020204030204" pitchFamily="49" charset="0"/>
              </a:rPr>
              <a:t>monArgument</a:t>
            </a:r>
            <a:r>
              <a:rPr lang="fr-CA" sz="1400" b="0" dirty="0">
                <a:solidFill>
                  <a:srgbClr val="D4D4D4"/>
                </a:solidFill>
                <a:effectLst/>
                <a:latin typeface="Consolas" panose="020B0609020204030204" pitchFamily="49" charset="0"/>
              </a:rPr>
              <a:t> = </a:t>
            </a:r>
            <a:r>
              <a:rPr lang="fr-CA" sz="1400" b="0" dirty="0">
                <a:solidFill>
                  <a:srgbClr val="CE9178"/>
                </a:solidFill>
                <a:effectLst/>
                <a:latin typeface="Consolas" panose="020B0609020204030204" pitchFamily="49" charset="0"/>
              </a:rPr>
              <a:t>"Bonjour"</a:t>
            </a:r>
            <a:r>
              <a:rPr lang="fr-CA" sz="1400" b="0" dirty="0">
                <a:solidFill>
                  <a:srgbClr val="D4D4D4"/>
                </a:solidFill>
                <a:effectLst/>
                <a:latin typeface="Consolas" panose="020B0609020204030204" pitchFamily="49" charset="0"/>
              </a:rPr>
              <a:t>;</a:t>
            </a:r>
          </a:p>
          <a:p>
            <a:br>
              <a:rPr lang="fr-CA" sz="1400" b="0" dirty="0">
                <a:solidFill>
                  <a:srgbClr val="D4D4D4"/>
                </a:solidFill>
                <a:effectLst/>
                <a:latin typeface="Consolas" panose="020B0609020204030204" pitchFamily="49" charset="0"/>
              </a:rPr>
            </a:br>
            <a:r>
              <a:rPr lang="fr-CA" sz="1400" b="0" dirty="0" err="1">
                <a:solidFill>
                  <a:srgbClr val="DCDCAA"/>
                </a:solidFill>
                <a:effectLst/>
                <a:latin typeface="Consolas" panose="020B0609020204030204" pitchFamily="49" charset="0"/>
              </a:rPr>
              <a:t>maFonction</a:t>
            </a:r>
            <a:r>
              <a:rPr lang="fr-CA" sz="1400" b="0" dirty="0">
                <a:solidFill>
                  <a:srgbClr val="D4D4D4"/>
                </a:solidFill>
                <a:effectLst/>
                <a:latin typeface="Consolas" panose="020B0609020204030204" pitchFamily="49" charset="0"/>
              </a:rPr>
              <a:t>(</a:t>
            </a:r>
            <a:r>
              <a:rPr lang="fr-CA" sz="1400" b="0" dirty="0" err="1">
                <a:solidFill>
                  <a:srgbClr val="9CDCFE"/>
                </a:solidFill>
                <a:effectLst/>
                <a:latin typeface="Consolas" panose="020B0609020204030204" pitchFamily="49" charset="0"/>
              </a:rPr>
              <a:t>monArgument</a:t>
            </a:r>
            <a:r>
              <a:rPr lang="fr-CA" sz="1400" b="0" dirty="0">
                <a:solidFill>
                  <a:srgbClr val="D4D4D4"/>
                </a:solidFill>
                <a:effectLst/>
                <a:latin typeface="Consolas" panose="020B0609020204030204" pitchFamily="49" charset="0"/>
              </a:rPr>
              <a:t>); </a:t>
            </a:r>
            <a:r>
              <a:rPr lang="fr-CA" sz="1400" b="0" dirty="0">
                <a:solidFill>
                  <a:srgbClr val="FF6F00"/>
                </a:solidFill>
                <a:effectLst/>
                <a:latin typeface="Consolas" panose="020B0609020204030204" pitchFamily="49" charset="0"/>
              </a:rPr>
              <a:t>// On obtient un log disant "Bonjour"</a:t>
            </a:r>
            <a:endParaRPr lang="fr-CA"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4927261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614613"/>
            <a:ext cx="8947150" cy="3633787"/>
          </a:xfrm>
        </p:spPr>
        <p:txBody>
          <a:bodyPr>
            <a:normAutofit/>
          </a:bodyPr>
          <a:lstStyle/>
          <a:p>
            <a:pPr marL="0" indent="0">
              <a:buNone/>
            </a:pPr>
            <a:r>
              <a:rPr lang="fr-CA" b="1" u="sng" dirty="0"/>
              <a:t>Valeur de retour</a:t>
            </a:r>
          </a:p>
          <a:p>
            <a:pPr marL="0" indent="0">
              <a:buNone/>
            </a:pPr>
            <a:r>
              <a:rPr lang="fr-CA" dirty="0"/>
              <a:t>Lors de l'exécution d’une fonction, il y a plusieurs traitements réalisés en son sein, et une valeur finale pourra être retournée avec le mot clé “return”. </a:t>
            </a:r>
          </a:p>
          <a:p>
            <a:pPr marL="0" indent="0">
              <a:buNone/>
            </a:pPr>
            <a:r>
              <a:rPr lang="fr-CA" dirty="0"/>
              <a:t>Cela permet de récupérer la valeur retournée par la fonction dans une variable, par exemple, et de l’exploiter dans le reste du code.</a:t>
            </a:r>
          </a:p>
        </p:txBody>
      </p:sp>
    </p:spTree>
    <p:extLst>
      <p:ext uri="{BB962C8B-B14F-4D97-AF65-F5344CB8AC3E}">
        <p14:creationId xmlns:p14="http://schemas.microsoft.com/office/powerpoint/2010/main" val="162371109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b="1" u="sng" dirty="0"/>
              <a:t>Valeur de retour</a:t>
            </a:r>
          </a:p>
          <a:p>
            <a:pPr marL="0" indent="0">
              <a:buNone/>
            </a:pPr>
            <a:r>
              <a:rPr lang="fr-CA" dirty="0"/>
              <a:t>Exemple :</a:t>
            </a:r>
          </a:p>
        </p:txBody>
      </p:sp>
      <p:sp>
        <p:nvSpPr>
          <p:cNvPr id="4" name="Rectangle 3">
            <a:extLst>
              <a:ext uri="{FF2B5EF4-FFF2-40B4-BE49-F238E27FC236}">
                <a16:creationId xmlns:a16="http://schemas.microsoft.com/office/drawing/2014/main" id="{6BF620F1-85C9-49EE-9745-E281DD4E4BF9}"/>
              </a:ext>
            </a:extLst>
          </p:cNvPr>
          <p:cNvSpPr/>
          <p:nvPr/>
        </p:nvSpPr>
        <p:spPr>
          <a:xfrm>
            <a:off x="2157412" y="3424748"/>
            <a:ext cx="8123583" cy="19282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400" b="0" dirty="0">
                <a:solidFill>
                  <a:srgbClr val="569CD6"/>
                </a:solidFill>
                <a:effectLst/>
                <a:latin typeface="Consolas" panose="020B0609020204030204" pitchFamily="49" charset="0"/>
              </a:rPr>
              <a:t>function</a:t>
            </a:r>
            <a:r>
              <a:rPr lang="fr-CA" sz="1400" b="0" dirty="0">
                <a:solidFill>
                  <a:srgbClr val="D4D4D4"/>
                </a:solidFill>
                <a:effectLst/>
                <a:latin typeface="Consolas" panose="020B0609020204030204" pitchFamily="49" charset="0"/>
              </a:rPr>
              <a:t> </a:t>
            </a:r>
            <a:r>
              <a:rPr lang="fr-CA" sz="1400" b="0" dirty="0">
                <a:solidFill>
                  <a:srgbClr val="DCDCAA"/>
                </a:solidFill>
                <a:effectLst/>
                <a:latin typeface="Consolas" panose="020B0609020204030204" pitchFamily="49" charset="0"/>
              </a:rPr>
              <a:t>additionner</a:t>
            </a:r>
            <a:r>
              <a:rPr lang="fr-CA" sz="1400" b="0" dirty="0">
                <a:solidFill>
                  <a:srgbClr val="D4D4D4"/>
                </a:solidFill>
                <a:effectLst/>
                <a:latin typeface="Consolas" panose="020B0609020204030204" pitchFamily="49" charset="0"/>
              </a:rPr>
              <a:t>(</a:t>
            </a:r>
            <a:r>
              <a:rPr lang="fr-CA" sz="1400" b="0" dirty="0">
                <a:solidFill>
                  <a:srgbClr val="9CDCFE"/>
                </a:solidFill>
                <a:effectLst/>
                <a:latin typeface="Consolas" panose="020B0609020204030204" pitchFamily="49" charset="0"/>
              </a:rPr>
              <a:t>valeur1</a:t>
            </a:r>
            <a:r>
              <a:rPr lang="fr-CA" sz="1400" b="0" dirty="0">
                <a:solidFill>
                  <a:srgbClr val="D4D4D4"/>
                </a:solidFill>
                <a:effectLst/>
                <a:latin typeface="Consolas" panose="020B0609020204030204" pitchFamily="49" charset="0"/>
              </a:rPr>
              <a:t>, </a:t>
            </a:r>
            <a:r>
              <a:rPr lang="fr-CA" sz="1400" b="0" dirty="0">
                <a:solidFill>
                  <a:srgbClr val="9CDCFE"/>
                </a:solidFill>
                <a:effectLst/>
                <a:latin typeface="Consolas" panose="020B0609020204030204" pitchFamily="49" charset="0"/>
              </a:rPr>
              <a:t>valeur2</a:t>
            </a:r>
            <a:r>
              <a:rPr lang="fr-CA" sz="1400" b="0" dirty="0">
                <a:solidFill>
                  <a:srgbClr val="D4D4D4"/>
                </a:solidFill>
                <a:effectLst/>
                <a:latin typeface="Consolas" panose="020B0609020204030204" pitchFamily="49" charset="0"/>
              </a:rPr>
              <a:t>) {</a:t>
            </a:r>
          </a:p>
          <a:p>
            <a:r>
              <a:rPr lang="fr-CA" sz="1400" b="0" dirty="0">
                <a:solidFill>
                  <a:srgbClr val="D4D4D4"/>
                </a:solidFill>
                <a:effectLst/>
                <a:latin typeface="Consolas" panose="020B0609020204030204" pitchFamily="49" charset="0"/>
              </a:rPr>
              <a:t>  </a:t>
            </a:r>
            <a:r>
              <a:rPr lang="fr-CA" sz="1400" b="0" dirty="0">
                <a:solidFill>
                  <a:srgbClr val="C586C0"/>
                </a:solidFill>
                <a:effectLst/>
                <a:latin typeface="Consolas" panose="020B0609020204030204" pitchFamily="49" charset="0"/>
              </a:rPr>
              <a:t>return</a:t>
            </a:r>
            <a:r>
              <a:rPr lang="fr-CA" sz="1400" b="0" dirty="0">
                <a:solidFill>
                  <a:srgbClr val="D4D4D4"/>
                </a:solidFill>
                <a:effectLst/>
                <a:latin typeface="Consolas" panose="020B0609020204030204" pitchFamily="49" charset="0"/>
              </a:rPr>
              <a:t> </a:t>
            </a:r>
            <a:r>
              <a:rPr lang="fr-CA" sz="1400" b="0" dirty="0">
                <a:solidFill>
                  <a:srgbClr val="9CDCFE"/>
                </a:solidFill>
                <a:effectLst/>
                <a:latin typeface="Consolas" panose="020B0609020204030204" pitchFamily="49" charset="0"/>
              </a:rPr>
              <a:t>valeur1</a:t>
            </a:r>
            <a:r>
              <a:rPr lang="fr-CA" sz="1400" b="0" dirty="0">
                <a:solidFill>
                  <a:srgbClr val="D4D4D4"/>
                </a:solidFill>
                <a:effectLst/>
                <a:latin typeface="Consolas" panose="020B0609020204030204" pitchFamily="49" charset="0"/>
              </a:rPr>
              <a:t> + </a:t>
            </a:r>
            <a:r>
              <a:rPr lang="fr-CA" sz="1400" b="0" dirty="0">
                <a:solidFill>
                  <a:srgbClr val="9CDCFE"/>
                </a:solidFill>
                <a:effectLst/>
                <a:latin typeface="Consolas" panose="020B0609020204030204" pitchFamily="49" charset="0"/>
              </a:rPr>
              <a:t>valeur2</a:t>
            </a:r>
            <a:r>
              <a:rPr lang="fr-CA" sz="1400" b="0" dirty="0">
                <a:solidFill>
                  <a:srgbClr val="D4D4D4"/>
                </a:solidFill>
                <a:effectLst/>
                <a:latin typeface="Consolas" panose="020B0609020204030204" pitchFamily="49" charset="0"/>
              </a:rPr>
              <a:t>; </a:t>
            </a:r>
            <a:r>
              <a:rPr lang="fr-CA" sz="1400" b="0" dirty="0">
                <a:solidFill>
                  <a:srgbClr val="FF6F00"/>
                </a:solidFill>
                <a:effectLst/>
                <a:latin typeface="Consolas" panose="020B0609020204030204" pitchFamily="49" charset="0"/>
              </a:rPr>
              <a:t>// la fonction additionner va retourner la somme de valeur1 et valeur2</a:t>
            </a:r>
            <a:endParaRPr lang="fr-CA" sz="1400" b="0" dirty="0">
              <a:solidFill>
                <a:srgbClr val="D4D4D4"/>
              </a:solidFill>
              <a:effectLst/>
              <a:latin typeface="Consolas" panose="020B0609020204030204" pitchFamily="49" charset="0"/>
            </a:endParaRPr>
          </a:p>
          <a:p>
            <a:r>
              <a:rPr lang="fr-CA" sz="1400" b="0" dirty="0">
                <a:solidFill>
                  <a:srgbClr val="D4D4D4"/>
                </a:solidFill>
                <a:effectLst/>
                <a:latin typeface="Consolas" panose="020B0609020204030204" pitchFamily="49" charset="0"/>
              </a:rPr>
              <a:t>}</a:t>
            </a:r>
          </a:p>
          <a:p>
            <a:br>
              <a:rPr lang="fr-CA" sz="1400" b="0" dirty="0">
                <a:solidFill>
                  <a:srgbClr val="D4D4D4"/>
                </a:solidFill>
                <a:effectLst/>
                <a:latin typeface="Consolas" panose="020B0609020204030204" pitchFamily="49" charset="0"/>
              </a:rPr>
            </a:br>
            <a:r>
              <a:rPr lang="fr-CA" sz="1400" b="0" dirty="0">
                <a:solidFill>
                  <a:srgbClr val="569CD6"/>
                </a:solidFill>
                <a:effectLst/>
                <a:latin typeface="Consolas" panose="020B0609020204030204" pitchFamily="49" charset="0"/>
              </a:rPr>
              <a:t>let</a:t>
            </a:r>
            <a:r>
              <a:rPr lang="fr-CA" sz="1400" b="0" dirty="0">
                <a:solidFill>
                  <a:srgbClr val="D4D4D4"/>
                </a:solidFill>
                <a:effectLst/>
                <a:latin typeface="Consolas" panose="020B0609020204030204" pitchFamily="49" charset="0"/>
              </a:rPr>
              <a:t> </a:t>
            </a:r>
            <a:r>
              <a:rPr lang="fr-CA" sz="1400" b="0" dirty="0" err="1">
                <a:solidFill>
                  <a:srgbClr val="9CDCFE"/>
                </a:solidFill>
                <a:effectLst/>
                <a:latin typeface="Consolas" panose="020B0609020204030204" pitchFamily="49" charset="0"/>
              </a:rPr>
              <a:t>resultat</a:t>
            </a:r>
            <a:r>
              <a:rPr lang="fr-CA" sz="1400" b="0" dirty="0">
                <a:solidFill>
                  <a:srgbClr val="D4D4D4"/>
                </a:solidFill>
                <a:effectLst/>
                <a:latin typeface="Consolas" panose="020B0609020204030204" pitchFamily="49" charset="0"/>
              </a:rPr>
              <a:t> = </a:t>
            </a:r>
            <a:r>
              <a:rPr lang="fr-CA" sz="1400" b="0" dirty="0">
                <a:solidFill>
                  <a:srgbClr val="DCDCAA"/>
                </a:solidFill>
                <a:effectLst/>
                <a:latin typeface="Consolas" panose="020B0609020204030204" pitchFamily="49" charset="0"/>
              </a:rPr>
              <a:t>additionner</a:t>
            </a:r>
            <a:r>
              <a:rPr lang="fr-CA" sz="1400" b="0" dirty="0">
                <a:solidFill>
                  <a:srgbClr val="D4D4D4"/>
                </a:solidFill>
                <a:effectLst/>
                <a:latin typeface="Consolas" panose="020B0609020204030204" pitchFamily="49" charset="0"/>
              </a:rPr>
              <a:t>(</a:t>
            </a:r>
            <a:r>
              <a:rPr lang="fr-CA" sz="1400" b="0" dirty="0">
                <a:solidFill>
                  <a:srgbClr val="B5CEA8"/>
                </a:solidFill>
                <a:effectLst/>
                <a:latin typeface="Consolas" panose="020B0609020204030204" pitchFamily="49" charset="0"/>
              </a:rPr>
              <a:t>12</a:t>
            </a:r>
            <a:r>
              <a:rPr lang="fr-CA" sz="1400" b="0" dirty="0">
                <a:solidFill>
                  <a:srgbClr val="D4D4D4"/>
                </a:solidFill>
                <a:effectLst/>
                <a:latin typeface="Consolas" panose="020B0609020204030204" pitchFamily="49" charset="0"/>
              </a:rPr>
              <a:t>, </a:t>
            </a:r>
            <a:r>
              <a:rPr lang="fr-CA" sz="1400" b="0" dirty="0">
                <a:solidFill>
                  <a:srgbClr val="B5CEA8"/>
                </a:solidFill>
                <a:effectLst/>
                <a:latin typeface="Consolas" panose="020B0609020204030204" pitchFamily="49" charset="0"/>
              </a:rPr>
              <a:t>13</a:t>
            </a:r>
            <a:r>
              <a:rPr lang="fr-CA" sz="1400" b="0" dirty="0">
                <a:solidFill>
                  <a:srgbClr val="D4D4D4"/>
                </a:solidFill>
                <a:effectLst/>
                <a:latin typeface="Consolas" panose="020B0609020204030204" pitchFamily="49" charset="0"/>
              </a:rPr>
              <a:t>); </a:t>
            </a:r>
            <a:r>
              <a:rPr lang="fr-CA" sz="1400" b="0" dirty="0">
                <a:solidFill>
                  <a:srgbClr val="FF6F00"/>
                </a:solidFill>
                <a:effectLst/>
                <a:latin typeface="Consolas" panose="020B0609020204030204" pitchFamily="49" charset="0"/>
              </a:rPr>
              <a:t>// </a:t>
            </a:r>
            <a:r>
              <a:rPr lang="fr-CA" sz="1400" b="0" dirty="0" err="1">
                <a:solidFill>
                  <a:srgbClr val="FF6F00"/>
                </a:solidFill>
                <a:effectLst/>
                <a:latin typeface="Consolas" panose="020B0609020204030204" pitchFamily="49" charset="0"/>
              </a:rPr>
              <a:t>resultat</a:t>
            </a:r>
            <a:r>
              <a:rPr lang="fr-CA" sz="1400" b="0" dirty="0">
                <a:solidFill>
                  <a:srgbClr val="FF6F00"/>
                </a:solidFill>
                <a:effectLst/>
                <a:latin typeface="Consolas" panose="020B0609020204030204" pitchFamily="49" charset="0"/>
              </a:rPr>
              <a:t> vaudra 25</a:t>
            </a:r>
            <a:endParaRPr lang="fr-CA"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976522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942975"/>
          </a:xfrm>
        </p:spPr>
        <p:txBody>
          <a:bodyPr/>
          <a:lstStyle/>
          <a:p>
            <a:pPr algn="ctr"/>
            <a:r>
              <a:rPr lang="fr-FR" b="1" dirty="0">
                <a:solidFill>
                  <a:srgbClr val="0070C0"/>
                </a:solidFill>
              </a:rPr>
              <a:t>Vocabulaire avec le glossaire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1576388"/>
            <a:ext cx="8947150" cy="4672012"/>
          </a:xfrm>
        </p:spPr>
        <p:txBody>
          <a:bodyPr>
            <a:normAutofit/>
          </a:bodyPr>
          <a:lstStyle/>
          <a:p>
            <a:pPr marL="0" indent="0">
              <a:buNone/>
            </a:pPr>
            <a:r>
              <a:rPr lang="fr-CA" b="1" u="sng" dirty="0"/>
              <a:t>Récursivité</a:t>
            </a:r>
          </a:p>
          <a:p>
            <a:pPr marL="0" indent="0">
              <a:buNone/>
            </a:pPr>
            <a:r>
              <a:rPr lang="fr-CA" dirty="0"/>
              <a:t>La récursivité est un concept dans lequel un élément fait appel à lui-même. </a:t>
            </a:r>
          </a:p>
          <a:p>
            <a:pPr marL="0" indent="0">
              <a:buNone/>
            </a:pPr>
            <a:r>
              <a:rPr lang="fr-CA" dirty="0"/>
              <a:t>Par exemple, une fonction récursive est une fonction qui s'appelle elle-même d'une façon ou d'une autre.</a:t>
            </a:r>
          </a:p>
          <a:p>
            <a:pPr marL="0" indent="0">
              <a:buNone/>
            </a:pPr>
            <a:r>
              <a:rPr lang="fr-CA" dirty="0"/>
              <a:t>Exemple :</a:t>
            </a:r>
          </a:p>
        </p:txBody>
      </p:sp>
      <p:sp>
        <p:nvSpPr>
          <p:cNvPr id="4" name="Rectangle 3">
            <a:extLst>
              <a:ext uri="{FF2B5EF4-FFF2-40B4-BE49-F238E27FC236}">
                <a16:creationId xmlns:a16="http://schemas.microsoft.com/office/drawing/2014/main" id="{6BF620F1-85C9-49EE-9745-E281DD4E4BF9}"/>
              </a:ext>
            </a:extLst>
          </p:cNvPr>
          <p:cNvSpPr/>
          <p:nvPr/>
        </p:nvSpPr>
        <p:spPr>
          <a:xfrm>
            <a:off x="2033587" y="4455661"/>
            <a:ext cx="8123583" cy="163474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400" b="0" dirty="0">
                <a:solidFill>
                  <a:srgbClr val="569CD6"/>
                </a:solidFill>
                <a:effectLst/>
                <a:latin typeface="Consolas" panose="020B0609020204030204" pitchFamily="49" charset="0"/>
              </a:rPr>
              <a:t>function</a:t>
            </a: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factorielle</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number</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number</a:t>
            </a:r>
            <a:r>
              <a:rPr lang="en-US" sz="1400" b="0" dirty="0">
                <a:solidFill>
                  <a:srgbClr val="D4D4D4"/>
                </a:solidFill>
                <a:effectLst/>
                <a:latin typeface="Consolas" panose="020B0609020204030204" pitchFamily="49" charset="0"/>
              </a:rPr>
              <a:t> &lt;=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else</a:t>
            </a: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number</a:t>
            </a:r>
            <a:r>
              <a:rPr lang="en-US" sz="1400" b="0" dirty="0">
                <a:solidFill>
                  <a:srgbClr val="D4D4D4"/>
                </a:solidFill>
                <a:effectLst/>
                <a:latin typeface="Consolas" panose="020B0609020204030204" pitchFamily="49" charset="0"/>
              </a:rPr>
              <a:t> * </a:t>
            </a:r>
            <a:r>
              <a:rPr lang="en-US" sz="1400" b="0" dirty="0" err="1">
                <a:solidFill>
                  <a:srgbClr val="DCDCAA"/>
                </a:solidFill>
                <a:effectLst/>
                <a:latin typeface="Consolas" panose="020B0609020204030204" pitchFamily="49" charset="0"/>
              </a:rPr>
              <a:t>factorielle</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number</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47372792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t 7">
            <a:extLst>
              <a:ext uri="{FF2B5EF4-FFF2-40B4-BE49-F238E27FC236}">
                <a16:creationId xmlns:a16="http://schemas.microsoft.com/office/drawing/2014/main" id="{442B4B0E-190C-4934-891C-5944FB5CCF77}"/>
              </a:ext>
            </a:extLst>
          </p:cNvPr>
          <p:cNvGraphicFramePr>
            <a:graphicFrameLocks noChangeAspect="1"/>
          </p:cNvGraphicFramePr>
          <p:nvPr>
            <p:extLst>
              <p:ext uri="{D42A27DB-BD31-4B8C-83A1-F6EECF244321}">
                <p14:modId xmlns:p14="http://schemas.microsoft.com/office/powerpoint/2010/main" val="2099621711"/>
              </p:ext>
            </p:extLst>
          </p:nvPr>
        </p:nvGraphicFramePr>
        <p:xfrm>
          <a:off x="1990725" y="595312"/>
          <a:ext cx="8210113" cy="5667375"/>
        </p:xfrm>
        <a:graphic>
          <a:graphicData uri="http://schemas.openxmlformats.org/presentationml/2006/ole">
            <mc:AlternateContent xmlns:mc="http://schemas.openxmlformats.org/markup-compatibility/2006">
              <mc:Choice xmlns:v="urn:schemas-microsoft-com:vml" Requires="v">
                <p:oleObj name="Acrobat Document" r:id="rId2" imgW="8019808" imgH="5667341" progId="Acrobat.Document.DC">
                  <p:embed/>
                </p:oleObj>
              </mc:Choice>
              <mc:Fallback>
                <p:oleObj name="Acrobat Document" r:id="rId2" imgW="8019808" imgH="5667341" progId="Acrobat.Document.DC">
                  <p:embed/>
                  <p:pic>
                    <p:nvPicPr>
                      <p:cNvPr id="0" name=""/>
                      <p:cNvPicPr/>
                      <p:nvPr/>
                    </p:nvPicPr>
                    <p:blipFill>
                      <a:blip r:embed="rId3"/>
                      <a:stretch>
                        <a:fillRect/>
                      </a:stretch>
                    </p:blipFill>
                    <p:spPr>
                      <a:xfrm>
                        <a:off x="1990725" y="595312"/>
                        <a:ext cx="8210113" cy="5667375"/>
                      </a:xfrm>
                      <a:prstGeom prst="rect">
                        <a:avLst/>
                      </a:prstGeom>
                    </p:spPr>
                  </p:pic>
                </p:oleObj>
              </mc:Fallback>
            </mc:AlternateContent>
          </a:graphicData>
        </a:graphic>
      </p:graphicFrame>
    </p:spTree>
    <p:extLst>
      <p:ext uri="{BB962C8B-B14F-4D97-AF65-F5344CB8AC3E}">
        <p14:creationId xmlns:p14="http://schemas.microsoft.com/office/powerpoint/2010/main" val="3764759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Modifier la valeur d’une variable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a:lstStyle/>
          <a:p>
            <a:pPr marL="0" indent="0">
              <a:buNone/>
            </a:pPr>
            <a:r>
              <a:rPr lang="fr-FR" b="1" i="1" dirty="0"/>
              <a:t>Opérateurs arithmétiques : addition et soustraction</a:t>
            </a:r>
          </a:p>
          <a:p>
            <a:pPr marL="0" indent="0">
              <a:buNone/>
            </a:pPr>
            <a:r>
              <a:rPr lang="fr-CA" dirty="0"/>
              <a:t>Enfin, vous pouvez utiliser   ++  ou   --  pour ajouter ou soustraire 1 (incrément ou décrément) :</a:t>
            </a:r>
          </a:p>
          <a:p>
            <a:pPr marL="0" indent="0">
              <a:buNone/>
            </a:pPr>
            <a:endParaRPr lang="fr-CA" dirty="0"/>
          </a:p>
          <a:p>
            <a:pPr marL="0" indent="0">
              <a:buNone/>
            </a:pPr>
            <a:endParaRPr lang="fr-FR" dirty="0"/>
          </a:p>
        </p:txBody>
      </p:sp>
      <p:sp>
        <p:nvSpPr>
          <p:cNvPr id="5" name="Rectangle 4">
            <a:extLst>
              <a:ext uri="{FF2B5EF4-FFF2-40B4-BE49-F238E27FC236}">
                <a16:creationId xmlns:a16="http://schemas.microsoft.com/office/drawing/2014/main" id="{4BA717A7-D5F4-40FB-8429-6169354FC149}"/>
              </a:ext>
            </a:extLst>
          </p:cNvPr>
          <p:cNvSpPr/>
          <p:nvPr/>
        </p:nvSpPr>
        <p:spPr>
          <a:xfrm>
            <a:off x="2000350" y="3570593"/>
            <a:ext cx="8176591" cy="1034034"/>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CA" b="0" dirty="0">
                <a:solidFill>
                  <a:srgbClr val="569CD6"/>
                </a:solidFill>
                <a:effectLst/>
                <a:latin typeface="Consolas" panose="020B0609020204030204" pitchFamily="49" charset="0"/>
              </a:rPr>
              <a:t>let</a:t>
            </a:r>
            <a:r>
              <a:rPr lang="fr-CA" b="0" dirty="0">
                <a:solidFill>
                  <a:srgbClr val="D4D4D4"/>
                </a:solidFill>
                <a:effectLst/>
                <a:latin typeface="Consolas" panose="020B0609020204030204" pitchFamily="49" charset="0"/>
              </a:rPr>
              <a:t> </a:t>
            </a:r>
            <a:r>
              <a:rPr lang="fr-CA" b="0" dirty="0" err="1">
                <a:solidFill>
                  <a:srgbClr val="9CDCFE"/>
                </a:solidFill>
                <a:effectLst/>
                <a:latin typeface="Consolas" panose="020B0609020204030204" pitchFamily="49" charset="0"/>
              </a:rPr>
              <a:t>numberOfLikes</a:t>
            </a:r>
            <a:r>
              <a:rPr lang="fr-CA" b="0" dirty="0">
                <a:solidFill>
                  <a:srgbClr val="D4D4D4"/>
                </a:solidFill>
                <a:effectLst/>
                <a:latin typeface="Consolas" panose="020B0609020204030204" pitchFamily="49" charset="0"/>
              </a:rPr>
              <a:t> = </a:t>
            </a:r>
            <a:r>
              <a:rPr lang="fr-CA" b="0" dirty="0">
                <a:solidFill>
                  <a:srgbClr val="B5CEA8"/>
                </a:solidFill>
                <a:effectLst/>
                <a:latin typeface="Consolas" panose="020B0609020204030204" pitchFamily="49" charset="0"/>
              </a:rPr>
              <a:t>10</a:t>
            </a:r>
            <a:r>
              <a:rPr lang="fr-CA" b="0" dirty="0">
                <a:solidFill>
                  <a:srgbClr val="D4D4D4"/>
                </a:solidFill>
                <a:effectLst/>
                <a:latin typeface="Consolas" panose="020B0609020204030204" pitchFamily="49" charset="0"/>
              </a:rPr>
              <a:t>;</a:t>
            </a:r>
          </a:p>
          <a:p>
            <a:r>
              <a:rPr lang="fr-CA" b="0" dirty="0" err="1">
                <a:solidFill>
                  <a:srgbClr val="9CDCFE"/>
                </a:solidFill>
                <a:effectLst/>
                <a:latin typeface="Consolas"/>
              </a:rPr>
              <a:t>numberOfLikes</a:t>
            </a:r>
            <a:r>
              <a:rPr lang="fr-CA" b="0" dirty="0">
                <a:solidFill>
                  <a:srgbClr val="D4D4D4"/>
                </a:solidFill>
                <a:effectLst/>
                <a:latin typeface="Consolas"/>
              </a:rPr>
              <a:t>++; </a:t>
            </a:r>
            <a:r>
              <a:rPr lang="fr-CA" b="0" dirty="0">
                <a:solidFill>
                  <a:srgbClr val="FF6F00"/>
                </a:solidFill>
                <a:effectLst/>
                <a:latin typeface="Consolas"/>
              </a:rPr>
              <a:t>// cela fait 11</a:t>
            </a:r>
            <a:endParaRPr lang="fr-CA" b="0" dirty="0">
              <a:solidFill>
                <a:srgbClr val="D4D4D4"/>
              </a:solidFill>
              <a:effectLst/>
              <a:latin typeface="Consolas"/>
            </a:endParaRPr>
          </a:p>
          <a:p>
            <a:r>
              <a:rPr lang="fr-CA" b="0" dirty="0" err="1">
                <a:solidFill>
                  <a:srgbClr val="9CDCFE"/>
                </a:solidFill>
                <a:effectLst/>
                <a:latin typeface="Consolas" panose="020B0609020204030204" pitchFamily="49" charset="0"/>
              </a:rPr>
              <a:t>numberOfLikes</a:t>
            </a:r>
            <a:r>
              <a:rPr lang="fr-CA" b="0" dirty="0">
                <a:solidFill>
                  <a:srgbClr val="D4D4D4"/>
                </a:solidFill>
                <a:effectLst/>
                <a:latin typeface="Consolas" panose="020B0609020204030204" pitchFamily="49" charset="0"/>
              </a:rPr>
              <a:t>--; </a:t>
            </a:r>
            <a:r>
              <a:rPr lang="fr-CA" b="0" dirty="0">
                <a:solidFill>
                  <a:srgbClr val="FF6F00"/>
                </a:solidFill>
                <a:effectLst/>
                <a:latin typeface="Consolas" panose="020B0609020204030204" pitchFamily="49" charset="0"/>
              </a:rPr>
              <a:t>// et on revient à 10</a:t>
            </a:r>
            <a:endParaRPr lang="fr-CA"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10027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Modifier la valeur d’une variable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a:lstStyle/>
          <a:p>
            <a:pPr marL="0" indent="0">
              <a:buNone/>
            </a:pPr>
            <a:r>
              <a:rPr lang="fr-FR" b="1" i="1" dirty="0"/>
              <a:t>Opérateurs arithmétiques : multiplication et division</a:t>
            </a:r>
          </a:p>
          <a:p>
            <a:pPr marL="0" indent="0">
              <a:buNone/>
            </a:pPr>
            <a:r>
              <a:rPr lang="fr-CA" dirty="0"/>
              <a:t>Les opérations de multiplication et de division utilisent les opérateurs   *  et   /  :</a:t>
            </a:r>
          </a:p>
          <a:p>
            <a:pPr marL="0" indent="0">
              <a:buNone/>
            </a:pPr>
            <a:endParaRPr lang="fr-CA" dirty="0"/>
          </a:p>
          <a:p>
            <a:pPr marL="0" indent="0">
              <a:buNone/>
            </a:pPr>
            <a:endParaRPr lang="fr-CA" dirty="0"/>
          </a:p>
          <a:p>
            <a:pPr marL="0" indent="0">
              <a:buNone/>
            </a:pPr>
            <a:endParaRPr lang="fr-FR" dirty="0"/>
          </a:p>
        </p:txBody>
      </p:sp>
      <p:sp>
        <p:nvSpPr>
          <p:cNvPr id="5" name="Rectangle 4">
            <a:extLst>
              <a:ext uri="{FF2B5EF4-FFF2-40B4-BE49-F238E27FC236}">
                <a16:creationId xmlns:a16="http://schemas.microsoft.com/office/drawing/2014/main" id="{4BA717A7-D5F4-40FB-8429-6169354FC149}"/>
              </a:ext>
            </a:extLst>
          </p:cNvPr>
          <p:cNvSpPr/>
          <p:nvPr/>
        </p:nvSpPr>
        <p:spPr>
          <a:xfrm>
            <a:off x="2000349" y="3667049"/>
            <a:ext cx="8176591" cy="14978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costPerProduct</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20</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numberOfProducts</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5</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totalCost</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costPerProduct</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numberOfProducts</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averageCostPerProduct</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totalCost</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numberOfProducts</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391068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Modifier la valeur d’une variable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556554" y="2052638"/>
            <a:ext cx="9082187" cy="4195762"/>
          </a:xfrm>
        </p:spPr>
        <p:txBody>
          <a:bodyPr/>
          <a:lstStyle/>
          <a:p>
            <a:pPr marL="0" indent="0">
              <a:buNone/>
            </a:pPr>
            <a:r>
              <a:rPr lang="fr-FR" b="1" i="1" dirty="0"/>
              <a:t>Opérateurs arithmétiques : multiplication et division</a:t>
            </a:r>
          </a:p>
          <a:p>
            <a:pPr marL="0" indent="0">
              <a:buNone/>
            </a:pPr>
            <a:r>
              <a:rPr lang="fr-CA" dirty="0"/>
              <a:t>Comme pour l'addition et la soustraction, il existe aussi les opérateurs   *=  et   /=  pour multiplier ou diviser un nombre :</a:t>
            </a:r>
          </a:p>
          <a:p>
            <a:pPr marL="0" indent="0">
              <a:buNone/>
            </a:pPr>
            <a:endParaRPr lang="fr-CA" dirty="0"/>
          </a:p>
          <a:p>
            <a:pPr marL="0" indent="0">
              <a:buNone/>
            </a:pPr>
            <a:endParaRPr lang="fr-FR" dirty="0"/>
          </a:p>
        </p:txBody>
      </p:sp>
      <p:sp>
        <p:nvSpPr>
          <p:cNvPr id="5" name="Rectangle 4">
            <a:extLst>
              <a:ext uri="{FF2B5EF4-FFF2-40B4-BE49-F238E27FC236}">
                <a16:creationId xmlns:a16="http://schemas.microsoft.com/office/drawing/2014/main" id="{4BA717A7-D5F4-40FB-8429-6169354FC149}"/>
              </a:ext>
            </a:extLst>
          </p:cNvPr>
          <p:cNvSpPr/>
          <p:nvPr/>
        </p:nvSpPr>
        <p:spPr>
          <a:xfrm>
            <a:off x="2000350" y="3966062"/>
            <a:ext cx="8176591" cy="11533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b="0" dirty="0">
                <a:solidFill>
                  <a:srgbClr val="569CD6"/>
                </a:solidFill>
                <a:effectLst/>
                <a:latin typeface="Consolas" panose="020B0609020204030204" pitchFamily="49" charset="0"/>
              </a:rPr>
              <a:t>let</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numberOfCats</a:t>
            </a:r>
            <a:r>
              <a:rPr lang="fr-FR" b="0" dirty="0">
                <a:solidFill>
                  <a:srgbClr val="D4D4D4"/>
                </a:solidFill>
                <a:effectLst/>
                <a:latin typeface="Consolas" panose="020B0609020204030204" pitchFamily="49" charset="0"/>
              </a:rPr>
              <a:t> = </a:t>
            </a:r>
            <a:r>
              <a:rPr lang="fr-FR" b="0" dirty="0">
                <a:solidFill>
                  <a:srgbClr val="B5CEA8"/>
                </a:solidFill>
                <a:effectLst/>
                <a:latin typeface="Consolas" panose="020B0609020204030204" pitchFamily="49" charset="0"/>
              </a:rPr>
              <a:t>2</a:t>
            </a:r>
            <a:r>
              <a:rPr lang="fr-FR" b="0" dirty="0">
                <a:solidFill>
                  <a:srgbClr val="D4D4D4"/>
                </a:solidFill>
                <a:effectLst/>
                <a:latin typeface="Consolas" panose="020B0609020204030204" pitchFamily="49" charset="0"/>
              </a:rPr>
              <a:t>;</a:t>
            </a:r>
          </a:p>
          <a:p>
            <a:r>
              <a:rPr lang="fr-FR" b="0" dirty="0" err="1">
                <a:solidFill>
                  <a:srgbClr val="9CDCFE"/>
                </a:solidFill>
                <a:effectLst/>
                <a:latin typeface="Consolas" panose="020B0609020204030204" pitchFamily="49" charset="0"/>
              </a:rPr>
              <a:t>numberOfCats</a:t>
            </a:r>
            <a:r>
              <a:rPr lang="fr-FR" b="0" dirty="0">
                <a:solidFill>
                  <a:srgbClr val="D4D4D4"/>
                </a:solidFill>
                <a:effectLst/>
                <a:latin typeface="Consolas" panose="020B0609020204030204" pitchFamily="49" charset="0"/>
              </a:rPr>
              <a:t> *= </a:t>
            </a:r>
            <a:r>
              <a:rPr lang="fr-FR" b="0" dirty="0">
                <a:solidFill>
                  <a:srgbClr val="B5CEA8"/>
                </a:solidFill>
                <a:effectLst/>
                <a:latin typeface="Consolas" panose="020B0609020204030204" pitchFamily="49" charset="0"/>
              </a:rPr>
              <a:t>6</a:t>
            </a:r>
            <a:r>
              <a:rPr lang="fr-FR" b="0" dirty="0">
                <a:solidFill>
                  <a:srgbClr val="D4D4D4"/>
                </a:solidFill>
                <a:effectLst/>
                <a:latin typeface="Consolas" panose="020B0609020204030204" pitchFamily="49" charset="0"/>
              </a:rPr>
              <a:t>;  </a:t>
            </a:r>
            <a:r>
              <a:rPr lang="fr-FR" b="0" dirty="0">
                <a:solidFill>
                  <a:srgbClr val="FF6F00"/>
                </a:solidFill>
                <a:effectLst/>
                <a:latin typeface="Consolas" panose="020B0609020204030204" pitchFamily="49" charset="0"/>
              </a:rPr>
              <a:t>// </a:t>
            </a:r>
            <a:r>
              <a:rPr lang="fr-FR" b="0" dirty="0" err="1">
                <a:solidFill>
                  <a:srgbClr val="FF6F00"/>
                </a:solidFill>
                <a:effectLst/>
                <a:latin typeface="Consolas" panose="020B0609020204030204" pitchFamily="49" charset="0"/>
              </a:rPr>
              <a:t>numberOfCats</a:t>
            </a:r>
            <a:r>
              <a:rPr lang="fr-FR" b="0" dirty="0">
                <a:solidFill>
                  <a:srgbClr val="FF6F00"/>
                </a:solidFill>
                <a:effectLst/>
                <a:latin typeface="Consolas" panose="020B0609020204030204" pitchFamily="49" charset="0"/>
              </a:rPr>
              <a:t> vaut maintenant 2*6 = 12;</a:t>
            </a:r>
            <a:endParaRPr lang="fr-FR" b="0" dirty="0">
              <a:solidFill>
                <a:srgbClr val="D4D4D4"/>
              </a:solidFill>
              <a:effectLst/>
              <a:latin typeface="Consolas" panose="020B0609020204030204" pitchFamily="49" charset="0"/>
            </a:endParaRPr>
          </a:p>
          <a:p>
            <a:r>
              <a:rPr lang="fr-FR" b="0" dirty="0" err="1">
                <a:solidFill>
                  <a:srgbClr val="9CDCFE"/>
                </a:solidFill>
                <a:effectLst/>
                <a:latin typeface="Consolas" panose="020B0609020204030204" pitchFamily="49" charset="0"/>
              </a:rPr>
              <a:t>numberOfCats</a:t>
            </a:r>
            <a:r>
              <a:rPr lang="fr-FR" b="0" dirty="0">
                <a:solidFill>
                  <a:srgbClr val="D4D4D4"/>
                </a:solidFill>
                <a:effectLst/>
                <a:latin typeface="Consolas" panose="020B0609020204030204" pitchFamily="49" charset="0"/>
              </a:rPr>
              <a:t> /= </a:t>
            </a:r>
            <a:r>
              <a:rPr lang="fr-FR" b="0" dirty="0">
                <a:solidFill>
                  <a:srgbClr val="B5CEA8"/>
                </a:solidFill>
                <a:effectLst/>
                <a:latin typeface="Consolas" panose="020B0609020204030204" pitchFamily="49" charset="0"/>
              </a:rPr>
              <a:t>3</a:t>
            </a:r>
            <a:r>
              <a:rPr lang="fr-FR" b="0" dirty="0">
                <a:solidFill>
                  <a:srgbClr val="D4D4D4"/>
                </a:solidFill>
                <a:effectLst/>
                <a:latin typeface="Consolas" panose="020B0609020204030204" pitchFamily="49" charset="0"/>
              </a:rPr>
              <a:t>;  </a:t>
            </a:r>
            <a:r>
              <a:rPr lang="fr-FR" b="0" dirty="0">
                <a:solidFill>
                  <a:srgbClr val="FF6F00"/>
                </a:solidFill>
                <a:effectLst/>
                <a:latin typeface="Consolas" panose="020B0609020204030204" pitchFamily="49" charset="0"/>
              </a:rPr>
              <a:t>// </a:t>
            </a:r>
            <a:r>
              <a:rPr lang="fr-FR" b="0" dirty="0" err="1">
                <a:solidFill>
                  <a:srgbClr val="FF6F00"/>
                </a:solidFill>
                <a:effectLst/>
                <a:latin typeface="Consolas" panose="020B0609020204030204" pitchFamily="49" charset="0"/>
              </a:rPr>
              <a:t>numberOfCats</a:t>
            </a:r>
            <a:r>
              <a:rPr lang="fr-FR" b="0" dirty="0">
                <a:solidFill>
                  <a:srgbClr val="FF6F00"/>
                </a:solidFill>
                <a:effectLst/>
                <a:latin typeface="Consolas" panose="020B0609020204030204" pitchFamily="49" charset="0"/>
              </a:rPr>
              <a:t> vaut maintenant 12/3 = 4;</a:t>
            </a:r>
            <a:endParaRPr lang="fr-FR"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21248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165E8F-06AC-4F47-A957-00805AED59E1}"/>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Exercice 2</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BE1A7263-0B4C-473C-8481-CE8B8CCD73CA}"/>
              </a:ext>
            </a:extLst>
          </p:cNvPr>
          <p:cNvSpPr>
            <a:spLocks noGrp="1"/>
          </p:cNvSpPr>
          <p:nvPr>
            <p:ph idx="4294967295"/>
          </p:nvPr>
        </p:nvSpPr>
        <p:spPr>
          <a:xfrm>
            <a:off x="1619250" y="2052638"/>
            <a:ext cx="8947150" cy="4195762"/>
          </a:xfrm>
          <a:solidFill>
            <a:schemeClr val="accent2"/>
          </a:solidFill>
        </p:spPr>
        <p:txBody>
          <a:bodyPr>
            <a:normAutofit/>
          </a:bodyPr>
          <a:lstStyle/>
          <a:p>
            <a:pPr marL="0" indent="0">
              <a:buNone/>
            </a:pPr>
            <a:r>
              <a:rPr lang="fr-FR" b="1" dirty="0"/>
              <a:t>Utilisation de opérateurs</a:t>
            </a:r>
          </a:p>
          <a:p>
            <a:pPr marL="914400" lvl="1" indent="-457200">
              <a:buFont typeface="+mj-lt"/>
              <a:buAutoNum type="arabicPeriod"/>
            </a:pPr>
            <a:r>
              <a:rPr lang="fr-CA" dirty="0"/>
              <a:t>Dans l'éditeur JavaScript, créez deux variables,  </a:t>
            </a:r>
            <a:r>
              <a:rPr lang="fr-CA" b="1" dirty="0" err="1"/>
              <a:t>episodeTime</a:t>
            </a:r>
            <a:r>
              <a:rPr lang="fr-CA" dirty="0"/>
              <a:t>  et  </a:t>
            </a:r>
            <a:r>
              <a:rPr lang="fr-CA" b="1" dirty="0" err="1"/>
              <a:t>commercialTime</a:t>
            </a:r>
            <a:r>
              <a:rPr lang="fr-CA" dirty="0"/>
              <a:t>  ("temps de l'épisode" et "temps des pubs"), avec des valeurs appropriées (50 et 5, par exemple).</a:t>
            </a:r>
          </a:p>
          <a:p>
            <a:pPr marL="914400" lvl="1" indent="-457200">
              <a:buFont typeface="+mj-lt"/>
              <a:buAutoNum type="arabicPeriod"/>
            </a:pPr>
            <a:r>
              <a:rPr lang="fr-CA" dirty="0"/>
              <a:t>À l'aide des deux variables de temps que vous venez de créer, ainsi que du nombre d'épisodes et du nombre de saisons (variables préexistantes), créez une variable nommée  </a:t>
            </a:r>
            <a:r>
              <a:rPr lang="fr-CA" b="1" dirty="0" err="1"/>
              <a:t>totalShowTime</a:t>
            </a:r>
            <a:r>
              <a:rPr lang="fr-CA" dirty="0"/>
              <a:t>  qui contient le temps de visionnage total de cette série.</a:t>
            </a:r>
          </a:p>
          <a:p>
            <a:pPr marL="457200" lvl="1" indent="0">
              <a:buNone/>
            </a:pPr>
            <a:r>
              <a:rPr lang="fr-CA" dirty="0"/>
              <a:t>Les variables  </a:t>
            </a:r>
            <a:r>
              <a:rPr lang="fr-CA" b="1" dirty="0" err="1"/>
              <a:t>numberOfSeasons</a:t>
            </a:r>
            <a:r>
              <a:rPr lang="fr-CA" dirty="0"/>
              <a:t>  et  </a:t>
            </a:r>
            <a:r>
              <a:rPr lang="fr-CA" b="1" dirty="0" err="1"/>
              <a:t>numberOfEpisodes</a:t>
            </a:r>
            <a:r>
              <a:rPr lang="fr-CA" dirty="0"/>
              <a:t>  ont déjà été déclarées pour vous.</a:t>
            </a:r>
            <a:endParaRPr lang="fr-FR" dirty="0"/>
          </a:p>
        </p:txBody>
      </p:sp>
    </p:spTree>
    <p:extLst>
      <p:ext uri="{BB962C8B-B14F-4D97-AF65-F5344CB8AC3E}">
        <p14:creationId xmlns:p14="http://schemas.microsoft.com/office/powerpoint/2010/main" val="3848359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Modifier la valeur d’une variable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vert="horz" lIns="91440" tIns="45720" rIns="91440" bIns="45720" rtlCol="0" anchor="t">
            <a:normAutofit/>
          </a:bodyPr>
          <a:lstStyle/>
          <a:p>
            <a:pPr marL="0" indent="0" algn="ctr">
              <a:buNone/>
            </a:pPr>
            <a:r>
              <a:rPr lang="fr-FR" b="1" i="1" dirty="0"/>
              <a:t>Mutabilité</a:t>
            </a:r>
            <a:endParaRPr lang="en-US"/>
          </a:p>
          <a:p>
            <a:pPr marL="0" indent="0">
              <a:buNone/>
            </a:pPr>
            <a:r>
              <a:rPr lang="fr-CA" dirty="0"/>
              <a:t>Une variable est de base </a:t>
            </a:r>
            <a:r>
              <a:rPr lang="fr-CA" b="1" dirty="0"/>
              <a:t>mutable</a:t>
            </a:r>
            <a:r>
              <a:rPr lang="fr-CA" dirty="0"/>
              <a:t> c'est-à-dire qu’elle peut changer au cours du temps. On la déclare avec le mot clé </a:t>
            </a:r>
            <a:r>
              <a:rPr lang="fr-CA" b="1" dirty="0"/>
              <a:t>let</a:t>
            </a:r>
            <a:r>
              <a:rPr lang="fr-CA" dirty="0"/>
              <a:t> suivi d’un nom de variable et on lui affecte une valeur de départ. Par la suite, on va pouvoir changer la valeur de cette variable autant de fois que l’on souhaite.</a:t>
            </a:r>
          </a:p>
          <a:p>
            <a:pPr marL="0" indent="0">
              <a:buNone/>
            </a:pPr>
            <a:endParaRPr lang="fr-FR" dirty="0"/>
          </a:p>
        </p:txBody>
      </p:sp>
      <p:sp>
        <p:nvSpPr>
          <p:cNvPr id="5" name="Rectangle 4">
            <a:extLst>
              <a:ext uri="{FF2B5EF4-FFF2-40B4-BE49-F238E27FC236}">
                <a16:creationId xmlns:a16="http://schemas.microsoft.com/office/drawing/2014/main" id="{4BA717A7-D5F4-40FB-8429-6169354FC149}"/>
              </a:ext>
            </a:extLst>
          </p:cNvPr>
          <p:cNvSpPr/>
          <p:nvPr/>
        </p:nvSpPr>
        <p:spPr>
          <a:xfrm>
            <a:off x="4678627" y="4943202"/>
            <a:ext cx="2834746" cy="9987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b="0" dirty="0">
                <a:solidFill>
                  <a:srgbClr val="569CD6"/>
                </a:solidFill>
                <a:effectLst/>
                <a:latin typeface="Consolas" panose="020B0609020204030204" pitchFamily="49" charset="0"/>
              </a:rPr>
              <a:t>let</a:t>
            </a:r>
            <a:r>
              <a:rPr lang="fr-CA" b="0" dirty="0">
                <a:solidFill>
                  <a:srgbClr val="D4D4D4"/>
                </a:solidFill>
                <a:effectLst/>
                <a:latin typeface="Consolas" panose="020B0609020204030204" pitchFamily="49" charset="0"/>
              </a:rPr>
              <a:t> </a:t>
            </a:r>
            <a:r>
              <a:rPr lang="fr-CA" b="0" dirty="0">
                <a:solidFill>
                  <a:srgbClr val="9CDCFE"/>
                </a:solidFill>
                <a:effectLst/>
                <a:latin typeface="Consolas" panose="020B0609020204030204" pitchFamily="49" charset="0"/>
              </a:rPr>
              <a:t>compteur</a:t>
            </a:r>
            <a:r>
              <a:rPr lang="fr-CA" b="0" dirty="0">
                <a:solidFill>
                  <a:srgbClr val="D4D4D4"/>
                </a:solidFill>
                <a:effectLst/>
                <a:latin typeface="Consolas" panose="020B0609020204030204" pitchFamily="49" charset="0"/>
              </a:rPr>
              <a:t> = </a:t>
            </a:r>
            <a:r>
              <a:rPr lang="fr-CA" b="0" dirty="0">
                <a:solidFill>
                  <a:srgbClr val="B5CEA8"/>
                </a:solidFill>
                <a:effectLst/>
                <a:latin typeface="Consolas" panose="020B0609020204030204" pitchFamily="49" charset="0"/>
              </a:rPr>
              <a:t>0</a:t>
            </a:r>
            <a:r>
              <a:rPr lang="fr-CA" b="0" dirty="0">
                <a:solidFill>
                  <a:srgbClr val="D4D4D4"/>
                </a:solidFill>
                <a:effectLst/>
                <a:latin typeface="Consolas" panose="020B0609020204030204" pitchFamily="49" charset="0"/>
              </a:rPr>
              <a:t>;</a:t>
            </a:r>
          </a:p>
          <a:p>
            <a:r>
              <a:rPr lang="fr-CA" b="0" dirty="0">
                <a:solidFill>
                  <a:srgbClr val="9CDCFE"/>
                </a:solidFill>
                <a:effectLst/>
                <a:latin typeface="Consolas" panose="020B0609020204030204" pitchFamily="49" charset="0"/>
              </a:rPr>
              <a:t>compteur</a:t>
            </a:r>
            <a:r>
              <a:rPr lang="fr-CA" b="0" dirty="0">
                <a:solidFill>
                  <a:srgbClr val="D4D4D4"/>
                </a:solidFill>
                <a:effectLst/>
                <a:latin typeface="Consolas" panose="020B0609020204030204" pitchFamily="49" charset="0"/>
              </a:rPr>
              <a:t>++;</a:t>
            </a:r>
          </a:p>
          <a:p>
            <a:r>
              <a:rPr lang="fr-CA" b="0" dirty="0">
                <a:solidFill>
                  <a:srgbClr val="9CDCFE"/>
                </a:solidFill>
                <a:effectLst/>
                <a:latin typeface="Consolas" panose="020B0609020204030204" pitchFamily="49" charset="0"/>
              </a:rPr>
              <a:t>compteur</a:t>
            </a:r>
            <a:r>
              <a:rPr lang="fr-CA" b="0" dirty="0">
                <a:solidFill>
                  <a:srgbClr val="D4D4D4"/>
                </a:solidFill>
                <a:effectLst/>
                <a:latin typeface="Consolas" panose="020B0609020204030204" pitchFamily="49" charset="0"/>
              </a:rPr>
              <a:t> = </a:t>
            </a:r>
            <a:r>
              <a:rPr lang="fr-CA" b="0" dirty="0">
                <a:solidFill>
                  <a:srgbClr val="B5CEA8"/>
                </a:solidFill>
                <a:effectLst/>
                <a:latin typeface="Consolas" panose="020B0609020204030204" pitchFamily="49" charset="0"/>
              </a:rPr>
              <a:t>10</a:t>
            </a:r>
            <a:r>
              <a:rPr lang="fr-CA"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18229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792505"/>
          </a:xfrm>
        </p:spPr>
        <p:txBody>
          <a:bodyPr/>
          <a:lstStyle/>
          <a:p>
            <a:pPr algn="ctr"/>
            <a:r>
              <a:rPr lang="fr-FR" b="1" dirty="0">
                <a:solidFill>
                  <a:srgbClr val="0070C0"/>
                </a:solidFill>
              </a:rPr>
              <a:t>Les constantes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1512487"/>
            <a:ext cx="8947150" cy="4735913"/>
          </a:xfrm>
        </p:spPr>
        <p:txBody>
          <a:bodyPr vert="horz" lIns="91440" tIns="45720" rIns="91440" bIns="45720" rtlCol="0" anchor="t">
            <a:normAutofit/>
          </a:bodyPr>
          <a:lstStyle/>
          <a:p>
            <a:pPr marL="0" indent="0">
              <a:buNone/>
            </a:pPr>
            <a:r>
              <a:rPr lang="fr-CA" sz="2400" dirty="0"/>
              <a:t>Dans de nombreux programmes, certaines données ne seront pas modifiées pendant l'exécution du programme. C'est le cas par exemple du nom d'une entreprise, de la date de naissance d'un utilisateur, ou du nombre d'heures dans une journée. Pour s'assurer de ne pas réaffecter par inadvertance de nouvelles valeurs à ces données, vous allez utiliser des </a:t>
            </a:r>
            <a:r>
              <a:rPr lang="fr-CA" sz="2400" b="1" dirty="0"/>
              <a:t>constantes</a:t>
            </a:r>
            <a:r>
              <a:rPr lang="fr-CA" sz="2400" dirty="0"/>
              <a:t>.</a:t>
            </a:r>
            <a:endParaRPr lang="fr-CA" sz="2400" dirty="0">
              <a:cs typeface="Calibri"/>
            </a:endParaRPr>
          </a:p>
          <a:p>
            <a:pPr marL="0" indent="0">
              <a:buNone/>
            </a:pPr>
            <a:r>
              <a:rPr lang="fr-CA" sz="2400" dirty="0"/>
              <a:t>Ce sont simplement des variables qui ne seront </a:t>
            </a:r>
            <a:r>
              <a:rPr lang="fr-CA" sz="2400" b="1" dirty="0"/>
              <a:t>pas mutables</a:t>
            </a:r>
            <a:r>
              <a:rPr lang="fr-CA" sz="2400" dirty="0"/>
              <a:t>. On donnera une valeur de départ et on ne pourra plus changer la valeur par la suite. Ainsi s’il y a une erreur de logique dans votre code changeant la valeur du variable (constante) qui ne devait pas changer, javascript retournera une erreur.</a:t>
            </a:r>
            <a:endParaRPr lang="fr-FR" sz="2400">
              <a:cs typeface="Calibri"/>
            </a:endParaRPr>
          </a:p>
        </p:txBody>
      </p:sp>
      <p:sp>
        <p:nvSpPr>
          <p:cNvPr id="4" name="Rectangle 3">
            <a:extLst>
              <a:ext uri="{FF2B5EF4-FFF2-40B4-BE49-F238E27FC236}">
                <a16:creationId xmlns:a16="http://schemas.microsoft.com/office/drawing/2014/main" id="{B8AA33E8-0373-4CB2-83FE-102900F73238}"/>
              </a:ext>
            </a:extLst>
          </p:cNvPr>
          <p:cNvSpPr/>
          <p:nvPr/>
        </p:nvSpPr>
        <p:spPr>
          <a:xfrm>
            <a:off x="2024395" y="5523639"/>
            <a:ext cx="8123583" cy="7893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600" b="0" dirty="0" err="1">
                <a:solidFill>
                  <a:srgbClr val="569CD6"/>
                </a:solidFill>
                <a:effectLst/>
                <a:latin typeface="Consolas" panose="020B0609020204030204" pitchFamily="49" charset="0"/>
              </a:rPr>
              <a:t>const</a:t>
            </a:r>
            <a:r>
              <a:rPr lang="fr-CA" sz="1600" b="0" dirty="0">
                <a:solidFill>
                  <a:srgbClr val="D4D4D4"/>
                </a:solidFill>
                <a:effectLst/>
                <a:latin typeface="Consolas" panose="020B0609020204030204" pitchFamily="49" charset="0"/>
              </a:rPr>
              <a:t> </a:t>
            </a:r>
            <a:r>
              <a:rPr lang="fr-CA" sz="1600" b="0" dirty="0" err="1">
                <a:solidFill>
                  <a:srgbClr val="4FC1FF"/>
                </a:solidFill>
                <a:effectLst/>
                <a:latin typeface="Consolas" panose="020B0609020204030204" pitchFamily="49" charset="0"/>
              </a:rPr>
              <a:t>nombrePostParPage</a:t>
            </a:r>
            <a:r>
              <a:rPr lang="fr-CA" sz="1600" b="0" dirty="0">
                <a:solidFill>
                  <a:srgbClr val="D4D4D4"/>
                </a:solidFill>
                <a:effectLst/>
                <a:latin typeface="Consolas" panose="020B0609020204030204" pitchFamily="49" charset="0"/>
              </a:rPr>
              <a:t> = </a:t>
            </a:r>
            <a:r>
              <a:rPr lang="fr-CA" sz="1600" b="0" dirty="0">
                <a:solidFill>
                  <a:srgbClr val="B5CEA8"/>
                </a:solidFill>
                <a:effectLst/>
                <a:latin typeface="Consolas" panose="020B0609020204030204" pitchFamily="49" charset="0"/>
              </a:rPr>
              <a:t>20</a:t>
            </a:r>
            <a:r>
              <a:rPr lang="fr-CA" sz="1600" b="0" dirty="0">
                <a:solidFill>
                  <a:srgbClr val="D4D4D4"/>
                </a:solidFill>
                <a:effectLst/>
                <a:latin typeface="Consolas" panose="020B0609020204030204" pitchFamily="49" charset="0"/>
              </a:rPr>
              <a:t>;</a:t>
            </a:r>
          </a:p>
          <a:p>
            <a:r>
              <a:rPr lang="fr-CA" sz="1600" b="0" dirty="0" err="1">
                <a:solidFill>
                  <a:srgbClr val="4FC1FF"/>
                </a:solidFill>
                <a:effectLst/>
                <a:latin typeface="Consolas" panose="020B0609020204030204" pitchFamily="49" charset="0"/>
              </a:rPr>
              <a:t>nombrePostParPage</a:t>
            </a:r>
            <a:r>
              <a:rPr lang="fr-CA" sz="1600" b="0" dirty="0">
                <a:solidFill>
                  <a:srgbClr val="D4D4D4"/>
                </a:solidFill>
                <a:effectLst/>
                <a:latin typeface="Consolas" panose="020B0609020204030204" pitchFamily="49" charset="0"/>
              </a:rPr>
              <a:t> = </a:t>
            </a:r>
            <a:r>
              <a:rPr lang="fr-CA" sz="1600" b="0" dirty="0">
                <a:solidFill>
                  <a:srgbClr val="B5CEA8"/>
                </a:solidFill>
                <a:effectLst/>
                <a:latin typeface="Consolas" panose="020B0609020204030204" pitchFamily="49" charset="0"/>
              </a:rPr>
              <a:t>30</a:t>
            </a:r>
            <a:r>
              <a:rPr lang="fr-CA" sz="1600" b="0" dirty="0">
                <a:solidFill>
                  <a:srgbClr val="D4D4D4"/>
                </a:solidFill>
                <a:effectLst/>
                <a:latin typeface="Consolas" panose="020B0609020204030204" pitchFamily="49" charset="0"/>
              </a:rPr>
              <a:t>; </a:t>
            </a:r>
            <a:r>
              <a:rPr lang="fr-CA" sz="1600" b="0" dirty="0">
                <a:solidFill>
                  <a:srgbClr val="FF6F00"/>
                </a:solidFill>
                <a:effectLst/>
                <a:latin typeface="Consolas" panose="020B0609020204030204" pitchFamily="49" charset="0"/>
              </a:rPr>
              <a:t>// Retournera une erreur dans la console car on ne peut plus changer sa valeur</a:t>
            </a:r>
            <a:endParaRPr lang="fr-CA"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943129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Exercice 3</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4294967295"/>
          </p:nvPr>
        </p:nvSpPr>
        <p:spPr>
          <a:xfrm>
            <a:off x="1619250" y="2052638"/>
            <a:ext cx="8947150" cy="2737076"/>
          </a:xfrm>
          <a:solidFill>
            <a:schemeClr val="accent2"/>
          </a:solidFill>
        </p:spPr>
        <p:txBody>
          <a:bodyPr>
            <a:normAutofit/>
          </a:bodyPr>
          <a:lstStyle/>
          <a:p>
            <a:pPr marL="0" indent="0">
              <a:buNone/>
            </a:pPr>
            <a:r>
              <a:rPr lang="fr-FR" b="1" dirty="0"/>
              <a:t>Calcul de nombre de jours avec des constantes.</a:t>
            </a:r>
          </a:p>
          <a:p>
            <a:pPr marL="0" indent="0">
              <a:buNone/>
            </a:pPr>
            <a:r>
              <a:rPr lang="fr-CA" dirty="0"/>
              <a:t>Dans l'espace alloué, créez les trois constantes suivantes :</a:t>
            </a:r>
          </a:p>
          <a:p>
            <a:pPr lvl="1"/>
            <a:r>
              <a:rPr lang="fr-CA" b="1" dirty="0" err="1"/>
              <a:t>hoursPerDay</a:t>
            </a:r>
            <a:r>
              <a:rPr lang="fr-CA" b="1" dirty="0"/>
              <a:t> </a:t>
            </a:r>
            <a:r>
              <a:rPr lang="fr-CA" dirty="0"/>
              <a:t>: heures par jour</a:t>
            </a:r>
          </a:p>
          <a:p>
            <a:pPr lvl="1"/>
            <a:r>
              <a:rPr lang="fr-CA" b="1" dirty="0" err="1"/>
              <a:t>minutesPerHour</a:t>
            </a:r>
            <a:r>
              <a:rPr lang="fr-CA" b="1" dirty="0"/>
              <a:t> </a:t>
            </a:r>
            <a:r>
              <a:rPr lang="fr-CA" dirty="0"/>
              <a:t>: minutes par heure</a:t>
            </a:r>
          </a:p>
          <a:p>
            <a:pPr lvl="1"/>
            <a:r>
              <a:rPr lang="fr-CA" b="1" dirty="0" err="1"/>
              <a:t>secondsPerMinute</a:t>
            </a:r>
            <a:r>
              <a:rPr lang="fr-CA" b="1" dirty="0"/>
              <a:t> </a:t>
            </a:r>
            <a:r>
              <a:rPr lang="fr-CA" dirty="0"/>
              <a:t>: secondes par minute</a:t>
            </a:r>
          </a:p>
          <a:p>
            <a:pPr lvl="1"/>
            <a:r>
              <a:rPr lang="fr-CA" dirty="0"/>
              <a:t>Initialisez-les avec les valeurs correctes.</a:t>
            </a:r>
            <a:endParaRPr lang="fr-FR" dirty="0"/>
          </a:p>
        </p:txBody>
      </p:sp>
    </p:spTree>
    <p:extLst>
      <p:ext uri="{BB962C8B-B14F-4D97-AF65-F5344CB8AC3E}">
        <p14:creationId xmlns:p14="http://schemas.microsoft.com/office/powerpoint/2010/main" val="2234895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En résumé</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vert="horz" lIns="91440" tIns="45720" rIns="91440" bIns="45720" rtlCol="0" anchor="t">
            <a:normAutofit/>
          </a:bodyPr>
          <a:lstStyle/>
          <a:p>
            <a:pPr marL="0" indent="0">
              <a:buNone/>
            </a:pPr>
            <a:r>
              <a:rPr lang="fr-CA" dirty="0"/>
              <a:t>Pour déclarer des </a:t>
            </a:r>
            <a:r>
              <a:rPr lang="fr-CA" b="1" dirty="0"/>
              <a:t>variables</a:t>
            </a:r>
            <a:r>
              <a:rPr lang="fr-CA" dirty="0"/>
              <a:t>, on utilise le mot clé </a:t>
            </a:r>
            <a:r>
              <a:rPr lang="fr-CA" b="1" i="1" dirty="0"/>
              <a:t>let</a:t>
            </a:r>
            <a:r>
              <a:rPr lang="fr-CA" dirty="0"/>
              <a:t>, auquel on donne un nom en « </a:t>
            </a:r>
            <a:r>
              <a:rPr lang="fr-CA" b="1" dirty="0" err="1"/>
              <a:t>camelCase</a:t>
            </a:r>
            <a:r>
              <a:rPr lang="fr-CA" b="1" dirty="0"/>
              <a:t> </a:t>
            </a:r>
            <a:r>
              <a:rPr lang="fr-CA" dirty="0"/>
              <a:t>».</a:t>
            </a:r>
          </a:p>
          <a:p>
            <a:pPr marL="0" indent="0">
              <a:buNone/>
            </a:pPr>
            <a:r>
              <a:rPr lang="fr-CA" dirty="0"/>
              <a:t>On peut initialiser les variables avec l’opérateur </a:t>
            </a:r>
            <a:r>
              <a:rPr lang="fr-CA" b="1" dirty="0"/>
              <a:t>=</a:t>
            </a:r>
            <a:r>
              <a:rPr lang="fr-CA" dirty="0"/>
              <a:t>.</a:t>
            </a:r>
          </a:p>
          <a:p>
            <a:pPr marL="0" indent="0">
              <a:buNone/>
            </a:pPr>
            <a:r>
              <a:rPr lang="fr-CA" dirty="0"/>
              <a:t>On peut modifier la </a:t>
            </a:r>
            <a:r>
              <a:rPr lang="fr-CA" b="1" dirty="0"/>
              <a:t>valeur</a:t>
            </a:r>
            <a:r>
              <a:rPr lang="fr-CA" dirty="0"/>
              <a:t> d’une variable en la réaffectant ou avec des </a:t>
            </a:r>
            <a:r>
              <a:rPr lang="fr-CA" b="1" dirty="0"/>
              <a:t>opérateurs</a:t>
            </a:r>
            <a:r>
              <a:rPr lang="fr-CA" dirty="0"/>
              <a:t> (addition, soustraction, multiplication, division, incrémentation, décrémentation).</a:t>
            </a:r>
          </a:p>
          <a:p>
            <a:pPr marL="0" indent="0">
              <a:buNone/>
            </a:pPr>
            <a:r>
              <a:rPr lang="fr-CA" dirty="0"/>
              <a:t>On doit utiliser des </a:t>
            </a:r>
            <a:r>
              <a:rPr lang="fr-CA" b="1" dirty="0"/>
              <a:t>constantes</a:t>
            </a:r>
            <a:r>
              <a:rPr lang="fr-CA" dirty="0"/>
              <a:t> avec le mot clé </a:t>
            </a:r>
            <a:r>
              <a:rPr lang="fr-CA" b="1" i="1" dirty="0" err="1"/>
              <a:t>const</a:t>
            </a:r>
            <a:r>
              <a:rPr lang="fr-CA" dirty="0"/>
              <a:t> pour éviter le remplacement d’éléments de données essentiels.</a:t>
            </a:r>
            <a:endParaRPr lang="fr-FR" dirty="0"/>
          </a:p>
        </p:txBody>
      </p:sp>
    </p:spTree>
    <p:extLst>
      <p:ext uri="{BB962C8B-B14F-4D97-AF65-F5344CB8AC3E}">
        <p14:creationId xmlns:p14="http://schemas.microsoft.com/office/powerpoint/2010/main" val="2741908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835A41-D8C5-4A89-9399-600DE2D1900D}"/>
              </a:ext>
            </a:extLst>
          </p:cNvPr>
          <p:cNvSpPr>
            <a:spLocks noGrp="1"/>
          </p:cNvSpPr>
          <p:nvPr>
            <p:ph type="title" idx="4294967295"/>
          </p:nvPr>
        </p:nvSpPr>
        <p:spPr>
          <a:xfrm>
            <a:off x="4210538" y="618515"/>
            <a:ext cx="2624504" cy="716329"/>
          </a:xfrm>
        </p:spPr>
        <p:txBody>
          <a:bodyPr/>
          <a:lstStyle/>
          <a:p>
            <a:pPr algn="ctr"/>
            <a:r>
              <a:rPr lang="fr-FR" b="1" dirty="0">
                <a:solidFill>
                  <a:srgbClr val="0070C0"/>
                </a:solidFill>
              </a:rPr>
              <a:t>Sommaire</a:t>
            </a:r>
            <a:endParaRPr lang="en-US" b="1">
              <a:solidFill>
                <a:srgbClr val="0070C0"/>
              </a:solidFill>
              <a:cs typeface="Calibri Light"/>
            </a:endParaRPr>
          </a:p>
        </p:txBody>
      </p:sp>
      <p:sp>
        <p:nvSpPr>
          <p:cNvPr id="3" name="Espace réservé du contenu 2">
            <a:extLst>
              <a:ext uri="{FF2B5EF4-FFF2-40B4-BE49-F238E27FC236}">
                <a16:creationId xmlns:a16="http://schemas.microsoft.com/office/drawing/2014/main" id="{9F4AB074-4322-4A48-BC6C-6406C43DC4C3}"/>
              </a:ext>
            </a:extLst>
          </p:cNvPr>
          <p:cNvSpPr>
            <a:spLocks noGrp="1"/>
          </p:cNvSpPr>
          <p:nvPr>
            <p:ph sz="half" idx="4294967295"/>
          </p:nvPr>
        </p:nvSpPr>
        <p:spPr>
          <a:xfrm>
            <a:off x="766885" y="1640499"/>
            <a:ext cx="4727941" cy="4615839"/>
          </a:xfrm>
        </p:spPr>
        <p:txBody>
          <a:bodyPr vert="horz" lIns="91440" tIns="45720" rIns="91440" bIns="45720" rtlCol="0" anchor="t">
            <a:noAutofit/>
          </a:bodyPr>
          <a:lstStyle/>
          <a:p>
            <a:pPr>
              <a:buClr>
                <a:schemeClr val="tx1"/>
              </a:buClr>
              <a:buFont typeface="+mj-lt"/>
              <a:buAutoNum type="arabicPeriod"/>
            </a:pPr>
            <a:r>
              <a:rPr lang="fr-CA" sz="1400" dirty="0">
                <a:hlinkClick r:id="rId2" action="ppaction://hlinksldjump"/>
              </a:rPr>
              <a:t>Intégrer JavaScript dans vos pages Web</a:t>
            </a:r>
            <a:endParaRPr lang="fr-CA" sz="1400" dirty="0">
              <a:cs typeface="Calibri"/>
            </a:endParaRPr>
          </a:p>
          <a:p>
            <a:pPr>
              <a:buClr>
                <a:schemeClr val="tx1"/>
              </a:buClr>
              <a:buFont typeface="+mj-lt"/>
              <a:buAutoNum type="arabicPeriod"/>
            </a:pPr>
            <a:r>
              <a:rPr lang="fr-CA" sz="1400" dirty="0">
                <a:hlinkClick r:id="rId3" action="ppaction://hlinksldjump"/>
              </a:rPr>
              <a:t>La variable</a:t>
            </a:r>
            <a:endParaRPr lang="fr-CA" sz="1400" dirty="0">
              <a:cs typeface="Calibri"/>
            </a:endParaRPr>
          </a:p>
          <a:p>
            <a:pPr>
              <a:buClr>
                <a:schemeClr val="tx1"/>
              </a:buClr>
              <a:buFont typeface="+mj-lt"/>
              <a:buAutoNum type="arabicPeriod"/>
            </a:pPr>
            <a:r>
              <a:rPr lang="fr-CA" sz="1400" dirty="0">
                <a:hlinkClick r:id="rId4" action="ppaction://hlinksldjump"/>
              </a:rPr>
              <a:t>Créer une variable</a:t>
            </a:r>
            <a:endParaRPr lang="fr-CA" sz="1400" dirty="0">
              <a:cs typeface="Calibri"/>
            </a:endParaRPr>
          </a:p>
          <a:p>
            <a:pPr>
              <a:buClr>
                <a:schemeClr val="tx1"/>
              </a:buClr>
              <a:buFont typeface="+mj-lt"/>
              <a:buAutoNum type="arabicPeriod"/>
            </a:pPr>
            <a:r>
              <a:rPr lang="fr-CA" sz="1400" dirty="0">
                <a:hlinkClick r:id="rId5" action="ppaction://hlinksldjump"/>
              </a:rPr>
              <a:t>Modifier la valeur d’une variable</a:t>
            </a:r>
            <a:endParaRPr lang="fr-CA" sz="1400" dirty="0">
              <a:cs typeface="Calibri"/>
            </a:endParaRPr>
          </a:p>
          <a:p>
            <a:pPr>
              <a:buClr>
                <a:schemeClr val="tx1"/>
              </a:buClr>
              <a:buFont typeface="+mj-lt"/>
              <a:buAutoNum type="arabicPeriod"/>
            </a:pPr>
            <a:r>
              <a:rPr lang="fr-CA" sz="1400" dirty="0">
                <a:hlinkClick r:id="rId6" action="ppaction://hlinksldjump"/>
              </a:rPr>
              <a:t>Les constantes</a:t>
            </a:r>
            <a:endParaRPr lang="fr-CA" sz="1400" dirty="0">
              <a:cs typeface="Calibri"/>
            </a:endParaRPr>
          </a:p>
          <a:p>
            <a:pPr>
              <a:buClr>
                <a:schemeClr val="tx1"/>
              </a:buClr>
              <a:buFont typeface="+mj-lt"/>
              <a:buAutoNum type="arabicPeriod"/>
            </a:pPr>
            <a:r>
              <a:rPr lang="fr-CA" sz="1400" dirty="0">
                <a:hlinkClick r:id="rId7" action="ppaction://hlinksldjump"/>
              </a:rPr>
              <a:t>Les types</a:t>
            </a:r>
            <a:endParaRPr lang="fr-CA" sz="1400" dirty="0">
              <a:cs typeface="Calibri"/>
            </a:endParaRPr>
          </a:p>
          <a:p>
            <a:pPr>
              <a:buClr>
                <a:schemeClr val="tx1"/>
              </a:buClr>
              <a:buFont typeface="+mj-lt"/>
              <a:buAutoNum type="arabicPeriod"/>
            </a:pPr>
            <a:r>
              <a:rPr lang="fr-CA" sz="1400" dirty="0">
                <a:hlinkClick r:id="rId8" action="ppaction://hlinksldjump"/>
              </a:rPr>
              <a:t>Le type « </a:t>
            </a:r>
            <a:r>
              <a:rPr lang="fr-CA" sz="1400" dirty="0" err="1">
                <a:hlinkClick r:id="rId8" action="ppaction://hlinksldjump"/>
              </a:rPr>
              <a:t>number</a:t>
            </a:r>
            <a:r>
              <a:rPr lang="fr-CA" sz="1400" dirty="0">
                <a:hlinkClick r:id="rId8" action="ppaction://hlinksldjump"/>
              </a:rPr>
              <a:t> »</a:t>
            </a:r>
            <a:endParaRPr lang="fr-CA" sz="1400" dirty="0">
              <a:cs typeface="Calibri"/>
            </a:endParaRPr>
          </a:p>
          <a:p>
            <a:pPr>
              <a:buClr>
                <a:schemeClr val="tx1"/>
              </a:buClr>
              <a:buFont typeface="+mj-lt"/>
              <a:buAutoNum type="arabicPeriod"/>
            </a:pPr>
            <a:r>
              <a:rPr lang="fr-CA" sz="1400" dirty="0">
                <a:hlinkClick r:id="rId9" action="ppaction://hlinksldjump"/>
              </a:rPr>
              <a:t>Le type « string »</a:t>
            </a:r>
            <a:endParaRPr lang="fr-CA" sz="1400" dirty="0">
              <a:cs typeface="Calibri"/>
            </a:endParaRPr>
          </a:p>
          <a:p>
            <a:pPr>
              <a:buClr>
                <a:schemeClr val="tx1"/>
              </a:buClr>
              <a:buFont typeface="+mj-lt"/>
              <a:buAutoNum type="arabicPeriod"/>
            </a:pPr>
            <a:r>
              <a:rPr lang="fr-CA" sz="1400" dirty="0">
                <a:hlinkClick r:id="rId10" action="ppaction://hlinksldjump"/>
              </a:rPr>
              <a:t>Le type « </a:t>
            </a:r>
            <a:r>
              <a:rPr lang="fr-CA" sz="1400" dirty="0" err="1">
                <a:hlinkClick r:id="rId10" action="ppaction://hlinksldjump"/>
              </a:rPr>
              <a:t>boolean</a:t>
            </a:r>
            <a:r>
              <a:rPr lang="fr-CA" sz="1400" dirty="0">
                <a:hlinkClick r:id="rId10" action="ppaction://hlinksldjump"/>
              </a:rPr>
              <a:t> »</a:t>
            </a:r>
            <a:endParaRPr lang="fr-CA" sz="1400" dirty="0">
              <a:cs typeface="Calibri"/>
            </a:endParaRPr>
          </a:p>
          <a:p>
            <a:pPr>
              <a:buClr>
                <a:schemeClr val="tx1"/>
              </a:buClr>
              <a:buFont typeface="+mj-lt"/>
              <a:buAutoNum type="arabicPeriod"/>
            </a:pPr>
            <a:r>
              <a:rPr lang="fr-CA" sz="1400" dirty="0">
                <a:hlinkClick r:id="rId11" action="ppaction://hlinksldjump"/>
              </a:rPr>
              <a:t>Les objets</a:t>
            </a:r>
            <a:endParaRPr lang="fr-CA" sz="1400" dirty="0">
              <a:cs typeface="Calibri"/>
            </a:endParaRPr>
          </a:p>
          <a:p>
            <a:pPr>
              <a:buClr>
                <a:schemeClr val="tx1"/>
              </a:buClr>
              <a:buFont typeface="+mj-lt"/>
              <a:buAutoNum type="arabicPeriod"/>
            </a:pPr>
            <a:r>
              <a:rPr lang="fr-CA" sz="1400" dirty="0">
                <a:hlinkClick r:id="rId12" action="ppaction://hlinksldjump"/>
              </a:rPr>
              <a:t>Les objets (</a:t>
            </a:r>
            <a:r>
              <a:rPr lang="fr-CA" sz="1400" dirty="0" err="1">
                <a:hlinkClick r:id="rId12" action="ppaction://hlinksldjump"/>
              </a:rPr>
              <a:t>bracket</a:t>
            </a:r>
            <a:r>
              <a:rPr lang="fr-CA" sz="1400" dirty="0">
                <a:hlinkClick r:id="rId12" action="ppaction://hlinksldjump"/>
              </a:rPr>
              <a:t> notation)</a:t>
            </a:r>
            <a:endParaRPr lang="fr-CA" sz="1400" dirty="0">
              <a:cs typeface="Calibri"/>
            </a:endParaRPr>
          </a:p>
          <a:p>
            <a:pPr>
              <a:buClr>
                <a:schemeClr val="tx1"/>
              </a:buClr>
              <a:buFont typeface="+mj-lt"/>
              <a:buAutoNum type="arabicPeriod"/>
            </a:pPr>
            <a:r>
              <a:rPr lang="fr-CA" sz="1400" dirty="0">
                <a:hlinkClick r:id="rId13" action="ppaction://hlinksldjump"/>
              </a:rPr>
              <a:t>Les classes</a:t>
            </a:r>
            <a:endParaRPr lang="fr-CA" sz="1400" dirty="0">
              <a:cs typeface="Calibri"/>
            </a:endParaRPr>
          </a:p>
          <a:p>
            <a:pPr>
              <a:buClr>
                <a:schemeClr val="tx1"/>
              </a:buClr>
              <a:buFont typeface="+mj-lt"/>
              <a:buAutoNum type="arabicPeriod"/>
            </a:pPr>
            <a:r>
              <a:rPr lang="fr-CA" sz="1400" dirty="0">
                <a:hlinkClick r:id="rId14" action="ppaction://hlinksldjump"/>
              </a:rPr>
              <a:t>Le tableau (</a:t>
            </a:r>
            <a:r>
              <a:rPr lang="fr-CA" sz="1400" dirty="0" err="1">
                <a:hlinkClick r:id="rId14" action="ppaction://hlinksldjump"/>
              </a:rPr>
              <a:t>array</a:t>
            </a:r>
            <a:r>
              <a:rPr lang="fr-CA" sz="1400" dirty="0">
                <a:hlinkClick r:id="rId14" action="ppaction://hlinksldjump"/>
              </a:rPr>
              <a:t>)</a:t>
            </a:r>
            <a:endParaRPr lang="fr-CA" sz="1400" dirty="0">
              <a:cs typeface="Calibri"/>
            </a:endParaRPr>
          </a:p>
          <a:p>
            <a:pPr>
              <a:buClr>
                <a:schemeClr val="tx1"/>
              </a:buClr>
              <a:buFont typeface="+mj-lt"/>
              <a:buAutoNum type="arabicPeriod"/>
            </a:pPr>
            <a:r>
              <a:rPr lang="fr-CA" sz="1400" dirty="0">
                <a:hlinkClick r:id="rId15" action="ppaction://hlinksldjump"/>
              </a:rPr>
              <a:t>Valeur et référence</a:t>
            </a:r>
            <a:endParaRPr lang="fr-CA" sz="1400" dirty="0">
              <a:cs typeface="Calibri"/>
            </a:endParaRPr>
          </a:p>
          <a:p>
            <a:endParaRPr lang="fr-FR" sz="1400" dirty="0">
              <a:cs typeface="Calibri"/>
            </a:endParaRPr>
          </a:p>
        </p:txBody>
      </p:sp>
      <p:sp>
        <p:nvSpPr>
          <p:cNvPr id="4" name="Espace réservé du contenu 3">
            <a:extLst>
              <a:ext uri="{FF2B5EF4-FFF2-40B4-BE49-F238E27FC236}">
                <a16:creationId xmlns:a16="http://schemas.microsoft.com/office/drawing/2014/main" id="{AF023268-FCBC-4255-9C6A-27F14B2BD72F}"/>
              </a:ext>
            </a:extLst>
          </p:cNvPr>
          <p:cNvSpPr>
            <a:spLocks noGrp="1"/>
          </p:cNvSpPr>
          <p:nvPr>
            <p:ph sz="half" idx="4294967295"/>
          </p:nvPr>
        </p:nvSpPr>
        <p:spPr>
          <a:xfrm>
            <a:off x="6262077" y="1645506"/>
            <a:ext cx="5157787" cy="4610832"/>
          </a:xfrm>
        </p:spPr>
        <p:txBody>
          <a:bodyPr vert="horz" lIns="91440" tIns="45720" rIns="91440" bIns="45720" rtlCol="0" anchor="t">
            <a:noAutofit/>
          </a:bodyPr>
          <a:lstStyle/>
          <a:p>
            <a:pPr>
              <a:buClr>
                <a:schemeClr val="tx1"/>
              </a:buClr>
              <a:buFont typeface="+mj-lt"/>
              <a:buAutoNum type="arabicPeriod" startAt="15"/>
            </a:pPr>
            <a:r>
              <a:rPr lang="fr-CA" sz="1400" dirty="0">
                <a:hlinkClick r:id="rId16" action="ppaction://hlinksldjump"/>
              </a:rPr>
              <a:t>Compter, ajouter et supprimer les éléments d’un tableau (</a:t>
            </a:r>
            <a:r>
              <a:rPr lang="fr-CA" sz="1400" dirty="0" err="1">
                <a:hlinkClick r:id="rId16" action="ppaction://hlinksldjump"/>
              </a:rPr>
              <a:t>array</a:t>
            </a:r>
            <a:r>
              <a:rPr lang="fr-CA" sz="1400" dirty="0">
                <a:hlinkClick r:id="rId16" action="ppaction://hlinksldjump"/>
              </a:rPr>
              <a:t>)</a:t>
            </a:r>
            <a:endParaRPr lang="fr-CA" sz="1400" dirty="0">
              <a:cs typeface="Calibri"/>
            </a:endParaRPr>
          </a:p>
          <a:p>
            <a:pPr>
              <a:buClr>
                <a:schemeClr val="tx1"/>
              </a:buClr>
              <a:buFont typeface="+mj-lt"/>
              <a:buAutoNum type="arabicPeriod" startAt="15"/>
            </a:pPr>
            <a:r>
              <a:rPr lang="fr-CA" sz="1400" dirty="0">
                <a:hlinkClick r:id="rId17" action="ppaction://hlinksldjump"/>
              </a:rPr>
              <a:t>Le déroulement du programme</a:t>
            </a:r>
            <a:endParaRPr lang="fr-CA" sz="1400" dirty="0">
              <a:cs typeface="Calibri"/>
            </a:endParaRPr>
          </a:p>
          <a:p>
            <a:pPr>
              <a:buClr>
                <a:schemeClr val="tx1"/>
              </a:buClr>
              <a:buFont typeface="+mj-lt"/>
              <a:buAutoNum type="arabicPeriod" startAt="15"/>
            </a:pPr>
            <a:r>
              <a:rPr lang="fr-CA" sz="1400" dirty="0">
                <a:hlinkClick r:id="rId18" action="ppaction://hlinksldjump"/>
              </a:rPr>
              <a:t>Les instructions conditionnelles if/</a:t>
            </a:r>
            <a:r>
              <a:rPr lang="fr-CA" sz="1400" dirty="0" err="1">
                <a:hlinkClick r:id="rId18" action="ppaction://hlinksldjump"/>
              </a:rPr>
              <a:t>else</a:t>
            </a:r>
            <a:endParaRPr lang="fr-CA" sz="1400" dirty="0">
              <a:cs typeface="Calibri"/>
            </a:endParaRPr>
          </a:p>
          <a:p>
            <a:pPr>
              <a:buClr>
                <a:schemeClr val="tx1"/>
              </a:buClr>
              <a:buFont typeface="+mj-lt"/>
              <a:buAutoNum type="arabicPeriod" startAt="15"/>
            </a:pPr>
            <a:r>
              <a:rPr lang="fr-CA" sz="1400" dirty="0">
                <a:hlinkClick r:id="rId19" action="ppaction://hlinksldjump"/>
              </a:rPr>
              <a:t>if/</a:t>
            </a:r>
            <a:r>
              <a:rPr lang="fr-CA" sz="1400" dirty="0" err="1">
                <a:hlinkClick r:id="rId19" action="ppaction://hlinksldjump"/>
              </a:rPr>
              <a:t>else</a:t>
            </a:r>
            <a:r>
              <a:rPr lang="fr-CA" sz="1400" dirty="0">
                <a:hlinkClick r:id="rId19" action="ppaction://hlinksldjump"/>
              </a:rPr>
              <a:t> avec les valeurs </a:t>
            </a:r>
            <a:r>
              <a:rPr lang="fr-CA" sz="1400" dirty="0" err="1">
                <a:hlinkClick r:id="rId19" action="ppaction://hlinksldjump"/>
              </a:rPr>
              <a:t>bouléens</a:t>
            </a:r>
            <a:r>
              <a:rPr lang="fr-CA" sz="1400" dirty="0">
                <a:hlinkClick r:id="rId19" action="ppaction://hlinksldjump"/>
              </a:rPr>
              <a:t> (</a:t>
            </a:r>
            <a:r>
              <a:rPr lang="fr-CA" sz="1400" dirty="0" err="1">
                <a:hlinkClick r:id="rId19" action="ppaction://hlinksldjump"/>
              </a:rPr>
              <a:t>boolean</a:t>
            </a:r>
            <a:r>
              <a:rPr lang="fr-CA" sz="1400" dirty="0">
                <a:hlinkClick r:id="rId19" action="ppaction://hlinksldjump"/>
              </a:rPr>
              <a:t>)</a:t>
            </a:r>
            <a:endParaRPr lang="fr-CA" sz="1400" dirty="0">
              <a:cs typeface="Calibri"/>
            </a:endParaRPr>
          </a:p>
          <a:p>
            <a:pPr>
              <a:buClr>
                <a:schemeClr val="tx1"/>
              </a:buClr>
              <a:buFont typeface="+mj-lt"/>
              <a:buAutoNum type="arabicPeriod" startAt="15"/>
            </a:pPr>
            <a:r>
              <a:rPr lang="fr-CA" sz="1400" dirty="0">
                <a:hlinkClick r:id="rId20" action="ppaction://hlinksldjump"/>
              </a:rPr>
              <a:t>Les expressions</a:t>
            </a:r>
            <a:endParaRPr lang="fr-CA" sz="1400" dirty="0">
              <a:cs typeface="Calibri"/>
            </a:endParaRPr>
          </a:p>
          <a:p>
            <a:pPr>
              <a:buClr>
                <a:schemeClr val="tx1"/>
              </a:buClr>
              <a:buFont typeface="+mj-lt"/>
              <a:buAutoNum type="arabicPeriod" startAt="15"/>
            </a:pPr>
            <a:r>
              <a:rPr lang="fr-CA" sz="1400" dirty="0">
                <a:hlinkClick r:id="rId21" action="ppaction://hlinksldjump"/>
              </a:rPr>
              <a:t>L’égalité == ou ===</a:t>
            </a:r>
            <a:endParaRPr lang="fr-CA" sz="1400" dirty="0">
              <a:cs typeface="Calibri"/>
            </a:endParaRPr>
          </a:p>
          <a:p>
            <a:pPr>
              <a:buClr>
                <a:schemeClr val="tx1"/>
              </a:buClr>
              <a:buFont typeface="+mj-lt"/>
              <a:buAutoNum type="arabicPeriod" startAt="15"/>
            </a:pPr>
            <a:r>
              <a:rPr lang="fr-CA" sz="1400" dirty="0">
                <a:hlinkClick r:id="rId22" action="ppaction://hlinksldjump"/>
              </a:rPr>
              <a:t>Les conditions multiples</a:t>
            </a:r>
            <a:endParaRPr lang="fr-CA" sz="1400" dirty="0">
              <a:cs typeface="Calibri"/>
            </a:endParaRPr>
          </a:p>
          <a:p>
            <a:pPr>
              <a:buClr>
                <a:schemeClr val="tx1"/>
              </a:buClr>
              <a:buFont typeface="+mj-lt"/>
              <a:buAutoNum type="arabicPeriod" startAt="15"/>
            </a:pPr>
            <a:r>
              <a:rPr lang="fr-CA" sz="1400" dirty="0">
                <a:hlinkClick r:id="rId23" action="ppaction://hlinksldjump"/>
              </a:rPr>
              <a:t>Le scope des variables</a:t>
            </a:r>
            <a:endParaRPr lang="fr-CA" sz="1400" dirty="0">
              <a:cs typeface="Calibri"/>
            </a:endParaRPr>
          </a:p>
          <a:p>
            <a:pPr>
              <a:buClr>
                <a:schemeClr val="tx1"/>
              </a:buClr>
              <a:buFont typeface="+mj-lt"/>
              <a:buAutoNum type="arabicPeriod" startAt="15"/>
            </a:pPr>
            <a:r>
              <a:rPr lang="fr-CA" sz="1400" dirty="0">
                <a:hlinkClick r:id="rId24" action="ppaction://hlinksldjump"/>
              </a:rPr>
              <a:t>Les instructions switch</a:t>
            </a:r>
            <a:endParaRPr lang="fr-CA" sz="1400" dirty="0">
              <a:cs typeface="Calibri"/>
            </a:endParaRPr>
          </a:p>
          <a:p>
            <a:pPr>
              <a:buClr>
                <a:schemeClr val="tx1"/>
              </a:buClr>
              <a:buFont typeface="+mj-lt"/>
              <a:buAutoNum type="arabicPeriod" startAt="15"/>
            </a:pPr>
            <a:r>
              <a:rPr lang="fr-CA" sz="1400" dirty="0">
                <a:hlinkClick r:id="rId25" action="ppaction://hlinksldjump"/>
              </a:rPr>
              <a:t>La boucle for</a:t>
            </a:r>
            <a:endParaRPr lang="fr-CA" sz="1400" dirty="0">
              <a:cs typeface="Calibri"/>
            </a:endParaRPr>
          </a:p>
          <a:p>
            <a:pPr>
              <a:buClr>
                <a:schemeClr val="tx1"/>
              </a:buClr>
              <a:buFont typeface="+mj-lt"/>
              <a:buAutoNum type="arabicPeriod" startAt="15"/>
            </a:pPr>
            <a:r>
              <a:rPr lang="fr-CA" sz="1400" dirty="0">
                <a:hlinkClick r:id="rId26" action="ppaction://hlinksldjump"/>
              </a:rPr>
              <a:t>For… in et for… of</a:t>
            </a:r>
            <a:endParaRPr lang="fr-CA" sz="1400" dirty="0">
              <a:cs typeface="Calibri"/>
            </a:endParaRPr>
          </a:p>
          <a:p>
            <a:pPr>
              <a:buClr>
                <a:schemeClr val="tx1"/>
              </a:buClr>
              <a:buFont typeface="+mj-lt"/>
              <a:buAutoNum type="arabicPeriod" startAt="15"/>
            </a:pPr>
            <a:r>
              <a:rPr lang="fr-CA" sz="1400" dirty="0">
                <a:hlinkClick r:id="rId27" action="ppaction://hlinksldjump"/>
              </a:rPr>
              <a:t>La boucle </a:t>
            </a:r>
            <a:r>
              <a:rPr lang="fr-CA" sz="1400" err="1">
                <a:hlinkClick r:id="rId27" action="ppaction://hlinksldjump"/>
              </a:rPr>
              <a:t>while</a:t>
            </a:r>
            <a:endParaRPr lang="fr-CA" sz="1400">
              <a:cs typeface="Calibri"/>
            </a:endParaRPr>
          </a:p>
          <a:p>
            <a:pPr>
              <a:buClr>
                <a:schemeClr val="tx1"/>
              </a:buClr>
              <a:buFont typeface="+mj-lt"/>
              <a:buAutoNum type="arabicPeriod" startAt="15"/>
            </a:pPr>
            <a:r>
              <a:rPr lang="fr-CA" sz="1400" dirty="0">
                <a:hlinkClick r:id="rId28" action="ppaction://hlinksldjump"/>
              </a:rPr>
              <a:t>Les fonctions</a:t>
            </a:r>
            <a:endParaRPr lang="fr-CA" sz="1400" dirty="0">
              <a:cs typeface="Calibri"/>
            </a:endParaRPr>
          </a:p>
          <a:p>
            <a:pPr>
              <a:buClr>
                <a:schemeClr val="tx1"/>
              </a:buClr>
              <a:buFont typeface="+mj-lt"/>
              <a:buAutoNum type="arabicPeriod" startAt="15"/>
            </a:pPr>
            <a:r>
              <a:rPr lang="fr-CA" sz="1400" dirty="0">
                <a:hlinkClick r:id="rId29" action="ppaction://hlinksldjump"/>
              </a:rPr>
              <a:t>Vocabulaire avec le glossaire</a:t>
            </a:r>
            <a:endParaRPr lang="fr-CA" sz="1400" dirty="0">
              <a:cs typeface="Calibri"/>
            </a:endParaRPr>
          </a:p>
        </p:txBody>
      </p:sp>
    </p:spTree>
    <p:extLst>
      <p:ext uri="{BB962C8B-B14F-4D97-AF65-F5344CB8AC3E}">
        <p14:creationId xmlns:p14="http://schemas.microsoft.com/office/powerpoint/2010/main" val="1718473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937188"/>
          </a:xfrm>
        </p:spPr>
        <p:txBody>
          <a:bodyPr/>
          <a:lstStyle/>
          <a:p>
            <a:pPr algn="ctr"/>
            <a:r>
              <a:rPr lang="fr-FR" b="1" dirty="0">
                <a:solidFill>
                  <a:srgbClr val="0070C0"/>
                </a:solidFill>
              </a:rPr>
              <a:t>Les types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a:lstStyle/>
          <a:p>
            <a:pPr marL="0" indent="0">
              <a:buNone/>
            </a:pPr>
            <a:r>
              <a:rPr lang="fr-CA" dirty="0"/>
              <a:t>Le </a:t>
            </a:r>
            <a:r>
              <a:rPr lang="fr-CA" b="1" dirty="0"/>
              <a:t>type</a:t>
            </a:r>
            <a:r>
              <a:rPr lang="fr-CA" dirty="0"/>
              <a:t> d'une variable ou d'une constante est tout simplement le genre des données qu'elle enregistre. En JavaScript, il y a trois types primitifs principaux :</a:t>
            </a:r>
          </a:p>
          <a:p>
            <a:pPr marL="685800" lvl="1">
              <a:buFont typeface="Arial" panose="020B0604020202020204" pitchFamily="34" charset="0"/>
              <a:buChar char="•"/>
            </a:pPr>
            <a:r>
              <a:rPr lang="fr-CA" b="1" dirty="0" err="1"/>
              <a:t>number</a:t>
            </a:r>
            <a:r>
              <a:rPr lang="fr-CA" dirty="0"/>
              <a:t> (nombre) ;</a:t>
            </a:r>
          </a:p>
          <a:p>
            <a:pPr marL="685800" lvl="1">
              <a:buFont typeface="Arial" panose="020B0604020202020204" pitchFamily="34" charset="0"/>
              <a:buChar char="•"/>
            </a:pPr>
            <a:r>
              <a:rPr lang="fr-CA" b="1" dirty="0"/>
              <a:t>string</a:t>
            </a:r>
            <a:r>
              <a:rPr lang="fr-CA" dirty="0"/>
              <a:t> (chaîne de caractères) ;</a:t>
            </a:r>
          </a:p>
          <a:p>
            <a:pPr marL="685800" lvl="1">
              <a:buFont typeface="Arial" panose="020B0604020202020204" pitchFamily="34" charset="0"/>
              <a:buChar char="•"/>
            </a:pPr>
            <a:r>
              <a:rPr lang="fr-CA" b="1" dirty="0" err="1"/>
              <a:t>boolean</a:t>
            </a:r>
            <a:r>
              <a:rPr lang="fr-CA" dirty="0"/>
              <a:t> (valeur logique).</a:t>
            </a:r>
          </a:p>
          <a:p>
            <a:pPr marL="0" indent="0">
              <a:buNone/>
            </a:pPr>
            <a:r>
              <a:rPr lang="fr-CA" dirty="0"/>
              <a:t>Les </a:t>
            </a:r>
            <a:r>
              <a:rPr lang="fr-CA" b="1" dirty="0"/>
              <a:t>types primitifs </a:t>
            </a:r>
            <a:r>
              <a:rPr lang="fr-CA" dirty="0"/>
              <a:t>sont les briques de base de chaque structure de données en JavaScript. Peu importe la complexité finale de votre application, à sa base se trouveront ces trois types primitifs.</a:t>
            </a:r>
            <a:endParaRPr lang="fr-FR" dirty="0"/>
          </a:p>
        </p:txBody>
      </p:sp>
    </p:spTree>
    <p:extLst>
      <p:ext uri="{BB962C8B-B14F-4D97-AF65-F5344CB8AC3E}">
        <p14:creationId xmlns:p14="http://schemas.microsoft.com/office/powerpoint/2010/main" val="4212441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Les types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a:lstStyle/>
          <a:p>
            <a:pPr marL="0" indent="0">
              <a:buNone/>
            </a:pPr>
            <a:r>
              <a:rPr lang="fr-CA" dirty="0"/>
              <a:t>JavaScript est un langage dit à </a:t>
            </a:r>
            <a:r>
              <a:rPr lang="fr-CA" b="1" dirty="0"/>
              <a:t>types dynamiques </a:t>
            </a:r>
            <a:r>
              <a:rPr lang="fr-CA" dirty="0"/>
              <a:t>et à </a:t>
            </a:r>
            <a:r>
              <a:rPr lang="fr-CA" b="1" dirty="0"/>
              <a:t>typage faible</a:t>
            </a:r>
            <a:r>
              <a:rPr lang="fr-CA" dirty="0"/>
              <a:t>. Cela signifie que vous pouvez initialiser une variable en tant que nombre, puis la réaffecter comme chaîne, ou tout autre type de variable. </a:t>
            </a:r>
          </a:p>
          <a:p>
            <a:pPr marL="0" indent="0">
              <a:buNone/>
            </a:pPr>
            <a:r>
              <a:rPr lang="fr-CA" dirty="0"/>
              <a:t>Ceci offre une grande souplesse, mais peut aussi conduire à un comportement inattendu si vous opérez sans précaution.</a:t>
            </a:r>
          </a:p>
          <a:p>
            <a:pPr marL="0" indent="0">
              <a:buNone/>
            </a:pPr>
            <a:r>
              <a:rPr lang="fr-CA" dirty="0"/>
              <a:t>Prenez garde aux types de vos variables, et en général, utilisez des constantes chaque fois que c'est possible.</a:t>
            </a:r>
            <a:endParaRPr lang="fr-FR" dirty="0"/>
          </a:p>
        </p:txBody>
      </p:sp>
    </p:spTree>
    <p:extLst>
      <p:ext uri="{BB962C8B-B14F-4D97-AF65-F5344CB8AC3E}">
        <p14:creationId xmlns:p14="http://schemas.microsoft.com/office/powerpoint/2010/main" val="1396756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 type « </a:t>
            </a:r>
            <a:r>
              <a:rPr lang="fr-FR" b="1" dirty="0" err="1">
                <a:solidFill>
                  <a:srgbClr val="0070C0"/>
                </a:solidFill>
              </a:rPr>
              <a:t>number</a:t>
            </a:r>
            <a:r>
              <a:rPr lang="fr-FR" b="1" dirty="0">
                <a:solidFill>
                  <a:srgbClr val="0070C0"/>
                </a:solidFill>
              </a:rPr>
              <a:t> »</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088744" y="2052638"/>
            <a:ext cx="10008162" cy="4195762"/>
          </a:xfrm>
        </p:spPr>
        <p:txBody>
          <a:bodyPr/>
          <a:lstStyle/>
          <a:p>
            <a:pPr marL="0" indent="0">
              <a:buNone/>
            </a:pPr>
            <a:r>
              <a:rPr lang="fr-CA" dirty="0"/>
              <a:t>Toutes les variables que vous avez créées jusqu'à maintenant dans ce cours étaient du type </a:t>
            </a:r>
            <a:r>
              <a:rPr lang="fr-CA" b="1" dirty="0" err="1"/>
              <a:t>number</a:t>
            </a:r>
            <a:r>
              <a:rPr lang="fr-CA" dirty="0"/>
              <a:t>  (nombre, en français).  Comme vous l'avez vu, elles peuvent être manipulées de nombreuses façons.</a:t>
            </a:r>
          </a:p>
          <a:p>
            <a:pPr marL="0" indent="0">
              <a:buNone/>
            </a:pPr>
            <a:r>
              <a:rPr lang="fr-CA" dirty="0"/>
              <a:t>Les variables de type </a:t>
            </a:r>
            <a:r>
              <a:rPr lang="fr-CA" b="1" dirty="0" err="1"/>
              <a:t>number</a:t>
            </a:r>
            <a:r>
              <a:rPr lang="fr-CA" b="1" dirty="0"/>
              <a:t> </a:t>
            </a:r>
            <a:r>
              <a:rPr lang="fr-CA" dirty="0"/>
              <a:t>peuvent être positives ou négatives. Elles peuvent aussi être des nombres entiers (1, 2, 3, etc.) ou décimaux (1.4 ; 67.34 ; etc.).</a:t>
            </a:r>
          </a:p>
          <a:p>
            <a:pPr marL="0" indent="0">
              <a:buNone/>
            </a:pPr>
            <a:r>
              <a:rPr lang="fr-CA" dirty="0"/>
              <a:t>En programmation, les nombres entiers sont aussi appelés </a:t>
            </a:r>
            <a:r>
              <a:rPr lang="fr-CA" b="1" dirty="0"/>
              <a:t>entiers</a:t>
            </a:r>
            <a:r>
              <a:rPr lang="fr-CA" dirty="0"/>
              <a:t> ou </a:t>
            </a:r>
            <a:r>
              <a:rPr lang="fr-CA" b="1" dirty="0" err="1"/>
              <a:t>integers</a:t>
            </a:r>
            <a:r>
              <a:rPr lang="fr-CA" dirty="0"/>
              <a:t> ; les nombres avec des chiffres après la virgule sont aussi appelés nombres en </a:t>
            </a:r>
            <a:r>
              <a:rPr lang="fr-CA" b="1" dirty="0"/>
              <a:t>virgule flottante </a:t>
            </a:r>
            <a:r>
              <a:rPr lang="fr-CA" dirty="0"/>
              <a:t>ou </a:t>
            </a:r>
            <a:r>
              <a:rPr lang="fr-CA" b="1" dirty="0" err="1"/>
              <a:t>floating</a:t>
            </a:r>
            <a:r>
              <a:rPr lang="fr-CA" b="1" dirty="0"/>
              <a:t>-point</a:t>
            </a:r>
            <a:r>
              <a:rPr lang="fr-CA" dirty="0"/>
              <a:t>.</a:t>
            </a:r>
            <a:endParaRPr lang="fr-FR" dirty="0"/>
          </a:p>
        </p:txBody>
      </p:sp>
    </p:spTree>
    <p:extLst>
      <p:ext uri="{BB962C8B-B14F-4D97-AF65-F5344CB8AC3E}">
        <p14:creationId xmlns:p14="http://schemas.microsoft.com/office/powerpoint/2010/main" val="3386761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 type « string »</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vert="horz" lIns="91440" tIns="45720" rIns="91440" bIns="45720" rtlCol="0" anchor="t">
            <a:normAutofit/>
          </a:bodyPr>
          <a:lstStyle/>
          <a:p>
            <a:pPr marL="0" indent="0">
              <a:buNone/>
            </a:pPr>
            <a:r>
              <a:rPr lang="fr-CA" dirty="0"/>
              <a:t>Les </a:t>
            </a:r>
            <a:r>
              <a:rPr lang="fr-CA" b="1" dirty="0"/>
              <a:t>chaînes de caractères </a:t>
            </a:r>
            <a:r>
              <a:rPr lang="fr-CA" dirty="0"/>
              <a:t>(chaînes, ou </a:t>
            </a:r>
            <a:r>
              <a:rPr lang="fr-CA" b="1" dirty="0"/>
              <a:t>strings</a:t>
            </a:r>
            <a:r>
              <a:rPr lang="fr-CA" dirty="0"/>
              <a:t>, en anglais) sont la façon d'enregistrer du texte dans des variables JavaScript. On peut enregistrer dans une variable de type string  n'importe quelle chaîne de caractères, allant d'une seule lettre à un très grand nombre de lettres (plus de 134 millions, même dans des navigateurs anciens).</a:t>
            </a:r>
          </a:p>
          <a:p>
            <a:pPr marL="0" indent="0">
              <a:buNone/>
            </a:pPr>
            <a:r>
              <a:rPr lang="fr-CA" dirty="0"/>
              <a:t>Les variables de type string sont encadrées par des guillemets simples ou doubles '</a:t>
            </a:r>
            <a:r>
              <a:rPr lang="fr-CA" dirty="0" err="1">
                <a:solidFill>
                  <a:schemeClr val="bg1">
                    <a:lumMod val="75000"/>
                  </a:schemeClr>
                </a:solidFill>
              </a:rPr>
              <a:t>text</a:t>
            </a:r>
            <a:r>
              <a:rPr lang="fr-CA" dirty="0"/>
              <a:t>'  ou   "</a:t>
            </a:r>
            <a:r>
              <a:rPr lang="fr-CA" dirty="0" err="1">
                <a:solidFill>
                  <a:schemeClr val="bg1">
                    <a:lumMod val="75000"/>
                  </a:schemeClr>
                </a:solidFill>
              </a:rPr>
              <a:t>text</a:t>
            </a:r>
            <a:r>
              <a:rPr lang="fr-CA" dirty="0"/>
              <a:t>"  :</a:t>
            </a:r>
            <a:endParaRPr lang="fr-FR" dirty="0"/>
          </a:p>
        </p:txBody>
      </p:sp>
      <p:sp>
        <p:nvSpPr>
          <p:cNvPr id="4" name="Rectangle 3">
            <a:extLst>
              <a:ext uri="{FF2B5EF4-FFF2-40B4-BE49-F238E27FC236}">
                <a16:creationId xmlns:a16="http://schemas.microsoft.com/office/drawing/2014/main" id="{DB7202C9-7C0F-46B2-8C8C-F37CCC57BF3E}"/>
              </a:ext>
            </a:extLst>
          </p:cNvPr>
          <p:cNvSpPr/>
          <p:nvPr/>
        </p:nvSpPr>
        <p:spPr>
          <a:xfrm>
            <a:off x="2035651" y="5368284"/>
            <a:ext cx="8123583" cy="7466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b="0" dirty="0">
                <a:solidFill>
                  <a:srgbClr val="569CD6"/>
                </a:solidFill>
                <a:effectLst/>
                <a:latin typeface="Consolas" panose="020B0609020204030204" pitchFamily="49" charset="0"/>
              </a:rPr>
              <a:t>let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firstName</a:t>
            </a:r>
            <a:r>
              <a:rPr lang="en-US" sz="1600" b="0" dirty="0">
                <a:solidFill>
                  <a:srgbClr val="D4D4D4"/>
                </a:solidFill>
                <a:effectLst/>
                <a:latin typeface="Consolas" panose="020B0609020204030204" pitchFamily="49" charset="0"/>
              </a:rPr>
              <a:t> = </a:t>
            </a:r>
            <a:r>
              <a:rPr lang="en-US" sz="1600" b="0" dirty="0">
                <a:solidFill>
                  <a:srgbClr val="CE9178"/>
                </a:solidFill>
                <a:effectLst/>
                <a:latin typeface="Consolas" panose="020B0609020204030204" pitchFamily="49" charset="0"/>
              </a:rPr>
              <a:t>"Hilal"</a:t>
            </a:r>
            <a:r>
              <a:rPr lang="en-US" sz="1600" b="0" dirty="0">
                <a:solidFill>
                  <a:srgbClr val="D4D4D4"/>
                </a:solidFill>
                <a:effectLst/>
                <a:latin typeface="Consolas" panose="020B0609020204030204" pitchFamily="49" charset="0"/>
              </a:rPr>
              <a:t>;</a:t>
            </a:r>
          </a:p>
          <a:p>
            <a:r>
              <a:rPr lang="en-US" sz="1600" b="0" dirty="0">
                <a:solidFill>
                  <a:srgbClr val="569CD6"/>
                </a:solidFill>
                <a:effectLst/>
                <a:latin typeface="Consolas" panose="020B0609020204030204" pitchFamily="49" charset="0"/>
              </a:rPr>
              <a:t>let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lastName</a:t>
            </a:r>
            <a:r>
              <a:rPr lang="en-US" sz="1600" b="0" dirty="0">
                <a:solidFill>
                  <a:srgbClr val="D4D4D4"/>
                </a:solidFill>
                <a:effectLst/>
                <a:latin typeface="Consolas" panose="020B0609020204030204" pitchFamily="49" charset="0"/>
              </a:rPr>
              <a:t> = </a:t>
            </a:r>
            <a:r>
              <a:rPr lang="en-US" sz="1600" b="0" dirty="0">
                <a:solidFill>
                  <a:srgbClr val="CE9178"/>
                </a:solidFill>
                <a:effectLst/>
                <a:latin typeface="Consolas" panose="020B0609020204030204" pitchFamily="49" charset="0"/>
              </a:rPr>
              <a:t>'Wahim'</a:t>
            </a:r>
            <a:r>
              <a:rPr lang="en-US"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81399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 type « string »</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8896" y="2515625"/>
            <a:ext cx="8947150" cy="2739281"/>
          </a:xfrm>
        </p:spPr>
        <p:txBody>
          <a:bodyPr/>
          <a:lstStyle/>
          <a:p>
            <a:pPr marL="0" indent="0">
              <a:buNone/>
            </a:pPr>
            <a:r>
              <a:rPr lang="fr-CA" dirty="0"/>
              <a:t>Les chaînes peuvent aussi être </a:t>
            </a:r>
            <a:r>
              <a:rPr lang="fr-CA" b="1" dirty="0"/>
              <a:t>concaténées</a:t>
            </a:r>
            <a:r>
              <a:rPr lang="fr-CA" dirty="0"/>
              <a:t> (ajoutées à la fin l'une de l'autre) par l'opérateur   +  :</a:t>
            </a:r>
          </a:p>
          <a:p>
            <a:pPr marL="0" indent="0">
              <a:buNone/>
            </a:pPr>
            <a:endParaRPr lang="fr-CA" dirty="0"/>
          </a:p>
          <a:p>
            <a:pPr marL="0" indent="0">
              <a:buNone/>
            </a:pPr>
            <a:endParaRPr lang="fr-CA" dirty="0"/>
          </a:p>
          <a:p>
            <a:pPr marL="0" indent="0">
              <a:buNone/>
            </a:pPr>
            <a:endParaRPr lang="fr-CA" dirty="0"/>
          </a:p>
        </p:txBody>
      </p:sp>
      <p:sp>
        <p:nvSpPr>
          <p:cNvPr id="5" name="Rectangle 4">
            <a:extLst>
              <a:ext uri="{FF2B5EF4-FFF2-40B4-BE49-F238E27FC236}">
                <a16:creationId xmlns:a16="http://schemas.microsoft.com/office/drawing/2014/main" id="{AF6740B4-6E70-4DDA-ABBB-38993773B8FF}"/>
              </a:ext>
            </a:extLst>
          </p:cNvPr>
          <p:cNvSpPr/>
          <p:nvPr/>
        </p:nvSpPr>
        <p:spPr>
          <a:xfrm>
            <a:off x="2026005" y="4512179"/>
            <a:ext cx="8123583" cy="520421"/>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en-US" sz="1600" b="0" dirty="0">
                <a:solidFill>
                  <a:srgbClr val="569CD6"/>
                </a:solidFill>
                <a:effectLst/>
                <a:latin typeface="Consolas"/>
              </a:rPr>
              <a:t>let</a:t>
            </a:r>
            <a:r>
              <a:rPr lang="en-US" sz="1600" b="0" dirty="0">
                <a:solidFill>
                  <a:srgbClr val="D4D4D4"/>
                </a:solidFill>
                <a:effectLst/>
                <a:latin typeface="Consolas"/>
              </a:rPr>
              <a:t> </a:t>
            </a:r>
            <a:r>
              <a:rPr lang="en-US" sz="1600" b="0" dirty="0" err="1">
                <a:solidFill>
                  <a:srgbClr val="9CDCFE"/>
                </a:solidFill>
                <a:effectLst/>
                <a:latin typeface="Consolas"/>
              </a:rPr>
              <a:t>wholeName</a:t>
            </a:r>
            <a:r>
              <a:rPr lang="en-US" sz="1600" b="0" dirty="0">
                <a:solidFill>
                  <a:srgbClr val="D4D4D4"/>
                </a:solidFill>
                <a:effectLst/>
                <a:latin typeface="Consolas"/>
              </a:rPr>
              <a:t> = </a:t>
            </a:r>
            <a:r>
              <a:rPr lang="en-US" sz="1600" b="0" dirty="0" err="1">
                <a:solidFill>
                  <a:srgbClr val="9CDCFE"/>
                </a:solidFill>
                <a:effectLst/>
                <a:latin typeface="Consolas"/>
              </a:rPr>
              <a:t>firstName</a:t>
            </a:r>
            <a:r>
              <a:rPr lang="en-US" sz="1600" b="0" dirty="0">
                <a:solidFill>
                  <a:srgbClr val="D4D4D4"/>
                </a:solidFill>
                <a:effectLst/>
                <a:latin typeface="Consolas"/>
              </a:rPr>
              <a:t> + </a:t>
            </a:r>
            <a:r>
              <a:rPr lang="en-US" sz="1600" b="0" dirty="0">
                <a:solidFill>
                  <a:srgbClr val="CE9178"/>
                </a:solidFill>
                <a:effectLst/>
                <a:latin typeface="Consolas"/>
              </a:rPr>
              <a:t>" "</a:t>
            </a:r>
            <a:r>
              <a:rPr lang="en-US" sz="1600" b="0" dirty="0">
                <a:solidFill>
                  <a:srgbClr val="D4D4D4"/>
                </a:solidFill>
                <a:effectLst/>
                <a:latin typeface="Consolas"/>
              </a:rPr>
              <a:t> + </a:t>
            </a:r>
            <a:r>
              <a:rPr lang="en-US" sz="1600" b="0" dirty="0" err="1">
                <a:solidFill>
                  <a:srgbClr val="9CDCFE"/>
                </a:solidFill>
                <a:effectLst/>
                <a:latin typeface="Consolas"/>
              </a:rPr>
              <a:t>lastName</a:t>
            </a:r>
            <a:r>
              <a:rPr lang="en-US" sz="1600" b="0" dirty="0">
                <a:solidFill>
                  <a:srgbClr val="D4D4D4"/>
                </a:solidFill>
                <a:effectLst/>
                <a:latin typeface="Consolas"/>
              </a:rPr>
              <a:t>;  </a:t>
            </a:r>
            <a:r>
              <a:rPr lang="en-US" sz="1600" b="0" dirty="0">
                <a:solidFill>
                  <a:srgbClr val="FF6F00"/>
                </a:solidFill>
                <a:effectLst/>
                <a:latin typeface="Consolas"/>
              </a:rPr>
              <a:t>// </a:t>
            </a:r>
            <a:r>
              <a:rPr lang="en-US" sz="1600" b="0" dirty="0" err="1">
                <a:solidFill>
                  <a:srgbClr val="FF6F00"/>
                </a:solidFill>
                <a:effectLst/>
                <a:latin typeface="Consolas"/>
              </a:rPr>
              <a:t>valeur</a:t>
            </a:r>
            <a:r>
              <a:rPr lang="en-US" sz="1600" dirty="0">
                <a:solidFill>
                  <a:srgbClr val="FF6F00"/>
                </a:solidFill>
                <a:latin typeface="Consolas"/>
              </a:rPr>
              <a:t> </a:t>
            </a:r>
            <a:r>
              <a:rPr lang="en-US" sz="1600" b="0" dirty="0">
                <a:solidFill>
                  <a:srgbClr val="FF6F00"/>
                </a:solidFill>
                <a:effectLst/>
                <a:latin typeface="Consolas"/>
              </a:rPr>
              <a:t>: “Hilal Wahim"</a:t>
            </a:r>
            <a:endParaRPr lang="en-US" sz="1600" b="0" dirty="0">
              <a:solidFill>
                <a:srgbClr val="D4D4D4"/>
              </a:solidFill>
              <a:effectLst/>
              <a:latin typeface="Consolas"/>
            </a:endParaRPr>
          </a:p>
        </p:txBody>
      </p:sp>
    </p:spTree>
    <p:extLst>
      <p:ext uri="{BB962C8B-B14F-4D97-AF65-F5344CB8AC3E}">
        <p14:creationId xmlns:p14="http://schemas.microsoft.com/office/powerpoint/2010/main" val="3558116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 type « string »</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088744" y="2052638"/>
            <a:ext cx="10008162" cy="4195762"/>
          </a:xfrm>
        </p:spPr>
        <p:txBody>
          <a:bodyPr vert="horz" lIns="91440" tIns="45720" rIns="91440" bIns="45720" rtlCol="0" anchor="t">
            <a:normAutofit/>
          </a:bodyPr>
          <a:lstStyle/>
          <a:p>
            <a:pPr marL="0" indent="0">
              <a:buNone/>
            </a:pPr>
            <a:r>
              <a:rPr lang="fr-CA" dirty="0"/>
              <a:t>Il est possible depuis quelques années d’utiliser une nouvelle écriture qui simplifie la concaténation des variables et des chaînes de caractère : </a:t>
            </a:r>
            <a:r>
              <a:rPr lang="fr-CA" b="1" dirty="0"/>
              <a:t>la string interpolation</a:t>
            </a:r>
            <a:r>
              <a:rPr lang="fr-CA" dirty="0"/>
              <a:t>. </a:t>
            </a:r>
          </a:p>
          <a:p>
            <a:pPr marL="0" indent="0">
              <a:buNone/>
            </a:pPr>
            <a:r>
              <a:rPr lang="fr-CA" dirty="0"/>
              <a:t>Pour créer une string interpolation on écrit du texte encadré par l'accent grave `</a:t>
            </a:r>
            <a:r>
              <a:rPr lang="fr-CA" dirty="0" err="1">
                <a:solidFill>
                  <a:schemeClr val="bg1">
                    <a:lumMod val="75000"/>
                  </a:schemeClr>
                </a:solidFill>
              </a:rPr>
              <a:t>text</a:t>
            </a:r>
            <a:r>
              <a:rPr lang="fr-CA" dirty="0"/>
              <a:t>` et si on veut injecter une variable dans ce code on utilise l’expression  ${</a:t>
            </a:r>
            <a:r>
              <a:rPr lang="fr-CA" dirty="0" err="1"/>
              <a:t>maVariable</a:t>
            </a:r>
            <a:r>
              <a:rPr lang="fr-CA" dirty="0"/>
              <a:t>}.</a:t>
            </a:r>
          </a:p>
          <a:p>
            <a:pPr marL="0" indent="0">
              <a:buNone/>
            </a:pPr>
            <a:endParaRPr lang="fr-CA" dirty="0"/>
          </a:p>
          <a:p>
            <a:pPr marL="0" indent="0">
              <a:buNone/>
            </a:pPr>
            <a:endParaRPr lang="fr-CA" dirty="0"/>
          </a:p>
          <a:p>
            <a:pPr marL="0" indent="0">
              <a:buNone/>
            </a:pPr>
            <a:endParaRPr lang="fr-CA" dirty="0"/>
          </a:p>
        </p:txBody>
      </p:sp>
      <p:sp>
        <p:nvSpPr>
          <p:cNvPr id="6" name="Rectangle 5">
            <a:extLst>
              <a:ext uri="{FF2B5EF4-FFF2-40B4-BE49-F238E27FC236}">
                <a16:creationId xmlns:a16="http://schemas.microsoft.com/office/drawing/2014/main" id="{392664BF-8551-41D9-B587-9CFFE2988975}"/>
              </a:ext>
            </a:extLst>
          </p:cNvPr>
          <p:cNvSpPr/>
          <p:nvPr/>
        </p:nvSpPr>
        <p:spPr>
          <a:xfrm>
            <a:off x="2035651" y="4761953"/>
            <a:ext cx="8123583" cy="11079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600" b="0" dirty="0" err="1">
                <a:solidFill>
                  <a:srgbClr val="569CD6"/>
                </a:solidFill>
                <a:effectLst/>
                <a:latin typeface="Consolas" panose="020B0609020204030204" pitchFamily="49" charset="0"/>
              </a:rPr>
              <a:t>const</a:t>
            </a:r>
            <a:r>
              <a:rPr lang="fr-CA" sz="1600" b="0" dirty="0">
                <a:solidFill>
                  <a:srgbClr val="D4D4D4"/>
                </a:solidFill>
                <a:effectLst/>
                <a:latin typeface="Consolas" panose="020B0609020204030204" pitchFamily="49" charset="0"/>
              </a:rPr>
              <a:t> </a:t>
            </a:r>
            <a:r>
              <a:rPr lang="fr-CA" sz="1600" b="0" dirty="0" err="1">
                <a:solidFill>
                  <a:srgbClr val="4FC1FF"/>
                </a:solidFill>
                <a:effectLst/>
                <a:latin typeface="Consolas" panose="020B0609020204030204" pitchFamily="49" charset="0"/>
              </a:rPr>
              <a:t>myName</a:t>
            </a:r>
            <a:r>
              <a:rPr lang="fr-CA" sz="1600" b="0" dirty="0">
                <a:solidFill>
                  <a:srgbClr val="D4D4D4"/>
                </a:solidFill>
                <a:effectLst/>
                <a:latin typeface="Consolas" panose="020B0609020204030204" pitchFamily="49" charset="0"/>
              </a:rPr>
              <a:t> = </a:t>
            </a:r>
            <a:r>
              <a:rPr lang="fr-CA" sz="1600" b="0" dirty="0">
                <a:solidFill>
                  <a:srgbClr val="CE9178"/>
                </a:solidFill>
                <a:effectLst/>
                <a:latin typeface="Consolas" panose="020B0609020204030204" pitchFamily="49" charset="0"/>
              </a:rPr>
              <a:t>`Wahim`</a:t>
            </a:r>
            <a:r>
              <a:rPr lang="fr-CA" sz="1600" b="0" dirty="0">
                <a:solidFill>
                  <a:srgbClr val="D4D4D4"/>
                </a:solidFill>
                <a:effectLst/>
                <a:latin typeface="Consolas" panose="020B0609020204030204" pitchFamily="49" charset="0"/>
              </a:rPr>
              <a:t>;</a:t>
            </a:r>
          </a:p>
          <a:p>
            <a:r>
              <a:rPr lang="fr-CA" sz="1600" b="0" dirty="0" err="1">
                <a:solidFill>
                  <a:srgbClr val="569CD6"/>
                </a:solidFill>
                <a:effectLst/>
                <a:latin typeface="Consolas" panose="020B0609020204030204" pitchFamily="49" charset="0"/>
              </a:rPr>
              <a:t>const</a:t>
            </a:r>
            <a:r>
              <a:rPr lang="fr-CA" sz="1600" b="0" dirty="0">
                <a:solidFill>
                  <a:srgbClr val="D4D4D4"/>
                </a:solidFill>
                <a:effectLst/>
                <a:latin typeface="Consolas" panose="020B0609020204030204" pitchFamily="49" charset="0"/>
              </a:rPr>
              <a:t> </a:t>
            </a:r>
            <a:r>
              <a:rPr lang="fr-CA" sz="1600" b="0" dirty="0">
                <a:solidFill>
                  <a:srgbClr val="4FC1FF"/>
                </a:solidFill>
                <a:effectLst/>
                <a:latin typeface="Consolas" panose="020B0609020204030204" pitchFamily="49" charset="0"/>
              </a:rPr>
              <a:t>salutation</a:t>
            </a:r>
            <a:r>
              <a:rPr lang="fr-CA" sz="1600" b="0" dirty="0">
                <a:solidFill>
                  <a:srgbClr val="D4D4D4"/>
                </a:solidFill>
                <a:effectLst/>
                <a:latin typeface="Consolas" panose="020B0609020204030204" pitchFamily="49" charset="0"/>
              </a:rPr>
              <a:t> = </a:t>
            </a:r>
            <a:r>
              <a:rPr lang="fr-CA" sz="1600" b="0" dirty="0">
                <a:solidFill>
                  <a:srgbClr val="CE9178"/>
                </a:solidFill>
                <a:effectLst/>
                <a:latin typeface="Consolas" panose="020B0609020204030204" pitchFamily="49" charset="0"/>
              </a:rPr>
              <a:t>`Bienvenue sur mon site </a:t>
            </a:r>
            <a:r>
              <a:rPr lang="fr-CA" sz="1600" b="0" dirty="0">
                <a:solidFill>
                  <a:srgbClr val="569CD6"/>
                </a:solidFill>
                <a:effectLst/>
                <a:latin typeface="Consolas" panose="020B0609020204030204" pitchFamily="49" charset="0"/>
              </a:rPr>
              <a:t>${</a:t>
            </a:r>
            <a:r>
              <a:rPr lang="fr-CA" sz="1600" b="0" dirty="0" err="1">
                <a:solidFill>
                  <a:srgbClr val="4FC1FF"/>
                </a:solidFill>
                <a:effectLst/>
                <a:latin typeface="Consolas" panose="020B0609020204030204" pitchFamily="49" charset="0"/>
              </a:rPr>
              <a:t>myName</a:t>
            </a:r>
            <a:r>
              <a:rPr lang="fr-CA" sz="1600" b="0" dirty="0">
                <a:solidFill>
                  <a:srgbClr val="569CD6"/>
                </a:solidFill>
                <a:effectLst/>
                <a:latin typeface="Consolas" panose="020B0609020204030204" pitchFamily="49" charset="0"/>
              </a:rPr>
              <a:t>}</a:t>
            </a:r>
            <a:r>
              <a:rPr lang="fr-CA" sz="1600" b="0" dirty="0">
                <a:solidFill>
                  <a:srgbClr val="CE9178"/>
                </a:solidFill>
                <a:effectLst/>
                <a:latin typeface="Consolas" panose="020B0609020204030204" pitchFamily="49" charset="0"/>
              </a:rPr>
              <a:t>!`</a:t>
            </a:r>
            <a:r>
              <a:rPr lang="fr-CA" sz="1600" b="0" dirty="0">
                <a:solidFill>
                  <a:srgbClr val="D4D4D4"/>
                </a:solidFill>
                <a:effectLst/>
                <a:latin typeface="Consolas" panose="020B0609020204030204" pitchFamily="49" charset="0"/>
              </a:rPr>
              <a:t>;</a:t>
            </a:r>
          </a:p>
          <a:p>
            <a:r>
              <a:rPr lang="fr-CA" sz="1600" b="0" dirty="0">
                <a:solidFill>
                  <a:srgbClr val="9CDCFE"/>
                </a:solidFill>
                <a:effectLst/>
                <a:latin typeface="Consolas" panose="020B0609020204030204" pitchFamily="49" charset="0"/>
              </a:rPr>
              <a:t>console</a:t>
            </a:r>
            <a:r>
              <a:rPr lang="fr-CA" sz="1600" b="0" dirty="0">
                <a:solidFill>
                  <a:srgbClr val="D4D4D4"/>
                </a:solidFill>
                <a:effectLst/>
                <a:latin typeface="Consolas" panose="020B0609020204030204" pitchFamily="49" charset="0"/>
              </a:rPr>
              <a:t>.</a:t>
            </a:r>
            <a:r>
              <a:rPr lang="fr-CA" sz="1600" b="0" dirty="0">
                <a:solidFill>
                  <a:srgbClr val="DCDCAA"/>
                </a:solidFill>
                <a:effectLst/>
                <a:latin typeface="Consolas" panose="020B0609020204030204" pitchFamily="49" charset="0"/>
              </a:rPr>
              <a:t>log</a:t>
            </a:r>
            <a:r>
              <a:rPr lang="fr-CA" sz="1600" b="0" dirty="0">
                <a:solidFill>
                  <a:srgbClr val="D4D4D4"/>
                </a:solidFill>
                <a:effectLst/>
                <a:latin typeface="Consolas" panose="020B0609020204030204" pitchFamily="49" charset="0"/>
              </a:rPr>
              <a:t>(</a:t>
            </a:r>
            <a:r>
              <a:rPr lang="fr-CA" sz="1600" b="0" dirty="0">
                <a:solidFill>
                  <a:srgbClr val="4FC1FF"/>
                </a:solidFill>
                <a:effectLst/>
                <a:latin typeface="Consolas" panose="020B0609020204030204" pitchFamily="49" charset="0"/>
              </a:rPr>
              <a:t>salutation</a:t>
            </a:r>
            <a:r>
              <a:rPr lang="fr-CA" sz="1600" b="0" dirty="0">
                <a:solidFill>
                  <a:srgbClr val="D4D4D4"/>
                </a:solidFill>
                <a:effectLst/>
                <a:latin typeface="Consolas" panose="020B0609020204030204" pitchFamily="49" charset="0"/>
              </a:rPr>
              <a:t>);   </a:t>
            </a:r>
            <a:r>
              <a:rPr lang="fr-CA" sz="1600" b="0" dirty="0">
                <a:solidFill>
                  <a:srgbClr val="FF6F00"/>
                </a:solidFill>
                <a:effectLst/>
                <a:latin typeface="Consolas" panose="020B0609020204030204" pitchFamily="49" charset="0"/>
              </a:rPr>
              <a:t>//retournera “Bienvenue sur mon site Wahim!” </a:t>
            </a:r>
            <a:endParaRPr lang="fr-FR" sz="1600" dirty="0"/>
          </a:p>
        </p:txBody>
      </p:sp>
    </p:spTree>
    <p:extLst>
      <p:ext uri="{BB962C8B-B14F-4D97-AF65-F5344CB8AC3E}">
        <p14:creationId xmlns:p14="http://schemas.microsoft.com/office/powerpoint/2010/main" val="1949980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455275" y="452438"/>
            <a:ext cx="9278957" cy="1400175"/>
          </a:xfrm>
        </p:spPr>
        <p:txBody>
          <a:bodyPr/>
          <a:lstStyle/>
          <a:p>
            <a:pPr algn="ctr"/>
            <a:r>
              <a:rPr lang="fr-FR" b="1" dirty="0">
                <a:solidFill>
                  <a:srgbClr val="0070C0"/>
                </a:solidFill>
              </a:rPr>
              <a:t>Le type « </a:t>
            </a:r>
            <a:r>
              <a:rPr lang="fr-FR" b="1" dirty="0" err="1">
                <a:solidFill>
                  <a:srgbClr val="0070C0"/>
                </a:solidFill>
              </a:rPr>
              <a:t>boolean</a:t>
            </a:r>
            <a:r>
              <a:rPr lang="fr-FR" b="1" dirty="0">
                <a:solidFill>
                  <a:srgbClr val="0070C0"/>
                </a:solidFill>
              </a:rPr>
              <a:t> »</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296123" y="2052638"/>
            <a:ext cx="9603048" cy="4195762"/>
          </a:xfrm>
        </p:spPr>
        <p:txBody>
          <a:bodyPr/>
          <a:lstStyle/>
          <a:p>
            <a:pPr marL="0" indent="0">
              <a:buNone/>
            </a:pPr>
            <a:r>
              <a:rPr lang="fr-CA" dirty="0"/>
              <a:t>Les </a:t>
            </a:r>
            <a:r>
              <a:rPr lang="fr-CA" b="1" dirty="0"/>
              <a:t>valeurs logiques </a:t>
            </a:r>
            <a:r>
              <a:rPr lang="fr-CA" dirty="0"/>
              <a:t>(</a:t>
            </a:r>
            <a:r>
              <a:rPr lang="fr-CA" b="1" dirty="0" err="1"/>
              <a:t>booleans</a:t>
            </a:r>
            <a:r>
              <a:rPr lang="fr-CA" dirty="0"/>
              <a:t>) sont le plus simple des types primitifs : elles ne peuvent avoir que deux valeurs,   </a:t>
            </a:r>
            <a:r>
              <a:rPr lang="fr-CA" b="1" dirty="0" err="1"/>
              <a:t>true</a:t>
            </a:r>
            <a:r>
              <a:rPr lang="fr-CA" dirty="0"/>
              <a:t>  ou   </a:t>
            </a:r>
            <a:r>
              <a:rPr lang="fr-CA" b="1" dirty="0"/>
              <a:t>false</a:t>
            </a:r>
            <a:r>
              <a:rPr lang="fr-CA" dirty="0"/>
              <a:t>  (vrai ou faux). Elles s'utilisent dans toutes sortes de cas : pour indiquer si un utilisateur est connecté ou non, si une case est cochée ou non, ou si un ensemble de conditions particulières est réuni.</a:t>
            </a:r>
          </a:p>
          <a:p>
            <a:pPr marL="0" indent="0">
              <a:buNone/>
            </a:pPr>
            <a:endParaRPr lang="fr-CA" dirty="0"/>
          </a:p>
          <a:p>
            <a:pPr marL="0" indent="0">
              <a:buNone/>
            </a:pPr>
            <a:endParaRPr lang="fr-CA" dirty="0"/>
          </a:p>
        </p:txBody>
      </p:sp>
      <p:sp>
        <p:nvSpPr>
          <p:cNvPr id="6" name="Rectangle 5">
            <a:extLst>
              <a:ext uri="{FF2B5EF4-FFF2-40B4-BE49-F238E27FC236}">
                <a16:creationId xmlns:a16="http://schemas.microsoft.com/office/drawing/2014/main" id="{392664BF-8551-41D9-B587-9CFFE2988975}"/>
              </a:ext>
            </a:extLst>
          </p:cNvPr>
          <p:cNvSpPr/>
          <p:nvPr/>
        </p:nvSpPr>
        <p:spPr>
          <a:xfrm>
            <a:off x="2035651" y="4879294"/>
            <a:ext cx="8123583" cy="64584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userIsSignedIn</a:t>
            </a:r>
            <a:r>
              <a:rPr lang="fr-FR" sz="1600" b="0" dirty="0">
                <a:solidFill>
                  <a:srgbClr val="D4D4D4"/>
                </a:solidFill>
                <a:effectLst/>
                <a:latin typeface="Consolas" panose="020B0609020204030204" pitchFamily="49" charset="0"/>
              </a:rPr>
              <a:t> = </a:t>
            </a:r>
            <a:r>
              <a:rPr lang="fr-FR" sz="1600" b="0" dirty="0" err="1">
                <a:solidFill>
                  <a:srgbClr val="569CD6"/>
                </a:solidFill>
                <a:effectLst/>
                <a:latin typeface="Consolas" panose="020B0609020204030204" pitchFamily="49" charset="0"/>
              </a:rPr>
              <a:t>true</a:t>
            </a:r>
            <a:r>
              <a:rPr lang="fr-FR" sz="1600" b="0" dirty="0">
                <a:solidFill>
                  <a:srgbClr val="D4D4D4"/>
                </a:solidFill>
                <a:effectLst/>
                <a:latin typeface="Consolas" panose="020B0609020204030204" pitchFamily="49" charset="0"/>
              </a:rPr>
              <a:t>;</a:t>
            </a: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userIsAdmin</a:t>
            </a:r>
            <a:r>
              <a:rPr lang="fr-FR" sz="1600" b="0" dirty="0">
                <a:solidFill>
                  <a:srgbClr val="D4D4D4"/>
                </a:solidFill>
                <a:effectLst/>
                <a:latin typeface="Consolas" panose="020B0609020204030204" pitchFamily="49" charset="0"/>
              </a:rPr>
              <a:t> = </a:t>
            </a:r>
            <a:r>
              <a:rPr lang="fr-FR" sz="1600" b="0" dirty="0">
                <a:solidFill>
                  <a:srgbClr val="569CD6"/>
                </a:solidFill>
                <a:effectLst/>
                <a:latin typeface="Consolas" panose="020B0609020204030204" pitchFamily="49" charset="0"/>
              </a:rPr>
              <a:t>false</a:t>
            </a:r>
            <a:r>
              <a:rPr lang="fr-FR"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168009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Exercice 4</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4294967295"/>
          </p:nvPr>
        </p:nvSpPr>
        <p:spPr>
          <a:xfrm>
            <a:off x="1624073" y="2052638"/>
            <a:ext cx="8947150" cy="4195762"/>
          </a:xfrm>
          <a:solidFill>
            <a:schemeClr val="accent2"/>
          </a:solidFill>
        </p:spPr>
        <p:txBody>
          <a:bodyPr>
            <a:normAutofit lnSpcReduction="10000"/>
          </a:bodyPr>
          <a:lstStyle/>
          <a:p>
            <a:pPr marL="0" indent="0">
              <a:buNone/>
            </a:pPr>
            <a:r>
              <a:rPr lang="fr-FR" b="1" dirty="0"/>
              <a:t>Les types de données</a:t>
            </a:r>
          </a:p>
          <a:p>
            <a:pPr marL="914400" lvl="1" indent="-457200">
              <a:buFont typeface="+mj-lt"/>
              <a:buAutoNum type="arabicPeriod"/>
            </a:pPr>
            <a:r>
              <a:rPr lang="fr-CA" dirty="0"/>
              <a:t>Créez une variable nommée  </a:t>
            </a:r>
            <a:r>
              <a:rPr lang="fr-CA" b="1" dirty="0" err="1"/>
              <a:t>episodeTitle</a:t>
            </a:r>
            <a:r>
              <a:rPr lang="fr-CA" dirty="0"/>
              <a:t>  qui contient une chaîne de caractères correspondant au titre de votre épisode (employez votre créativité !).</a:t>
            </a:r>
          </a:p>
          <a:p>
            <a:pPr marL="914400" lvl="1" indent="-457200">
              <a:buFont typeface="+mj-lt"/>
              <a:buAutoNum type="arabicPeriod"/>
            </a:pPr>
            <a:r>
              <a:rPr lang="fr-CA" dirty="0"/>
              <a:t>Créez une variable appelée  </a:t>
            </a:r>
            <a:r>
              <a:rPr lang="fr-CA" b="1" dirty="0" err="1"/>
              <a:t>episodeDuration</a:t>
            </a:r>
            <a:r>
              <a:rPr lang="fr-CA" dirty="0"/>
              <a:t>  qui contient un nombre correspondant à la durée de votre épisode en minutes.</a:t>
            </a:r>
          </a:p>
          <a:p>
            <a:pPr marL="914400" lvl="1" indent="-457200">
              <a:buFont typeface="+mj-lt"/>
              <a:buAutoNum type="arabicPeriod"/>
            </a:pPr>
            <a:r>
              <a:rPr lang="fr-CA" dirty="0"/>
              <a:t>Enfin, créez une variable booléenne nommée   </a:t>
            </a:r>
            <a:r>
              <a:rPr lang="fr-CA" b="1" dirty="0" err="1"/>
              <a:t>hasBeenWatched</a:t>
            </a:r>
            <a:r>
              <a:rPr lang="fr-CA" dirty="0"/>
              <a:t>  qui indique si l'utilisateur a déjà regardé l'épisode ou non.</a:t>
            </a:r>
          </a:p>
          <a:p>
            <a:pPr marL="0" indent="0">
              <a:buNone/>
            </a:pPr>
            <a:r>
              <a:rPr lang="fr-CA" sz="2400" dirty="0"/>
              <a:t>Vérifiez si le composant fonctionne correctement. N'hésitez pas à modifier vos valeurs pour vérifier que le composant réagit comme prévu.</a:t>
            </a:r>
            <a:endParaRPr lang="fr-FR" sz="2400" dirty="0"/>
          </a:p>
        </p:txBody>
      </p:sp>
    </p:spTree>
    <p:extLst>
      <p:ext uri="{BB962C8B-B14F-4D97-AF65-F5344CB8AC3E}">
        <p14:creationId xmlns:p14="http://schemas.microsoft.com/office/powerpoint/2010/main" val="1746111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En résumé</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8896" y="2399878"/>
            <a:ext cx="8947150" cy="3308370"/>
          </a:xfrm>
        </p:spPr>
        <p:txBody>
          <a:bodyPr/>
          <a:lstStyle/>
          <a:p>
            <a:pPr marL="0" indent="0">
              <a:buNone/>
            </a:pPr>
            <a:r>
              <a:rPr lang="fr-CA" dirty="0"/>
              <a:t>les trois principaux types de données primitifs en JavaScript :</a:t>
            </a:r>
          </a:p>
          <a:p>
            <a:pPr marL="685800" lvl="1">
              <a:buFont typeface="Arial" panose="020B0604020202020204" pitchFamily="34" charset="0"/>
              <a:buChar char="•"/>
            </a:pPr>
            <a:r>
              <a:rPr lang="fr-CA" dirty="0" err="1"/>
              <a:t>number</a:t>
            </a:r>
            <a:r>
              <a:rPr lang="fr-CA" dirty="0"/>
              <a:t> (nombre) ;</a:t>
            </a:r>
          </a:p>
          <a:p>
            <a:pPr marL="685800" lvl="1">
              <a:buFont typeface="Arial" panose="020B0604020202020204" pitchFamily="34" charset="0"/>
              <a:buChar char="•"/>
            </a:pPr>
            <a:r>
              <a:rPr lang="fr-CA" dirty="0" err="1"/>
              <a:t>boolean</a:t>
            </a:r>
            <a:r>
              <a:rPr lang="fr-CA" dirty="0"/>
              <a:t> (valeur logique) ;</a:t>
            </a:r>
          </a:p>
          <a:p>
            <a:pPr marL="685800" lvl="1">
              <a:buFont typeface="Arial" panose="020B0604020202020204" pitchFamily="34" charset="0"/>
              <a:buChar char="•"/>
            </a:pPr>
            <a:r>
              <a:rPr lang="fr-CA" dirty="0"/>
              <a:t>string (chaîne de caractères).</a:t>
            </a:r>
          </a:p>
          <a:p>
            <a:pPr marL="0" indent="0">
              <a:buNone/>
            </a:pPr>
            <a:r>
              <a:rPr lang="fr-CA" dirty="0"/>
              <a:t>Il existe d'autres types de données plus complexes.</a:t>
            </a:r>
          </a:p>
          <a:p>
            <a:pPr marL="0" indent="0">
              <a:buNone/>
            </a:pPr>
            <a:r>
              <a:rPr lang="fr-CA" dirty="0"/>
              <a:t>Techniquement, il y a trois autres types de données primitifs dans JavaScript :   </a:t>
            </a:r>
            <a:r>
              <a:rPr lang="fr-CA" b="1" dirty="0" err="1"/>
              <a:t>null</a:t>
            </a:r>
            <a:r>
              <a:rPr lang="fr-CA" dirty="0"/>
              <a:t>  ,   </a:t>
            </a:r>
            <a:r>
              <a:rPr lang="fr-CA" b="1" dirty="0" err="1"/>
              <a:t>undefined</a:t>
            </a:r>
            <a:r>
              <a:rPr lang="fr-CA" dirty="0"/>
              <a:t>  et   </a:t>
            </a:r>
            <a:r>
              <a:rPr lang="fr-CA" b="1" dirty="0" err="1"/>
              <a:t>symbol</a:t>
            </a:r>
            <a:r>
              <a:rPr lang="fr-CA" dirty="0"/>
              <a:t>  .</a:t>
            </a:r>
            <a:endParaRPr lang="fr-FR" dirty="0"/>
          </a:p>
        </p:txBody>
      </p:sp>
    </p:spTree>
    <p:extLst>
      <p:ext uri="{BB962C8B-B14F-4D97-AF65-F5344CB8AC3E}">
        <p14:creationId xmlns:p14="http://schemas.microsoft.com/office/powerpoint/2010/main" val="1733704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Les objets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3626673"/>
          </a:xfrm>
        </p:spPr>
        <p:txBody>
          <a:bodyPr vert="horz" lIns="91440" tIns="45720" rIns="91440" bIns="45720" rtlCol="0" anchor="t">
            <a:normAutofit/>
          </a:bodyPr>
          <a:lstStyle/>
          <a:p>
            <a:pPr marL="0" indent="0">
              <a:buNone/>
            </a:pPr>
            <a:r>
              <a:rPr lang="fr-FR" dirty="0"/>
              <a:t>Exemple du monde réel :</a:t>
            </a:r>
          </a:p>
          <a:p>
            <a:pPr marL="0" indent="0">
              <a:buNone/>
            </a:pPr>
            <a:endParaRPr lang="fr-FR" dirty="0"/>
          </a:p>
          <a:p>
            <a:pPr marL="0" indent="0">
              <a:buNone/>
            </a:pPr>
            <a:r>
              <a:rPr lang="fr-FR" dirty="0"/>
              <a:t>Les livres =&gt; un titre, un nombre de pages, un auteur, etc.</a:t>
            </a:r>
          </a:p>
          <a:p>
            <a:pPr marL="0" indent="0">
              <a:buNone/>
            </a:pPr>
            <a:endParaRPr lang="fr-FR" dirty="0"/>
          </a:p>
          <a:p>
            <a:pPr marL="0" indent="0">
              <a:buNone/>
            </a:pPr>
            <a:r>
              <a:rPr lang="fr-FR" dirty="0"/>
              <a:t>Ici, </a:t>
            </a:r>
            <a:r>
              <a:rPr lang="fr-FR" b="1" dirty="0"/>
              <a:t>l’objet </a:t>
            </a:r>
            <a:r>
              <a:rPr lang="fr-FR" dirty="0"/>
              <a:t>sera « </a:t>
            </a:r>
            <a:r>
              <a:rPr lang="fr-FR" i="1" dirty="0"/>
              <a:t>le</a:t>
            </a:r>
            <a:r>
              <a:rPr lang="fr-FR" dirty="0"/>
              <a:t> </a:t>
            </a:r>
            <a:r>
              <a:rPr lang="fr-FR" i="1" dirty="0"/>
              <a:t>livre », </a:t>
            </a:r>
            <a:r>
              <a:rPr lang="fr-FR" b="1" dirty="0"/>
              <a:t>les clés </a:t>
            </a:r>
            <a:r>
              <a:rPr lang="fr-FR" dirty="0"/>
              <a:t>seront</a:t>
            </a:r>
            <a:r>
              <a:rPr lang="fr-FR" i="1" dirty="0"/>
              <a:t> « le titre »</a:t>
            </a:r>
            <a:r>
              <a:rPr lang="fr-FR" dirty="0"/>
              <a:t>, </a:t>
            </a:r>
            <a:r>
              <a:rPr lang="fr-FR" i="1" dirty="0"/>
              <a:t>« le nombre de pages », « l’auteur »</a:t>
            </a:r>
            <a:r>
              <a:rPr lang="fr-FR" dirty="0"/>
              <a:t>, etc., et </a:t>
            </a:r>
            <a:r>
              <a:rPr lang="fr-FR" b="1" dirty="0"/>
              <a:t>les valeurs </a:t>
            </a:r>
            <a:r>
              <a:rPr lang="fr-FR" dirty="0"/>
              <a:t>seront les valeurs que l’on donnera à nos clés.</a:t>
            </a:r>
            <a:endParaRPr lang="fr-FR" i="1" dirty="0">
              <a:cs typeface="Calibri"/>
            </a:endParaRPr>
          </a:p>
        </p:txBody>
      </p:sp>
    </p:spTree>
    <p:extLst>
      <p:ext uri="{BB962C8B-B14F-4D97-AF65-F5344CB8AC3E}">
        <p14:creationId xmlns:p14="http://schemas.microsoft.com/office/powerpoint/2010/main" val="812086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55D1A6-06E0-4C7B-B344-67E47A225041}"/>
              </a:ext>
            </a:extLst>
          </p:cNvPr>
          <p:cNvSpPr>
            <a:spLocks noGrp="1"/>
          </p:cNvSpPr>
          <p:nvPr>
            <p:ph type="title" idx="4294967295"/>
          </p:nvPr>
        </p:nvSpPr>
        <p:spPr>
          <a:xfrm>
            <a:off x="1389673" y="667361"/>
            <a:ext cx="9404350" cy="882406"/>
          </a:xfrm>
        </p:spPr>
        <p:txBody>
          <a:bodyPr/>
          <a:lstStyle/>
          <a:p>
            <a:pPr algn="ctr"/>
            <a:r>
              <a:rPr lang="fr-FR" b="1" dirty="0">
                <a:solidFill>
                  <a:srgbClr val="0070C0"/>
                </a:solidFill>
              </a:rPr>
              <a:t>Intégrer JavaScript dans vos pages Web</a:t>
            </a:r>
          </a:p>
        </p:txBody>
      </p:sp>
      <p:sp>
        <p:nvSpPr>
          <p:cNvPr id="3" name="Espace réservé du contenu 2">
            <a:extLst>
              <a:ext uri="{FF2B5EF4-FFF2-40B4-BE49-F238E27FC236}">
                <a16:creationId xmlns:a16="http://schemas.microsoft.com/office/drawing/2014/main" id="{127DE494-307C-40C8-BF9C-AF98170D873F}"/>
              </a:ext>
            </a:extLst>
          </p:cNvPr>
          <p:cNvSpPr>
            <a:spLocks noGrp="1"/>
          </p:cNvSpPr>
          <p:nvPr>
            <p:ph idx="4294967295"/>
          </p:nvPr>
        </p:nvSpPr>
        <p:spPr>
          <a:xfrm>
            <a:off x="974481" y="2052638"/>
            <a:ext cx="10217149" cy="4195762"/>
          </a:xfrm>
        </p:spPr>
        <p:txBody>
          <a:bodyPr vert="horz" lIns="91440" tIns="45720" rIns="91440" bIns="45720" rtlCol="0" anchor="t">
            <a:noAutofit/>
          </a:bodyPr>
          <a:lstStyle/>
          <a:p>
            <a:pPr marL="0" indent="0">
              <a:lnSpc>
                <a:spcPct val="100000"/>
              </a:lnSpc>
              <a:spcAft>
                <a:spcPts val="500"/>
              </a:spcAft>
              <a:buNone/>
            </a:pPr>
            <a:r>
              <a:rPr lang="fr-FR" sz="2200" dirty="0"/>
              <a:t>Pour intégrer du JavaScript dans vos pages Web, vous devez d’abord créer un ou plusieurs fichiers avec l’extension </a:t>
            </a:r>
            <a:r>
              <a:rPr lang="fr-FR" sz="2200" b="1" dirty="0"/>
              <a:t>.</a:t>
            </a:r>
            <a:r>
              <a:rPr lang="fr-FR" sz="2200" b="1" dirty="0" err="1"/>
              <a:t>js</a:t>
            </a:r>
            <a:r>
              <a:rPr lang="fr-FR" sz="2200" dirty="0"/>
              <a:t>.</a:t>
            </a:r>
            <a:endParaRPr lang="fr-FR" sz="2200" dirty="0">
              <a:cs typeface="Calibri"/>
            </a:endParaRPr>
          </a:p>
          <a:p>
            <a:pPr marL="0" indent="0">
              <a:lnSpc>
                <a:spcPct val="100000"/>
              </a:lnSpc>
              <a:spcAft>
                <a:spcPts val="500"/>
              </a:spcAft>
              <a:buNone/>
            </a:pPr>
            <a:r>
              <a:rPr lang="fr-FR" sz="2200" dirty="0"/>
              <a:t>Dans notre cours, nous utiliserons un seul fichier .</a:t>
            </a:r>
            <a:r>
              <a:rPr lang="fr-FR" sz="2200" dirty="0" err="1"/>
              <a:t>js</a:t>
            </a:r>
            <a:r>
              <a:rPr lang="fr-FR" sz="2200" dirty="0"/>
              <a:t> que nous appellerons </a:t>
            </a:r>
            <a:r>
              <a:rPr lang="fr-FR" sz="2200" i="1" dirty="0"/>
              <a:t>test.js</a:t>
            </a:r>
            <a:r>
              <a:rPr lang="fr-FR" sz="2200" dirty="0"/>
              <a:t>.</a:t>
            </a:r>
            <a:endParaRPr lang="fr-FR" sz="2200" dirty="0">
              <a:cs typeface="Calibri"/>
            </a:endParaRPr>
          </a:p>
          <a:p>
            <a:pPr marL="0" indent="0">
              <a:lnSpc>
                <a:spcPct val="100000"/>
              </a:lnSpc>
              <a:spcAft>
                <a:spcPts val="500"/>
              </a:spcAft>
              <a:buNone/>
            </a:pPr>
            <a:r>
              <a:rPr lang="fr-FR" sz="2200" dirty="0"/>
              <a:t>Une fois le fichier créé, vous devez permettre à votre ou vos navigateurs (Chrome, Firefox, Opera, Brave, Safari, </a:t>
            </a:r>
            <a:r>
              <a:rPr lang="fr-FR" sz="2200" dirty="0" err="1"/>
              <a:t>etc</a:t>
            </a:r>
            <a:r>
              <a:rPr lang="fr-FR" sz="2200" dirty="0"/>
              <a:t>) d’interpréter votre code JavaScript.</a:t>
            </a:r>
            <a:endParaRPr lang="fr-FR" sz="2200" dirty="0">
              <a:cs typeface="Calibri"/>
            </a:endParaRPr>
          </a:p>
          <a:p>
            <a:pPr marL="0" indent="0">
              <a:lnSpc>
                <a:spcPct val="100000"/>
              </a:lnSpc>
              <a:spcAft>
                <a:spcPts val="500"/>
              </a:spcAft>
              <a:buNone/>
            </a:pPr>
            <a:r>
              <a:rPr lang="fr-FR" sz="2200" dirty="0"/>
              <a:t>Vous devez donc créer une liaison entre vos fichiers HTML et vos fichiers JS.</a:t>
            </a:r>
            <a:endParaRPr lang="fr-FR" sz="2200" dirty="0">
              <a:cs typeface="Calibri"/>
            </a:endParaRPr>
          </a:p>
          <a:p>
            <a:pPr marL="0" indent="0">
              <a:lnSpc>
                <a:spcPct val="100000"/>
              </a:lnSpc>
              <a:spcAft>
                <a:spcPts val="500"/>
              </a:spcAft>
              <a:buNone/>
            </a:pPr>
            <a:r>
              <a:rPr lang="fr-FR" sz="2200" dirty="0"/>
              <a:t>Pour cela vous devez éditer votre ou vos pages HTML avec un éditeur de texte comme Sublime </a:t>
            </a:r>
            <a:r>
              <a:rPr lang="fr-FR" sz="2200" dirty="0" err="1"/>
              <a:t>Text</a:t>
            </a:r>
            <a:r>
              <a:rPr lang="fr-FR" sz="2200" dirty="0"/>
              <a:t> ou VS Code, puis, à l’exemple du CSS, ajouter une balise &lt;script&gt;&lt;/script&gt; (au lieu de &lt;</a:t>
            </a:r>
            <a:r>
              <a:rPr lang="fr-FR" sz="2200" dirty="0" err="1"/>
              <a:t>link</a:t>
            </a:r>
            <a:r>
              <a:rPr lang="fr-FR" sz="2200" dirty="0"/>
              <a:t> /&gt; pour le CSS) avec la source du fichier .</a:t>
            </a:r>
            <a:r>
              <a:rPr lang="fr-FR" sz="2200" dirty="0" err="1"/>
              <a:t>js</a:t>
            </a:r>
            <a:endParaRPr lang="fr-FR" sz="2200" dirty="0">
              <a:cs typeface="Calibri"/>
            </a:endParaRPr>
          </a:p>
          <a:p>
            <a:pPr marL="0" indent="0">
              <a:lnSpc>
                <a:spcPct val="100000"/>
              </a:lnSpc>
              <a:spcAft>
                <a:spcPts val="500"/>
              </a:spcAft>
              <a:buNone/>
            </a:pPr>
            <a:endParaRPr lang="fr-FR" sz="2200" dirty="0">
              <a:cs typeface="Calibri"/>
            </a:endParaRPr>
          </a:p>
        </p:txBody>
      </p:sp>
    </p:spTree>
    <p:extLst>
      <p:ext uri="{BB962C8B-B14F-4D97-AF65-F5344CB8AC3E}">
        <p14:creationId xmlns:p14="http://schemas.microsoft.com/office/powerpoint/2010/main" val="1381688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Les objets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252718" y="2052638"/>
            <a:ext cx="9689858" cy="4195762"/>
          </a:xfrm>
        </p:spPr>
        <p:txBody>
          <a:bodyPr>
            <a:normAutofit fontScale="92500" lnSpcReduction="20000"/>
          </a:bodyPr>
          <a:lstStyle/>
          <a:p>
            <a:pPr marL="0" indent="0">
              <a:buNone/>
            </a:pPr>
            <a:r>
              <a:rPr lang="fr-CA" dirty="0"/>
              <a:t>Les objets JavaScript sont écrits en </a:t>
            </a:r>
            <a:r>
              <a:rPr lang="fr-CA" b="1" dirty="0"/>
              <a:t>JSON (JavaScript Object Notation)</a:t>
            </a:r>
            <a:r>
              <a:rPr lang="fr-CA" dirty="0"/>
              <a:t>. Ce sont des séries de paires </a:t>
            </a:r>
            <a:r>
              <a:rPr lang="fr-CA" b="1" dirty="0"/>
              <a:t>clés-valeurs</a:t>
            </a:r>
            <a:r>
              <a:rPr lang="fr-CA" dirty="0"/>
              <a:t> séparées par des virgules, entre des accolades. Les objets peuvent être enregistrés dans une variable :</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r>
              <a:rPr lang="fr-CA" dirty="0"/>
              <a:t>Chaque clé est une chaîne (</a:t>
            </a:r>
            <a:r>
              <a:rPr lang="fr-CA" dirty="0" err="1"/>
              <a:t>title</a:t>
            </a:r>
            <a:r>
              <a:rPr lang="fr-CA" dirty="0"/>
              <a:t>, </a:t>
            </a:r>
            <a:r>
              <a:rPr lang="fr-CA" dirty="0" err="1"/>
              <a:t>author</a:t>
            </a:r>
            <a:r>
              <a:rPr lang="fr-CA" dirty="0"/>
              <a:t>, </a:t>
            </a:r>
            <a:r>
              <a:rPr lang="fr-CA" dirty="0" err="1"/>
              <a:t>numberOfPages</a:t>
            </a:r>
            <a:r>
              <a:rPr lang="fr-CA" dirty="0"/>
              <a:t>...), et les valeurs associées peuvent avoir tout type de données (nombre, chaîne, etc.).</a:t>
            </a:r>
            <a:endParaRPr lang="fr-FR" dirty="0"/>
          </a:p>
          <a:p>
            <a:pPr marL="0" indent="0">
              <a:buNone/>
            </a:pPr>
            <a:endParaRPr lang="fr-FR" i="1" dirty="0"/>
          </a:p>
        </p:txBody>
      </p:sp>
      <p:sp>
        <p:nvSpPr>
          <p:cNvPr id="4" name="Rectangle 3">
            <a:extLst>
              <a:ext uri="{FF2B5EF4-FFF2-40B4-BE49-F238E27FC236}">
                <a16:creationId xmlns:a16="http://schemas.microsoft.com/office/drawing/2014/main" id="{FD872E96-44DA-4223-B6A3-718EDFB58922}"/>
              </a:ext>
            </a:extLst>
          </p:cNvPr>
          <p:cNvSpPr/>
          <p:nvPr/>
        </p:nvSpPr>
        <p:spPr>
          <a:xfrm>
            <a:off x="2035651" y="3425477"/>
            <a:ext cx="8123583" cy="1631386"/>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myBook</a:t>
            </a:r>
            <a:r>
              <a:rPr lang="fr-FR" sz="1600" b="0" dirty="0">
                <a:solidFill>
                  <a:srgbClr val="D4D4D4"/>
                </a:solidFill>
                <a:effectLst/>
                <a:latin typeface="Consolas" panose="020B0609020204030204" pitchFamily="49" charset="0"/>
              </a:rPr>
              <a:t> = {</a:t>
            </a:r>
          </a:p>
          <a:p>
            <a:r>
              <a:rPr lang="fr-FR" sz="1600" dirty="0">
                <a:solidFill>
                  <a:srgbClr val="9CDCFE"/>
                </a:solidFill>
                <a:latin typeface="Consolas"/>
              </a:rPr>
              <a:t>  </a:t>
            </a:r>
            <a:r>
              <a:rPr lang="fr-FR" sz="1600" b="0" dirty="0" err="1">
                <a:solidFill>
                  <a:srgbClr val="9CDCFE"/>
                </a:solidFill>
                <a:effectLst/>
                <a:latin typeface="Consolas"/>
              </a:rPr>
              <a:t>title</a:t>
            </a:r>
            <a:r>
              <a:rPr lang="fr-FR" sz="1600" b="0" dirty="0">
                <a:solidFill>
                  <a:srgbClr val="9CDCFE"/>
                </a:solidFill>
                <a:effectLst/>
                <a:latin typeface="Consolas"/>
              </a:rPr>
              <a:t>:</a:t>
            </a:r>
            <a:r>
              <a:rPr lang="fr-FR" sz="1600" b="0" dirty="0">
                <a:solidFill>
                  <a:srgbClr val="D4D4D4"/>
                </a:solidFill>
                <a:effectLst/>
                <a:latin typeface="Consolas"/>
              </a:rPr>
              <a:t> </a:t>
            </a:r>
            <a:r>
              <a:rPr lang="fr-FR" sz="1600" dirty="0">
                <a:solidFill>
                  <a:srgbClr val="CE9178"/>
                </a:solidFill>
                <a:latin typeface="Consolas"/>
              </a:rPr>
              <a:t>«</a:t>
            </a:r>
            <a:r>
              <a:rPr lang="fr-FR" sz="1600" b="0" dirty="0">
                <a:solidFill>
                  <a:srgbClr val="CE9178"/>
                </a:solidFill>
                <a:effectLst/>
                <a:latin typeface="Consolas"/>
              </a:rPr>
              <a:t>La Communauté de l’Anneau»</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author</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CE9178"/>
                </a:solidFill>
                <a:effectLst/>
                <a:latin typeface="Consolas"/>
              </a:rPr>
              <a:t>'J.R.R. Tolkien'</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numberOfPages</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B5CEA8"/>
                </a:solidFill>
                <a:effectLst/>
                <a:latin typeface="Consolas"/>
              </a:rPr>
              <a:t>736</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isAvailable</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err="1">
                <a:solidFill>
                  <a:srgbClr val="569CD6"/>
                </a:solidFill>
                <a:effectLst/>
                <a:latin typeface="Consolas"/>
              </a:rPr>
              <a:t>true</a:t>
            </a:r>
            <a:endParaRPr lang="fr-FR" sz="1600" b="0" dirty="0">
              <a:solidFill>
                <a:srgbClr val="D4D4D4"/>
              </a:solidFill>
              <a:effectLst/>
              <a:latin typeface="Consolas"/>
            </a:endParaRPr>
          </a:p>
          <a:p>
            <a:r>
              <a:rPr lang="fr-FR"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8662091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Les objets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2671763"/>
          </a:xfrm>
        </p:spPr>
        <p:txBody>
          <a:bodyPr>
            <a:normAutofit/>
          </a:bodyPr>
          <a:lstStyle/>
          <a:p>
            <a:pPr marL="0" indent="0">
              <a:buNone/>
            </a:pPr>
            <a:r>
              <a:rPr lang="fr-CA" dirty="0"/>
              <a:t>Construire des objets présente un avantage essentiel : cela permet de regrouper les attributs d'une chose unique à un même emplacement, que ce soit un livre, un profil d'utilisateur ou la configuration d'une application, par exemple.</a:t>
            </a:r>
            <a:endParaRPr lang="fr-FR" i="1" dirty="0"/>
          </a:p>
        </p:txBody>
      </p:sp>
    </p:spTree>
    <p:extLst>
      <p:ext uri="{BB962C8B-B14F-4D97-AF65-F5344CB8AC3E}">
        <p14:creationId xmlns:p14="http://schemas.microsoft.com/office/powerpoint/2010/main" val="2568082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Exercice 5</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4294967295"/>
          </p:nvPr>
        </p:nvSpPr>
        <p:spPr>
          <a:xfrm>
            <a:off x="1619250" y="2052638"/>
            <a:ext cx="8947150" cy="3599225"/>
          </a:xfrm>
          <a:solidFill>
            <a:schemeClr val="accent2"/>
          </a:solidFill>
        </p:spPr>
        <p:txBody>
          <a:bodyPr>
            <a:normAutofit/>
          </a:bodyPr>
          <a:lstStyle/>
          <a:p>
            <a:pPr marL="0" indent="0">
              <a:buNone/>
            </a:pPr>
            <a:r>
              <a:rPr lang="fr-FR" b="1" dirty="0"/>
              <a:t>La création d’objet</a:t>
            </a:r>
          </a:p>
          <a:p>
            <a:pPr marL="0" indent="0">
              <a:buNone/>
            </a:pPr>
            <a:r>
              <a:rPr lang="fr-CA" dirty="0"/>
              <a:t>Créez un objet (Object, en anglais) et stockez-le dans une variable appelée   </a:t>
            </a:r>
            <a:r>
              <a:rPr lang="fr-CA" b="1" dirty="0" err="1"/>
              <a:t>episode</a:t>
            </a:r>
            <a:r>
              <a:rPr lang="fr-CA" dirty="0"/>
              <a:t>  . Utilisez bien des accolades  </a:t>
            </a:r>
            <a:r>
              <a:rPr lang="fr-CA" b="1" dirty="0"/>
              <a:t>{}</a:t>
            </a:r>
            <a:r>
              <a:rPr lang="fr-CA" dirty="0"/>
              <a:t>  et mettez les trois attributs suivants :</a:t>
            </a:r>
          </a:p>
          <a:p>
            <a:pPr lvl="1"/>
            <a:r>
              <a:rPr lang="fr-CA" b="1" dirty="0" err="1"/>
              <a:t>title</a:t>
            </a:r>
            <a:r>
              <a:rPr lang="fr-CA" dirty="0"/>
              <a:t>  : le titre de l'épisode ;</a:t>
            </a:r>
          </a:p>
          <a:p>
            <a:pPr lvl="1"/>
            <a:r>
              <a:rPr lang="fr-CA" b="1" dirty="0"/>
              <a:t>duration</a:t>
            </a:r>
            <a:r>
              <a:rPr lang="fr-CA" dirty="0"/>
              <a:t>  : la durée de l'épisode ;</a:t>
            </a:r>
          </a:p>
          <a:p>
            <a:pPr lvl="1"/>
            <a:r>
              <a:rPr lang="fr-CA" b="1" dirty="0" err="1"/>
              <a:t>hasBeenWatched</a:t>
            </a:r>
            <a:r>
              <a:rPr lang="fr-CA" dirty="0"/>
              <a:t>  : si l'épisode a été visionné ou non.</a:t>
            </a:r>
          </a:p>
          <a:p>
            <a:pPr marL="0" indent="0">
              <a:buNone/>
            </a:pPr>
            <a:r>
              <a:rPr lang="fr-CA" dirty="0"/>
              <a:t>Associez des valeurs appropriées à chaque attribut.</a:t>
            </a:r>
            <a:endParaRPr lang="fr-FR" dirty="0"/>
          </a:p>
        </p:txBody>
      </p:sp>
    </p:spTree>
    <p:extLst>
      <p:ext uri="{BB962C8B-B14F-4D97-AF65-F5344CB8AC3E}">
        <p14:creationId xmlns:p14="http://schemas.microsoft.com/office/powerpoint/2010/main" val="30781568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Les objets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a:normAutofit/>
          </a:bodyPr>
          <a:lstStyle/>
          <a:p>
            <a:pPr marL="0" indent="0">
              <a:buNone/>
            </a:pPr>
            <a:r>
              <a:rPr lang="fr-CA" dirty="0"/>
              <a:t>Une fois l’objet créé en JavaScript, on va pouvoir accéder aux données de l’objet avec la </a:t>
            </a:r>
            <a:r>
              <a:rPr lang="fr-CA" b="1" dirty="0"/>
              <a:t>notation pointée </a:t>
            </a:r>
            <a:r>
              <a:rPr lang="fr-CA" dirty="0"/>
              <a:t>(</a:t>
            </a:r>
            <a:r>
              <a:rPr lang="fr-CA" i="1" dirty="0"/>
              <a:t>dot notation</a:t>
            </a:r>
            <a:r>
              <a:rPr lang="fr-CA" dirty="0"/>
              <a:t>)</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FR" i="1" dirty="0"/>
          </a:p>
        </p:txBody>
      </p:sp>
      <p:sp>
        <p:nvSpPr>
          <p:cNvPr id="4" name="Rectangle 3">
            <a:extLst>
              <a:ext uri="{FF2B5EF4-FFF2-40B4-BE49-F238E27FC236}">
                <a16:creationId xmlns:a16="http://schemas.microsoft.com/office/drawing/2014/main" id="{FD872E96-44DA-4223-B6A3-718EDFB58922}"/>
              </a:ext>
            </a:extLst>
          </p:cNvPr>
          <p:cNvSpPr/>
          <p:nvPr/>
        </p:nvSpPr>
        <p:spPr>
          <a:xfrm>
            <a:off x="2035651" y="3649360"/>
            <a:ext cx="8123583" cy="2201837"/>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myBook</a:t>
            </a:r>
            <a:r>
              <a:rPr lang="fr-FR" sz="1600" b="0" dirty="0">
                <a:solidFill>
                  <a:srgbClr val="D4D4D4"/>
                </a:solidFill>
                <a:effectLst/>
                <a:latin typeface="Consolas" panose="020B0609020204030204" pitchFamily="49" charset="0"/>
              </a:rPr>
              <a:t> = {</a:t>
            </a:r>
          </a:p>
          <a:p>
            <a:r>
              <a:rPr lang="fr-FR" sz="1600" dirty="0">
                <a:solidFill>
                  <a:srgbClr val="9CDCFE"/>
                </a:solidFill>
                <a:latin typeface="Consolas"/>
              </a:rPr>
              <a:t>  </a:t>
            </a:r>
            <a:r>
              <a:rPr lang="fr-FR" sz="1600" b="0" dirty="0" err="1">
                <a:solidFill>
                  <a:srgbClr val="9CDCFE"/>
                </a:solidFill>
                <a:effectLst/>
                <a:latin typeface="Consolas"/>
              </a:rPr>
              <a:t>title</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CE9178"/>
                </a:solidFill>
                <a:effectLst/>
                <a:latin typeface="Consolas"/>
              </a:rPr>
              <a:t>'La Communauté de l’Anneau'</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author</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CE9178"/>
                </a:solidFill>
                <a:effectLst/>
                <a:latin typeface="Consolas"/>
              </a:rPr>
              <a:t>'J.R.R. Tolkien'</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numberOfPages</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B5CEA8"/>
                </a:solidFill>
                <a:effectLst/>
                <a:latin typeface="Consolas"/>
              </a:rPr>
              <a:t>736</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isAvailable</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err="1">
                <a:solidFill>
                  <a:srgbClr val="569CD6"/>
                </a:solidFill>
                <a:effectLst/>
                <a:latin typeface="Consolas"/>
              </a:rPr>
              <a:t>true</a:t>
            </a:r>
            <a:endParaRPr lang="fr-FR" sz="1600" b="0" dirty="0">
              <a:solidFill>
                <a:srgbClr val="D4D4D4"/>
              </a:solidFill>
              <a:effectLst/>
              <a:latin typeface="Consolas"/>
            </a:endParaRPr>
          </a:p>
          <a:p>
            <a:r>
              <a:rPr lang="fr-FR" sz="1600" b="0" dirty="0">
                <a:solidFill>
                  <a:srgbClr val="D4D4D4"/>
                </a:solidFill>
                <a:effectLst/>
                <a:latin typeface="Consolas" panose="020B0609020204030204" pitchFamily="49" charset="0"/>
              </a:rPr>
              <a:t>};</a:t>
            </a: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bookTitle</a:t>
            </a:r>
            <a:r>
              <a:rPr lang="fr-FR" sz="1600" b="0" dirty="0">
                <a:solidFill>
                  <a:srgbClr val="D4D4D4"/>
                </a:solidFill>
                <a:effectLst/>
                <a:latin typeface="Consolas" panose="020B0609020204030204" pitchFamily="49" charset="0"/>
              </a:rPr>
              <a:t> = </a:t>
            </a:r>
            <a:r>
              <a:rPr lang="fr-FR" sz="1600" b="0" dirty="0" err="1">
                <a:solidFill>
                  <a:srgbClr val="9CDCFE"/>
                </a:solidFill>
                <a:effectLst/>
                <a:latin typeface="Consolas" panose="020B0609020204030204" pitchFamily="49" charset="0"/>
              </a:rPr>
              <a:t>myBook</a:t>
            </a:r>
            <a:r>
              <a:rPr lang="fr-FR" sz="1600" b="0" dirty="0" err="1">
                <a:solidFill>
                  <a:srgbClr val="D4D4D4"/>
                </a:solidFill>
                <a:effectLst/>
                <a:latin typeface="Consolas" panose="020B0609020204030204" pitchFamily="49" charset="0"/>
              </a:rPr>
              <a:t>.</a:t>
            </a:r>
            <a:r>
              <a:rPr lang="fr-FR" sz="1600" b="0" dirty="0" err="1">
                <a:solidFill>
                  <a:srgbClr val="9CDCFE"/>
                </a:solidFill>
                <a:effectLst/>
                <a:latin typeface="Consolas" panose="020B0609020204030204" pitchFamily="49" charset="0"/>
              </a:rPr>
              <a:t>title</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“La Communauté de l’Anneau”</a:t>
            </a:r>
            <a:endParaRPr lang="fr-FR" sz="1600" b="0" dirty="0">
              <a:solidFill>
                <a:srgbClr val="D4D4D4"/>
              </a:solidFill>
              <a:effectLst/>
              <a:latin typeface="Consolas" panose="020B0609020204030204" pitchFamily="49" charset="0"/>
            </a:endParaRP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bookPages</a:t>
            </a:r>
            <a:r>
              <a:rPr lang="fr-FR" sz="1600" b="0" dirty="0">
                <a:solidFill>
                  <a:srgbClr val="D4D4D4"/>
                </a:solidFill>
                <a:effectLst/>
                <a:latin typeface="Consolas" panose="020B0609020204030204" pitchFamily="49" charset="0"/>
              </a:rPr>
              <a:t> = </a:t>
            </a:r>
            <a:r>
              <a:rPr lang="fr-FR" sz="1600" b="0" dirty="0" err="1">
                <a:solidFill>
                  <a:srgbClr val="9CDCFE"/>
                </a:solidFill>
                <a:effectLst/>
                <a:latin typeface="Consolas" panose="020B0609020204030204" pitchFamily="49" charset="0"/>
              </a:rPr>
              <a:t>myBook</a:t>
            </a:r>
            <a:r>
              <a:rPr lang="fr-FR" sz="1600" b="0" dirty="0" err="1">
                <a:solidFill>
                  <a:srgbClr val="D4D4D4"/>
                </a:solidFill>
                <a:effectLst/>
                <a:latin typeface="Consolas" panose="020B0609020204030204" pitchFamily="49" charset="0"/>
              </a:rPr>
              <a:t>.</a:t>
            </a:r>
            <a:r>
              <a:rPr lang="fr-FR" sz="1600" b="0" dirty="0" err="1">
                <a:solidFill>
                  <a:srgbClr val="9CDCFE"/>
                </a:solidFill>
                <a:effectLst/>
                <a:latin typeface="Consolas" panose="020B0609020204030204" pitchFamily="49" charset="0"/>
              </a:rPr>
              <a:t>numberOfPages</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736</a:t>
            </a:r>
            <a:endParaRPr lang="fr-FR"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121614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Les objets (</a:t>
            </a:r>
            <a:r>
              <a:rPr lang="fr-FR" b="1" dirty="0" err="1">
                <a:solidFill>
                  <a:srgbClr val="0070C0"/>
                </a:solidFill>
              </a:rPr>
              <a:t>bracket</a:t>
            </a:r>
            <a:r>
              <a:rPr lang="fr-FR" b="1" dirty="0">
                <a:solidFill>
                  <a:srgbClr val="0070C0"/>
                </a:solidFill>
              </a:rPr>
              <a:t> notation)</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a:normAutofit/>
          </a:bodyPr>
          <a:lstStyle/>
          <a:p>
            <a:pPr marL="0" indent="0">
              <a:buNone/>
            </a:pPr>
            <a:r>
              <a:rPr lang="fr-CA" dirty="0"/>
              <a:t>Les </a:t>
            </a:r>
            <a:r>
              <a:rPr lang="fr-CA" b="1" dirty="0" err="1"/>
              <a:t>brackets</a:t>
            </a:r>
            <a:r>
              <a:rPr lang="fr-CA" b="1" dirty="0"/>
              <a:t> notation </a:t>
            </a:r>
            <a:r>
              <a:rPr lang="fr-CA" dirty="0"/>
              <a:t>permettent d’accéder à un sous élément.</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FR" i="1" dirty="0"/>
          </a:p>
        </p:txBody>
      </p:sp>
      <p:sp>
        <p:nvSpPr>
          <p:cNvPr id="4" name="Rectangle 3">
            <a:extLst>
              <a:ext uri="{FF2B5EF4-FFF2-40B4-BE49-F238E27FC236}">
                <a16:creationId xmlns:a16="http://schemas.microsoft.com/office/drawing/2014/main" id="{FD872E96-44DA-4223-B6A3-718EDFB58922}"/>
              </a:ext>
            </a:extLst>
          </p:cNvPr>
          <p:cNvSpPr/>
          <p:nvPr/>
        </p:nvSpPr>
        <p:spPr>
          <a:xfrm>
            <a:off x="2026005" y="3290878"/>
            <a:ext cx="8123583" cy="2201837"/>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myBook</a:t>
            </a:r>
            <a:r>
              <a:rPr lang="fr-FR" sz="1600" b="0" dirty="0">
                <a:solidFill>
                  <a:srgbClr val="D4D4D4"/>
                </a:solidFill>
                <a:effectLst/>
                <a:latin typeface="Consolas" panose="020B0609020204030204" pitchFamily="49" charset="0"/>
              </a:rPr>
              <a:t> = {</a:t>
            </a:r>
          </a:p>
          <a:p>
            <a:r>
              <a:rPr lang="fr-FR" sz="1600" dirty="0">
                <a:solidFill>
                  <a:srgbClr val="9CDCFE"/>
                </a:solidFill>
                <a:latin typeface="Consolas"/>
              </a:rPr>
              <a:t>  </a:t>
            </a:r>
            <a:r>
              <a:rPr lang="fr-FR" sz="1600" b="0" dirty="0" err="1">
                <a:solidFill>
                  <a:srgbClr val="9CDCFE"/>
                </a:solidFill>
                <a:effectLst/>
                <a:latin typeface="Consolas"/>
              </a:rPr>
              <a:t>title</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CE9178"/>
                </a:solidFill>
                <a:effectLst/>
                <a:latin typeface="Consolas"/>
              </a:rPr>
              <a:t>'La Communauté de l’Anneau'</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author</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CE9178"/>
                </a:solidFill>
                <a:effectLst/>
                <a:latin typeface="Consolas"/>
              </a:rPr>
              <a:t>'J.R.R. Tolkien'</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numberOfPages</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B5CEA8"/>
                </a:solidFill>
                <a:effectLst/>
                <a:latin typeface="Consolas"/>
              </a:rPr>
              <a:t>736</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isAvailable</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err="1">
                <a:solidFill>
                  <a:srgbClr val="569CD6"/>
                </a:solidFill>
                <a:effectLst/>
                <a:latin typeface="Consolas"/>
              </a:rPr>
              <a:t>true</a:t>
            </a:r>
            <a:endParaRPr lang="fr-FR" sz="1600" b="0" dirty="0">
              <a:solidFill>
                <a:srgbClr val="D4D4D4"/>
              </a:solidFill>
              <a:effectLst/>
              <a:latin typeface="Consolas"/>
            </a:endParaRPr>
          </a:p>
          <a:p>
            <a:r>
              <a:rPr lang="fr-FR" sz="1600" b="0" dirty="0">
                <a:solidFill>
                  <a:srgbClr val="D4D4D4"/>
                </a:solidFill>
                <a:effectLst/>
                <a:latin typeface="Consolas" panose="020B0609020204030204" pitchFamily="49" charset="0"/>
              </a:rPr>
              <a:t>};</a:t>
            </a: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bookTitle</a:t>
            </a:r>
            <a:r>
              <a:rPr lang="fr-FR" sz="1600" b="0" dirty="0">
                <a:solidFill>
                  <a:srgbClr val="D4D4D4"/>
                </a:solidFill>
                <a:effectLst/>
                <a:latin typeface="Consolas" panose="020B0609020204030204" pitchFamily="49" charset="0"/>
              </a:rPr>
              <a:t> = </a:t>
            </a:r>
            <a:r>
              <a:rPr lang="fr-FR" sz="1600" b="0" dirty="0" err="1">
                <a:solidFill>
                  <a:srgbClr val="9CDCFE"/>
                </a:solidFill>
                <a:effectLst/>
                <a:latin typeface="Consolas" panose="020B0609020204030204" pitchFamily="49" charset="0"/>
              </a:rPr>
              <a:t>myBook</a:t>
            </a:r>
            <a:r>
              <a:rPr lang="fr-FR" sz="1600" b="0" dirty="0">
                <a:solidFill>
                  <a:srgbClr val="D4D4D4"/>
                </a:solidFill>
                <a:effectLst/>
                <a:latin typeface="Consolas" panose="020B0609020204030204" pitchFamily="49" charset="0"/>
              </a:rPr>
              <a:t>[</a:t>
            </a:r>
            <a:r>
              <a:rPr lang="fr-FR" sz="1600" b="0" dirty="0">
                <a:solidFill>
                  <a:srgbClr val="CE9178"/>
                </a:solidFill>
                <a:effectLst/>
                <a:latin typeface="Consolas" panose="020B0609020204030204" pitchFamily="49" charset="0"/>
              </a:rPr>
              <a:t>"</a:t>
            </a:r>
            <a:r>
              <a:rPr lang="fr-FR" sz="1600" b="0" dirty="0" err="1">
                <a:solidFill>
                  <a:srgbClr val="CE9178"/>
                </a:solidFill>
                <a:effectLst/>
                <a:latin typeface="Consolas" panose="020B0609020204030204" pitchFamily="49" charset="0"/>
              </a:rPr>
              <a:t>title</a:t>
            </a:r>
            <a:r>
              <a:rPr lang="fr-FR" sz="1600" b="0" dirty="0">
                <a:solidFill>
                  <a:srgbClr val="CE9178"/>
                </a:solidFill>
                <a:effectLst/>
                <a:latin typeface="Consolas" panose="020B0609020204030204" pitchFamily="49" charset="0"/>
              </a:rPr>
              <a:t>"</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“La Communauté de l’Anneau”</a:t>
            </a:r>
            <a:endParaRPr lang="fr-FR" sz="1600" b="0" dirty="0">
              <a:solidFill>
                <a:srgbClr val="D4D4D4"/>
              </a:solidFill>
              <a:effectLst/>
              <a:latin typeface="Consolas" panose="020B0609020204030204" pitchFamily="49" charset="0"/>
            </a:endParaRP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bookPages</a:t>
            </a:r>
            <a:r>
              <a:rPr lang="fr-FR" sz="1600" b="0" dirty="0">
                <a:solidFill>
                  <a:srgbClr val="D4D4D4"/>
                </a:solidFill>
                <a:effectLst/>
                <a:latin typeface="Consolas" panose="020B0609020204030204" pitchFamily="49" charset="0"/>
              </a:rPr>
              <a:t> = </a:t>
            </a:r>
            <a:r>
              <a:rPr lang="fr-FR" sz="1600" b="0" dirty="0" err="1">
                <a:solidFill>
                  <a:srgbClr val="9CDCFE"/>
                </a:solidFill>
                <a:effectLst/>
                <a:latin typeface="Consolas" panose="020B0609020204030204" pitchFamily="49" charset="0"/>
              </a:rPr>
              <a:t>myBook</a:t>
            </a:r>
            <a:r>
              <a:rPr lang="fr-FR" sz="1600" b="0" dirty="0">
                <a:solidFill>
                  <a:srgbClr val="D4D4D4"/>
                </a:solidFill>
                <a:effectLst/>
                <a:latin typeface="Consolas" panose="020B0609020204030204" pitchFamily="49" charset="0"/>
              </a:rPr>
              <a:t>[</a:t>
            </a:r>
            <a:r>
              <a:rPr lang="fr-FR" sz="1600" b="0" dirty="0">
                <a:solidFill>
                  <a:srgbClr val="CE9178"/>
                </a:solidFill>
                <a:effectLst/>
                <a:latin typeface="Consolas" panose="020B0609020204030204" pitchFamily="49" charset="0"/>
              </a:rPr>
              <a:t>"</a:t>
            </a:r>
            <a:r>
              <a:rPr lang="fr-FR" sz="1600" b="0" dirty="0" err="1">
                <a:solidFill>
                  <a:srgbClr val="CE9178"/>
                </a:solidFill>
                <a:effectLst/>
                <a:latin typeface="Consolas" panose="020B0609020204030204" pitchFamily="49" charset="0"/>
              </a:rPr>
              <a:t>numberOfPages</a:t>
            </a:r>
            <a:r>
              <a:rPr lang="fr-FR" sz="1600" b="0" dirty="0">
                <a:solidFill>
                  <a:srgbClr val="CE9178"/>
                </a:solidFill>
                <a:effectLst/>
                <a:latin typeface="Consolas" panose="020B0609020204030204" pitchFamily="49" charset="0"/>
              </a:rPr>
              <a:t>"</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736</a:t>
            </a:r>
            <a:endParaRPr lang="fr-FR"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116801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Les objets (</a:t>
            </a:r>
            <a:r>
              <a:rPr lang="fr-FR" b="1" err="1">
                <a:solidFill>
                  <a:srgbClr val="0070C0"/>
                </a:solidFill>
              </a:rPr>
              <a:t>bracket</a:t>
            </a:r>
            <a:r>
              <a:rPr lang="fr-FR" b="1" dirty="0">
                <a:solidFill>
                  <a:srgbClr val="0070C0"/>
                </a:solidFill>
              </a:rPr>
              <a:t> notation)</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a:normAutofit/>
          </a:bodyPr>
          <a:lstStyle/>
          <a:p>
            <a:pPr marL="0" indent="0">
              <a:buNone/>
            </a:pPr>
            <a:r>
              <a:rPr lang="fr-CA" dirty="0"/>
              <a:t>L’intérêt c’est qu’on va pouvoir mettre entre </a:t>
            </a:r>
            <a:r>
              <a:rPr lang="fr-CA" dirty="0" err="1"/>
              <a:t>bracket</a:t>
            </a:r>
            <a:r>
              <a:rPr lang="fr-CA" dirty="0"/>
              <a:t> une variable qui contient en string le nom de la propriété que l’on souhaite atteindre</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FR" i="1" dirty="0"/>
          </a:p>
        </p:txBody>
      </p:sp>
      <p:sp>
        <p:nvSpPr>
          <p:cNvPr id="4" name="Rectangle 3">
            <a:extLst>
              <a:ext uri="{FF2B5EF4-FFF2-40B4-BE49-F238E27FC236}">
                <a16:creationId xmlns:a16="http://schemas.microsoft.com/office/drawing/2014/main" id="{FD872E96-44DA-4223-B6A3-718EDFB58922}"/>
              </a:ext>
            </a:extLst>
          </p:cNvPr>
          <p:cNvSpPr/>
          <p:nvPr/>
        </p:nvSpPr>
        <p:spPr>
          <a:xfrm>
            <a:off x="2026005" y="3512726"/>
            <a:ext cx="8123583" cy="2382340"/>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myBook</a:t>
            </a:r>
            <a:r>
              <a:rPr lang="fr-FR" sz="1600" b="0" dirty="0">
                <a:solidFill>
                  <a:srgbClr val="D4D4D4"/>
                </a:solidFill>
                <a:effectLst/>
                <a:latin typeface="Consolas" panose="020B0609020204030204" pitchFamily="49" charset="0"/>
              </a:rPr>
              <a:t> = {</a:t>
            </a:r>
          </a:p>
          <a:p>
            <a:r>
              <a:rPr lang="fr-FR" sz="1600" dirty="0">
                <a:solidFill>
                  <a:srgbClr val="9CDCFE"/>
                </a:solidFill>
                <a:latin typeface="Consolas"/>
              </a:rPr>
              <a:t>  </a:t>
            </a:r>
            <a:r>
              <a:rPr lang="fr-FR" sz="1600" b="0" dirty="0" err="1">
                <a:solidFill>
                  <a:srgbClr val="9CDCFE"/>
                </a:solidFill>
                <a:effectLst/>
                <a:latin typeface="Consolas"/>
              </a:rPr>
              <a:t>title</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CE9178"/>
                </a:solidFill>
                <a:effectLst/>
                <a:latin typeface="Consolas"/>
              </a:rPr>
              <a:t>'La Communauté de l’Anneau'</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author</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CE9178"/>
                </a:solidFill>
                <a:effectLst/>
                <a:latin typeface="Consolas"/>
              </a:rPr>
              <a:t>'J.R.R. Tolkien'</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numberOfPages</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B5CEA8"/>
                </a:solidFill>
                <a:effectLst/>
                <a:latin typeface="Consolas"/>
              </a:rPr>
              <a:t>736</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isAvailable</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err="1">
                <a:solidFill>
                  <a:srgbClr val="569CD6"/>
                </a:solidFill>
                <a:effectLst/>
                <a:latin typeface="Consolas"/>
              </a:rPr>
              <a:t>true</a:t>
            </a:r>
            <a:endParaRPr lang="fr-FR" sz="1600" b="0" dirty="0">
              <a:solidFill>
                <a:srgbClr val="D4D4D4"/>
              </a:solidFill>
              <a:effectLst/>
              <a:latin typeface="Consolas"/>
            </a:endParaRPr>
          </a:p>
          <a:p>
            <a:r>
              <a:rPr lang="fr-FR" sz="1600" b="0" dirty="0">
                <a:solidFill>
                  <a:srgbClr val="D4D4D4"/>
                </a:solidFill>
                <a:effectLst/>
                <a:latin typeface="Consolas" panose="020B0609020204030204" pitchFamily="49" charset="0"/>
              </a:rPr>
              <a:t>};</a:t>
            </a: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propertyToAccess</a:t>
            </a:r>
            <a:r>
              <a:rPr lang="fr-FR" sz="1600" b="0" dirty="0">
                <a:solidFill>
                  <a:srgbClr val="D4D4D4"/>
                </a:solidFill>
                <a:effectLst/>
                <a:latin typeface="Consolas" panose="020B0609020204030204" pitchFamily="49" charset="0"/>
              </a:rPr>
              <a:t> = </a:t>
            </a:r>
            <a:r>
              <a:rPr lang="fr-FR" sz="1600" b="0" dirty="0">
                <a:solidFill>
                  <a:srgbClr val="CE9178"/>
                </a:solidFill>
                <a:effectLst/>
                <a:latin typeface="Consolas" panose="020B0609020204030204" pitchFamily="49" charset="0"/>
              </a:rPr>
              <a:t>"</a:t>
            </a:r>
            <a:r>
              <a:rPr lang="fr-FR" sz="1600" b="0" dirty="0" err="1">
                <a:solidFill>
                  <a:srgbClr val="CE9178"/>
                </a:solidFill>
                <a:effectLst/>
                <a:latin typeface="Consolas" panose="020B0609020204030204" pitchFamily="49" charset="0"/>
              </a:rPr>
              <a:t>title</a:t>
            </a:r>
            <a:r>
              <a:rPr lang="fr-FR" sz="1600" b="0" dirty="0">
                <a:solidFill>
                  <a:srgbClr val="CE9178"/>
                </a:solidFill>
                <a:effectLst/>
                <a:latin typeface="Consolas" panose="020B0609020204030204" pitchFamily="49" charset="0"/>
              </a:rPr>
              <a:t>"</a:t>
            </a:r>
            <a:r>
              <a:rPr lang="fr-FR" sz="1600" b="0" dirty="0">
                <a:solidFill>
                  <a:srgbClr val="D4D4D4"/>
                </a:solidFill>
                <a:effectLst/>
                <a:latin typeface="Consolas" panose="020B0609020204030204" pitchFamily="49" charset="0"/>
              </a:rPr>
              <a:t>;</a:t>
            </a: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bookTitle</a:t>
            </a:r>
            <a:r>
              <a:rPr lang="fr-FR" sz="1600" b="0" dirty="0">
                <a:solidFill>
                  <a:srgbClr val="D4D4D4"/>
                </a:solidFill>
                <a:effectLst/>
                <a:latin typeface="Consolas" panose="020B0609020204030204" pitchFamily="49" charset="0"/>
              </a:rPr>
              <a:t> = </a:t>
            </a:r>
            <a:r>
              <a:rPr lang="fr-FR" sz="1600" b="0" dirty="0" err="1">
                <a:solidFill>
                  <a:srgbClr val="9CDCFE"/>
                </a:solidFill>
                <a:effectLst/>
                <a:latin typeface="Consolas" panose="020B0609020204030204" pitchFamily="49" charset="0"/>
              </a:rPr>
              <a:t>myBook</a:t>
            </a:r>
            <a:r>
              <a:rPr lang="fr-FR" sz="1600" b="0" dirty="0">
                <a:solidFill>
                  <a:srgbClr val="D4D4D4"/>
                </a:solidFill>
                <a:effectLst/>
                <a:latin typeface="Consolas" panose="020B0609020204030204" pitchFamily="49" charset="0"/>
              </a:rPr>
              <a:t>[</a:t>
            </a:r>
            <a:r>
              <a:rPr lang="fr-FR" sz="1600" b="0" dirty="0" err="1">
                <a:solidFill>
                  <a:srgbClr val="9CDCFE"/>
                </a:solidFill>
                <a:effectLst/>
                <a:latin typeface="Consolas" panose="020B0609020204030204" pitchFamily="49" charset="0"/>
              </a:rPr>
              <a:t>propertyToAccess</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‘La Communauté de l’Anneau'</a:t>
            </a:r>
            <a:endParaRPr lang="fr-FR"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252924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Exercice 6</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4294967295"/>
          </p:nvPr>
        </p:nvSpPr>
        <p:spPr>
          <a:xfrm>
            <a:off x="1619250" y="2052638"/>
            <a:ext cx="8947150" cy="3581808"/>
          </a:xfrm>
          <a:solidFill>
            <a:schemeClr val="accent2"/>
          </a:solidFill>
        </p:spPr>
        <p:txBody>
          <a:bodyPr>
            <a:normAutofit/>
          </a:bodyPr>
          <a:lstStyle/>
          <a:p>
            <a:pPr marL="0" indent="0">
              <a:buNone/>
            </a:pPr>
            <a:r>
              <a:rPr lang="fr-FR" b="1" dirty="0"/>
              <a:t>Récupération de valeurs depuis un objet</a:t>
            </a:r>
          </a:p>
          <a:p>
            <a:pPr marL="0" indent="0">
              <a:buNone/>
            </a:pPr>
            <a:r>
              <a:rPr lang="fr-FR" dirty="0"/>
              <a:t>Créez les trois variables suivantes :</a:t>
            </a:r>
          </a:p>
          <a:p>
            <a:pPr lvl="1"/>
            <a:r>
              <a:rPr lang="fr-FR" b="1" dirty="0" err="1"/>
              <a:t>episodeTitle</a:t>
            </a:r>
            <a:r>
              <a:rPr lang="fr-FR" dirty="0"/>
              <a:t>  : le titre de l'épisode (string) ;</a:t>
            </a:r>
          </a:p>
          <a:p>
            <a:pPr lvl="1"/>
            <a:r>
              <a:rPr lang="fr-FR" b="1" dirty="0" err="1"/>
              <a:t>episodeDuration</a:t>
            </a:r>
            <a:r>
              <a:rPr lang="fr-FR" dirty="0"/>
              <a:t>  : la durée de l'épisode (</a:t>
            </a:r>
            <a:r>
              <a:rPr lang="fr-FR" dirty="0" err="1"/>
              <a:t>number</a:t>
            </a:r>
            <a:r>
              <a:rPr lang="fr-FR" dirty="0"/>
              <a:t>) ;</a:t>
            </a:r>
          </a:p>
          <a:p>
            <a:pPr lvl="1"/>
            <a:r>
              <a:rPr lang="fr-FR" b="1" dirty="0" err="1"/>
              <a:t>episodeHasBeenWatched</a:t>
            </a:r>
            <a:r>
              <a:rPr lang="fr-FR" dirty="0"/>
              <a:t>  : si l'épisode a été regardé ou non (</a:t>
            </a:r>
            <a:r>
              <a:rPr lang="fr-FR" dirty="0" err="1"/>
              <a:t>boolean</a:t>
            </a:r>
            <a:r>
              <a:rPr lang="fr-FR" dirty="0"/>
              <a:t>).</a:t>
            </a:r>
          </a:p>
          <a:p>
            <a:pPr marL="0" indent="0">
              <a:buNone/>
            </a:pPr>
            <a:r>
              <a:rPr lang="fr-FR" dirty="0"/>
              <a:t>Assignez-y les valeurs correspondantes de l'objet  </a:t>
            </a:r>
            <a:r>
              <a:rPr lang="fr-FR" b="1" dirty="0" err="1"/>
              <a:t>episode</a:t>
            </a:r>
            <a:r>
              <a:rPr lang="fr-FR" dirty="0"/>
              <a:t>  en utilisant la notation "dot".</a:t>
            </a:r>
          </a:p>
        </p:txBody>
      </p:sp>
    </p:spTree>
    <p:extLst>
      <p:ext uri="{BB962C8B-B14F-4D97-AF65-F5344CB8AC3E}">
        <p14:creationId xmlns:p14="http://schemas.microsoft.com/office/powerpoint/2010/main" val="38171160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Les classes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040516" y="2052638"/>
            <a:ext cx="10104618" cy="4195762"/>
          </a:xfrm>
        </p:spPr>
        <p:txBody>
          <a:bodyPr>
            <a:normAutofit fontScale="92500"/>
          </a:bodyPr>
          <a:lstStyle/>
          <a:p>
            <a:pPr marL="0" indent="0">
              <a:buNone/>
            </a:pPr>
            <a:r>
              <a:rPr lang="fr-CA" dirty="0"/>
              <a:t>une classe est un </a:t>
            </a:r>
            <a:r>
              <a:rPr lang="fr-CA" b="1" dirty="0"/>
              <a:t>modèle</a:t>
            </a:r>
            <a:r>
              <a:rPr lang="fr-CA" dirty="0"/>
              <a:t> pour un objet dans le code. Elle permet de construire plusieurs objets du même type (appelés </a:t>
            </a:r>
            <a:r>
              <a:rPr lang="fr-CA" b="1" dirty="0"/>
              <a:t>instances</a:t>
            </a:r>
            <a:r>
              <a:rPr lang="fr-CA" dirty="0"/>
              <a:t> de la même classe) plus facilement, rapidement et en toute fiabilité.</a:t>
            </a:r>
          </a:p>
          <a:p>
            <a:pPr marL="0" indent="0">
              <a:buNone/>
            </a:pPr>
            <a:r>
              <a:rPr lang="fr-CA" dirty="0"/>
              <a:t>Pour créer une classe dans JavaScript, utilisez le mot clé   </a:t>
            </a:r>
            <a:r>
              <a:rPr lang="fr-CA" b="1" dirty="0"/>
              <a:t>class</a:t>
            </a:r>
            <a:r>
              <a:rPr lang="fr-CA" dirty="0"/>
              <a:t>  , suivi par un nom. Encadrez ensuite le code de la classe entre accolades :</a:t>
            </a:r>
          </a:p>
          <a:p>
            <a:pPr marL="0" indent="0">
              <a:buNone/>
            </a:pPr>
            <a:endParaRPr lang="fr-CA" dirty="0"/>
          </a:p>
          <a:p>
            <a:pPr marL="0" indent="0">
              <a:buNone/>
            </a:pPr>
            <a:endParaRPr lang="fr-CA" dirty="0"/>
          </a:p>
          <a:p>
            <a:pPr marL="0" indent="0">
              <a:buNone/>
            </a:pPr>
            <a:r>
              <a:rPr lang="fr-CA" dirty="0"/>
              <a:t>Pour cette classe, nous souhaitons que chaque   </a:t>
            </a:r>
            <a:r>
              <a:rPr lang="fr-CA" i="1" dirty="0"/>
              <a:t>Book</a:t>
            </a:r>
            <a:r>
              <a:rPr lang="fr-CA" dirty="0"/>
              <a:t>  ait un titre, un auteur et un nombre de pages. Pour cela, vous utilisez ce qu'on appelle un </a:t>
            </a:r>
            <a:r>
              <a:rPr lang="fr-CA" b="1" dirty="0" err="1"/>
              <a:t>constructor</a:t>
            </a:r>
            <a:r>
              <a:rPr lang="fr-CA" dirty="0"/>
              <a:t>.</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FR" i="1" dirty="0"/>
          </a:p>
        </p:txBody>
      </p:sp>
      <p:sp>
        <p:nvSpPr>
          <p:cNvPr id="5" name="Rectangle 4">
            <a:extLst>
              <a:ext uri="{FF2B5EF4-FFF2-40B4-BE49-F238E27FC236}">
                <a16:creationId xmlns:a16="http://schemas.microsoft.com/office/drawing/2014/main" id="{A7D8478C-AE2A-49A5-BA80-49777782787D}"/>
              </a:ext>
            </a:extLst>
          </p:cNvPr>
          <p:cNvSpPr/>
          <p:nvPr/>
        </p:nvSpPr>
        <p:spPr>
          <a:xfrm>
            <a:off x="2035651" y="4245524"/>
            <a:ext cx="8123583" cy="46607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600" b="0" dirty="0">
                <a:solidFill>
                  <a:srgbClr val="569CD6"/>
                </a:solidFill>
                <a:effectLst/>
                <a:latin typeface="Consolas" panose="020B0609020204030204" pitchFamily="49" charset="0"/>
              </a:rPr>
              <a:t>class</a:t>
            </a:r>
            <a:r>
              <a:rPr lang="fr-FR" sz="1600" b="0" dirty="0">
                <a:solidFill>
                  <a:srgbClr val="D4D4D4"/>
                </a:solidFill>
                <a:effectLst/>
                <a:latin typeface="Consolas" panose="020B0609020204030204" pitchFamily="49" charset="0"/>
              </a:rPr>
              <a:t> </a:t>
            </a:r>
            <a:r>
              <a:rPr lang="fr-FR" sz="1600" b="0" dirty="0">
                <a:solidFill>
                  <a:srgbClr val="4EC9B0"/>
                </a:solidFill>
                <a:effectLst/>
                <a:latin typeface="Consolas" panose="020B0609020204030204" pitchFamily="49" charset="0"/>
              </a:rPr>
              <a:t>Book</a:t>
            </a:r>
            <a:r>
              <a:rPr lang="fr-FR" sz="1600"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2308889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Les classes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a:normAutofit/>
          </a:bodyPr>
          <a:lstStyle/>
          <a:p>
            <a:pPr marL="0" indent="0">
              <a:buNone/>
            </a:pPr>
            <a:r>
              <a:rPr lang="fr-CA" dirty="0"/>
              <a:t>Le  </a:t>
            </a:r>
            <a:r>
              <a:rPr lang="fr-CA" b="1" dirty="0" err="1"/>
              <a:t>constructor</a:t>
            </a:r>
            <a:r>
              <a:rPr lang="fr-CA" dirty="0"/>
              <a:t> d'une classe est la fonction qui est appelée quand on crée une nouvelle instance de cette classe avec le mot clé   </a:t>
            </a:r>
            <a:r>
              <a:rPr lang="fr-CA" i="1" dirty="0"/>
              <a:t>new.</a:t>
            </a:r>
          </a:p>
          <a:p>
            <a:pPr marL="0" indent="0">
              <a:buNone/>
            </a:pPr>
            <a:endParaRPr lang="fr-CA" i="1" dirty="0"/>
          </a:p>
          <a:p>
            <a:pPr marL="0" indent="0">
              <a:buNone/>
            </a:pPr>
            <a:endParaRPr lang="fr-CA" i="1" dirty="0"/>
          </a:p>
          <a:p>
            <a:pPr marL="0" indent="0">
              <a:buNone/>
            </a:pPr>
            <a:endParaRPr lang="fr-CA" i="1" dirty="0"/>
          </a:p>
          <a:p>
            <a:pPr marL="0" indent="0">
              <a:buNone/>
            </a:pPr>
            <a:r>
              <a:rPr lang="fr-CA" dirty="0"/>
              <a:t>Il y a un ensemble d'instructions à suivre à l'intérieur du  </a:t>
            </a:r>
            <a:r>
              <a:rPr lang="fr-CA" dirty="0" err="1"/>
              <a:t>constructor</a:t>
            </a:r>
            <a:r>
              <a:rPr lang="fr-CA" dirty="0"/>
              <a:t>  pour créer une instance de la classe   </a:t>
            </a:r>
            <a:r>
              <a:rPr lang="fr-CA" i="1" dirty="0"/>
              <a:t>Book</a:t>
            </a:r>
            <a:r>
              <a:rPr lang="fr-CA" dirty="0"/>
              <a:t>  . </a:t>
            </a:r>
            <a:endParaRPr lang="fr-FR" dirty="0"/>
          </a:p>
        </p:txBody>
      </p:sp>
      <p:sp>
        <p:nvSpPr>
          <p:cNvPr id="5" name="Rectangle 4">
            <a:extLst>
              <a:ext uri="{FF2B5EF4-FFF2-40B4-BE49-F238E27FC236}">
                <a16:creationId xmlns:a16="http://schemas.microsoft.com/office/drawing/2014/main" id="{A7D8478C-AE2A-49A5-BA80-49777782787D}"/>
              </a:ext>
            </a:extLst>
          </p:cNvPr>
          <p:cNvSpPr/>
          <p:nvPr/>
        </p:nvSpPr>
        <p:spPr>
          <a:xfrm>
            <a:off x="1987423" y="3431527"/>
            <a:ext cx="8123583" cy="9526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b="0" dirty="0">
                <a:solidFill>
                  <a:srgbClr val="569CD6"/>
                </a:solidFill>
                <a:effectLst/>
                <a:latin typeface="Consolas" panose="020B0609020204030204" pitchFamily="49" charset="0"/>
              </a:rPr>
              <a:t>class</a:t>
            </a:r>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Book</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constructor</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title</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author</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pages</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6157272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773213"/>
          </a:xfrm>
        </p:spPr>
        <p:txBody>
          <a:bodyPr/>
          <a:lstStyle/>
          <a:p>
            <a:pPr algn="ctr"/>
            <a:r>
              <a:rPr lang="fr-FR" b="1" dirty="0">
                <a:solidFill>
                  <a:srgbClr val="0070C0"/>
                </a:solidFill>
              </a:rPr>
              <a:t>Les classes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1232765"/>
            <a:ext cx="8947150" cy="5237483"/>
          </a:xfrm>
        </p:spPr>
        <p:txBody>
          <a:bodyPr vert="horz" lIns="91440" tIns="45720" rIns="91440" bIns="45720" rtlCol="0" anchor="t">
            <a:normAutofit/>
          </a:bodyPr>
          <a:lstStyle/>
          <a:p>
            <a:pPr marL="0" indent="0">
              <a:buNone/>
            </a:pPr>
            <a:r>
              <a:rPr lang="fr-CA" dirty="0"/>
              <a:t>Pour attribuer le titre, l'auteur et le nombre de pages reçus à cette instance, utilisez le mot clé   </a:t>
            </a:r>
            <a:r>
              <a:rPr lang="fr-CA" b="1" dirty="0" err="1"/>
              <a:t>this</a:t>
            </a:r>
            <a:r>
              <a:rPr lang="fr-CA" dirty="0"/>
              <a:t>  et la notation dot.</a:t>
            </a:r>
          </a:p>
          <a:p>
            <a:pPr marL="0" indent="0">
              <a:buNone/>
            </a:pPr>
            <a:endParaRPr lang="fr-CA" i="1" dirty="0"/>
          </a:p>
          <a:p>
            <a:pPr marL="0" indent="0">
              <a:buNone/>
            </a:pPr>
            <a:endParaRPr lang="fr-CA" i="1" dirty="0">
              <a:cs typeface="Calibri" panose="020F0502020204030204"/>
            </a:endParaRPr>
          </a:p>
          <a:p>
            <a:pPr marL="0" indent="0">
              <a:buNone/>
            </a:pPr>
            <a:endParaRPr lang="fr-CA" i="1" dirty="0">
              <a:cs typeface="Calibri" panose="020F0502020204030204"/>
            </a:endParaRPr>
          </a:p>
          <a:p>
            <a:pPr marL="0" indent="0">
              <a:buNone/>
            </a:pPr>
            <a:endParaRPr lang="fr-CA" i="1" dirty="0"/>
          </a:p>
          <a:p>
            <a:pPr marL="0" indent="0">
              <a:buNone/>
            </a:pPr>
            <a:endParaRPr lang="fr-CA" i="1" dirty="0"/>
          </a:p>
          <a:p>
            <a:pPr marL="0" indent="0">
              <a:buNone/>
            </a:pPr>
            <a:r>
              <a:rPr lang="fr-CA" dirty="0"/>
              <a:t>Ici, le mot clé   </a:t>
            </a:r>
            <a:r>
              <a:rPr lang="fr-CA" i="1" dirty="0" err="1"/>
              <a:t>this</a:t>
            </a:r>
            <a:r>
              <a:rPr lang="fr-CA" dirty="0"/>
              <a:t>  fait référence à la nouvelle instance. Donc, il utilise la notation dot pour attribuer les valeurs reçues aux clés correspondantes.</a:t>
            </a:r>
          </a:p>
        </p:txBody>
      </p:sp>
      <p:sp>
        <p:nvSpPr>
          <p:cNvPr id="5" name="Rectangle 4">
            <a:extLst>
              <a:ext uri="{FF2B5EF4-FFF2-40B4-BE49-F238E27FC236}">
                <a16:creationId xmlns:a16="http://schemas.microsoft.com/office/drawing/2014/main" id="{A7D8478C-AE2A-49A5-BA80-49777782787D}"/>
              </a:ext>
            </a:extLst>
          </p:cNvPr>
          <p:cNvSpPr/>
          <p:nvPr/>
        </p:nvSpPr>
        <p:spPr>
          <a:xfrm>
            <a:off x="2035651" y="2375541"/>
            <a:ext cx="8123583" cy="18190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b="0" dirty="0">
                <a:solidFill>
                  <a:srgbClr val="569CD6"/>
                </a:solidFill>
                <a:effectLst/>
                <a:latin typeface="Consolas" panose="020B0609020204030204" pitchFamily="49" charset="0"/>
              </a:rPr>
              <a:t>class</a:t>
            </a:r>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Book</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constructor</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title</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author</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pages</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err="1">
                <a:solidFill>
                  <a:srgbClr val="569CD6"/>
                </a:solidFill>
                <a:effectLst/>
                <a:latin typeface="Consolas" panose="020B0609020204030204" pitchFamily="49" charset="0"/>
              </a:rPr>
              <a:t>this</a:t>
            </a:r>
            <a:r>
              <a:rPr lang="en-US" sz="1600" b="0" dirty="0" err="1">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title</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title</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err="1">
                <a:solidFill>
                  <a:srgbClr val="569CD6"/>
                </a:solidFill>
                <a:effectLst/>
                <a:latin typeface="Consolas" panose="020B0609020204030204" pitchFamily="49" charset="0"/>
              </a:rPr>
              <a:t>this</a:t>
            </a:r>
            <a:r>
              <a:rPr lang="en-US" sz="1600" b="0" dirty="0" err="1">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author</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author</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err="1">
                <a:solidFill>
                  <a:srgbClr val="569CD6"/>
                </a:solidFill>
                <a:effectLst/>
                <a:latin typeface="Consolas" panose="020B0609020204030204" pitchFamily="49" charset="0"/>
              </a:rPr>
              <a:t>this</a:t>
            </a:r>
            <a:r>
              <a:rPr lang="en-US" sz="1600" b="0" dirty="0" err="1">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pages</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pages</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409936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55D1A6-06E0-4C7B-B344-67E47A225041}"/>
              </a:ext>
            </a:extLst>
          </p:cNvPr>
          <p:cNvSpPr>
            <a:spLocks noGrp="1"/>
          </p:cNvSpPr>
          <p:nvPr>
            <p:ph type="title" idx="4294967295"/>
          </p:nvPr>
        </p:nvSpPr>
        <p:spPr>
          <a:xfrm>
            <a:off x="1397000" y="618515"/>
            <a:ext cx="9404350" cy="921483"/>
          </a:xfrm>
        </p:spPr>
        <p:txBody>
          <a:bodyPr/>
          <a:lstStyle/>
          <a:p>
            <a:r>
              <a:rPr lang="fr-FR" b="1" dirty="0">
                <a:solidFill>
                  <a:srgbClr val="0070C0"/>
                </a:solidFill>
              </a:rPr>
              <a:t>Intégrer JavaScript dans vos pages Web</a:t>
            </a:r>
          </a:p>
        </p:txBody>
      </p:sp>
      <p:sp>
        <p:nvSpPr>
          <p:cNvPr id="3" name="Espace réservé du contenu 2">
            <a:extLst>
              <a:ext uri="{FF2B5EF4-FFF2-40B4-BE49-F238E27FC236}">
                <a16:creationId xmlns:a16="http://schemas.microsoft.com/office/drawing/2014/main" id="{127DE494-307C-40C8-BF9C-AF98170D873F}"/>
              </a:ext>
            </a:extLst>
          </p:cNvPr>
          <p:cNvSpPr>
            <a:spLocks noGrp="1"/>
          </p:cNvSpPr>
          <p:nvPr>
            <p:ph idx="4294967295"/>
          </p:nvPr>
        </p:nvSpPr>
        <p:spPr>
          <a:xfrm>
            <a:off x="1071060" y="1541178"/>
            <a:ext cx="9873793" cy="4697330"/>
          </a:xfrm>
        </p:spPr>
        <p:txBody>
          <a:bodyPr vert="horz" lIns="91440" tIns="45720" rIns="91440" bIns="45720" rtlCol="0" anchor="t">
            <a:normAutofit/>
          </a:bodyPr>
          <a:lstStyle/>
          <a:p>
            <a:pPr marL="0" indent="0">
              <a:buNone/>
            </a:pPr>
            <a:r>
              <a:rPr lang="fr-FR" sz="2200" dirty="0"/>
              <a:t>La ligne de code HTML devra ressembler à ceci :</a:t>
            </a:r>
            <a:endParaRPr lang="fr-FR" sz="2200" dirty="0">
              <a:cs typeface="Calibri"/>
            </a:endParaRPr>
          </a:p>
          <a:p>
            <a:pPr marL="0" indent="0">
              <a:buNone/>
            </a:pPr>
            <a:endParaRPr lang="fr-FR" sz="2200" dirty="0">
              <a:cs typeface="Calibri"/>
            </a:endParaRPr>
          </a:p>
          <a:p>
            <a:pPr marL="0" indent="0">
              <a:buNone/>
            </a:pPr>
            <a:r>
              <a:rPr lang="fr-FR" sz="2200" dirty="0"/>
              <a:t>L’attribut </a:t>
            </a:r>
            <a:r>
              <a:rPr lang="fr-FR" sz="2200" b="1" i="1" dirty="0"/>
              <a:t>src</a:t>
            </a:r>
            <a:r>
              <a:rPr lang="fr-FR" sz="2200" i="1" dirty="0"/>
              <a:t> </a:t>
            </a:r>
            <a:r>
              <a:rPr lang="fr-FR" sz="2200" dirty="0"/>
              <a:t>devra avoir pour valeur le chemin du fichier test.js à partir de la position du fichier html.</a:t>
            </a:r>
            <a:endParaRPr lang="fr-FR" sz="2200" dirty="0">
              <a:cs typeface="Calibri"/>
            </a:endParaRPr>
          </a:p>
          <a:p>
            <a:pPr marL="0" indent="0">
              <a:buNone/>
            </a:pPr>
            <a:r>
              <a:rPr lang="fr-CA" sz="2200" dirty="0"/>
              <a:t>Dans notre exemple index.html et test.js devront être dans le même dossier pour que la liaison fonctionne.</a:t>
            </a:r>
          </a:p>
          <a:p>
            <a:pPr marL="0" indent="0">
              <a:buNone/>
            </a:pPr>
            <a:r>
              <a:rPr lang="fr-FR" sz="2200" dirty="0"/>
              <a:t>Pour des raisons de confort et de pratique, il est recommandé de mettre cette ou ces lignes de liaisons &lt;script&gt;&lt;/script&gt; tout en bas du contenu de votre page web juste avant la balise de fermeture du body dans votre HTML.</a:t>
            </a:r>
            <a:endParaRPr lang="fr-FR" sz="2200" dirty="0">
              <a:cs typeface="Calibri"/>
            </a:endParaRPr>
          </a:p>
          <a:p>
            <a:pPr marL="0" indent="0">
              <a:buNone/>
            </a:pPr>
            <a:r>
              <a:rPr lang="fr-FR" sz="2200" dirty="0"/>
              <a:t>Il n’y a plus qu’à ouvrir le fichier test.js avec votre éditeur de texte et vous pouvez commencer à coder en JavaScript!</a:t>
            </a:r>
            <a:endParaRPr lang="fr-FR" sz="2200" dirty="0">
              <a:cs typeface="Calibri"/>
            </a:endParaRPr>
          </a:p>
          <a:p>
            <a:pPr marL="0" indent="0">
              <a:buNone/>
            </a:pPr>
            <a:endParaRPr lang="fr-FR" sz="2200" dirty="0">
              <a:cs typeface="Calibri"/>
            </a:endParaRPr>
          </a:p>
        </p:txBody>
      </p:sp>
      <p:sp>
        <p:nvSpPr>
          <p:cNvPr id="4" name="Rectangle 3">
            <a:extLst>
              <a:ext uri="{FF2B5EF4-FFF2-40B4-BE49-F238E27FC236}">
                <a16:creationId xmlns:a16="http://schemas.microsoft.com/office/drawing/2014/main" id="{C7E0763C-2503-454F-A6E3-707F4DECA2C5}"/>
              </a:ext>
            </a:extLst>
          </p:cNvPr>
          <p:cNvSpPr/>
          <p:nvPr/>
        </p:nvSpPr>
        <p:spPr>
          <a:xfrm>
            <a:off x="1247147" y="1965158"/>
            <a:ext cx="8176591" cy="422855"/>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CA" b="0" dirty="0">
                <a:solidFill>
                  <a:srgbClr val="808080"/>
                </a:solidFill>
                <a:effectLst/>
                <a:latin typeface="Consolas"/>
              </a:rPr>
              <a:t>&lt;</a:t>
            </a:r>
            <a:r>
              <a:rPr lang="fr-CA" b="0" dirty="0">
                <a:solidFill>
                  <a:srgbClr val="569CD6"/>
                </a:solidFill>
                <a:effectLst/>
                <a:latin typeface="Consolas"/>
              </a:rPr>
              <a:t>script</a:t>
            </a:r>
            <a:r>
              <a:rPr lang="fr-CA" b="0" dirty="0">
                <a:solidFill>
                  <a:srgbClr val="D4D4D4"/>
                </a:solidFill>
                <a:effectLst/>
                <a:latin typeface="Consolas"/>
              </a:rPr>
              <a:t> </a:t>
            </a:r>
            <a:r>
              <a:rPr lang="fr-CA" b="0" dirty="0">
                <a:solidFill>
                  <a:srgbClr val="9CDCFE"/>
                </a:solidFill>
                <a:effectLst/>
                <a:latin typeface="Consolas"/>
              </a:rPr>
              <a:t>src</a:t>
            </a:r>
            <a:r>
              <a:rPr lang="fr-CA" dirty="0">
                <a:solidFill>
                  <a:srgbClr val="D4D4D4"/>
                </a:solidFill>
                <a:latin typeface="Consolas"/>
              </a:rPr>
              <a:t>=</a:t>
            </a:r>
            <a:r>
              <a:rPr lang="fr-CA" dirty="0">
                <a:solidFill>
                  <a:srgbClr val="CE9178"/>
                </a:solidFill>
                <a:latin typeface="Consolas"/>
              </a:rPr>
              <a:t>"test</a:t>
            </a:r>
            <a:r>
              <a:rPr lang="fr-CA" b="0" dirty="0">
                <a:solidFill>
                  <a:srgbClr val="CE9178"/>
                </a:solidFill>
                <a:effectLst/>
                <a:latin typeface="Consolas"/>
              </a:rPr>
              <a:t>.js</a:t>
            </a:r>
            <a:r>
              <a:rPr lang="fr-CA" dirty="0">
                <a:solidFill>
                  <a:srgbClr val="CE9178"/>
                </a:solidFill>
                <a:latin typeface="Consolas"/>
              </a:rPr>
              <a:t>"</a:t>
            </a:r>
            <a:r>
              <a:rPr lang="fr-CA" dirty="0">
                <a:solidFill>
                  <a:srgbClr val="808080"/>
                </a:solidFill>
                <a:latin typeface="Consolas"/>
              </a:rPr>
              <a:t>&gt;&lt;/</a:t>
            </a:r>
            <a:r>
              <a:rPr lang="fr-CA" b="0" dirty="0">
                <a:solidFill>
                  <a:srgbClr val="569CD6"/>
                </a:solidFill>
                <a:effectLst/>
                <a:latin typeface="Consolas"/>
              </a:rPr>
              <a:t>script</a:t>
            </a:r>
            <a:r>
              <a:rPr lang="fr-CA" b="0" dirty="0">
                <a:solidFill>
                  <a:srgbClr val="808080"/>
                </a:solidFill>
                <a:effectLst/>
                <a:latin typeface="Consolas"/>
              </a:rPr>
              <a:t>&gt;</a:t>
            </a:r>
            <a:endParaRPr lang="en-US" dirty="0">
              <a:latin typeface="Consolas"/>
            </a:endParaRPr>
          </a:p>
        </p:txBody>
      </p:sp>
    </p:spTree>
    <p:extLst>
      <p:ext uri="{BB962C8B-B14F-4D97-AF65-F5344CB8AC3E}">
        <p14:creationId xmlns:p14="http://schemas.microsoft.com/office/powerpoint/2010/main" val="33922132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Les classes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a:normAutofit lnSpcReduction="10000"/>
          </a:bodyPr>
          <a:lstStyle/>
          <a:p>
            <a:pPr marL="0" indent="0">
              <a:buNone/>
            </a:pPr>
            <a:r>
              <a:rPr lang="fr-CA" dirty="0"/>
              <a:t>Maintenant que la classe est terminée, vous pouvez créer des instances par le mot clé   </a:t>
            </a:r>
            <a:r>
              <a:rPr lang="fr-CA" b="1" dirty="0"/>
              <a:t>new</a:t>
            </a:r>
            <a:r>
              <a:rPr lang="fr-CA" dirty="0"/>
              <a:t>  :</a:t>
            </a:r>
          </a:p>
          <a:p>
            <a:pPr marL="0" indent="0">
              <a:buNone/>
            </a:pPr>
            <a:endParaRPr lang="fr-CA" i="1" dirty="0"/>
          </a:p>
          <a:p>
            <a:pPr marL="0" indent="0">
              <a:buNone/>
            </a:pPr>
            <a:endParaRPr lang="fr-CA" i="1" dirty="0"/>
          </a:p>
          <a:p>
            <a:pPr marL="0" indent="0">
              <a:buNone/>
            </a:pPr>
            <a:endParaRPr lang="fr-CA" i="1" dirty="0"/>
          </a:p>
          <a:p>
            <a:pPr marL="0" indent="0">
              <a:buNone/>
            </a:pPr>
            <a:endParaRPr lang="fr-CA" i="1" dirty="0"/>
          </a:p>
          <a:p>
            <a:pPr marL="0" indent="0">
              <a:buNone/>
            </a:pPr>
            <a:endParaRPr lang="fr-CA" i="1" dirty="0"/>
          </a:p>
          <a:p>
            <a:pPr marL="0" indent="0">
              <a:buNone/>
            </a:pPr>
            <a:r>
              <a:rPr lang="fr-CA" dirty="0"/>
              <a:t>Avec une classe </a:t>
            </a:r>
            <a:r>
              <a:rPr lang="fr-CA" i="1" dirty="0"/>
              <a:t>Book</a:t>
            </a:r>
            <a:r>
              <a:rPr lang="fr-CA" dirty="0"/>
              <a:t>  , vous pouvez créer facilement et rapidement de nouveaux objets </a:t>
            </a:r>
            <a:r>
              <a:rPr lang="fr-CA" i="1" dirty="0"/>
              <a:t>Book</a:t>
            </a:r>
            <a:r>
              <a:rPr lang="fr-CA" dirty="0"/>
              <a:t> .</a:t>
            </a:r>
          </a:p>
        </p:txBody>
      </p:sp>
      <p:sp>
        <p:nvSpPr>
          <p:cNvPr id="5" name="Rectangle 4">
            <a:extLst>
              <a:ext uri="{FF2B5EF4-FFF2-40B4-BE49-F238E27FC236}">
                <a16:creationId xmlns:a16="http://schemas.microsoft.com/office/drawing/2014/main" id="{A7D8478C-AE2A-49A5-BA80-49777782787D}"/>
              </a:ext>
            </a:extLst>
          </p:cNvPr>
          <p:cNvSpPr/>
          <p:nvPr/>
        </p:nvSpPr>
        <p:spPr>
          <a:xfrm>
            <a:off x="2026005" y="3125825"/>
            <a:ext cx="8123583" cy="2047677"/>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myBook</a:t>
            </a:r>
            <a:r>
              <a:rPr lang="fr-FR" sz="1600" b="0" dirty="0">
                <a:solidFill>
                  <a:srgbClr val="D4D4D4"/>
                </a:solidFill>
                <a:effectLst/>
                <a:latin typeface="Consolas" panose="020B0609020204030204" pitchFamily="49" charset="0"/>
              </a:rPr>
              <a:t> = </a:t>
            </a:r>
            <a:r>
              <a:rPr lang="fr-FR" sz="1600" b="0" dirty="0">
                <a:solidFill>
                  <a:srgbClr val="569CD6"/>
                </a:solidFill>
                <a:effectLst/>
                <a:latin typeface="Consolas" panose="020B0609020204030204" pitchFamily="49" charset="0"/>
              </a:rPr>
              <a:t>new</a:t>
            </a:r>
            <a:r>
              <a:rPr lang="fr-FR" sz="1600" b="0" dirty="0">
                <a:solidFill>
                  <a:srgbClr val="D4D4D4"/>
                </a:solidFill>
                <a:effectLst/>
                <a:latin typeface="Consolas" panose="020B0609020204030204" pitchFamily="49" charset="0"/>
              </a:rPr>
              <a:t> </a:t>
            </a:r>
            <a:r>
              <a:rPr lang="fr-FR" sz="1600" b="0" dirty="0">
                <a:solidFill>
                  <a:srgbClr val="9CDCFE"/>
                </a:solidFill>
                <a:effectLst/>
                <a:latin typeface="Consolas" panose="020B0609020204030204" pitchFamily="49" charset="0"/>
              </a:rPr>
              <a:t>Book</a:t>
            </a:r>
            <a:r>
              <a:rPr lang="fr-FR" sz="1600" b="0" dirty="0">
                <a:solidFill>
                  <a:srgbClr val="D4D4D4"/>
                </a:solidFill>
                <a:effectLst/>
                <a:latin typeface="Consolas" panose="020B0609020204030204" pitchFamily="49" charset="0"/>
              </a:rPr>
              <a:t>(</a:t>
            </a:r>
            <a:r>
              <a:rPr lang="fr-FR" sz="1600" b="0" dirty="0">
                <a:solidFill>
                  <a:srgbClr val="CE9178"/>
                </a:solidFill>
                <a:effectLst/>
                <a:latin typeface="Consolas" panose="020B0609020204030204" pitchFamily="49" charset="0"/>
              </a:rPr>
              <a:t>"La Communauté de l’Anneau"</a:t>
            </a:r>
            <a:r>
              <a:rPr lang="fr-FR" sz="1600" b="0" dirty="0">
                <a:solidFill>
                  <a:srgbClr val="D4D4D4"/>
                </a:solidFill>
                <a:effectLst/>
                <a:latin typeface="Consolas" panose="020B0609020204030204" pitchFamily="49" charset="0"/>
              </a:rPr>
              <a:t>, </a:t>
            </a:r>
            <a:r>
              <a:rPr lang="fr-FR" sz="1600" b="0" dirty="0">
                <a:solidFill>
                  <a:srgbClr val="CE9178"/>
                </a:solidFill>
                <a:effectLst/>
                <a:latin typeface="Consolas" panose="020B0609020204030204" pitchFamily="49" charset="0"/>
              </a:rPr>
              <a:t>"J.R.R. Tolkien"</a:t>
            </a:r>
            <a:r>
              <a:rPr lang="fr-FR" sz="1600" b="0" dirty="0">
                <a:solidFill>
                  <a:srgbClr val="D4D4D4"/>
                </a:solidFill>
                <a:effectLst/>
                <a:latin typeface="Consolas" panose="020B0609020204030204" pitchFamily="49" charset="0"/>
              </a:rPr>
              <a:t>, </a:t>
            </a:r>
            <a:r>
              <a:rPr lang="fr-FR" sz="1600" b="0" dirty="0">
                <a:solidFill>
                  <a:srgbClr val="B5CEA8"/>
                </a:solidFill>
                <a:effectLst/>
                <a:latin typeface="Consolas" panose="020B0609020204030204" pitchFamily="49" charset="0"/>
              </a:rPr>
              <a:t>736</a:t>
            </a:r>
            <a:r>
              <a:rPr lang="fr-FR" sz="1600" b="0" dirty="0">
                <a:solidFill>
                  <a:srgbClr val="D4D4D4"/>
                </a:solidFill>
                <a:effectLst/>
                <a:latin typeface="Consolas" panose="020B0609020204030204" pitchFamily="49" charset="0"/>
              </a:rPr>
              <a:t>);</a:t>
            </a:r>
          </a:p>
          <a:p>
            <a:r>
              <a:rPr lang="fr-FR" sz="1600" b="0" dirty="0">
                <a:solidFill>
                  <a:srgbClr val="FF6F00"/>
                </a:solidFill>
                <a:effectLst/>
                <a:latin typeface="Consolas" panose="020B0609020204030204" pitchFamily="49" charset="0"/>
              </a:rPr>
              <a:t>// Cette ligne crée l'objet suivant :</a:t>
            </a:r>
            <a:endParaRPr lang="fr-FR" sz="1600" b="0" dirty="0">
              <a:solidFill>
                <a:srgbClr val="D4D4D4"/>
              </a:solidFill>
              <a:effectLst/>
              <a:latin typeface="Consolas" panose="020B0609020204030204" pitchFamily="49" charset="0"/>
            </a:endParaRP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a:solidFill>
                  <a:srgbClr val="9CDCFE"/>
                </a:solidFill>
                <a:effectLst/>
                <a:latin typeface="Consolas" panose="020B0609020204030204" pitchFamily="49" charset="0"/>
              </a:rPr>
              <a:t>Book</a:t>
            </a:r>
            <a:r>
              <a:rPr lang="fr-FR" sz="1600" b="0" dirty="0">
                <a:solidFill>
                  <a:srgbClr val="D4D4D4"/>
                </a:solidFill>
                <a:effectLst/>
                <a:latin typeface="Consolas" panose="020B0609020204030204" pitchFamily="49" charset="0"/>
              </a:rPr>
              <a:t> = {</a:t>
            </a:r>
          </a:p>
          <a:p>
            <a:r>
              <a:rPr lang="fr-FR" sz="1600" dirty="0">
                <a:solidFill>
                  <a:srgbClr val="9CDCFE"/>
                </a:solidFill>
                <a:latin typeface="Consolas"/>
              </a:rPr>
              <a:t>  </a:t>
            </a:r>
            <a:r>
              <a:rPr lang="fr-FR" sz="1600" b="0" dirty="0" err="1">
                <a:solidFill>
                  <a:srgbClr val="9CDCFE"/>
                </a:solidFill>
                <a:effectLst/>
                <a:latin typeface="Consolas"/>
              </a:rPr>
              <a:t>title</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CE9178"/>
                </a:solidFill>
                <a:effectLst/>
                <a:latin typeface="Consolas"/>
              </a:rPr>
              <a:t>"La Communauté de l’Anneau"</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author</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CE9178"/>
                </a:solidFill>
                <a:effectLst/>
                <a:latin typeface="Consolas"/>
              </a:rPr>
              <a:t>"J.R.R. Tolkien"</a:t>
            </a:r>
            <a:r>
              <a:rPr lang="fr-FR" sz="1600" b="0" dirty="0">
                <a:solidFill>
                  <a:srgbClr val="D4D4D4"/>
                </a:solidFill>
                <a:effectLst/>
                <a:latin typeface="Consolas"/>
              </a:rPr>
              <a:t>,</a:t>
            </a:r>
          </a:p>
          <a:p>
            <a:r>
              <a:rPr lang="fr-FR" sz="1600" dirty="0">
                <a:solidFill>
                  <a:srgbClr val="9CDCFE"/>
                </a:solidFill>
                <a:latin typeface="Consolas"/>
              </a:rPr>
              <a:t>  </a:t>
            </a:r>
            <a:r>
              <a:rPr lang="fr-FR" sz="1600" b="0" dirty="0">
                <a:solidFill>
                  <a:srgbClr val="9CDCFE"/>
                </a:solidFill>
                <a:effectLst/>
                <a:latin typeface="Consolas"/>
              </a:rPr>
              <a:t>pages:</a:t>
            </a:r>
            <a:r>
              <a:rPr lang="fr-FR" sz="1600" b="0" dirty="0">
                <a:solidFill>
                  <a:srgbClr val="D4D4D4"/>
                </a:solidFill>
                <a:effectLst/>
                <a:latin typeface="Consolas"/>
              </a:rPr>
              <a:t> </a:t>
            </a:r>
            <a:r>
              <a:rPr lang="fr-FR" sz="1600" b="0" dirty="0">
                <a:solidFill>
                  <a:srgbClr val="B5CEA8"/>
                </a:solidFill>
                <a:effectLst/>
                <a:latin typeface="Consolas"/>
              </a:rPr>
              <a:t>736</a:t>
            </a:r>
            <a:endParaRPr lang="fr-FR" sz="1600" b="0" dirty="0">
              <a:solidFill>
                <a:srgbClr val="D4D4D4"/>
              </a:solidFill>
              <a:effectLst/>
              <a:latin typeface="Consolas"/>
            </a:endParaRPr>
          </a:p>
          <a:p>
            <a:r>
              <a:rPr lang="fr-FR"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7874399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idx="4294967295"/>
          </p:nvPr>
        </p:nvSpPr>
        <p:spPr>
          <a:xfrm>
            <a:off x="1392579" y="452438"/>
            <a:ext cx="9404350" cy="1400175"/>
          </a:xfrm>
        </p:spPr>
        <p:txBody>
          <a:bodyPr/>
          <a:lstStyle/>
          <a:p>
            <a:pPr algn="ctr"/>
            <a:r>
              <a:rPr lang="fr-FR" dirty="0">
                <a:solidFill>
                  <a:srgbClr val="0070C0"/>
                </a:solidFill>
              </a:rPr>
              <a:t>Exercice 7</a:t>
            </a:r>
            <a:endParaRPr lang="fr-FR" dirty="0">
              <a:solidFill>
                <a:srgbClr val="0070C0"/>
              </a:solidFill>
              <a:cs typeface="Calibri Light"/>
            </a:endParaRP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4294967295"/>
          </p:nvPr>
        </p:nvSpPr>
        <p:spPr>
          <a:xfrm>
            <a:off x="1619250" y="2052638"/>
            <a:ext cx="8947150" cy="4195762"/>
          </a:xfrm>
          <a:solidFill>
            <a:schemeClr val="accent2"/>
          </a:solidFill>
        </p:spPr>
        <p:txBody>
          <a:bodyPr>
            <a:normAutofit fontScale="85000" lnSpcReduction="10000"/>
          </a:bodyPr>
          <a:lstStyle/>
          <a:p>
            <a:pPr marL="0" indent="0">
              <a:buNone/>
            </a:pPr>
            <a:r>
              <a:rPr lang="fr-FR" b="1" dirty="0"/>
              <a:t>Les classes</a:t>
            </a:r>
          </a:p>
          <a:p>
            <a:pPr marL="914400" lvl="1" indent="-457200">
              <a:buFont typeface="+mj-lt"/>
              <a:buAutoNum type="arabicPeriod"/>
            </a:pPr>
            <a:r>
              <a:rPr lang="fr-CA" dirty="0"/>
              <a:t>Créez une classe   </a:t>
            </a:r>
            <a:r>
              <a:rPr lang="fr-CA" b="1" dirty="0" err="1"/>
              <a:t>Episode</a:t>
            </a:r>
            <a:r>
              <a:rPr lang="fr-CA" dirty="0"/>
              <a:t>  avec le mot clé  class  .</a:t>
            </a:r>
          </a:p>
          <a:p>
            <a:pPr marL="914400" lvl="1" indent="-457200">
              <a:buFont typeface="+mj-lt"/>
              <a:buAutoNum type="arabicPeriod"/>
            </a:pPr>
            <a:r>
              <a:rPr lang="fr-CA" dirty="0"/>
              <a:t>Créez un </a:t>
            </a:r>
            <a:r>
              <a:rPr lang="fr-CA" dirty="0" err="1"/>
              <a:t>constructor</a:t>
            </a:r>
            <a:r>
              <a:rPr lang="fr-CA" dirty="0"/>
              <a:t> pour votre classe  </a:t>
            </a:r>
            <a:r>
              <a:rPr lang="fr-CA" b="1" dirty="0" err="1"/>
              <a:t>Episode</a:t>
            </a:r>
            <a:r>
              <a:rPr lang="fr-CA" dirty="0"/>
              <a:t>  qui devra accepter trois arguments :</a:t>
            </a:r>
          </a:p>
          <a:p>
            <a:pPr lvl="2"/>
            <a:r>
              <a:rPr lang="fr-CA" b="1" dirty="0" err="1"/>
              <a:t>title</a:t>
            </a:r>
            <a:r>
              <a:rPr lang="fr-CA" dirty="0"/>
              <a:t>  : le titre de l'épisode (string) ;</a:t>
            </a:r>
          </a:p>
          <a:p>
            <a:pPr lvl="2"/>
            <a:r>
              <a:rPr lang="fr-CA" b="1" dirty="0"/>
              <a:t>duration</a:t>
            </a:r>
            <a:r>
              <a:rPr lang="fr-CA" dirty="0"/>
              <a:t>  : la durée de l'épisode (</a:t>
            </a:r>
            <a:r>
              <a:rPr lang="fr-CA" dirty="0" err="1"/>
              <a:t>number</a:t>
            </a:r>
            <a:r>
              <a:rPr lang="fr-CA" dirty="0"/>
              <a:t>) ;</a:t>
            </a:r>
          </a:p>
          <a:p>
            <a:pPr lvl="2"/>
            <a:r>
              <a:rPr lang="fr-CA" b="1" dirty="0" err="1"/>
              <a:t>hasBeenWatched</a:t>
            </a:r>
            <a:r>
              <a:rPr lang="fr-CA" dirty="0"/>
              <a:t>  : si l'épisode a été regardé ou non (</a:t>
            </a:r>
            <a:r>
              <a:rPr lang="fr-CA" dirty="0" err="1"/>
              <a:t>boolean</a:t>
            </a:r>
            <a:r>
              <a:rPr lang="fr-CA" dirty="0"/>
              <a:t>).</a:t>
            </a:r>
          </a:p>
          <a:p>
            <a:pPr marL="971550" lvl="1" indent="-514350">
              <a:buFont typeface="+mj-lt"/>
              <a:buAutoNum type="arabicPeriod"/>
            </a:pPr>
            <a:r>
              <a:rPr lang="fr-CA" dirty="0"/>
              <a:t>En utilisant le mot clé   </a:t>
            </a:r>
            <a:r>
              <a:rPr lang="fr-CA" dirty="0" err="1"/>
              <a:t>this</a:t>
            </a:r>
            <a:r>
              <a:rPr lang="fr-CA" dirty="0"/>
              <a:t>  , assignez les propriétés  </a:t>
            </a:r>
            <a:r>
              <a:rPr lang="fr-CA" dirty="0" err="1"/>
              <a:t>title</a:t>
            </a:r>
            <a:r>
              <a:rPr lang="fr-CA" dirty="0"/>
              <a:t>  ,  duration  et  </a:t>
            </a:r>
            <a:r>
              <a:rPr lang="fr-CA" dirty="0" err="1"/>
              <a:t>hasBeenWatched</a:t>
            </a:r>
            <a:r>
              <a:rPr lang="fr-CA" dirty="0"/>
              <a:t>  via un </a:t>
            </a:r>
            <a:r>
              <a:rPr lang="fr-CA" dirty="0" err="1"/>
              <a:t>constructor</a:t>
            </a:r>
            <a:r>
              <a:rPr lang="fr-CA" dirty="0"/>
              <a:t> .</a:t>
            </a:r>
          </a:p>
          <a:p>
            <a:pPr marL="914400" lvl="1" indent="-457200">
              <a:buFont typeface="+mj-lt"/>
              <a:buAutoNum type="arabicPeriod"/>
            </a:pPr>
            <a:r>
              <a:rPr lang="fr-CA" dirty="0"/>
              <a:t>Avec le mot clé   new  , créez trois instances de la classe   </a:t>
            </a:r>
            <a:r>
              <a:rPr lang="fr-CA" dirty="0" err="1"/>
              <a:t>Episode</a:t>
            </a:r>
            <a:r>
              <a:rPr lang="fr-CA" dirty="0"/>
              <a:t>  :</a:t>
            </a:r>
          </a:p>
          <a:p>
            <a:pPr lvl="2"/>
            <a:r>
              <a:rPr lang="fr-CA" b="1" dirty="0" err="1"/>
              <a:t>firstEpisode</a:t>
            </a:r>
            <a:r>
              <a:rPr lang="fr-CA" dirty="0"/>
              <a:t>  ;</a:t>
            </a:r>
          </a:p>
          <a:p>
            <a:pPr lvl="2"/>
            <a:r>
              <a:rPr lang="fr-CA" b="1" dirty="0" err="1"/>
              <a:t>secondEpisode</a:t>
            </a:r>
            <a:r>
              <a:rPr lang="fr-CA" dirty="0"/>
              <a:t>  ;</a:t>
            </a:r>
          </a:p>
          <a:p>
            <a:pPr lvl="2"/>
            <a:r>
              <a:rPr lang="fr-CA" b="1" dirty="0" err="1"/>
              <a:t>thirdEpisode</a:t>
            </a:r>
            <a:r>
              <a:rPr lang="fr-CA" dirty="0"/>
              <a:t>  .</a:t>
            </a:r>
          </a:p>
          <a:p>
            <a:pPr marL="0" indent="0">
              <a:buNone/>
            </a:pPr>
            <a:r>
              <a:rPr lang="fr-CA" dirty="0"/>
              <a:t>N'oubliez pas de passer des arguments appropriés à chaque instance.</a:t>
            </a:r>
            <a:endParaRPr lang="fr-FR" dirty="0"/>
          </a:p>
        </p:txBody>
      </p:sp>
    </p:spTree>
    <p:extLst>
      <p:ext uri="{BB962C8B-B14F-4D97-AF65-F5344CB8AC3E}">
        <p14:creationId xmlns:p14="http://schemas.microsoft.com/office/powerpoint/2010/main" val="31856112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En résumé</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428815"/>
            <a:ext cx="8947150" cy="3144395"/>
          </a:xfrm>
        </p:spPr>
        <p:txBody>
          <a:bodyPr vert="horz" lIns="91440" tIns="45720" rIns="91440" bIns="45720" rtlCol="0" anchor="t">
            <a:normAutofit fontScale="92500" lnSpcReduction="20000"/>
          </a:bodyPr>
          <a:lstStyle/>
          <a:p>
            <a:pPr marL="0" indent="0">
              <a:buNone/>
            </a:pPr>
            <a:r>
              <a:rPr lang="fr-CA" dirty="0"/>
              <a:t>Les objets avec les paires </a:t>
            </a:r>
            <a:r>
              <a:rPr lang="fr-CA" b="1" dirty="0"/>
              <a:t>clés-valeurs</a:t>
            </a:r>
            <a:r>
              <a:rPr lang="fr-CA" dirty="0"/>
              <a:t> en notation </a:t>
            </a:r>
            <a:r>
              <a:rPr lang="fr-CA" b="1" dirty="0"/>
              <a:t>JSON</a:t>
            </a:r>
            <a:r>
              <a:rPr lang="fr-CA" dirty="0"/>
              <a:t> permettent d'enregistrer plusieurs éléments de données associés dans une même variable ;</a:t>
            </a:r>
          </a:p>
          <a:p>
            <a:pPr marL="0" indent="0">
              <a:buNone/>
            </a:pPr>
            <a:endParaRPr lang="fr-CA" dirty="0"/>
          </a:p>
          <a:p>
            <a:pPr marL="0" indent="0">
              <a:buNone/>
            </a:pPr>
            <a:r>
              <a:rPr lang="fr-CA" dirty="0"/>
              <a:t>La </a:t>
            </a:r>
            <a:r>
              <a:rPr lang="fr-CA" b="1" dirty="0"/>
              <a:t>notation pointée </a:t>
            </a:r>
            <a:r>
              <a:rPr lang="fr-CA" dirty="0"/>
              <a:t>(dot) donne accès aux valeurs d'un objet et à la possibilité de les modifier ;</a:t>
            </a:r>
          </a:p>
          <a:p>
            <a:pPr marL="0" indent="0">
              <a:buNone/>
            </a:pPr>
            <a:endParaRPr lang="fr-CA" dirty="0"/>
          </a:p>
          <a:p>
            <a:pPr marL="0" indent="0">
              <a:buNone/>
            </a:pPr>
            <a:r>
              <a:rPr lang="fr-CA" dirty="0"/>
              <a:t>L'utilisation de </a:t>
            </a:r>
            <a:r>
              <a:rPr lang="fr-CA" b="1" dirty="0"/>
              <a:t>classes</a:t>
            </a:r>
            <a:r>
              <a:rPr lang="fr-CA" dirty="0"/>
              <a:t> peut vous permettre de créer des objets plus facilement et de façon plus lisible.</a:t>
            </a:r>
            <a:endParaRPr lang="fr-FR" dirty="0"/>
          </a:p>
        </p:txBody>
      </p:sp>
    </p:spTree>
    <p:extLst>
      <p:ext uri="{BB962C8B-B14F-4D97-AF65-F5344CB8AC3E}">
        <p14:creationId xmlns:p14="http://schemas.microsoft.com/office/powerpoint/2010/main" val="31405531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 tableau (</a:t>
            </a:r>
            <a:r>
              <a:rPr lang="fr-FR" b="1" err="1">
                <a:solidFill>
                  <a:srgbClr val="0070C0"/>
                </a:solidFill>
              </a:rPr>
              <a:t>array</a:t>
            </a:r>
            <a:r>
              <a:rPr lang="fr-FR" b="1" dirty="0">
                <a:solidFill>
                  <a:srgbClr val="0070C0"/>
                </a:solidFill>
              </a:rPr>
              <a:t>)</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a:normAutofit/>
          </a:bodyPr>
          <a:lstStyle/>
          <a:p>
            <a:pPr marL="0" indent="0">
              <a:buNone/>
            </a:pPr>
            <a:r>
              <a:rPr lang="fr-CA" dirty="0"/>
              <a:t>Pour créer un tableau vide et l'enregistrer dans une variable, utilisez une paire de crochets.</a:t>
            </a:r>
          </a:p>
          <a:p>
            <a:pPr marL="0" indent="0">
              <a:buNone/>
            </a:pPr>
            <a:r>
              <a:rPr lang="fr-CA" dirty="0"/>
              <a:t>Une fois le tableau créé, on le remplit en plaçant les éléments voulus à l'intérieur de ces crochets.</a:t>
            </a:r>
          </a:p>
          <a:p>
            <a:pPr marL="0" indent="0">
              <a:buNone/>
            </a:pPr>
            <a:r>
              <a:rPr lang="fr-CA" dirty="0"/>
              <a:t>Vous pouvez ensuite accéder aux éléments de ce tableau par leur indice en commençant à l’indice 0 :</a:t>
            </a:r>
            <a:endParaRPr lang="fr-FR" dirty="0"/>
          </a:p>
        </p:txBody>
      </p:sp>
      <p:sp>
        <p:nvSpPr>
          <p:cNvPr id="5" name="Rectangle 4">
            <a:extLst>
              <a:ext uri="{FF2B5EF4-FFF2-40B4-BE49-F238E27FC236}">
                <a16:creationId xmlns:a16="http://schemas.microsoft.com/office/drawing/2014/main" id="{A7D8478C-AE2A-49A5-BA80-49777782787D}"/>
              </a:ext>
            </a:extLst>
          </p:cNvPr>
          <p:cNvSpPr/>
          <p:nvPr/>
        </p:nvSpPr>
        <p:spPr>
          <a:xfrm>
            <a:off x="2035651" y="4836487"/>
            <a:ext cx="8123583" cy="12538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b="0" dirty="0">
                <a:solidFill>
                  <a:srgbClr val="569CD6"/>
                </a:solidFill>
                <a:effectLst/>
                <a:latin typeface="Consolas" panose="020B0609020204030204" pitchFamily="49" charset="0"/>
              </a:rPr>
              <a:t>let</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guests</a:t>
            </a:r>
            <a:r>
              <a:rPr lang="en-US" sz="1600" b="0" dirty="0">
                <a:solidFill>
                  <a:srgbClr val="D4D4D4"/>
                </a:solidFill>
                <a:effectLst/>
                <a:latin typeface="Consolas" panose="020B0609020204030204" pitchFamily="49" charset="0"/>
              </a:rPr>
              <a:t> = [</a:t>
            </a:r>
            <a:r>
              <a:rPr lang="en-US" sz="1600" b="0" dirty="0">
                <a:solidFill>
                  <a:srgbClr val="CE9178"/>
                </a:solidFill>
                <a:effectLst/>
                <a:latin typeface="Consolas" panose="020B0609020204030204" pitchFamily="49" charset="0"/>
              </a:rPr>
              <a:t>"Jovany"</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"Wahim"</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"David"</a:t>
            </a:r>
            <a:r>
              <a:rPr lang="en-US" sz="1600" b="0" dirty="0">
                <a:solidFill>
                  <a:srgbClr val="D4D4D4"/>
                </a:solidFill>
                <a:effectLst/>
                <a:latin typeface="Consolas" panose="020B0609020204030204" pitchFamily="49" charset="0"/>
              </a:rPr>
              <a:t>];</a:t>
            </a:r>
          </a:p>
          <a:p>
            <a:r>
              <a:rPr lang="en-US" sz="1600" b="0" dirty="0">
                <a:solidFill>
                  <a:srgbClr val="569CD6"/>
                </a:solidFill>
                <a:effectLst/>
                <a:latin typeface="Consolas" panose="020B0609020204030204" pitchFamily="49" charset="0"/>
              </a:rPr>
              <a:t>let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firstGuest</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guests</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0</a:t>
            </a:r>
            <a:r>
              <a:rPr lang="en-US" sz="1600" b="0" dirty="0">
                <a:solidFill>
                  <a:srgbClr val="D4D4D4"/>
                </a:solidFill>
                <a:effectLst/>
                <a:latin typeface="Consolas" panose="020B0609020204030204" pitchFamily="49" charset="0"/>
              </a:rPr>
              <a:t>]; </a:t>
            </a:r>
            <a:r>
              <a:rPr lang="en-US" sz="1600" b="0" dirty="0">
                <a:solidFill>
                  <a:srgbClr val="FF6F00"/>
                </a:solidFill>
                <a:effectLst/>
                <a:latin typeface="Consolas" panose="020B0609020204030204" pitchFamily="49" charset="0"/>
              </a:rPr>
              <a:t>// “Jovany"</a:t>
            </a:r>
            <a:endParaRPr lang="en-US" sz="1600" b="0" dirty="0">
              <a:solidFill>
                <a:srgbClr val="D4D4D4"/>
              </a:solidFill>
              <a:effectLst/>
              <a:latin typeface="Consolas" panose="020B0609020204030204" pitchFamily="49" charset="0"/>
            </a:endParaRPr>
          </a:p>
          <a:p>
            <a:r>
              <a:rPr lang="en-US" sz="1600" b="0" dirty="0">
                <a:solidFill>
                  <a:srgbClr val="569CD6"/>
                </a:solidFill>
                <a:effectLst/>
                <a:latin typeface="Consolas" panose="020B0609020204030204" pitchFamily="49" charset="0"/>
              </a:rPr>
              <a:t>let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thirdGuest</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guests</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2</a:t>
            </a:r>
            <a:r>
              <a:rPr lang="en-US" sz="1600" b="0" dirty="0">
                <a:solidFill>
                  <a:srgbClr val="D4D4D4"/>
                </a:solidFill>
                <a:effectLst/>
                <a:latin typeface="Consolas" panose="020B0609020204030204" pitchFamily="49" charset="0"/>
              </a:rPr>
              <a:t>]; </a:t>
            </a:r>
            <a:r>
              <a:rPr lang="en-US" sz="1600" b="0" dirty="0">
                <a:solidFill>
                  <a:srgbClr val="FF6F00"/>
                </a:solidFill>
                <a:effectLst/>
                <a:latin typeface="Consolas" panose="020B0609020204030204" pitchFamily="49" charset="0"/>
              </a:rPr>
              <a:t>// “David"</a:t>
            </a:r>
            <a:endParaRPr lang="en-US" sz="1600" b="0" dirty="0">
              <a:solidFill>
                <a:srgbClr val="D4D4D4"/>
              </a:solidFill>
              <a:effectLst/>
              <a:latin typeface="Consolas" panose="020B0609020204030204" pitchFamily="49" charset="0"/>
            </a:endParaRPr>
          </a:p>
          <a:p>
            <a:r>
              <a:rPr lang="en-US" sz="1600" b="0" dirty="0">
                <a:solidFill>
                  <a:srgbClr val="569CD6"/>
                </a:solidFill>
                <a:effectLst/>
                <a:latin typeface="Consolas" panose="020B0609020204030204" pitchFamily="49" charset="0"/>
              </a:rPr>
              <a:t>let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undefinedGuest</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guests</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12</a:t>
            </a:r>
            <a:r>
              <a:rPr lang="en-US" sz="1600" b="0" dirty="0">
                <a:solidFill>
                  <a:srgbClr val="D4D4D4"/>
                </a:solidFill>
                <a:effectLst/>
                <a:latin typeface="Consolas" panose="020B0609020204030204" pitchFamily="49" charset="0"/>
              </a:rPr>
              <a:t>] </a:t>
            </a:r>
            <a:r>
              <a:rPr lang="en-US" sz="1600" b="0" dirty="0">
                <a:solidFill>
                  <a:srgbClr val="FF6F00"/>
                </a:solidFill>
                <a:effectLst/>
                <a:latin typeface="Consolas" panose="020B0609020204030204" pitchFamily="49" charset="0"/>
              </a:rPr>
              <a:t>// undefined</a:t>
            </a:r>
            <a:endParaRPr lang="en-US"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3822482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Exercice 8</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4294967295"/>
          </p:nvPr>
        </p:nvSpPr>
        <p:spPr>
          <a:xfrm>
            <a:off x="1619250" y="2052638"/>
            <a:ext cx="8947150" cy="2789328"/>
          </a:xfrm>
          <a:solidFill>
            <a:schemeClr val="accent2"/>
          </a:solidFill>
        </p:spPr>
        <p:txBody>
          <a:bodyPr/>
          <a:lstStyle/>
          <a:p>
            <a:pPr marL="0" indent="0">
              <a:buNone/>
            </a:pPr>
            <a:r>
              <a:rPr lang="fr-FR" b="1" dirty="0"/>
              <a:t>Création d’un tableau (</a:t>
            </a:r>
            <a:r>
              <a:rPr lang="fr-FR" b="1" dirty="0" err="1"/>
              <a:t>array</a:t>
            </a:r>
            <a:r>
              <a:rPr lang="fr-FR" b="1" dirty="0"/>
              <a:t>)</a:t>
            </a:r>
          </a:p>
          <a:p>
            <a:pPr marL="914400" lvl="1" indent="-457200">
              <a:buFont typeface="+mj-lt"/>
              <a:buAutoNum type="arabicPeriod"/>
            </a:pPr>
            <a:r>
              <a:rPr lang="fr-CA" dirty="0"/>
              <a:t>Créez un </a:t>
            </a:r>
            <a:r>
              <a:rPr lang="fr-CA" dirty="0" err="1"/>
              <a:t>Array</a:t>
            </a:r>
            <a:r>
              <a:rPr lang="fr-CA" dirty="0"/>
              <a:t> stocké dans une variable </a:t>
            </a:r>
            <a:r>
              <a:rPr lang="fr-CA" b="1" dirty="0" err="1"/>
              <a:t>episodes</a:t>
            </a:r>
            <a:r>
              <a:rPr lang="fr-CA" dirty="0"/>
              <a:t>, et peuplez-le avec les trois variables   </a:t>
            </a:r>
            <a:r>
              <a:rPr lang="fr-CA" b="1" dirty="0" err="1"/>
              <a:t>firstEpisode</a:t>
            </a:r>
            <a:r>
              <a:rPr lang="fr-CA" dirty="0"/>
              <a:t>  ,   </a:t>
            </a:r>
            <a:r>
              <a:rPr lang="fr-CA" b="1" dirty="0" err="1"/>
              <a:t>secondEpisode</a:t>
            </a:r>
            <a:r>
              <a:rPr lang="fr-CA" dirty="0"/>
              <a:t>  et   </a:t>
            </a:r>
            <a:r>
              <a:rPr lang="fr-CA" b="1" dirty="0" err="1"/>
              <a:t>thirdEpisode</a:t>
            </a:r>
            <a:r>
              <a:rPr lang="fr-CA" dirty="0"/>
              <a:t>  .</a:t>
            </a:r>
          </a:p>
          <a:p>
            <a:pPr marL="914400" lvl="1" indent="-457200">
              <a:buFont typeface="+mj-lt"/>
              <a:buAutoNum type="arabicPeriod"/>
            </a:pPr>
            <a:r>
              <a:rPr lang="fr-CA" dirty="0"/>
              <a:t>Essayez de changer l'ordre dans lequel vous avez ajouté les épisodes, et regardez ce qu'il se passe lorsque vous rafraîchissez. </a:t>
            </a:r>
            <a:endParaRPr lang="fr-FR" dirty="0"/>
          </a:p>
        </p:txBody>
      </p:sp>
    </p:spTree>
    <p:extLst>
      <p:ext uri="{BB962C8B-B14F-4D97-AF65-F5344CB8AC3E}">
        <p14:creationId xmlns:p14="http://schemas.microsoft.com/office/powerpoint/2010/main" val="30470436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Valeur et référence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a:normAutofit/>
          </a:bodyPr>
          <a:lstStyle/>
          <a:p>
            <a:pPr marL="0" indent="0">
              <a:buNone/>
            </a:pPr>
            <a:r>
              <a:rPr lang="fr-CA" dirty="0"/>
              <a:t>En JavaScript, les types primitifs tels que les nombres (</a:t>
            </a:r>
            <a:r>
              <a:rPr lang="fr-CA" b="1" dirty="0" err="1"/>
              <a:t>number</a:t>
            </a:r>
            <a:r>
              <a:rPr lang="fr-CA" dirty="0"/>
              <a:t>), les valeurs logiques (</a:t>
            </a:r>
            <a:r>
              <a:rPr lang="fr-CA" b="1" dirty="0" err="1"/>
              <a:t>boolean</a:t>
            </a:r>
            <a:r>
              <a:rPr lang="fr-CA" dirty="0"/>
              <a:t>) et les chaînes (</a:t>
            </a:r>
            <a:r>
              <a:rPr lang="fr-CA" b="1" dirty="0"/>
              <a:t>string</a:t>
            </a:r>
            <a:r>
              <a:rPr lang="fr-CA" dirty="0"/>
              <a:t>) passent par des </a:t>
            </a:r>
            <a:r>
              <a:rPr lang="fr-CA" b="1" dirty="0"/>
              <a:t>valeurs</a:t>
            </a:r>
            <a:r>
              <a:rPr lang="fr-CA" dirty="0"/>
              <a:t>. </a:t>
            </a:r>
          </a:p>
          <a:p>
            <a:pPr marL="0" indent="0">
              <a:buNone/>
            </a:pPr>
            <a:endParaRPr lang="fr-CA" dirty="0"/>
          </a:p>
          <a:p>
            <a:pPr marL="0" indent="0">
              <a:buNone/>
            </a:pPr>
            <a:endParaRPr lang="fr-CA" dirty="0"/>
          </a:p>
          <a:p>
            <a:pPr marL="0" indent="0">
              <a:buNone/>
            </a:pPr>
            <a:r>
              <a:rPr lang="fr-CA" dirty="0"/>
              <a:t>20 est la valeur qui est copiée dans la nouvelle variable (</a:t>
            </a:r>
            <a:r>
              <a:rPr lang="fr-CA" dirty="0" err="1"/>
              <a:t>totalNumberOfGuests</a:t>
            </a:r>
            <a:r>
              <a:rPr lang="fr-CA" dirty="0"/>
              <a:t>), et aucun lien n'est maintenu entre les deux variables.</a:t>
            </a:r>
            <a:endParaRPr lang="fr-FR" dirty="0"/>
          </a:p>
        </p:txBody>
      </p:sp>
      <p:sp>
        <p:nvSpPr>
          <p:cNvPr id="5" name="Rectangle 4">
            <a:extLst>
              <a:ext uri="{FF2B5EF4-FFF2-40B4-BE49-F238E27FC236}">
                <a16:creationId xmlns:a16="http://schemas.microsoft.com/office/drawing/2014/main" id="{A7D8478C-AE2A-49A5-BA80-49777782787D}"/>
              </a:ext>
            </a:extLst>
          </p:cNvPr>
          <p:cNvSpPr/>
          <p:nvPr/>
        </p:nvSpPr>
        <p:spPr>
          <a:xfrm>
            <a:off x="2026005" y="3376685"/>
            <a:ext cx="8123583" cy="7701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b="0" dirty="0">
                <a:solidFill>
                  <a:srgbClr val="569CD6"/>
                </a:solidFill>
                <a:effectLst/>
                <a:latin typeface="Consolas" panose="020B0609020204030204" pitchFamily="49" charset="0"/>
              </a:rPr>
              <a:t>let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numberOfGuests</a:t>
            </a:r>
            <a:r>
              <a:rPr lang="en-US" sz="1600" b="0" dirty="0">
                <a:solidFill>
                  <a:srgbClr val="D4D4D4"/>
                </a:solidFill>
                <a:effectLst/>
                <a:latin typeface="Consolas" panose="020B0609020204030204" pitchFamily="49" charset="0"/>
              </a:rPr>
              <a:t> = </a:t>
            </a:r>
            <a:r>
              <a:rPr lang="en-US" sz="1600" b="0" dirty="0">
                <a:solidFill>
                  <a:srgbClr val="B5CEA8"/>
                </a:solidFill>
                <a:effectLst/>
                <a:latin typeface="Consolas" panose="020B0609020204030204" pitchFamily="49" charset="0"/>
              </a:rPr>
              <a:t>20</a:t>
            </a:r>
            <a:r>
              <a:rPr lang="en-US" sz="1600" b="0" dirty="0">
                <a:solidFill>
                  <a:srgbClr val="D4D4D4"/>
                </a:solidFill>
                <a:effectLst/>
                <a:latin typeface="Consolas" panose="020B0609020204030204" pitchFamily="49" charset="0"/>
              </a:rPr>
              <a:t>;</a:t>
            </a:r>
          </a:p>
          <a:p>
            <a:r>
              <a:rPr lang="en-US" sz="1600" b="0" dirty="0">
                <a:solidFill>
                  <a:srgbClr val="569CD6"/>
                </a:solidFill>
                <a:effectLst/>
                <a:latin typeface="Consolas" panose="020B0609020204030204" pitchFamily="49" charset="0"/>
              </a:rPr>
              <a:t>let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totalNumberOfGuests</a:t>
            </a:r>
            <a:r>
              <a:rPr lang="en-US" sz="1600" b="0" dirty="0">
                <a:solidFill>
                  <a:srgbClr val="D4D4D4"/>
                </a:solidFill>
                <a:effectLst/>
                <a:latin typeface="Consolas" panose="020B0609020204030204" pitchFamily="49" charset="0"/>
              </a:rPr>
              <a:t> = </a:t>
            </a:r>
            <a:r>
              <a:rPr lang="en-US" sz="1600" b="0" dirty="0" err="1">
                <a:solidFill>
                  <a:srgbClr val="9CDCFE"/>
                </a:solidFill>
                <a:effectLst/>
                <a:latin typeface="Consolas" panose="020B0609020204030204" pitchFamily="49" charset="0"/>
              </a:rPr>
              <a:t>numberOfGuests</a:t>
            </a:r>
            <a:r>
              <a:rPr lang="en-US" sz="1600" b="0" dirty="0">
                <a:solidFill>
                  <a:srgbClr val="D4D4D4"/>
                </a:solidFill>
                <a:effectLst/>
                <a:latin typeface="Consolas" panose="020B0609020204030204" pitchFamily="49" charset="0"/>
              </a:rPr>
              <a:t>; </a:t>
            </a:r>
            <a:r>
              <a:rPr lang="en-US" sz="1600" b="0" dirty="0">
                <a:solidFill>
                  <a:srgbClr val="FF6F00"/>
                </a:solidFill>
                <a:effectLst/>
                <a:latin typeface="Consolas" panose="020B0609020204030204" pitchFamily="49" charset="0"/>
              </a:rPr>
              <a:t>// 20</a:t>
            </a:r>
            <a:endParaRPr lang="en-US"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779943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821441"/>
          </a:xfrm>
        </p:spPr>
        <p:txBody>
          <a:bodyPr/>
          <a:lstStyle/>
          <a:p>
            <a:pPr algn="ctr"/>
            <a:r>
              <a:rPr lang="fr-FR" b="1" dirty="0">
                <a:solidFill>
                  <a:srgbClr val="0070C0"/>
                </a:solidFill>
              </a:rPr>
              <a:t>Valeur et référence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1531778"/>
            <a:ext cx="8947150" cy="5034925"/>
          </a:xfrm>
        </p:spPr>
        <p:txBody>
          <a:bodyPr>
            <a:normAutofit fontScale="92500" lnSpcReduction="20000"/>
          </a:bodyPr>
          <a:lstStyle/>
          <a:p>
            <a:pPr marL="0" indent="0">
              <a:buNone/>
            </a:pPr>
            <a:r>
              <a:rPr lang="fr-CA" dirty="0"/>
              <a:t>En revanche les </a:t>
            </a:r>
            <a:r>
              <a:rPr lang="fr-CA" b="1" dirty="0"/>
              <a:t>objets</a:t>
            </a:r>
            <a:r>
              <a:rPr lang="fr-CA" dirty="0"/>
              <a:t> et les </a:t>
            </a:r>
            <a:r>
              <a:rPr lang="fr-CA" b="1" dirty="0"/>
              <a:t>tableaux</a:t>
            </a:r>
            <a:r>
              <a:rPr lang="fr-CA" dirty="0"/>
              <a:t> passent par des </a:t>
            </a:r>
            <a:r>
              <a:rPr lang="fr-CA" b="1" dirty="0"/>
              <a:t>références.</a:t>
            </a:r>
          </a:p>
          <a:p>
            <a:pPr marL="0" indent="0">
              <a:buNone/>
            </a:pPr>
            <a:endParaRPr lang="fr-CA" b="1" dirty="0"/>
          </a:p>
          <a:p>
            <a:pPr marL="0" indent="0">
              <a:buNone/>
            </a:pPr>
            <a:endParaRPr lang="fr-CA" b="1" dirty="0"/>
          </a:p>
          <a:p>
            <a:pPr marL="0" indent="0">
              <a:buNone/>
            </a:pPr>
            <a:endParaRPr lang="fr-CA" b="1" dirty="0"/>
          </a:p>
          <a:p>
            <a:pPr marL="0" indent="0">
              <a:buNone/>
            </a:pPr>
            <a:endParaRPr lang="fr-CA" b="1" dirty="0"/>
          </a:p>
          <a:p>
            <a:pPr marL="0" indent="0">
              <a:buNone/>
            </a:pPr>
            <a:endParaRPr lang="fr-CA" b="1" dirty="0"/>
          </a:p>
          <a:p>
            <a:pPr marL="0" indent="0">
              <a:buNone/>
            </a:pPr>
            <a:endParaRPr lang="fr-CA" b="1" dirty="0"/>
          </a:p>
          <a:p>
            <a:pPr marL="0" indent="0">
              <a:buNone/>
            </a:pPr>
            <a:endParaRPr lang="fr-CA" dirty="0"/>
          </a:p>
          <a:p>
            <a:pPr marL="0" indent="0">
              <a:buNone/>
            </a:pPr>
            <a:r>
              <a:rPr lang="fr-CA" dirty="0"/>
              <a:t>Quand on utilise des tableaux et des objets, on passe des </a:t>
            </a:r>
            <a:r>
              <a:rPr lang="fr-CA" b="1" dirty="0"/>
              <a:t>références</a:t>
            </a:r>
            <a:r>
              <a:rPr lang="fr-CA" dirty="0"/>
              <a:t> aux </a:t>
            </a:r>
            <a:r>
              <a:rPr lang="fr-CA" b="1" dirty="0"/>
              <a:t>objets</a:t>
            </a:r>
            <a:r>
              <a:rPr lang="fr-CA" dirty="0"/>
              <a:t> plutôt que la valeur des données qu'ils contiennent. Les variables </a:t>
            </a:r>
            <a:r>
              <a:rPr lang="fr-CA" i="1" dirty="0" err="1"/>
              <a:t>formerProfile</a:t>
            </a:r>
            <a:r>
              <a:rPr lang="fr-CA" dirty="0"/>
              <a:t>  et  </a:t>
            </a:r>
            <a:r>
              <a:rPr lang="fr-CA" i="1" dirty="0" err="1"/>
              <a:t>allProfiles</a:t>
            </a:r>
            <a:r>
              <a:rPr lang="fr-CA" dirty="0"/>
              <a:t> présentées ci-dessus contiennent des références à l'objet et au tableau en mémoire.</a:t>
            </a:r>
          </a:p>
        </p:txBody>
      </p:sp>
      <p:sp>
        <p:nvSpPr>
          <p:cNvPr id="5" name="Rectangle 4">
            <a:extLst>
              <a:ext uri="{FF2B5EF4-FFF2-40B4-BE49-F238E27FC236}">
                <a16:creationId xmlns:a16="http://schemas.microsoft.com/office/drawing/2014/main" id="{A7D8478C-AE2A-49A5-BA80-49777782787D}"/>
              </a:ext>
            </a:extLst>
          </p:cNvPr>
          <p:cNvSpPr/>
          <p:nvPr/>
        </p:nvSpPr>
        <p:spPr>
          <a:xfrm>
            <a:off x="2034472" y="2327809"/>
            <a:ext cx="8123583" cy="2518605"/>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formerProfile</a:t>
            </a:r>
            <a:r>
              <a:rPr lang="fr-FR" sz="1600" b="0" dirty="0">
                <a:solidFill>
                  <a:srgbClr val="D4D4D4"/>
                </a:solidFill>
                <a:effectLst/>
                <a:latin typeface="Consolas" panose="020B0609020204030204" pitchFamily="49" charset="0"/>
              </a:rPr>
              <a:t> = {</a:t>
            </a:r>
          </a:p>
          <a:p>
            <a:r>
              <a:rPr lang="fr-FR" sz="1600" dirty="0">
                <a:solidFill>
                  <a:srgbClr val="9CDCFE"/>
                </a:solidFill>
                <a:latin typeface="Consolas"/>
              </a:rPr>
              <a:t>  </a:t>
            </a:r>
            <a:r>
              <a:rPr lang="fr-FR" sz="1600" b="0" dirty="0" err="1">
                <a:solidFill>
                  <a:srgbClr val="9CDCFE"/>
                </a:solidFill>
                <a:effectLst/>
                <a:latin typeface="Consolas"/>
              </a:rPr>
              <a:t>name</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CE9178"/>
                </a:solidFill>
                <a:effectLst/>
                <a:latin typeface="Consolas"/>
              </a:rPr>
              <a:t>"</a:t>
            </a:r>
            <a:r>
              <a:rPr lang="fr-FR" sz="1600" b="0" dirty="0" err="1">
                <a:solidFill>
                  <a:srgbClr val="CE9178"/>
                </a:solidFill>
                <a:effectLst/>
                <a:latin typeface="Consolas"/>
              </a:rPr>
              <a:t>Wahim</a:t>
            </a:r>
            <a:r>
              <a:rPr lang="fr-FR" sz="1600" b="0" dirty="0">
                <a:solidFill>
                  <a:srgbClr val="CE9178"/>
                </a:solidFill>
                <a:effectLst/>
                <a:latin typeface="Consolas"/>
              </a:rPr>
              <a:t>"</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age</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B5CEA8"/>
                </a:solidFill>
                <a:effectLst/>
                <a:latin typeface="Consolas"/>
              </a:rPr>
              <a:t>39</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available</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err="1">
                <a:solidFill>
                  <a:srgbClr val="569CD6"/>
                </a:solidFill>
                <a:effectLst/>
                <a:latin typeface="Consolas"/>
              </a:rPr>
              <a:t>true</a:t>
            </a:r>
            <a:endParaRPr lang="fr-FR" sz="1600" b="0" dirty="0">
              <a:solidFill>
                <a:srgbClr val="D4D4D4"/>
              </a:solidFill>
              <a:effectLst/>
              <a:latin typeface="Consolas"/>
            </a:endParaRPr>
          </a:p>
          <a:p>
            <a:r>
              <a:rPr lang="fr-FR" sz="1600" b="0" dirty="0">
                <a:solidFill>
                  <a:srgbClr val="D4D4D4"/>
                </a:solidFill>
                <a:effectLst/>
                <a:latin typeface="Consolas" panose="020B0609020204030204" pitchFamily="49" charset="0"/>
              </a:rPr>
              <a:t>};</a:t>
            </a: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allProfiles</a:t>
            </a:r>
            <a:r>
              <a:rPr lang="fr-FR" sz="1600" b="0" dirty="0">
                <a:solidFill>
                  <a:srgbClr val="D4D4D4"/>
                </a:solidFill>
                <a:effectLst/>
                <a:latin typeface="Consolas" panose="020B0609020204030204" pitchFamily="49" charset="0"/>
              </a:rPr>
              <a:t> = [</a:t>
            </a:r>
            <a:r>
              <a:rPr lang="fr-FR" sz="1600" b="0" dirty="0" err="1">
                <a:solidFill>
                  <a:srgbClr val="9CDCFE"/>
                </a:solidFill>
                <a:effectLst/>
                <a:latin typeface="Consolas" panose="020B0609020204030204" pitchFamily="49" charset="0"/>
              </a:rPr>
              <a:t>formerProfile</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nouveau tableau contenant l'objet ci-dessus</a:t>
            </a:r>
            <a:endParaRPr lang="fr-FR" sz="1600" b="0" dirty="0">
              <a:solidFill>
                <a:srgbClr val="D4D4D4"/>
              </a:solidFill>
              <a:effectLst/>
              <a:latin typeface="Consolas" panose="020B0609020204030204" pitchFamily="49" charset="0"/>
            </a:endParaRPr>
          </a:p>
          <a:p>
            <a:r>
              <a:rPr lang="fr-FR" sz="1600" b="0" dirty="0" err="1">
                <a:solidFill>
                  <a:srgbClr val="9CDCFE"/>
                </a:solidFill>
                <a:effectLst/>
                <a:latin typeface="Consolas" panose="020B0609020204030204" pitchFamily="49" charset="0"/>
              </a:rPr>
              <a:t>formerProfile</a:t>
            </a:r>
            <a:r>
              <a:rPr lang="fr-FR" sz="1600" b="0" dirty="0" err="1">
                <a:solidFill>
                  <a:srgbClr val="D4D4D4"/>
                </a:solidFill>
                <a:effectLst/>
                <a:latin typeface="Consolas" panose="020B0609020204030204" pitchFamily="49" charset="0"/>
              </a:rPr>
              <a:t>.</a:t>
            </a:r>
            <a:r>
              <a:rPr lang="fr-FR" sz="1600" b="0" dirty="0" err="1">
                <a:solidFill>
                  <a:srgbClr val="9CDCFE"/>
                </a:solidFill>
                <a:effectLst/>
                <a:latin typeface="Consolas" panose="020B0609020204030204" pitchFamily="49" charset="0"/>
              </a:rPr>
              <a:t>available</a:t>
            </a:r>
            <a:r>
              <a:rPr lang="fr-FR" sz="1600" b="0" dirty="0">
                <a:solidFill>
                  <a:srgbClr val="D4D4D4"/>
                </a:solidFill>
                <a:effectLst/>
                <a:latin typeface="Consolas" panose="020B0609020204030204" pitchFamily="49" charset="0"/>
              </a:rPr>
              <a:t> = </a:t>
            </a:r>
            <a:r>
              <a:rPr lang="fr-FR" sz="1600" b="0" dirty="0">
                <a:solidFill>
                  <a:srgbClr val="569CD6"/>
                </a:solidFill>
                <a:effectLst/>
                <a:latin typeface="Consolas" panose="020B0609020204030204" pitchFamily="49" charset="0"/>
              </a:rPr>
              <a:t>false</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modification de l'objet</a:t>
            </a:r>
            <a:endParaRPr lang="fr-FR" sz="1600" b="0" dirty="0">
              <a:solidFill>
                <a:srgbClr val="D4D4D4"/>
              </a:solidFill>
              <a:effectLst/>
              <a:latin typeface="Consolas" panose="020B0609020204030204" pitchFamily="49" charset="0"/>
            </a:endParaRPr>
          </a:p>
          <a:p>
            <a:r>
              <a:rPr lang="fr-FR" sz="1600" b="0" dirty="0">
                <a:solidFill>
                  <a:srgbClr val="9CDCFE"/>
                </a:solidFill>
                <a:effectLst/>
                <a:latin typeface="Consolas" panose="020B0609020204030204" pitchFamily="49" charset="0"/>
              </a:rPr>
              <a:t>console</a:t>
            </a:r>
            <a:r>
              <a:rPr lang="fr-FR" sz="1600" b="0" dirty="0">
                <a:solidFill>
                  <a:srgbClr val="D4D4D4"/>
                </a:solidFill>
                <a:effectLst/>
                <a:latin typeface="Consolas" panose="020B0609020204030204" pitchFamily="49" charset="0"/>
              </a:rPr>
              <a:t>.</a:t>
            </a:r>
            <a:r>
              <a:rPr lang="fr-FR" sz="1600" b="0" dirty="0">
                <a:solidFill>
                  <a:srgbClr val="DCDCAA"/>
                </a:solidFill>
                <a:effectLst/>
                <a:latin typeface="Consolas" panose="020B0609020204030204" pitchFamily="49" charset="0"/>
              </a:rPr>
              <a:t>log</a:t>
            </a:r>
            <a:r>
              <a:rPr lang="fr-FR" sz="1600" b="0" dirty="0">
                <a:solidFill>
                  <a:srgbClr val="D4D4D4"/>
                </a:solidFill>
                <a:effectLst/>
                <a:latin typeface="Consolas" panose="020B0609020204030204" pitchFamily="49" charset="0"/>
              </a:rPr>
              <a:t>(</a:t>
            </a:r>
            <a:r>
              <a:rPr lang="fr-FR" sz="1600" b="0" dirty="0" err="1">
                <a:solidFill>
                  <a:srgbClr val="9CDCFE"/>
                </a:solidFill>
                <a:effectLst/>
                <a:latin typeface="Consolas" panose="020B0609020204030204" pitchFamily="49" charset="0"/>
              </a:rPr>
              <a:t>allProfiles</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affiche { nom: “Wahim", âge: 39, disponible: false }</a:t>
            </a:r>
            <a:endParaRPr lang="fr-FR"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38158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Compter, ajouter et supprimer les éléments d’un tableau (</a:t>
            </a:r>
            <a:r>
              <a:rPr lang="fr-FR" b="1" err="1">
                <a:solidFill>
                  <a:srgbClr val="0070C0"/>
                </a:solidFill>
              </a:rPr>
              <a:t>array</a:t>
            </a:r>
            <a:r>
              <a:rPr lang="fr-FR" b="1" dirty="0">
                <a:solidFill>
                  <a:srgbClr val="0070C0"/>
                </a:solidFill>
              </a:rPr>
              <a:t>)</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dirty="0"/>
              <a:t>La propriété   </a:t>
            </a:r>
            <a:r>
              <a:rPr lang="fr-CA" i="1" dirty="0" err="1"/>
              <a:t>length</a:t>
            </a:r>
            <a:r>
              <a:rPr lang="fr-CA" dirty="0"/>
              <a:t>  d'un tableau indique le nombre d'éléments qu'il contient.</a:t>
            </a:r>
          </a:p>
          <a:p>
            <a:pPr marL="0" indent="0">
              <a:buNone/>
            </a:pPr>
            <a:endParaRPr lang="fr-CA" b="1" dirty="0"/>
          </a:p>
          <a:p>
            <a:pPr marL="0" indent="0">
              <a:buNone/>
            </a:pPr>
            <a:endParaRPr lang="fr-CA" b="1" dirty="0"/>
          </a:p>
          <a:p>
            <a:pPr marL="0" indent="0">
              <a:buNone/>
            </a:pPr>
            <a:r>
              <a:rPr lang="fr-CA" dirty="0"/>
              <a:t>Pour ajouter un élément à la fin d'un tableau, on utilise </a:t>
            </a:r>
            <a:r>
              <a:rPr lang="fr-CA" i="1" dirty="0"/>
              <a:t>push.</a:t>
            </a:r>
          </a:p>
          <a:p>
            <a:pPr marL="0" indent="0">
              <a:buNone/>
            </a:pPr>
            <a:endParaRPr lang="fr-CA" i="1" dirty="0"/>
          </a:p>
          <a:p>
            <a:pPr marL="0" indent="0">
              <a:buNone/>
            </a:pPr>
            <a:endParaRPr lang="fr-CA" b="1" dirty="0"/>
          </a:p>
          <a:p>
            <a:pPr marL="0" indent="0">
              <a:buNone/>
            </a:pPr>
            <a:endParaRPr lang="fr-CA" dirty="0"/>
          </a:p>
        </p:txBody>
      </p:sp>
      <p:sp>
        <p:nvSpPr>
          <p:cNvPr id="5" name="Rectangle 4">
            <a:extLst>
              <a:ext uri="{FF2B5EF4-FFF2-40B4-BE49-F238E27FC236}">
                <a16:creationId xmlns:a16="http://schemas.microsoft.com/office/drawing/2014/main" id="{A7D8478C-AE2A-49A5-BA80-49777782787D}"/>
              </a:ext>
            </a:extLst>
          </p:cNvPr>
          <p:cNvSpPr/>
          <p:nvPr/>
        </p:nvSpPr>
        <p:spPr>
          <a:xfrm>
            <a:off x="2038665" y="2912547"/>
            <a:ext cx="8123583" cy="7464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b="0" dirty="0">
                <a:solidFill>
                  <a:srgbClr val="569CD6"/>
                </a:solidFill>
                <a:effectLst/>
                <a:latin typeface="Consolas" panose="020B0609020204030204" pitchFamily="49" charset="0"/>
              </a:rPr>
              <a:t>let</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guests</a:t>
            </a:r>
            <a:r>
              <a:rPr lang="en-US" sz="1600" b="0" dirty="0">
                <a:solidFill>
                  <a:srgbClr val="D4D4D4"/>
                </a:solidFill>
                <a:effectLst/>
                <a:latin typeface="Consolas" panose="020B0609020204030204" pitchFamily="49" charset="0"/>
              </a:rPr>
              <a:t> = [</a:t>
            </a:r>
            <a:r>
              <a:rPr lang="en-US" sz="1600" b="0" dirty="0">
                <a:solidFill>
                  <a:srgbClr val="CE9178"/>
                </a:solidFill>
                <a:effectLst/>
                <a:latin typeface="Consolas" panose="020B0609020204030204" pitchFamily="49" charset="0"/>
              </a:rPr>
              <a:t>"Jovany"</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"Wahim"</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"David"</a:t>
            </a:r>
            <a:r>
              <a:rPr lang="en-US" sz="1600" b="0" dirty="0">
                <a:solidFill>
                  <a:srgbClr val="D4D4D4"/>
                </a:solidFill>
                <a:effectLst/>
                <a:latin typeface="Consolas" panose="020B0609020204030204" pitchFamily="49" charset="0"/>
              </a:rPr>
              <a:t>];</a:t>
            </a:r>
          </a:p>
          <a:p>
            <a:r>
              <a:rPr lang="en-US" sz="1600" b="0" dirty="0">
                <a:solidFill>
                  <a:srgbClr val="569CD6"/>
                </a:solidFill>
                <a:effectLst/>
                <a:latin typeface="Consolas" panose="020B0609020204030204" pitchFamily="49" charset="0"/>
              </a:rPr>
              <a:t>let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howManyGuests</a:t>
            </a:r>
            <a:r>
              <a:rPr lang="en-US" sz="1600" b="0" dirty="0">
                <a:solidFill>
                  <a:srgbClr val="D4D4D4"/>
                </a:solidFill>
                <a:effectLst/>
                <a:latin typeface="Consolas" panose="020B0609020204030204" pitchFamily="49" charset="0"/>
              </a:rPr>
              <a:t> = </a:t>
            </a:r>
            <a:r>
              <a:rPr lang="en-US" sz="1600" b="0" dirty="0" err="1">
                <a:solidFill>
                  <a:srgbClr val="9CDCFE"/>
                </a:solidFill>
                <a:effectLst/>
                <a:latin typeface="Consolas" panose="020B0609020204030204" pitchFamily="49" charset="0"/>
              </a:rPr>
              <a:t>guests</a:t>
            </a:r>
            <a:r>
              <a:rPr lang="en-US" sz="1600" b="0" dirty="0" err="1">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length</a:t>
            </a:r>
            <a:r>
              <a:rPr lang="en-US" sz="1600" b="0" dirty="0">
                <a:solidFill>
                  <a:srgbClr val="D4D4D4"/>
                </a:solidFill>
                <a:effectLst/>
                <a:latin typeface="Consolas" panose="020B0609020204030204" pitchFamily="49" charset="0"/>
              </a:rPr>
              <a:t>; </a:t>
            </a:r>
            <a:r>
              <a:rPr lang="en-US" sz="1600" b="0" dirty="0">
                <a:solidFill>
                  <a:srgbClr val="FF6F00"/>
                </a:solidFill>
                <a:effectLst/>
                <a:latin typeface="Consolas" panose="020B0609020204030204" pitchFamily="49" charset="0"/>
              </a:rPr>
              <a:t>// 3</a:t>
            </a:r>
            <a:endParaRPr lang="en-US" sz="1600" b="0" dirty="0">
              <a:solidFill>
                <a:srgbClr val="D4D4D4"/>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0EF6DB66-96F4-4EC5-87D8-6B66AC14E6EB}"/>
              </a:ext>
            </a:extLst>
          </p:cNvPr>
          <p:cNvSpPr/>
          <p:nvPr/>
        </p:nvSpPr>
        <p:spPr>
          <a:xfrm>
            <a:off x="2029139" y="4969808"/>
            <a:ext cx="8123583" cy="6833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600" b="0" dirty="0" err="1">
                <a:solidFill>
                  <a:srgbClr val="9CDCFE"/>
                </a:solidFill>
                <a:effectLst/>
                <a:latin typeface="Consolas" panose="020B0609020204030204" pitchFamily="49" charset="0"/>
              </a:rPr>
              <a:t>guests</a:t>
            </a:r>
            <a:r>
              <a:rPr lang="fr-CA" sz="1600" b="0" dirty="0" err="1">
                <a:solidFill>
                  <a:srgbClr val="D4D4D4"/>
                </a:solidFill>
                <a:effectLst/>
                <a:latin typeface="Consolas" panose="020B0609020204030204" pitchFamily="49" charset="0"/>
              </a:rPr>
              <a:t>.</a:t>
            </a:r>
            <a:r>
              <a:rPr lang="fr-CA" sz="1600" b="0" dirty="0" err="1">
                <a:solidFill>
                  <a:srgbClr val="DCDCAA"/>
                </a:solidFill>
                <a:effectLst/>
                <a:latin typeface="Consolas" panose="020B0609020204030204" pitchFamily="49" charset="0"/>
              </a:rPr>
              <a:t>push</a:t>
            </a:r>
            <a:r>
              <a:rPr lang="fr-CA" sz="1600" b="0" dirty="0">
                <a:solidFill>
                  <a:srgbClr val="D4D4D4"/>
                </a:solidFill>
                <a:effectLst/>
                <a:latin typeface="Consolas" panose="020B0609020204030204" pitchFamily="49" charset="0"/>
              </a:rPr>
              <a:t>(</a:t>
            </a:r>
            <a:r>
              <a:rPr lang="fr-CA" sz="1600" b="0" dirty="0">
                <a:solidFill>
                  <a:srgbClr val="CE9178"/>
                </a:solidFill>
                <a:effectLst/>
                <a:latin typeface="Consolas" panose="020B0609020204030204" pitchFamily="49" charset="0"/>
              </a:rPr>
              <a:t>"Mohamed"</a:t>
            </a:r>
            <a:r>
              <a:rPr lang="fr-CA" sz="1600" b="0" dirty="0">
                <a:solidFill>
                  <a:srgbClr val="D4D4D4"/>
                </a:solidFill>
                <a:effectLst/>
                <a:latin typeface="Consolas" panose="020B0609020204030204" pitchFamily="49" charset="0"/>
              </a:rPr>
              <a:t>); </a:t>
            </a:r>
            <a:r>
              <a:rPr lang="fr-CA" sz="1600" b="0" dirty="0">
                <a:solidFill>
                  <a:srgbClr val="FF6F00"/>
                </a:solidFill>
                <a:effectLst/>
                <a:latin typeface="Consolas" panose="020B0609020204030204" pitchFamily="49" charset="0"/>
              </a:rPr>
              <a:t>// ajoute "Mohamed" à la fin de notre tableau </a:t>
            </a:r>
            <a:r>
              <a:rPr lang="fr-CA" sz="1600" b="0" dirty="0" err="1">
                <a:solidFill>
                  <a:srgbClr val="FF6F00"/>
                </a:solidFill>
                <a:effectLst/>
                <a:latin typeface="Consolas" panose="020B0609020204030204" pitchFamily="49" charset="0"/>
              </a:rPr>
              <a:t>guests</a:t>
            </a:r>
            <a:endParaRPr lang="fr-CA"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0238242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Compter, ajouter et supprimer les éléments d’un tableau (</a:t>
            </a:r>
            <a:r>
              <a:rPr lang="fr-FR" b="1" err="1">
                <a:solidFill>
                  <a:srgbClr val="0070C0"/>
                </a:solidFill>
              </a:rPr>
              <a:t>array</a:t>
            </a:r>
            <a:r>
              <a:rPr lang="fr-FR" b="1" dirty="0">
                <a:solidFill>
                  <a:srgbClr val="0070C0"/>
                </a:solidFill>
              </a:rPr>
              <a:t>)</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dirty="0"/>
              <a:t>Pour ajouter votre élément au début du tableau plutôt qu'à la fin, utilisez la méthode   </a:t>
            </a:r>
            <a:r>
              <a:rPr lang="fr-CA" i="1" dirty="0" err="1"/>
              <a:t>unshift</a:t>
            </a:r>
            <a:endParaRPr lang="fr-CA" i="1" dirty="0"/>
          </a:p>
          <a:p>
            <a:pPr marL="0" indent="0">
              <a:buNone/>
            </a:pPr>
            <a:endParaRPr lang="fr-CA" b="1" dirty="0"/>
          </a:p>
          <a:p>
            <a:pPr marL="0" indent="0">
              <a:buNone/>
            </a:pPr>
            <a:endParaRPr lang="fr-CA" b="1" dirty="0"/>
          </a:p>
          <a:p>
            <a:pPr marL="0" indent="0">
              <a:buNone/>
            </a:pPr>
            <a:r>
              <a:rPr lang="fr-CA" dirty="0"/>
              <a:t>Pour supprimer le dernier élément d'un tableau, utilisez la méthode  </a:t>
            </a:r>
            <a:r>
              <a:rPr lang="fr-CA" i="1" dirty="0"/>
              <a:t>pop</a:t>
            </a:r>
            <a:r>
              <a:rPr lang="fr-CA" dirty="0"/>
              <a:t>  , sans passer aucun argument</a:t>
            </a:r>
          </a:p>
          <a:p>
            <a:pPr marL="0" indent="0">
              <a:buNone/>
            </a:pPr>
            <a:endParaRPr lang="fr-CA" dirty="0"/>
          </a:p>
          <a:p>
            <a:pPr marL="0" indent="0">
              <a:buNone/>
            </a:pPr>
            <a:endParaRPr lang="fr-CA" i="1" dirty="0"/>
          </a:p>
          <a:p>
            <a:pPr marL="0" indent="0">
              <a:buNone/>
            </a:pPr>
            <a:endParaRPr lang="fr-CA" b="1" dirty="0"/>
          </a:p>
          <a:p>
            <a:pPr marL="0" indent="0">
              <a:buNone/>
            </a:pPr>
            <a:endParaRPr lang="fr-CA" dirty="0"/>
          </a:p>
        </p:txBody>
      </p:sp>
      <p:sp>
        <p:nvSpPr>
          <p:cNvPr id="5" name="Rectangle 4">
            <a:extLst>
              <a:ext uri="{FF2B5EF4-FFF2-40B4-BE49-F238E27FC236}">
                <a16:creationId xmlns:a16="http://schemas.microsoft.com/office/drawing/2014/main" id="{A7D8478C-AE2A-49A5-BA80-49777782787D}"/>
              </a:ext>
            </a:extLst>
          </p:cNvPr>
          <p:cNvSpPr/>
          <p:nvPr/>
        </p:nvSpPr>
        <p:spPr>
          <a:xfrm>
            <a:off x="2038665" y="3083996"/>
            <a:ext cx="8123583" cy="5954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600" b="0" dirty="0" err="1">
                <a:solidFill>
                  <a:srgbClr val="9CDCFE"/>
                </a:solidFill>
                <a:effectLst/>
                <a:latin typeface="Consolas" panose="020B0609020204030204" pitchFamily="49" charset="0"/>
              </a:rPr>
              <a:t>guests</a:t>
            </a:r>
            <a:r>
              <a:rPr lang="fr-CA" sz="1600" b="0" dirty="0" err="1">
                <a:solidFill>
                  <a:srgbClr val="D4D4D4"/>
                </a:solidFill>
                <a:effectLst/>
                <a:latin typeface="Consolas" panose="020B0609020204030204" pitchFamily="49" charset="0"/>
              </a:rPr>
              <a:t>.</a:t>
            </a:r>
            <a:r>
              <a:rPr lang="fr-CA" sz="1600" b="0" dirty="0" err="1">
                <a:solidFill>
                  <a:srgbClr val="DCDCAA"/>
                </a:solidFill>
                <a:effectLst/>
                <a:latin typeface="Consolas" panose="020B0609020204030204" pitchFamily="49" charset="0"/>
              </a:rPr>
              <a:t>unshift</a:t>
            </a:r>
            <a:r>
              <a:rPr lang="fr-CA" sz="1600" b="0" dirty="0">
                <a:solidFill>
                  <a:srgbClr val="D4D4D4"/>
                </a:solidFill>
                <a:effectLst/>
                <a:latin typeface="Consolas" panose="020B0609020204030204" pitchFamily="49" charset="0"/>
              </a:rPr>
              <a:t>(</a:t>
            </a:r>
            <a:r>
              <a:rPr lang="fr-CA" sz="1600" b="0" dirty="0">
                <a:solidFill>
                  <a:srgbClr val="CE9178"/>
                </a:solidFill>
                <a:effectLst/>
                <a:latin typeface="Consolas" panose="020B0609020204030204" pitchFamily="49" charset="0"/>
              </a:rPr>
              <a:t>"Mohamed"</a:t>
            </a:r>
            <a:r>
              <a:rPr lang="fr-CA" sz="1600" b="0" dirty="0">
                <a:solidFill>
                  <a:srgbClr val="D4D4D4"/>
                </a:solidFill>
                <a:effectLst/>
                <a:latin typeface="Consolas" panose="020B0609020204030204" pitchFamily="49" charset="0"/>
              </a:rPr>
              <a:t>); </a:t>
            </a:r>
            <a:r>
              <a:rPr lang="fr-CA" sz="1600" b="0" dirty="0">
                <a:solidFill>
                  <a:srgbClr val="FF6F00"/>
                </a:solidFill>
                <a:effectLst/>
                <a:latin typeface="Consolas" panose="020B0609020204030204" pitchFamily="49" charset="0"/>
              </a:rPr>
              <a:t>// ajoute "Mohamed" au début de notre tableau </a:t>
            </a:r>
            <a:r>
              <a:rPr lang="fr-CA" sz="1600" b="0" dirty="0" err="1">
                <a:solidFill>
                  <a:srgbClr val="FF6F00"/>
                </a:solidFill>
                <a:effectLst/>
                <a:latin typeface="Consolas" panose="020B0609020204030204" pitchFamily="49" charset="0"/>
              </a:rPr>
              <a:t>guests</a:t>
            </a:r>
            <a:endParaRPr lang="fr-CA" sz="1600" b="0" dirty="0">
              <a:solidFill>
                <a:srgbClr val="D4D4D4"/>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0EF6DB66-96F4-4EC5-87D8-6B66AC14E6EB}"/>
              </a:ext>
            </a:extLst>
          </p:cNvPr>
          <p:cNvSpPr/>
          <p:nvPr/>
        </p:nvSpPr>
        <p:spPr>
          <a:xfrm>
            <a:off x="2029139" y="5128238"/>
            <a:ext cx="8123583" cy="6833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600" b="0" dirty="0" err="1">
                <a:solidFill>
                  <a:srgbClr val="9CDCFE"/>
                </a:solidFill>
                <a:effectLst/>
                <a:latin typeface="Consolas" panose="020B0609020204030204" pitchFamily="49" charset="0"/>
              </a:rPr>
              <a:t>guests</a:t>
            </a:r>
            <a:r>
              <a:rPr lang="fr-CA" sz="1600" b="0" dirty="0" err="1">
                <a:solidFill>
                  <a:srgbClr val="D4D4D4"/>
                </a:solidFill>
                <a:effectLst/>
                <a:latin typeface="Consolas" panose="020B0609020204030204" pitchFamily="49" charset="0"/>
              </a:rPr>
              <a:t>.</a:t>
            </a:r>
            <a:r>
              <a:rPr lang="fr-CA" sz="1600" b="0" dirty="0" err="1">
                <a:solidFill>
                  <a:srgbClr val="DCDCAA"/>
                </a:solidFill>
                <a:effectLst/>
                <a:latin typeface="Consolas" panose="020B0609020204030204" pitchFamily="49" charset="0"/>
              </a:rPr>
              <a:t>pop</a:t>
            </a:r>
            <a:r>
              <a:rPr lang="fr-CA" sz="1600" b="0" dirty="0">
                <a:solidFill>
                  <a:srgbClr val="D4D4D4"/>
                </a:solidFill>
                <a:effectLst/>
                <a:latin typeface="Consolas" panose="020B0609020204030204" pitchFamily="49" charset="0"/>
              </a:rPr>
              <a:t>(); </a:t>
            </a:r>
            <a:r>
              <a:rPr lang="fr-CA" sz="1600" b="0" dirty="0">
                <a:solidFill>
                  <a:srgbClr val="FF6F00"/>
                </a:solidFill>
                <a:effectLst/>
                <a:latin typeface="Consolas" panose="020B0609020204030204" pitchFamily="49" charset="0"/>
              </a:rPr>
              <a:t>// supprimer le dernier élément du tableau</a:t>
            </a:r>
            <a:endParaRPr lang="fr-CA"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586939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Exercice 9</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4294967295"/>
          </p:nvPr>
        </p:nvSpPr>
        <p:spPr>
          <a:xfrm>
            <a:off x="1624012" y="2052638"/>
            <a:ext cx="8947150" cy="4195762"/>
          </a:xfrm>
          <a:solidFill>
            <a:schemeClr val="accent2"/>
          </a:solidFill>
        </p:spPr>
        <p:txBody>
          <a:bodyPr>
            <a:normAutofit/>
          </a:bodyPr>
          <a:lstStyle/>
          <a:p>
            <a:pPr marL="0" indent="0">
              <a:buNone/>
            </a:pPr>
            <a:r>
              <a:rPr lang="fr-FR" b="1" dirty="0"/>
              <a:t>Travailler avec un tableau (</a:t>
            </a:r>
            <a:r>
              <a:rPr lang="fr-FR" b="1" dirty="0" err="1"/>
              <a:t>array</a:t>
            </a:r>
            <a:r>
              <a:rPr lang="fr-FR" b="1" dirty="0"/>
              <a:t>)</a:t>
            </a:r>
          </a:p>
          <a:p>
            <a:pPr marL="0" indent="0">
              <a:buNone/>
            </a:pPr>
            <a:r>
              <a:rPr lang="fr-CA" dirty="0"/>
              <a:t>Dans cet exercice, un </a:t>
            </a:r>
            <a:r>
              <a:rPr lang="fr-CA" dirty="0" err="1"/>
              <a:t>Array</a:t>
            </a:r>
            <a:r>
              <a:rPr lang="fr-CA" dirty="0"/>
              <a:t> vide   </a:t>
            </a:r>
            <a:r>
              <a:rPr lang="fr-CA" b="1" dirty="0" err="1"/>
              <a:t>episodes</a:t>
            </a:r>
            <a:r>
              <a:rPr lang="fr-CA" dirty="0"/>
              <a:t>  a déjà été créé.</a:t>
            </a:r>
          </a:p>
          <a:p>
            <a:pPr marL="914400" lvl="1" indent="-457200">
              <a:buFont typeface="+mj-lt"/>
              <a:buAutoNum type="arabicPeriod"/>
            </a:pPr>
            <a:r>
              <a:rPr lang="fr-CA" dirty="0"/>
              <a:t>En utilisant la méthode   </a:t>
            </a:r>
            <a:r>
              <a:rPr lang="fr-CA" i="1" dirty="0"/>
              <a:t>push</a:t>
            </a:r>
            <a:r>
              <a:rPr lang="fr-CA" dirty="0"/>
              <a:t>  du tableau  </a:t>
            </a:r>
            <a:r>
              <a:rPr lang="fr-CA" b="1" dirty="0" err="1"/>
              <a:t>episodes</a:t>
            </a:r>
            <a:r>
              <a:rPr lang="fr-CA" dirty="0"/>
              <a:t>  , ajoutez les épisodes un par un. Ajoutez deux fois le troisième épisode.</a:t>
            </a:r>
          </a:p>
          <a:p>
            <a:pPr marL="914400" lvl="1" indent="-457200">
              <a:buFont typeface="+mj-lt"/>
              <a:buAutoNum type="arabicPeriod"/>
            </a:pPr>
            <a:r>
              <a:rPr lang="fr-CA" dirty="0"/>
              <a:t>Avec la méthode  </a:t>
            </a:r>
            <a:r>
              <a:rPr lang="fr-CA" i="1" dirty="0"/>
              <a:t>pop</a:t>
            </a:r>
            <a:r>
              <a:rPr lang="fr-CA" dirty="0"/>
              <a:t>  , retirez l'épisode superflu du tableau   </a:t>
            </a:r>
            <a:r>
              <a:rPr lang="fr-CA" b="1" dirty="0" err="1"/>
              <a:t>episodes</a:t>
            </a:r>
            <a:r>
              <a:rPr lang="fr-CA" dirty="0"/>
              <a:t>  .</a:t>
            </a:r>
          </a:p>
          <a:p>
            <a:pPr marL="914400" lvl="1" indent="-457200">
              <a:buFont typeface="+mj-lt"/>
              <a:buAutoNum type="arabicPeriod"/>
            </a:pPr>
            <a:r>
              <a:rPr lang="fr-CA" dirty="0"/>
              <a:t>Créez une variable appelée   </a:t>
            </a:r>
            <a:r>
              <a:rPr lang="fr-CA" b="1" dirty="0" err="1"/>
              <a:t>numberOfEpisodes</a:t>
            </a:r>
            <a:r>
              <a:rPr lang="fr-CA" dirty="0"/>
              <a:t>  qui contient la   </a:t>
            </a:r>
            <a:r>
              <a:rPr lang="fr-CA" i="1" dirty="0" err="1"/>
              <a:t>length</a:t>
            </a:r>
            <a:r>
              <a:rPr lang="fr-CA" dirty="0"/>
              <a:t>  du tableau  </a:t>
            </a:r>
            <a:r>
              <a:rPr lang="fr-CA" b="1" dirty="0" err="1"/>
              <a:t>episodes</a:t>
            </a:r>
            <a:r>
              <a:rPr lang="fr-CA" dirty="0"/>
              <a:t>  .</a:t>
            </a:r>
          </a:p>
          <a:p>
            <a:pPr marL="914400" lvl="1" indent="-457200">
              <a:buFont typeface="+mj-lt"/>
              <a:buAutoNum type="arabicPeriod"/>
            </a:pPr>
            <a:r>
              <a:rPr lang="fr-CA" dirty="0"/>
              <a:t>Amusez-vous à ajouter et retirer des épisodes, et vérifiez que tout fonctionne correctement.</a:t>
            </a:r>
            <a:endParaRPr lang="fr-FR" dirty="0"/>
          </a:p>
        </p:txBody>
      </p:sp>
    </p:spTree>
    <p:extLst>
      <p:ext uri="{BB962C8B-B14F-4D97-AF65-F5344CB8AC3E}">
        <p14:creationId xmlns:p14="http://schemas.microsoft.com/office/powerpoint/2010/main" val="2227045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4652782" y="1031172"/>
            <a:ext cx="2883945" cy="821441"/>
          </a:xfrm>
        </p:spPr>
        <p:txBody>
          <a:bodyPr/>
          <a:lstStyle/>
          <a:p>
            <a:pPr algn="ctr"/>
            <a:r>
              <a:rPr lang="fr-FR" b="1" dirty="0">
                <a:solidFill>
                  <a:srgbClr val="0070C0"/>
                </a:solidFill>
              </a:rPr>
              <a:t>La variable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050162" y="2380587"/>
            <a:ext cx="10104618" cy="3318016"/>
          </a:xfrm>
        </p:spPr>
        <p:txBody>
          <a:bodyPr vert="horz" lIns="91440" tIns="45720" rIns="91440" bIns="45720" rtlCol="0" anchor="t">
            <a:normAutofit/>
          </a:bodyPr>
          <a:lstStyle/>
          <a:p>
            <a:pPr marL="0" indent="0">
              <a:buNone/>
            </a:pPr>
            <a:r>
              <a:rPr lang="fr-CA" sz="2200" dirty="0"/>
              <a:t>Une </a:t>
            </a:r>
            <a:r>
              <a:rPr lang="fr-CA" sz="2200" b="1" dirty="0"/>
              <a:t>variable</a:t>
            </a:r>
            <a:r>
              <a:rPr lang="fr-CA" sz="2200" dirty="0"/>
              <a:t> est un contenant utilisé pour enregistrer une donnée spécifique dont votre programme a besoin pour travailler. Un nom d'utilisateur, le nombre de billets restants pour un vol, la disponibilité ou non d'un certain produit en stock, toutes ces données sont enregistrées dans des variables.</a:t>
            </a:r>
            <a:endParaRPr lang="fr-CA" sz="2200" dirty="0">
              <a:cs typeface="Calibri"/>
            </a:endParaRPr>
          </a:p>
          <a:p>
            <a:pPr marL="0" indent="0">
              <a:buNone/>
            </a:pPr>
            <a:r>
              <a:rPr lang="fr-CA" sz="2200" dirty="0"/>
              <a:t>Une donnée placée dans une variable s'appelle une </a:t>
            </a:r>
            <a:r>
              <a:rPr lang="fr-CA" sz="2200" b="1" dirty="0"/>
              <a:t>valeur</a:t>
            </a:r>
            <a:r>
              <a:rPr lang="fr-CA" sz="2200" dirty="0"/>
              <a:t>. Si on reprend l'analogie du "carton dans un entrepôt", des cartons différents peuvent enregistrer des valeurs différentes. Vous pouvez par exemple utiliser un carton pour stocker de l'argent pour des dépenses courantes, et un autre pour des économies pour une occasion particulière, par exemple un voyage. Vous pouvez aussi vider les cartons ou modifier leur contenu, en ajoutant par exemple de l'argent ou en en prélevant.</a:t>
            </a:r>
            <a:endParaRPr lang="fr-FR" sz="2200">
              <a:cs typeface="Calibri"/>
            </a:endParaRPr>
          </a:p>
        </p:txBody>
      </p:sp>
    </p:spTree>
    <p:extLst>
      <p:ext uri="{BB962C8B-B14F-4D97-AF65-F5344CB8AC3E}">
        <p14:creationId xmlns:p14="http://schemas.microsoft.com/office/powerpoint/2010/main" val="30791863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En résumé</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lstStyle/>
          <a:p>
            <a:pPr marL="0" indent="0">
              <a:buNone/>
            </a:pPr>
            <a:r>
              <a:rPr lang="fr-CA" dirty="0"/>
              <a:t>Nous avons pris connaissance des </a:t>
            </a:r>
            <a:r>
              <a:rPr lang="fr-CA" b="1" dirty="0"/>
              <a:t>collections.</a:t>
            </a:r>
            <a:endParaRPr lang="fr-CA" dirty="0"/>
          </a:p>
          <a:p>
            <a:pPr marL="0" indent="0">
              <a:buNone/>
            </a:pPr>
            <a:r>
              <a:rPr lang="fr-CA" dirty="0"/>
              <a:t>La collection la plus courante en JavaScript est le </a:t>
            </a:r>
            <a:r>
              <a:rPr lang="fr-CA" b="1" dirty="0"/>
              <a:t>tableau</a:t>
            </a:r>
            <a:r>
              <a:rPr lang="fr-CA" dirty="0"/>
              <a:t> ou </a:t>
            </a:r>
            <a:r>
              <a:rPr lang="fr-CA" b="1" dirty="0" err="1"/>
              <a:t>array</a:t>
            </a:r>
            <a:r>
              <a:rPr lang="fr-CA" b="1" dirty="0"/>
              <a:t>.</a:t>
            </a:r>
          </a:p>
          <a:p>
            <a:pPr marL="0" indent="0">
              <a:buNone/>
            </a:pPr>
            <a:r>
              <a:rPr lang="fr-CA" dirty="0"/>
              <a:t>Les types primitifs utilisent des </a:t>
            </a:r>
            <a:r>
              <a:rPr lang="fr-CA" b="1" dirty="0"/>
              <a:t>valeurs</a:t>
            </a:r>
            <a:r>
              <a:rPr lang="fr-CA" dirty="0"/>
              <a:t>,</a:t>
            </a:r>
            <a:r>
              <a:rPr lang="fr-CA" b="1" dirty="0"/>
              <a:t> </a:t>
            </a:r>
            <a:r>
              <a:rPr lang="fr-CA" dirty="0"/>
              <a:t>les collections utilisent des </a:t>
            </a:r>
            <a:r>
              <a:rPr lang="fr-CA" b="1" dirty="0"/>
              <a:t>références</a:t>
            </a:r>
            <a:r>
              <a:rPr lang="fr-CA" dirty="0"/>
              <a:t>.</a:t>
            </a:r>
          </a:p>
        </p:txBody>
      </p:sp>
    </p:spTree>
    <p:extLst>
      <p:ext uri="{BB962C8B-B14F-4D97-AF65-F5344CB8AC3E}">
        <p14:creationId xmlns:p14="http://schemas.microsoft.com/office/powerpoint/2010/main" val="4200415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Le déroulement du programme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dirty="0"/>
              <a:t>Le </a:t>
            </a:r>
            <a:r>
              <a:rPr lang="fr-CA" b="1" dirty="0"/>
              <a:t>déroulement du programme </a:t>
            </a:r>
            <a:r>
              <a:rPr lang="fr-CA" dirty="0"/>
              <a:t>est un terme général qui décrit l'ordre dans lequel s'exécutent vos lignes de code. Cela signifie que certaines lignes seront lues une seule fois, certaines plusieurs fois, et d'autres complètement ignorées, selon la situation.</a:t>
            </a:r>
          </a:p>
        </p:txBody>
      </p:sp>
    </p:spTree>
    <p:extLst>
      <p:ext uri="{BB962C8B-B14F-4D97-AF65-F5344CB8AC3E}">
        <p14:creationId xmlns:p14="http://schemas.microsoft.com/office/powerpoint/2010/main" val="7049688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828675"/>
          </a:xfrm>
        </p:spPr>
        <p:txBody>
          <a:bodyPr/>
          <a:lstStyle/>
          <a:p>
            <a:pPr algn="ctr"/>
            <a:r>
              <a:rPr lang="fr-FR" b="1" dirty="0">
                <a:solidFill>
                  <a:srgbClr val="0070C0"/>
                </a:solidFill>
              </a:rPr>
              <a:t>Les instructions conditionnelles if/</a:t>
            </a:r>
            <a:r>
              <a:rPr lang="fr-FR" b="1" dirty="0" err="1">
                <a:solidFill>
                  <a:srgbClr val="0070C0"/>
                </a:solidFill>
              </a:rPr>
              <a:t>else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914400" y="1652588"/>
            <a:ext cx="10366375" cy="4586287"/>
          </a:xfrm>
        </p:spPr>
        <p:txBody>
          <a:bodyPr vert="horz" lIns="91440" tIns="45720" rIns="91440" bIns="45720" rtlCol="0" anchor="t">
            <a:normAutofit fontScale="92500" lnSpcReduction="10000"/>
          </a:bodyPr>
          <a:lstStyle/>
          <a:p>
            <a:pPr marL="0" indent="0">
              <a:buNone/>
            </a:pPr>
            <a:r>
              <a:rPr lang="fr-CA" dirty="0"/>
              <a:t>L'instruction   </a:t>
            </a:r>
            <a:r>
              <a:rPr lang="fr-CA" b="1" dirty="0"/>
              <a:t>if  /  </a:t>
            </a:r>
            <a:r>
              <a:rPr lang="fr-CA" b="1" dirty="0" err="1"/>
              <a:t>else</a:t>
            </a:r>
            <a:r>
              <a:rPr lang="fr-CA" b="1" dirty="0"/>
              <a:t>  </a:t>
            </a:r>
            <a:r>
              <a:rPr lang="fr-CA" dirty="0"/>
              <a:t>est une des plus universelles en programmation. Qu'il s'agisse de réagir à une saisie de l'utilisateur, aux résultats de calculs ou de simplement vérifier si quelqu'un est connecté ou non, vous aurez souvent à utiliser des instructions if/</a:t>
            </a:r>
            <a:r>
              <a:rPr lang="fr-CA" dirty="0" err="1"/>
              <a:t>else</a:t>
            </a:r>
            <a:r>
              <a:rPr lang="fr-CA" dirty="0"/>
              <a:t>.</a:t>
            </a:r>
          </a:p>
          <a:p>
            <a:pPr marL="0" indent="0">
              <a:buNone/>
            </a:pPr>
            <a:endParaRPr lang="fr-CA" dirty="0"/>
          </a:p>
          <a:p>
            <a:pPr marL="0" indent="0">
              <a:buNone/>
            </a:pPr>
            <a:r>
              <a:rPr lang="fr-CA" dirty="0"/>
              <a:t>Exemple : </a:t>
            </a:r>
          </a:p>
          <a:p>
            <a:pPr marL="0" indent="0">
              <a:buNone/>
            </a:pPr>
            <a:r>
              <a:rPr lang="fr-CA" b="1" dirty="0"/>
              <a:t>IF</a:t>
            </a:r>
            <a:r>
              <a:rPr lang="fr-CA" dirty="0"/>
              <a:t> (</a:t>
            </a:r>
            <a:r>
              <a:rPr lang="fr-CA" i="1" dirty="0"/>
              <a:t>SI</a:t>
            </a:r>
            <a:r>
              <a:rPr lang="fr-CA" dirty="0"/>
              <a:t>) l'utilisateur est connecté, ouvrir sa page d'accueil</a:t>
            </a:r>
            <a:endParaRPr lang="fr-CA"/>
          </a:p>
          <a:p>
            <a:pPr marL="0" indent="0">
              <a:buNone/>
            </a:pPr>
            <a:r>
              <a:rPr lang="fr-CA" b="1" dirty="0"/>
              <a:t>ELSE</a:t>
            </a:r>
            <a:r>
              <a:rPr lang="fr-CA" dirty="0"/>
              <a:t> (</a:t>
            </a:r>
            <a:r>
              <a:rPr lang="fr-CA" i="1" dirty="0"/>
              <a:t>SINON</a:t>
            </a:r>
            <a:r>
              <a:rPr lang="fr-CA" dirty="0"/>
              <a:t>) revenir à la page de connexion</a:t>
            </a:r>
          </a:p>
          <a:p>
            <a:pPr marL="0" indent="0">
              <a:buNone/>
            </a:pPr>
            <a:endParaRPr lang="fr-CA" dirty="0"/>
          </a:p>
          <a:p>
            <a:pPr marL="0" indent="0">
              <a:buNone/>
            </a:pPr>
            <a:r>
              <a:rPr lang="fr-CA" dirty="0"/>
              <a:t>C'est ce qu'on appelle une </a:t>
            </a:r>
            <a:r>
              <a:rPr lang="fr-CA" b="1" dirty="0"/>
              <a:t>instruction conditionnelle</a:t>
            </a:r>
            <a:r>
              <a:rPr lang="fr-CA" dirty="0"/>
              <a:t>, parce qu'elle vérifie si certaines conditions sont réunies, et réagit en conséquence. </a:t>
            </a:r>
          </a:p>
        </p:txBody>
      </p:sp>
    </p:spTree>
    <p:extLst>
      <p:ext uri="{BB962C8B-B14F-4D97-AF65-F5344CB8AC3E}">
        <p14:creationId xmlns:p14="http://schemas.microsoft.com/office/powerpoint/2010/main" val="15668348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if/</a:t>
            </a:r>
            <a:r>
              <a:rPr lang="fr-FR" b="1" dirty="0" err="1">
                <a:solidFill>
                  <a:srgbClr val="0070C0"/>
                </a:solidFill>
              </a:rPr>
              <a:t>else</a:t>
            </a:r>
            <a:r>
              <a:rPr lang="fr-FR" b="1" dirty="0">
                <a:solidFill>
                  <a:srgbClr val="0070C0"/>
                </a:solidFill>
              </a:rPr>
              <a:t> avec les valeurs </a:t>
            </a:r>
            <a:r>
              <a:rPr lang="fr-FR" b="1" dirty="0" err="1">
                <a:solidFill>
                  <a:srgbClr val="0070C0"/>
                </a:solidFill>
              </a:rPr>
              <a:t>bouléens</a:t>
            </a:r>
            <a:r>
              <a:rPr lang="fr-FR" b="1" dirty="0">
                <a:solidFill>
                  <a:srgbClr val="0070C0"/>
                </a:solidFill>
              </a:rPr>
              <a:t> (</a:t>
            </a:r>
            <a:r>
              <a:rPr lang="fr-FR" b="1" dirty="0" err="1">
                <a:solidFill>
                  <a:srgbClr val="0070C0"/>
                </a:solidFill>
              </a:rPr>
              <a:t>boolean</a:t>
            </a:r>
            <a:r>
              <a:rPr lang="fr-FR" b="1" dirty="0">
                <a:solidFill>
                  <a:srgbClr val="0070C0"/>
                </a:solidFill>
              </a:rPr>
              <a:t>)</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843213"/>
            <a:ext cx="8947150" cy="3252787"/>
          </a:xfrm>
        </p:spPr>
        <p:txBody>
          <a:bodyPr>
            <a:normAutofit/>
          </a:bodyPr>
          <a:lstStyle/>
          <a:p>
            <a:pPr marL="0" indent="0">
              <a:buNone/>
            </a:pPr>
            <a:r>
              <a:rPr lang="fr-CA" dirty="0"/>
              <a:t>En JavaScript, si on utilise des   </a:t>
            </a:r>
            <a:r>
              <a:rPr lang="fr-CA" dirty="0" err="1"/>
              <a:t>boolean</a:t>
            </a:r>
            <a:r>
              <a:rPr lang="fr-CA" dirty="0"/>
              <a:t>  (</a:t>
            </a:r>
            <a:r>
              <a:rPr lang="fr-CA" dirty="0" err="1"/>
              <a:t>bouléens</a:t>
            </a:r>
            <a:r>
              <a:rPr lang="fr-CA" dirty="0"/>
              <a:t>, en français) simples pour les instructions   if  /  </a:t>
            </a:r>
            <a:r>
              <a:rPr lang="fr-CA" dirty="0" err="1"/>
              <a:t>else</a:t>
            </a:r>
            <a:r>
              <a:rPr lang="fr-CA" dirty="0"/>
              <a:t>  , la syntaxe se présente comme suit :</a:t>
            </a:r>
          </a:p>
          <a:p>
            <a:pPr marL="0" indent="0">
              <a:buNone/>
            </a:pPr>
            <a:endParaRPr lang="fr-CA" dirty="0"/>
          </a:p>
          <a:p>
            <a:pPr marL="0" indent="0">
              <a:buNone/>
            </a:pPr>
            <a:endParaRPr lang="fr-CA" dirty="0"/>
          </a:p>
          <a:p>
            <a:pPr marL="0" indent="0">
              <a:buNone/>
            </a:pPr>
            <a:endParaRPr lang="fr-CA" dirty="0"/>
          </a:p>
        </p:txBody>
      </p:sp>
      <p:sp>
        <p:nvSpPr>
          <p:cNvPr id="4" name="Rectangle 3">
            <a:extLst>
              <a:ext uri="{FF2B5EF4-FFF2-40B4-BE49-F238E27FC236}">
                <a16:creationId xmlns:a16="http://schemas.microsoft.com/office/drawing/2014/main" id="{32312C26-10DC-4108-B019-4549446F765C}"/>
              </a:ext>
            </a:extLst>
          </p:cNvPr>
          <p:cNvSpPr/>
          <p:nvPr/>
        </p:nvSpPr>
        <p:spPr>
          <a:xfrm>
            <a:off x="2038665" y="4558748"/>
            <a:ext cx="8123583" cy="13303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600" b="0" dirty="0">
                <a:solidFill>
                  <a:srgbClr val="C586C0"/>
                </a:solidFill>
                <a:effectLst/>
                <a:latin typeface="Consolas" panose="020B0609020204030204" pitchFamily="49" charset="0"/>
              </a:rPr>
              <a:t>if</a:t>
            </a:r>
            <a:r>
              <a:rPr lang="fr-CA" sz="1600" b="0" dirty="0">
                <a:solidFill>
                  <a:srgbClr val="D4D4D4"/>
                </a:solidFill>
                <a:effectLst/>
                <a:latin typeface="Consolas" panose="020B0609020204030204" pitchFamily="49" charset="0"/>
              </a:rPr>
              <a:t> (</a:t>
            </a:r>
            <a:r>
              <a:rPr lang="fr-CA" sz="1600" b="0" dirty="0" err="1">
                <a:solidFill>
                  <a:srgbClr val="9CDCFE"/>
                </a:solidFill>
                <a:effectLst/>
                <a:latin typeface="Consolas" panose="020B0609020204030204" pitchFamily="49" charset="0"/>
              </a:rPr>
              <a:t>myBoolean</a:t>
            </a:r>
            <a:r>
              <a:rPr lang="fr-CA" sz="1600" b="0" dirty="0">
                <a:solidFill>
                  <a:srgbClr val="D4D4D4"/>
                </a:solidFill>
                <a:effectLst/>
                <a:latin typeface="Consolas" panose="020B0609020204030204" pitchFamily="49" charset="0"/>
              </a:rPr>
              <a:t>) {</a:t>
            </a:r>
          </a:p>
          <a:p>
            <a:r>
              <a:rPr lang="fr-CA" sz="1600" b="0" dirty="0">
                <a:solidFill>
                  <a:srgbClr val="D4D4D4"/>
                </a:solidFill>
                <a:effectLst/>
                <a:latin typeface="Consolas" panose="020B0609020204030204" pitchFamily="49" charset="0"/>
              </a:rPr>
              <a:t>  </a:t>
            </a:r>
            <a:r>
              <a:rPr lang="fr-CA" sz="1600" b="0" dirty="0">
                <a:solidFill>
                  <a:srgbClr val="FF6F00"/>
                </a:solidFill>
                <a:effectLst/>
                <a:latin typeface="Consolas" panose="020B0609020204030204" pitchFamily="49" charset="0"/>
              </a:rPr>
              <a:t>// réaction à la valeur vraie de </a:t>
            </a:r>
            <a:r>
              <a:rPr lang="fr-CA" sz="1600" b="0" dirty="0" err="1">
                <a:solidFill>
                  <a:srgbClr val="FF6F00"/>
                </a:solidFill>
                <a:effectLst/>
                <a:latin typeface="Consolas" panose="020B0609020204030204" pitchFamily="49" charset="0"/>
              </a:rPr>
              <a:t>myBoolean</a:t>
            </a:r>
            <a:endParaRPr lang="fr-CA" sz="1600" b="0" dirty="0">
              <a:solidFill>
                <a:srgbClr val="D4D4D4"/>
              </a:solidFill>
              <a:effectLst/>
              <a:latin typeface="Consolas" panose="020B0609020204030204" pitchFamily="49" charset="0"/>
            </a:endParaRPr>
          </a:p>
          <a:p>
            <a:r>
              <a:rPr lang="fr-CA" sz="1600" b="0" dirty="0">
                <a:solidFill>
                  <a:srgbClr val="D4D4D4"/>
                </a:solidFill>
                <a:effectLst/>
                <a:latin typeface="Consolas" panose="020B0609020204030204" pitchFamily="49" charset="0"/>
              </a:rPr>
              <a:t>} </a:t>
            </a:r>
            <a:r>
              <a:rPr lang="fr-CA" sz="1600" b="0" dirty="0" err="1">
                <a:solidFill>
                  <a:srgbClr val="C586C0"/>
                </a:solidFill>
                <a:effectLst/>
                <a:latin typeface="Consolas" panose="020B0609020204030204" pitchFamily="49" charset="0"/>
              </a:rPr>
              <a:t>else</a:t>
            </a:r>
            <a:r>
              <a:rPr lang="fr-CA" sz="1600" b="0" dirty="0">
                <a:solidFill>
                  <a:srgbClr val="D4D4D4"/>
                </a:solidFill>
                <a:effectLst/>
                <a:latin typeface="Consolas" panose="020B0609020204030204" pitchFamily="49" charset="0"/>
              </a:rPr>
              <a:t> {</a:t>
            </a:r>
          </a:p>
          <a:p>
            <a:r>
              <a:rPr lang="fr-CA" sz="1600" b="0" dirty="0">
                <a:solidFill>
                  <a:srgbClr val="D4D4D4"/>
                </a:solidFill>
                <a:effectLst/>
                <a:latin typeface="Consolas" panose="020B0609020204030204" pitchFamily="49" charset="0"/>
              </a:rPr>
              <a:t>  </a:t>
            </a:r>
            <a:r>
              <a:rPr lang="fr-CA" sz="1600" b="0" dirty="0">
                <a:solidFill>
                  <a:srgbClr val="FF6F00"/>
                </a:solidFill>
                <a:effectLst/>
                <a:latin typeface="Consolas" panose="020B0609020204030204" pitchFamily="49" charset="0"/>
              </a:rPr>
              <a:t>// réaction à la valeur fausse de </a:t>
            </a:r>
            <a:r>
              <a:rPr lang="fr-CA" sz="1600" b="0" dirty="0" err="1">
                <a:solidFill>
                  <a:srgbClr val="FF6F00"/>
                </a:solidFill>
                <a:effectLst/>
                <a:latin typeface="Consolas" panose="020B0609020204030204" pitchFamily="49" charset="0"/>
              </a:rPr>
              <a:t>myBoolean</a:t>
            </a:r>
            <a:endParaRPr lang="fr-CA" sz="1600" b="0" dirty="0">
              <a:solidFill>
                <a:srgbClr val="D4D4D4"/>
              </a:solidFill>
              <a:effectLst/>
              <a:latin typeface="Consolas" panose="020B0609020204030204" pitchFamily="49" charset="0"/>
            </a:endParaRPr>
          </a:p>
          <a:p>
            <a:r>
              <a:rPr lang="fr-CA"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5222729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if/</a:t>
            </a:r>
            <a:r>
              <a:rPr lang="fr-FR" b="1" err="1">
                <a:solidFill>
                  <a:srgbClr val="0070C0"/>
                </a:solidFill>
              </a:rPr>
              <a:t>else</a:t>
            </a:r>
            <a:r>
              <a:rPr lang="fr-FR" b="1" dirty="0">
                <a:solidFill>
                  <a:srgbClr val="0070C0"/>
                </a:solidFill>
              </a:rPr>
              <a:t> avec les valeurs </a:t>
            </a:r>
            <a:r>
              <a:rPr lang="fr-FR" b="1" err="1">
                <a:solidFill>
                  <a:srgbClr val="0070C0"/>
                </a:solidFill>
              </a:rPr>
              <a:t>bouléens</a:t>
            </a:r>
            <a:r>
              <a:rPr lang="fr-FR" b="1" dirty="0">
                <a:solidFill>
                  <a:srgbClr val="0070C0"/>
                </a:solidFill>
              </a:rPr>
              <a:t> (</a:t>
            </a:r>
            <a:r>
              <a:rPr lang="fr-FR" b="1" err="1">
                <a:solidFill>
                  <a:srgbClr val="0070C0"/>
                </a:solidFill>
              </a:rPr>
              <a:t>boolean</a:t>
            </a:r>
            <a:r>
              <a:rPr lang="fr-FR" b="1" dirty="0">
                <a:solidFill>
                  <a:srgbClr val="0070C0"/>
                </a:solidFill>
              </a:rPr>
              <a:t>)</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lnSpcReduction="10000"/>
          </a:bodyPr>
          <a:lstStyle/>
          <a:p>
            <a:pPr marL="0" indent="0">
              <a:buNone/>
            </a:pPr>
            <a:r>
              <a:rPr lang="fr-CA" dirty="0"/>
              <a:t>Exemple :</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r>
              <a:rPr lang="fr-CA" dirty="0"/>
              <a:t>Dans le cas ci-dessus, nous aurons sur la console "Utilisateur connecté!"  , car le </a:t>
            </a:r>
            <a:r>
              <a:rPr lang="fr-CA" dirty="0" err="1"/>
              <a:t>boolean</a:t>
            </a:r>
            <a:r>
              <a:rPr lang="fr-CA" dirty="0"/>
              <a:t>   </a:t>
            </a:r>
            <a:r>
              <a:rPr lang="fr-CA" dirty="0" err="1"/>
              <a:t>userLoggedIn</a:t>
            </a:r>
            <a:r>
              <a:rPr lang="fr-CA" dirty="0"/>
              <a:t>  a la valeur </a:t>
            </a:r>
            <a:r>
              <a:rPr lang="fr-CA" dirty="0" err="1"/>
              <a:t>true</a:t>
            </a:r>
            <a:r>
              <a:rPr lang="fr-CA" dirty="0"/>
              <a:t>. </a:t>
            </a:r>
          </a:p>
          <a:p>
            <a:pPr marL="0" indent="0">
              <a:buNone/>
            </a:pPr>
            <a:r>
              <a:rPr lang="fr-CA" dirty="0"/>
              <a:t>S'il avait la valeur false, nous aurions à la place   "Alerte, intrus!"  .</a:t>
            </a:r>
          </a:p>
        </p:txBody>
      </p:sp>
      <p:sp>
        <p:nvSpPr>
          <p:cNvPr id="5" name="Rectangle 4">
            <a:extLst>
              <a:ext uri="{FF2B5EF4-FFF2-40B4-BE49-F238E27FC236}">
                <a16:creationId xmlns:a16="http://schemas.microsoft.com/office/drawing/2014/main" id="{E4B10D0D-B3AE-4031-9F8E-8F7B171543D4}"/>
              </a:ext>
            </a:extLst>
          </p:cNvPr>
          <p:cNvSpPr/>
          <p:nvPr/>
        </p:nvSpPr>
        <p:spPr>
          <a:xfrm>
            <a:off x="2039155" y="2644310"/>
            <a:ext cx="8123583" cy="1562244"/>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FR" sz="1600" b="0" dirty="0">
                <a:solidFill>
                  <a:srgbClr val="569CD6"/>
                </a:solidFill>
                <a:effectLst/>
                <a:latin typeface="Consolas"/>
              </a:rPr>
              <a:t>let</a:t>
            </a:r>
            <a:r>
              <a:rPr lang="fr-FR" sz="1600" b="0" dirty="0">
                <a:solidFill>
                  <a:srgbClr val="D4D4D4"/>
                </a:solidFill>
                <a:effectLst/>
                <a:latin typeface="Consolas"/>
              </a:rPr>
              <a:t> </a:t>
            </a:r>
            <a:r>
              <a:rPr lang="fr-FR" sz="1600" b="0" dirty="0" err="1">
                <a:solidFill>
                  <a:srgbClr val="9CDCFE"/>
                </a:solidFill>
                <a:effectLst/>
                <a:latin typeface="Consolas"/>
              </a:rPr>
              <a:t>UserLoggedIn</a:t>
            </a:r>
            <a:r>
              <a:rPr lang="fr-FR" sz="1600" b="0" dirty="0">
                <a:solidFill>
                  <a:srgbClr val="D4D4D4"/>
                </a:solidFill>
                <a:effectLst/>
                <a:latin typeface="Consolas"/>
              </a:rPr>
              <a:t> = </a:t>
            </a:r>
            <a:r>
              <a:rPr lang="fr-FR" sz="1600" dirty="0" err="1">
                <a:solidFill>
                  <a:srgbClr val="569CD6"/>
                </a:solidFill>
                <a:latin typeface="Consolas"/>
              </a:rPr>
              <a:t>true</a:t>
            </a:r>
            <a:r>
              <a:rPr lang="fr-FR" sz="1600" b="0" dirty="0">
                <a:solidFill>
                  <a:srgbClr val="D4D4D4"/>
                </a:solidFill>
                <a:effectLst/>
                <a:latin typeface="Consolas"/>
              </a:rPr>
              <a:t>;</a:t>
            </a:r>
          </a:p>
          <a:p>
            <a:r>
              <a:rPr lang="fr-FR" sz="1600" b="0" dirty="0">
                <a:solidFill>
                  <a:srgbClr val="C586C0"/>
                </a:solidFill>
                <a:effectLst/>
                <a:latin typeface="Consolas" panose="020B0609020204030204" pitchFamily="49" charset="0"/>
              </a:rPr>
              <a:t>if</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a:t>
            </a:r>
          </a:p>
          <a:p>
            <a:r>
              <a:rPr lang="fr-FR" sz="1600" b="0" dirty="0">
                <a:solidFill>
                  <a:srgbClr val="D4D4D4"/>
                </a:solidFill>
                <a:effectLst/>
                <a:latin typeface="Consolas" panose="020B0609020204030204" pitchFamily="49" charset="0"/>
              </a:rPr>
              <a:t>  </a:t>
            </a:r>
            <a:r>
              <a:rPr lang="fr-FR" sz="1600" b="0" dirty="0">
                <a:solidFill>
                  <a:srgbClr val="9CDCFE"/>
                </a:solidFill>
                <a:effectLst/>
                <a:latin typeface="Consolas" panose="020B0609020204030204" pitchFamily="49" charset="0"/>
              </a:rPr>
              <a:t>console</a:t>
            </a:r>
            <a:r>
              <a:rPr lang="fr-FR" sz="1600" b="0" dirty="0">
                <a:solidFill>
                  <a:srgbClr val="D4D4D4"/>
                </a:solidFill>
                <a:effectLst/>
                <a:latin typeface="Consolas" panose="020B0609020204030204" pitchFamily="49" charset="0"/>
              </a:rPr>
              <a:t>.</a:t>
            </a:r>
            <a:r>
              <a:rPr lang="fr-FR" sz="1600" b="0" dirty="0">
                <a:solidFill>
                  <a:srgbClr val="DCDCAA"/>
                </a:solidFill>
                <a:effectLst/>
                <a:latin typeface="Consolas" panose="020B0609020204030204" pitchFamily="49" charset="0"/>
              </a:rPr>
              <a:t>log</a:t>
            </a:r>
            <a:r>
              <a:rPr lang="fr-FR" sz="1600" b="0" dirty="0">
                <a:solidFill>
                  <a:srgbClr val="D4D4D4"/>
                </a:solidFill>
                <a:effectLst/>
                <a:latin typeface="Consolas" panose="020B0609020204030204" pitchFamily="49" charset="0"/>
              </a:rPr>
              <a:t>(</a:t>
            </a:r>
            <a:r>
              <a:rPr lang="fr-FR" sz="1600" b="0" dirty="0">
                <a:solidFill>
                  <a:srgbClr val="CE9178"/>
                </a:solidFill>
                <a:effectLst/>
                <a:latin typeface="Consolas" panose="020B0609020204030204" pitchFamily="49" charset="0"/>
              </a:rPr>
              <a:t>"Utilisateur connecté!"</a:t>
            </a:r>
            <a:r>
              <a:rPr lang="fr-FR" sz="1600" b="0" dirty="0">
                <a:solidFill>
                  <a:srgbClr val="D4D4D4"/>
                </a:solidFill>
                <a:effectLst/>
                <a:latin typeface="Consolas" panose="020B0609020204030204" pitchFamily="49" charset="0"/>
              </a:rPr>
              <a:t>);</a:t>
            </a:r>
          </a:p>
          <a:p>
            <a:r>
              <a:rPr lang="fr-FR" sz="1600" b="0" dirty="0">
                <a:solidFill>
                  <a:srgbClr val="D4D4D4"/>
                </a:solidFill>
                <a:effectLst/>
                <a:latin typeface="Consolas" panose="020B0609020204030204" pitchFamily="49" charset="0"/>
              </a:rPr>
              <a:t>} </a:t>
            </a:r>
            <a:r>
              <a:rPr lang="fr-FR" sz="1600" b="0" dirty="0" err="1">
                <a:solidFill>
                  <a:srgbClr val="C586C0"/>
                </a:solidFill>
                <a:effectLst/>
                <a:latin typeface="Consolas" panose="020B0609020204030204" pitchFamily="49" charset="0"/>
              </a:rPr>
              <a:t>else</a:t>
            </a:r>
            <a:r>
              <a:rPr lang="fr-FR" sz="1600" b="0" dirty="0">
                <a:solidFill>
                  <a:srgbClr val="D4D4D4"/>
                </a:solidFill>
                <a:effectLst/>
                <a:latin typeface="Consolas" panose="020B0609020204030204" pitchFamily="49" charset="0"/>
              </a:rPr>
              <a:t> {</a:t>
            </a:r>
          </a:p>
          <a:p>
            <a:r>
              <a:rPr lang="fr-FR" sz="1600" b="0" dirty="0">
                <a:solidFill>
                  <a:srgbClr val="D4D4D4"/>
                </a:solidFill>
                <a:effectLst/>
                <a:latin typeface="Consolas" panose="020B0609020204030204" pitchFamily="49" charset="0"/>
              </a:rPr>
              <a:t>  </a:t>
            </a:r>
            <a:r>
              <a:rPr lang="fr-FR" sz="1600" b="0" dirty="0">
                <a:solidFill>
                  <a:srgbClr val="9CDCFE"/>
                </a:solidFill>
                <a:effectLst/>
                <a:latin typeface="Consolas" panose="020B0609020204030204" pitchFamily="49" charset="0"/>
              </a:rPr>
              <a:t>console</a:t>
            </a:r>
            <a:r>
              <a:rPr lang="fr-FR" sz="1600" b="0" dirty="0">
                <a:solidFill>
                  <a:srgbClr val="D4D4D4"/>
                </a:solidFill>
                <a:effectLst/>
                <a:latin typeface="Consolas" panose="020B0609020204030204" pitchFamily="49" charset="0"/>
              </a:rPr>
              <a:t>.</a:t>
            </a:r>
            <a:r>
              <a:rPr lang="fr-FR" sz="1600" b="0" dirty="0">
                <a:solidFill>
                  <a:srgbClr val="DCDCAA"/>
                </a:solidFill>
                <a:effectLst/>
                <a:latin typeface="Consolas" panose="020B0609020204030204" pitchFamily="49" charset="0"/>
              </a:rPr>
              <a:t>log</a:t>
            </a:r>
            <a:r>
              <a:rPr lang="fr-FR" sz="1600" b="0" dirty="0">
                <a:solidFill>
                  <a:srgbClr val="D4D4D4"/>
                </a:solidFill>
                <a:effectLst/>
                <a:latin typeface="Consolas" panose="020B0609020204030204" pitchFamily="49" charset="0"/>
              </a:rPr>
              <a:t>(</a:t>
            </a:r>
            <a:r>
              <a:rPr lang="fr-FR" sz="1600" b="0" dirty="0">
                <a:solidFill>
                  <a:srgbClr val="CE9178"/>
                </a:solidFill>
                <a:effectLst/>
                <a:latin typeface="Consolas" panose="020B0609020204030204" pitchFamily="49" charset="0"/>
              </a:rPr>
              <a:t>"Alerte, intrus!"</a:t>
            </a:r>
            <a:r>
              <a:rPr lang="fr-FR" sz="1600" b="0" dirty="0">
                <a:solidFill>
                  <a:srgbClr val="D4D4D4"/>
                </a:solidFill>
                <a:effectLst/>
                <a:latin typeface="Consolas" panose="020B0609020204030204" pitchFamily="49" charset="0"/>
              </a:rPr>
              <a:t>);</a:t>
            </a:r>
          </a:p>
          <a:p>
            <a:r>
              <a:rPr lang="fr-FR"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0423826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Les expressions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147762" y="2052638"/>
            <a:ext cx="9890125" cy="4195762"/>
          </a:xfrm>
        </p:spPr>
        <p:txBody>
          <a:bodyPr vert="horz" lIns="91440" tIns="45720" rIns="91440" bIns="45720" rtlCol="0" anchor="t">
            <a:normAutofit/>
          </a:bodyPr>
          <a:lstStyle/>
          <a:p>
            <a:pPr marL="0" indent="0">
              <a:buNone/>
            </a:pPr>
            <a:r>
              <a:rPr lang="fr-CA" dirty="0"/>
              <a:t>Dans une instruction conditionnelle, nous pouvons utiliser une simple variable logique mais aussi ce que nous appelons des </a:t>
            </a:r>
            <a:r>
              <a:rPr lang="fr-CA" b="1" dirty="0"/>
              <a:t>expressions de comparaison </a:t>
            </a:r>
            <a:r>
              <a:rPr lang="fr-CA" dirty="0"/>
              <a:t>qui compare des valeurs entre elles.</a:t>
            </a:r>
          </a:p>
          <a:p>
            <a:pPr marL="0" indent="0">
              <a:buNone/>
            </a:pPr>
            <a:r>
              <a:rPr lang="fr-CA" dirty="0"/>
              <a:t>Pour cela nous utilisons les opérateurs suivants :</a:t>
            </a:r>
          </a:p>
          <a:p>
            <a:pPr lvl="1">
              <a:buFont typeface="Arial" panose="05000000000000000000" pitchFamily="2" charset="2"/>
              <a:buChar char="•"/>
            </a:pPr>
            <a:r>
              <a:rPr lang="fr-CA" dirty="0"/>
              <a:t> &lt;     inférieur à</a:t>
            </a:r>
            <a:endParaRPr lang="fr-CA" dirty="0">
              <a:cs typeface="Calibri" panose="020F0502020204030204"/>
            </a:endParaRPr>
          </a:p>
          <a:p>
            <a:pPr lvl="1">
              <a:buFont typeface="Arial" panose="05000000000000000000" pitchFamily="2" charset="2"/>
              <a:buChar char="•"/>
            </a:pPr>
            <a:r>
              <a:rPr lang="fr-CA" dirty="0"/>
              <a:t> &lt;=   inférieur ou égal à</a:t>
            </a:r>
            <a:endParaRPr lang="fr-CA" dirty="0">
              <a:cs typeface="Calibri" panose="020F0502020204030204"/>
            </a:endParaRPr>
          </a:p>
          <a:p>
            <a:pPr lvl="1">
              <a:buFont typeface="Arial" panose="05000000000000000000" pitchFamily="2" charset="2"/>
              <a:buChar char="•"/>
            </a:pPr>
            <a:r>
              <a:rPr lang="fr-CA" dirty="0"/>
              <a:t> ==   égal à</a:t>
            </a:r>
            <a:endParaRPr lang="fr-CA" dirty="0">
              <a:cs typeface="Calibri" panose="020F0502020204030204"/>
            </a:endParaRPr>
          </a:p>
          <a:p>
            <a:pPr lvl="1">
              <a:buFont typeface="Arial" panose="05000000000000000000" pitchFamily="2" charset="2"/>
              <a:buChar char="•"/>
            </a:pPr>
            <a:r>
              <a:rPr lang="fr-CA" dirty="0"/>
              <a:t> &gt;=   supérieur ou égal à</a:t>
            </a:r>
            <a:endParaRPr lang="fr-CA" dirty="0">
              <a:cs typeface="Calibri" panose="020F0502020204030204"/>
            </a:endParaRPr>
          </a:p>
          <a:p>
            <a:pPr lvl="1">
              <a:buFont typeface="Arial" panose="05000000000000000000" pitchFamily="2" charset="2"/>
              <a:buChar char="•"/>
            </a:pPr>
            <a:r>
              <a:rPr lang="fr-CA" dirty="0"/>
              <a:t> &gt;     supérieur à</a:t>
            </a:r>
            <a:endParaRPr lang="fr-CA" dirty="0">
              <a:cs typeface="Calibri" panose="020F0502020204030204"/>
            </a:endParaRPr>
          </a:p>
          <a:p>
            <a:pPr lvl="1">
              <a:buFont typeface="Arial" panose="05000000000000000000" pitchFamily="2" charset="2"/>
              <a:buChar char="•"/>
            </a:pPr>
            <a:r>
              <a:rPr lang="fr-CA" dirty="0"/>
              <a:t> !=   différent de</a:t>
            </a:r>
            <a:endParaRPr lang="fr-CA" dirty="0">
              <a:cs typeface="Calibri" panose="020F0502020204030204"/>
            </a:endParaRPr>
          </a:p>
        </p:txBody>
      </p:sp>
    </p:spTree>
    <p:extLst>
      <p:ext uri="{BB962C8B-B14F-4D97-AF65-F5344CB8AC3E}">
        <p14:creationId xmlns:p14="http://schemas.microsoft.com/office/powerpoint/2010/main" val="16768404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Les expressions</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dirty="0"/>
              <a:t>Exemple :</a:t>
            </a:r>
          </a:p>
        </p:txBody>
      </p:sp>
      <p:sp>
        <p:nvSpPr>
          <p:cNvPr id="4" name="Rectangle 3">
            <a:extLst>
              <a:ext uri="{FF2B5EF4-FFF2-40B4-BE49-F238E27FC236}">
                <a16:creationId xmlns:a16="http://schemas.microsoft.com/office/drawing/2014/main" id="{34D20E2B-04D0-4126-910B-5810695FB266}"/>
              </a:ext>
            </a:extLst>
          </p:cNvPr>
          <p:cNvSpPr/>
          <p:nvPr/>
        </p:nvSpPr>
        <p:spPr>
          <a:xfrm>
            <a:off x="2029140" y="3038680"/>
            <a:ext cx="8123583" cy="17635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600" b="0" dirty="0" err="1">
                <a:solidFill>
                  <a:srgbClr val="569CD6"/>
                </a:solidFill>
                <a:effectLst/>
                <a:latin typeface="Consolas" panose="020B0609020204030204" pitchFamily="49" charset="0"/>
              </a:rPr>
              <a:t>const</a:t>
            </a:r>
            <a:r>
              <a:rPr lang="fr-FR" sz="1600" b="0" dirty="0">
                <a:solidFill>
                  <a:srgbClr val="D4D4D4"/>
                </a:solidFill>
                <a:effectLst/>
                <a:latin typeface="Consolas" panose="020B0609020204030204" pitchFamily="49" charset="0"/>
              </a:rPr>
              <a:t> </a:t>
            </a:r>
            <a:r>
              <a:rPr lang="fr-FR" sz="1600" b="0" dirty="0" err="1">
                <a:solidFill>
                  <a:srgbClr val="4FC1FF"/>
                </a:solidFill>
                <a:effectLst/>
                <a:latin typeface="Consolas" panose="020B0609020204030204" pitchFamily="49" charset="0"/>
              </a:rPr>
              <a:t>numberOfSeats</a:t>
            </a:r>
            <a:r>
              <a:rPr lang="fr-FR" sz="1600" b="0" dirty="0">
                <a:solidFill>
                  <a:srgbClr val="D4D4D4"/>
                </a:solidFill>
                <a:effectLst/>
                <a:latin typeface="Consolas" panose="020B0609020204030204" pitchFamily="49" charset="0"/>
              </a:rPr>
              <a:t> = </a:t>
            </a:r>
            <a:r>
              <a:rPr lang="fr-FR" sz="1600" b="0" dirty="0">
                <a:solidFill>
                  <a:srgbClr val="B5CEA8"/>
                </a:solidFill>
                <a:effectLst/>
                <a:latin typeface="Consolas" panose="020B0609020204030204" pitchFamily="49" charset="0"/>
              </a:rPr>
              <a:t>30</a:t>
            </a:r>
            <a:r>
              <a:rPr lang="fr-FR" sz="1600" b="0" dirty="0">
                <a:solidFill>
                  <a:srgbClr val="D4D4D4"/>
                </a:solidFill>
                <a:effectLst/>
                <a:latin typeface="Consolas" panose="020B0609020204030204" pitchFamily="49" charset="0"/>
              </a:rPr>
              <a:t>;</a:t>
            </a:r>
          </a:p>
          <a:p>
            <a:r>
              <a:rPr lang="fr-FR" sz="1600" b="0" dirty="0" err="1">
                <a:solidFill>
                  <a:srgbClr val="569CD6"/>
                </a:solidFill>
                <a:effectLst/>
                <a:latin typeface="Consolas" panose="020B0609020204030204" pitchFamily="49" charset="0"/>
              </a:rPr>
              <a:t>const</a:t>
            </a:r>
            <a:r>
              <a:rPr lang="fr-FR" sz="1600" b="0" dirty="0">
                <a:solidFill>
                  <a:srgbClr val="D4D4D4"/>
                </a:solidFill>
                <a:effectLst/>
                <a:latin typeface="Consolas" panose="020B0609020204030204" pitchFamily="49" charset="0"/>
              </a:rPr>
              <a:t> </a:t>
            </a:r>
            <a:r>
              <a:rPr lang="fr-FR" sz="1600" b="0" dirty="0" err="1">
                <a:solidFill>
                  <a:srgbClr val="4FC1FF"/>
                </a:solidFill>
                <a:effectLst/>
                <a:latin typeface="Consolas" panose="020B0609020204030204" pitchFamily="49" charset="0"/>
              </a:rPr>
              <a:t>numberOfGuests</a:t>
            </a:r>
            <a:r>
              <a:rPr lang="fr-FR" sz="1600" b="0" dirty="0">
                <a:solidFill>
                  <a:srgbClr val="D4D4D4"/>
                </a:solidFill>
                <a:effectLst/>
                <a:latin typeface="Consolas" panose="020B0609020204030204" pitchFamily="49" charset="0"/>
              </a:rPr>
              <a:t> = </a:t>
            </a:r>
            <a:r>
              <a:rPr lang="fr-FR" sz="1600" b="0" dirty="0">
                <a:solidFill>
                  <a:srgbClr val="B5CEA8"/>
                </a:solidFill>
                <a:effectLst/>
                <a:latin typeface="Consolas" panose="020B0609020204030204" pitchFamily="49" charset="0"/>
              </a:rPr>
              <a:t>25</a:t>
            </a:r>
            <a:r>
              <a:rPr lang="fr-FR" sz="1600" b="0" dirty="0">
                <a:solidFill>
                  <a:srgbClr val="D4D4D4"/>
                </a:solidFill>
                <a:effectLst/>
                <a:latin typeface="Consolas" panose="020B0609020204030204" pitchFamily="49" charset="0"/>
              </a:rPr>
              <a:t>;</a:t>
            </a:r>
          </a:p>
          <a:p>
            <a:r>
              <a:rPr lang="fr-FR" sz="1600" b="0" dirty="0">
                <a:solidFill>
                  <a:srgbClr val="C586C0"/>
                </a:solidFill>
                <a:effectLst/>
                <a:latin typeface="Consolas" panose="020B0609020204030204" pitchFamily="49" charset="0"/>
              </a:rPr>
              <a:t>if</a:t>
            </a:r>
            <a:r>
              <a:rPr lang="fr-FR" sz="1600" b="0" dirty="0">
                <a:solidFill>
                  <a:srgbClr val="D4D4D4"/>
                </a:solidFill>
                <a:effectLst/>
                <a:latin typeface="Consolas" panose="020B0609020204030204" pitchFamily="49" charset="0"/>
              </a:rPr>
              <a:t> (</a:t>
            </a:r>
            <a:r>
              <a:rPr lang="fr-FR" sz="1600" b="0" dirty="0" err="1">
                <a:solidFill>
                  <a:srgbClr val="4FC1FF"/>
                </a:solidFill>
                <a:effectLst/>
                <a:latin typeface="Consolas" panose="020B0609020204030204" pitchFamily="49" charset="0"/>
              </a:rPr>
              <a:t>numberOfGuests</a:t>
            </a:r>
            <a:r>
              <a:rPr lang="fr-FR" sz="1600" b="0" dirty="0">
                <a:solidFill>
                  <a:srgbClr val="D4D4D4"/>
                </a:solidFill>
                <a:effectLst/>
                <a:latin typeface="Consolas" panose="020B0609020204030204" pitchFamily="49" charset="0"/>
              </a:rPr>
              <a:t> &lt; </a:t>
            </a:r>
            <a:r>
              <a:rPr lang="fr-FR" sz="1600" b="0" dirty="0" err="1">
                <a:solidFill>
                  <a:srgbClr val="4FC1FF"/>
                </a:solidFill>
                <a:effectLst/>
                <a:latin typeface="Consolas" panose="020B0609020204030204" pitchFamily="49" charset="0"/>
              </a:rPr>
              <a:t>numberOfSeats</a:t>
            </a:r>
            <a:r>
              <a:rPr lang="fr-FR" sz="1600" b="0" dirty="0">
                <a:solidFill>
                  <a:srgbClr val="D4D4D4"/>
                </a:solidFill>
                <a:effectLst/>
                <a:latin typeface="Consolas" panose="020B0609020204030204" pitchFamily="49" charset="0"/>
              </a:rPr>
              <a:t>) {</a:t>
            </a:r>
          </a:p>
          <a:p>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autoriser plus d'invités</a:t>
            </a:r>
            <a:endParaRPr lang="fr-FR" sz="1600" b="0" dirty="0">
              <a:solidFill>
                <a:srgbClr val="D4D4D4"/>
              </a:solidFill>
              <a:effectLst/>
              <a:latin typeface="Consolas" panose="020B0609020204030204" pitchFamily="49" charset="0"/>
            </a:endParaRPr>
          </a:p>
          <a:p>
            <a:r>
              <a:rPr lang="fr-FR" sz="1600" b="0" dirty="0">
                <a:solidFill>
                  <a:srgbClr val="D4D4D4"/>
                </a:solidFill>
                <a:effectLst/>
                <a:latin typeface="Consolas" panose="020B0609020204030204" pitchFamily="49" charset="0"/>
              </a:rPr>
              <a:t>} </a:t>
            </a:r>
            <a:r>
              <a:rPr lang="fr-FR" sz="1600" b="0" dirty="0" err="1">
                <a:solidFill>
                  <a:srgbClr val="C586C0"/>
                </a:solidFill>
                <a:effectLst/>
                <a:latin typeface="Consolas" panose="020B0609020204030204" pitchFamily="49" charset="0"/>
              </a:rPr>
              <a:t>else</a:t>
            </a:r>
            <a:r>
              <a:rPr lang="fr-FR" sz="1600" b="0" dirty="0">
                <a:solidFill>
                  <a:srgbClr val="D4D4D4"/>
                </a:solidFill>
                <a:effectLst/>
                <a:latin typeface="Consolas" panose="020B0609020204030204" pitchFamily="49" charset="0"/>
              </a:rPr>
              <a:t> {</a:t>
            </a:r>
          </a:p>
          <a:p>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ne pas autoriser de nouveaux invités</a:t>
            </a:r>
            <a:endParaRPr lang="fr-FR" sz="1600" b="0" dirty="0">
              <a:solidFill>
                <a:srgbClr val="D4D4D4"/>
              </a:solidFill>
              <a:effectLst/>
              <a:latin typeface="Consolas" panose="020B0609020204030204" pitchFamily="49" charset="0"/>
            </a:endParaRPr>
          </a:p>
          <a:p>
            <a:r>
              <a:rPr lang="fr-FR"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0222807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Les expressions</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dirty="0"/>
              <a:t>Il est possible de chaîner les instructions if / </a:t>
            </a:r>
            <a:r>
              <a:rPr lang="fr-CA" dirty="0" err="1"/>
              <a:t>else</a:t>
            </a:r>
            <a:endParaRPr lang="fr-CA" dirty="0"/>
          </a:p>
        </p:txBody>
      </p:sp>
      <p:sp>
        <p:nvSpPr>
          <p:cNvPr id="4" name="Rectangle 3">
            <a:extLst>
              <a:ext uri="{FF2B5EF4-FFF2-40B4-BE49-F238E27FC236}">
                <a16:creationId xmlns:a16="http://schemas.microsoft.com/office/drawing/2014/main" id="{34D20E2B-04D0-4126-910B-5810695FB266}"/>
              </a:ext>
            </a:extLst>
          </p:cNvPr>
          <p:cNvSpPr/>
          <p:nvPr/>
        </p:nvSpPr>
        <p:spPr>
          <a:xfrm>
            <a:off x="2029140" y="3038679"/>
            <a:ext cx="8123583" cy="18558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600" b="0" dirty="0">
                <a:solidFill>
                  <a:srgbClr val="C586C0"/>
                </a:solidFill>
                <a:effectLst/>
                <a:latin typeface="Consolas" panose="020B0609020204030204" pitchFamily="49" charset="0"/>
              </a:rPr>
              <a:t>if</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numberOfGuests</a:t>
            </a:r>
            <a:r>
              <a:rPr lang="fr-FR" sz="1600" b="0" dirty="0">
                <a:solidFill>
                  <a:srgbClr val="D4D4D4"/>
                </a:solidFill>
                <a:effectLst/>
                <a:latin typeface="Consolas" panose="020B0609020204030204" pitchFamily="49" charset="0"/>
              </a:rPr>
              <a:t> == </a:t>
            </a:r>
            <a:r>
              <a:rPr lang="fr-FR" sz="1600" b="0" dirty="0" err="1">
                <a:solidFill>
                  <a:srgbClr val="9CDCFE"/>
                </a:solidFill>
                <a:effectLst/>
                <a:latin typeface="Consolas" panose="020B0609020204030204" pitchFamily="49" charset="0"/>
              </a:rPr>
              <a:t>numberOfSeats</a:t>
            </a:r>
            <a:r>
              <a:rPr lang="fr-FR" sz="1600" b="0" dirty="0">
                <a:solidFill>
                  <a:srgbClr val="D4D4D4"/>
                </a:solidFill>
                <a:effectLst/>
                <a:latin typeface="Consolas" panose="020B0609020204030204" pitchFamily="49" charset="0"/>
              </a:rPr>
              <a:t>) {</a:t>
            </a:r>
          </a:p>
          <a:p>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tous les sièges sont occupés</a:t>
            </a:r>
            <a:endParaRPr lang="fr-FR" sz="1600" b="0" dirty="0">
              <a:solidFill>
                <a:srgbClr val="D4D4D4"/>
              </a:solidFill>
              <a:effectLst/>
              <a:latin typeface="Consolas" panose="020B0609020204030204" pitchFamily="49" charset="0"/>
            </a:endParaRPr>
          </a:p>
          <a:p>
            <a:r>
              <a:rPr lang="fr-FR" sz="1600" b="0" dirty="0">
                <a:solidFill>
                  <a:srgbClr val="D4D4D4"/>
                </a:solidFill>
                <a:effectLst/>
                <a:latin typeface="Consolas" panose="020B0609020204030204" pitchFamily="49" charset="0"/>
              </a:rPr>
              <a:t>} </a:t>
            </a:r>
            <a:r>
              <a:rPr lang="fr-FR" sz="1600" b="0" dirty="0" err="1">
                <a:solidFill>
                  <a:srgbClr val="C586C0"/>
                </a:solidFill>
                <a:effectLst/>
                <a:latin typeface="Consolas" panose="020B0609020204030204" pitchFamily="49" charset="0"/>
              </a:rPr>
              <a:t>else</a:t>
            </a:r>
            <a:r>
              <a:rPr lang="fr-FR" sz="1600" b="0" dirty="0">
                <a:solidFill>
                  <a:srgbClr val="D4D4D4"/>
                </a:solidFill>
                <a:effectLst/>
                <a:latin typeface="Consolas" panose="020B0609020204030204" pitchFamily="49" charset="0"/>
              </a:rPr>
              <a:t> </a:t>
            </a:r>
            <a:r>
              <a:rPr lang="fr-FR" sz="1600" b="0" dirty="0">
                <a:solidFill>
                  <a:srgbClr val="C586C0"/>
                </a:solidFill>
                <a:effectLst/>
                <a:latin typeface="Consolas" panose="020B0609020204030204" pitchFamily="49" charset="0"/>
              </a:rPr>
              <a:t>if</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numberOfGuests</a:t>
            </a:r>
            <a:r>
              <a:rPr lang="fr-FR" sz="1600" b="0" dirty="0">
                <a:solidFill>
                  <a:srgbClr val="D4D4D4"/>
                </a:solidFill>
                <a:effectLst/>
                <a:latin typeface="Consolas" panose="020B0609020204030204" pitchFamily="49" charset="0"/>
              </a:rPr>
              <a:t> &lt; </a:t>
            </a:r>
            <a:r>
              <a:rPr lang="fr-FR" sz="1600" b="0" dirty="0" err="1">
                <a:solidFill>
                  <a:srgbClr val="9CDCFE"/>
                </a:solidFill>
                <a:effectLst/>
                <a:latin typeface="Consolas" panose="020B0609020204030204" pitchFamily="49" charset="0"/>
              </a:rPr>
              <a:t>numberOfSeats</a:t>
            </a:r>
            <a:r>
              <a:rPr lang="fr-FR" sz="1600" b="0" dirty="0">
                <a:solidFill>
                  <a:srgbClr val="D4D4D4"/>
                </a:solidFill>
                <a:effectLst/>
                <a:latin typeface="Consolas" panose="020B0609020204030204" pitchFamily="49" charset="0"/>
              </a:rPr>
              <a:t>) {</a:t>
            </a:r>
          </a:p>
          <a:p>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autoriser plus d'invités</a:t>
            </a:r>
            <a:endParaRPr lang="fr-FR" sz="1600" b="0" dirty="0">
              <a:solidFill>
                <a:srgbClr val="D4D4D4"/>
              </a:solidFill>
              <a:effectLst/>
              <a:latin typeface="Consolas" panose="020B0609020204030204" pitchFamily="49" charset="0"/>
            </a:endParaRPr>
          </a:p>
          <a:p>
            <a:r>
              <a:rPr lang="fr-FR" sz="1600" b="0" dirty="0">
                <a:solidFill>
                  <a:srgbClr val="D4D4D4"/>
                </a:solidFill>
                <a:effectLst/>
                <a:latin typeface="Consolas" panose="020B0609020204030204" pitchFamily="49" charset="0"/>
              </a:rPr>
              <a:t>} </a:t>
            </a:r>
            <a:r>
              <a:rPr lang="fr-FR" sz="1600" b="0" dirty="0" err="1">
                <a:solidFill>
                  <a:srgbClr val="C586C0"/>
                </a:solidFill>
                <a:effectLst/>
                <a:latin typeface="Consolas" panose="020B0609020204030204" pitchFamily="49" charset="0"/>
              </a:rPr>
              <a:t>else</a:t>
            </a:r>
            <a:r>
              <a:rPr lang="fr-FR" sz="1600" b="0" dirty="0">
                <a:solidFill>
                  <a:srgbClr val="D4D4D4"/>
                </a:solidFill>
                <a:effectLst/>
                <a:latin typeface="Consolas" panose="020B0609020204030204" pitchFamily="49" charset="0"/>
              </a:rPr>
              <a:t> {</a:t>
            </a:r>
          </a:p>
          <a:p>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ne pas autoriser de nouveaux invités</a:t>
            </a:r>
            <a:endParaRPr lang="fr-FR" sz="1600" b="0" dirty="0">
              <a:solidFill>
                <a:srgbClr val="D4D4D4"/>
              </a:solidFill>
              <a:effectLst/>
              <a:latin typeface="Consolas" panose="020B0609020204030204" pitchFamily="49" charset="0"/>
            </a:endParaRPr>
          </a:p>
          <a:p>
            <a:r>
              <a:rPr lang="fr-FR"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9638192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Exercice 10</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4294967295"/>
          </p:nvPr>
        </p:nvSpPr>
        <p:spPr>
          <a:xfrm>
            <a:off x="1624012" y="2052638"/>
            <a:ext cx="8947150" cy="4195762"/>
          </a:xfrm>
          <a:solidFill>
            <a:schemeClr val="accent2"/>
          </a:solidFill>
        </p:spPr>
        <p:txBody>
          <a:bodyPr>
            <a:normAutofit fontScale="92500" lnSpcReduction="10000"/>
          </a:bodyPr>
          <a:lstStyle/>
          <a:p>
            <a:pPr marL="0" indent="0">
              <a:buNone/>
            </a:pPr>
            <a:r>
              <a:rPr lang="fr-FR" b="1" dirty="0"/>
              <a:t>If / </a:t>
            </a:r>
            <a:r>
              <a:rPr lang="fr-FR" b="1" dirty="0" err="1"/>
              <a:t>else</a:t>
            </a:r>
            <a:endParaRPr lang="fr-FR" b="1" dirty="0"/>
          </a:p>
          <a:p>
            <a:pPr marL="914400" lvl="1" indent="-457200">
              <a:buFont typeface="+mj-lt"/>
              <a:buAutoNum type="arabicPeriod"/>
            </a:pPr>
            <a:r>
              <a:rPr lang="fr-CA" dirty="0"/>
              <a:t>Lire le code JavaScript, qui est intégralement commenté, pour bien comprendre à quoi sert chaque élément, et surtout les variables à votre disposition. Il y a sûrement des éléments que vous ne comprenez pas car vous n’avez pas encore vu comment manipuler du HTML en JavaScript, mais ici vous n’avez qu’à exploiter les variables et fonctions déjà codées.</a:t>
            </a:r>
          </a:p>
          <a:p>
            <a:pPr marL="914400" lvl="1" indent="-457200">
              <a:buFont typeface="+mj-lt"/>
              <a:buAutoNum type="arabicPeriod"/>
            </a:pPr>
            <a:r>
              <a:rPr lang="fr-CA" dirty="0" err="1"/>
              <a:t>Ecrire</a:t>
            </a:r>
            <a:r>
              <a:rPr lang="fr-CA" dirty="0"/>
              <a:t> une condition </a:t>
            </a:r>
            <a:r>
              <a:rPr lang="fr-CA" b="1" dirty="0"/>
              <a:t>if/</a:t>
            </a:r>
            <a:r>
              <a:rPr lang="fr-CA" b="1" dirty="0" err="1"/>
              <a:t>else</a:t>
            </a:r>
            <a:r>
              <a:rPr lang="fr-CA" b="1" dirty="0"/>
              <a:t> </a:t>
            </a:r>
            <a:r>
              <a:rPr lang="fr-CA" dirty="0"/>
              <a:t>qui appellera la fonction </a:t>
            </a:r>
            <a:r>
              <a:rPr lang="fr-CA" i="1" dirty="0"/>
              <a:t>refuser() </a:t>
            </a:r>
            <a:r>
              <a:rPr lang="fr-CA" dirty="0"/>
              <a:t>si l'âge saisi correspond à un mineur, et la fonction </a:t>
            </a:r>
            <a:r>
              <a:rPr lang="fr-CA" i="1" dirty="0"/>
              <a:t>valider() </a:t>
            </a:r>
            <a:r>
              <a:rPr lang="fr-CA" dirty="0"/>
              <a:t>s’il est majeur.</a:t>
            </a:r>
          </a:p>
          <a:p>
            <a:pPr marL="914400" lvl="1" indent="-457200">
              <a:buFont typeface="+mj-lt"/>
              <a:buAutoNum type="arabicPeriod"/>
            </a:pPr>
            <a:r>
              <a:rPr lang="fr-CA" dirty="0"/>
              <a:t>Attention, l'âge de la majorité a été stocké dans la variable </a:t>
            </a:r>
            <a:r>
              <a:rPr lang="fr-CA" b="1" dirty="0" err="1"/>
              <a:t>ageMajorite</a:t>
            </a:r>
            <a:r>
              <a:rPr lang="fr-CA" dirty="0"/>
              <a:t>, donc il faut utiliser cette variable dans la condition.</a:t>
            </a:r>
          </a:p>
          <a:p>
            <a:pPr marL="0" indent="0">
              <a:buNone/>
            </a:pPr>
            <a:r>
              <a:rPr lang="fr-CA" dirty="0"/>
              <a:t>Une fois que vous aurez codé la bonne condition, vous pourrez enchaîner les tests en saisissant différents âges et en validant.</a:t>
            </a:r>
            <a:endParaRPr lang="fr-FR" dirty="0"/>
          </a:p>
        </p:txBody>
      </p:sp>
    </p:spTree>
    <p:extLst>
      <p:ext uri="{BB962C8B-B14F-4D97-AF65-F5344CB8AC3E}">
        <p14:creationId xmlns:p14="http://schemas.microsoft.com/office/powerpoint/2010/main" val="37448743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923925"/>
          </a:xfrm>
        </p:spPr>
        <p:txBody>
          <a:bodyPr/>
          <a:lstStyle/>
          <a:p>
            <a:pPr algn="ctr"/>
            <a:r>
              <a:rPr lang="fr-FR" b="1" dirty="0">
                <a:solidFill>
                  <a:srgbClr val="0070C0"/>
                </a:solidFill>
              </a:rPr>
              <a:t>L’égalité == ou ===</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085850" y="1547813"/>
            <a:ext cx="10023475" cy="4795837"/>
          </a:xfrm>
        </p:spPr>
        <p:txBody>
          <a:bodyPr vert="horz" lIns="91440" tIns="45720" rIns="91440" bIns="45720" rtlCol="0" anchor="t">
            <a:normAutofit lnSpcReduction="10000"/>
          </a:bodyPr>
          <a:lstStyle/>
          <a:p>
            <a:pPr marL="0" indent="0">
              <a:buNone/>
            </a:pPr>
            <a:r>
              <a:rPr lang="fr-CA" dirty="0"/>
              <a:t>Il y a deux façons de vérifier si deux valeurs sont égales en JavaScript :  ==  et  ===, aussi appelées égalité </a:t>
            </a:r>
            <a:r>
              <a:rPr lang="fr-CA" b="1" dirty="0"/>
              <a:t>simple</a:t>
            </a:r>
            <a:r>
              <a:rPr lang="fr-CA" dirty="0"/>
              <a:t> et égalité </a:t>
            </a:r>
            <a:r>
              <a:rPr lang="fr-CA" b="1" dirty="0"/>
              <a:t>stricte.</a:t>
            </a:r>
          </a:p>
          <a:p>
            <a:pPr marL="0" indent="0">
              <a:buNone/>
            </a:pPr>
            <a:r>
              <a:rPr lang="fr-CA" dirty="0"/>
              <a:t>L'égalité simple vérifie la </a:t>
            </a:r>
            <a:r>
              <a:rPr lang="fr-CA" b="1" dirty="0"/>
              <a:t>valeur</a:t>
            </a:r>
            <a:r>
              <a:rPr lang="fr-CA" dirty="0"/>
              <a:t>, mais pas le type, alors que l’égalité stricte vérifie à la fois la </a:t>
            </a:r>
            <a:r>
              <a:rPr lang="fr-CA" b="1" dirty="0"/>
              <a:t>valeur</a:t>
            </a:r>
            <a:r>
              <a:rPr lang="fr-CA" dirty="0"/>
              <a:t> mais aussi le </a:t>
            </a:r>
            <a:r>
              <a:rPr lang="fr-CA" b="1" dirty="0"/>
              <a:t>type.</a:t>
            </a:r>
          </a:p>
          <a:p>
            <a:pPr marL="0" indent="0">
              <a:buNone/>
            </a:pPr>
            <a:r>
              <a:rPr lang="fr-CA" dirty="0"/>
              <a:t>Exemple : </a:t>
            </a:r>
          </a:p>
          <a:p>
            <a:pPr lvl="1">
              <a:buFont typeface="Arial" panose="05000000000000000000" pitchFamily="2" charset="2"/>
              <a:buChar char="•"/>
            </a:pPr>
            <a:r>
              <a:rPr lang="fr-CA" dirty="0"/>
              <a:t>  2 == "2" =&gt; ceci enverra la valeur </a:t>
            </a:r>
            <a:r>
              <a:rPr lang="fr-CA" i="1" dirty="0" err="1"/>
              <a:t>true</a:t>
            </a:r>
            <a:r>
              <a:rPr lang="fr-CA" i="1" dirty="0"/>
              <a:t> </a:t>
            </a:r>
            <a:r>
              <a:rPr lang="fr-CA" dirty="0"/>
              <a:t>car seule la valeur est vérifiée</a:t>
            </a:r>
            <a:endParaRPr lang="fr-CA" dirty="0">
              <a:cs typeface="Calibri" panose="020F0502020204030204"/>
            </a:endParaRPr>
          </a:p>
          <a:p>
            <a:pPr lvl="1">
              <a:buFont typeface="Arial" panose="05000000000000000000" pitchFamily="2" charset="2"/>
              <a:buChar char="•"/>
            </a:pPr>
            <a:r>
              <a:rPr lang="fr-CA" dirty="0"/>
              <a:t>  2 === "2" =&gt; ceci enverra la valeur </a:t>
            </a:r>
            <a:r>
              <a:rPr lang="fr-CA" i="1" dirty="0"/>
              <a:t>false </a:t>
            </a:r>
            <a:r>
              <a:rPr lang="fr-CA" dirty="0"/>
              <a:t>car nous comparons une valeur de type </a:t>
            </a:r>
            <a:r>
              <a:rPr lang="fr-CA" b="1" i="1" dirty="0" err="1"/>
              <a:t>number</a:t>
            </a:r>
            <a:r>
              <a:rPr lang="fr-CA" dirty="0"/>
              <a:t> avec une valeur de type </a:t>
            </a:r>
            <a:r>
              <a:rPr lang="fr-CA" b="1" i="1" dirty="0"/>
              <a:t>string</a:t>
            </a:r>
            <a:r>
              <a:rPr lang="fr-CA" dirty="0"/>
              <a:t> (présence des guillemets) soit deux types différents</a:t>
            </a:r>
            <a:endParaRPr lang="fr-CA" dirty="0">
              <a:cs typeface="Calibri" panose="020F0502020204030204"/>
            </a:endParaRPr>
          </a:p>
          <a:p>
            <a:pPr marL="0" indent="0">
              <a:buNone/>
            </a:pPr>
            <a:r>
              <a:rPr lang="fr-CA" dirty="0"/>
              <a:t>Nous aurons la même distinction pour l'opérateur d'inégalité, </a:t>
            </a:r>
            <a:r>
              <a:rPr lang="fr-CA" i="1" dirty="0"/>
              <a:t>!=</a:t>
            </a:r>
            <a:r>
              <a:rPr lang="fr-CA" dirty="0"/>
              <a:t> pour une </a:t>
            </a:r>
            <a:r>
              <a:rPr lang="fr-CA" b="1" dirty="0"/>
              <a:t>inégalité simple</a:t>
            </a:r>
            <a:r>
              <a:rPr lang="fr-CA" dirty="0"/>
              <a:t>, </a:t>
            </a:r>
            <a:r>
              <a:rPr lang="fr-CA" i="1" dirty="0"/>
              <a:t>!==</a:t>
            </a:r>
            <a:r>
              <a:rPr lang="fr-CA" dirty="0"/>
              <a:t> pour une </a:t>
            </a:r>
            <a:r>
              <a:rPr lang="fr-CA" b="1" dirty="0"/>
              <a:t>inégalité stricte</a:t>
            </a:r>
            <a:r>
              <a:rPr lang="fr-CA" dirty="0"/>
              <a:t>.</a:t>
            </a:r>
          </a:p>
        </p:txBody>
      </p:sp>
    </p:spTree>
    <p:extLst>
      <p:ext uri="{BB962C8B-B14F-4D97-AF65-F5344CB8AC3E}">
        <p14:creationId xmlns:p14="http://schemas.microsoft.com/office/powerpoint/2010/main" val="3899046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977820" y="2052638"/>
            <a:ext cx="10230010" cy="3269788"/>
          </a:xfrm>
        </p:spPr>
        <p:txBody>
          <a:bodyPr vert="horz" lIns="91440" tIns="45720" rIns="91440" bIns="45720" rtlCol="0" anchor="t">
            <a:normAutofit lnSpcReduction="10000"/>
          </a:bodyPr>
          <a:lstStyle/>
          <a:p>
            <a:pPr marL="0" indent="0">
              <a:buNone/>
            </a:pPr>
            <a:r>
              <a:rPr lang="fr-CA" sz="2200" dirty="0"/>
              <a:t>Pour savoir à quoi sert chaque carton, vous devez les étiqueter. En programmation, c'est la même chose : vous attribuez un </a:t>
            </a:r>
            <a:r>
              <a:rPr lang="fr-CA" sz="2200" b="1" dirty="0"/>
              <a:t>nom</a:t>
            </a:r>
            <a:r>
              <a:rPr lang="fr-CA" sz="2200" dirty="0"/>
              <a:t> à votre variable. Le nom d'une variable doit indiquer ce qui se trouve  à l'intérieur, tout comme les étiquettes sur les cartons.</a:t>
            </a:r>
            <a:endParaRPr lang="fr-CA" sz="2200" dirty="0">
              <a:cs typeface="Calibri"/>
            </a:endParaRPr>
          </a:p>
          <a:p>
            <a:pPr marL="0" indent="0">
              <a:buNone/>
            </a:pPr>
            <a:endParaRPr lang="fr-CA" sz="2200" dirty="0"/>
          </a:p>
          <a:p>
            <a:pPr marL="0" indent="0">
              <a:buNone/>
            </a:pPr>
            <a:r>
              <a:rPr lang="fr-CA" sz="2200" dirty="0"/>
              <a:t>Voici quelques règles générales pour la création de noms :</a:t>
            </a:r>
            <a:endParaRPr lang="fr-CA" sz="2200" dirty="0">
              <a:cs typeface="Calibri"/>
            </a:endParaRPr>
          </a:p>
          <a:p>
            <a:pPr lvl="1"/>
            <a:r>
              <a:rPr lang="fr-CA" sz="2000" dirty="0"/>
              <a:t>utilisez des noms descriptifs dans l'ensemble de votre code.</a:t>
            </a:r>
            <a:endParaRPr lang="fr-CA" sz="2000" dirty="0">
              <a:cs typeface="Calibri"/>
            </a:endParaRPr>
          </a:p>
          <a:p>
            <a:pPr lvl="1"/>
            <a:r>
              <a:rPr lang="fr-CA" sz="2000" dirty="0"/>
              <a:t>Évitez d'utiliser des abréviations ou de raccourcir des mots à chaque fois que c'est possible.</a:t>
            </a:r>
            <a:endParaRPr lang="fr-CA" sz="2000" dirty="0">
              <a:cs typeface="Calibri"/>
            </a:endParaRPr>
          </a:p>
          <a:p>
            <a:pPr lvl="1"/>
            <a:r>
              <a:rPr lang="fr-CA" sz="2000" dirty="0"/>
              <a:t>La convention de nommage la plus courante est </a:t>
            </a:r>
            <a:r>
              <a:rPr lang="fr-CA" sz="2000" b="1" dirty="0" err="1"/>
              <a:t>camelCase</a:t>
            </a:r>
            <a:r>
              <a:rPr lang="fr-CA" sz="2000" dirty="0"/>
              <a:t>. Dans cette convention, les noms sont constitués de plusieurs mots dont l'initiale est en capitale.</a:t>
            </a:r>
            <a:endParaRPr lang="fr-FR" sz="2000" dirty="0"/>
          </a:p>
        </p:txBody>
      </p:sp>
      <p:sp>
        <p:nvSpPr>
          <p:cNvPr id="5" name="Titre 1">
            <a:extLst>
              <a:ext uri="{FF2B5EF4-FFF2-40B4-BE49-F238E27FC236}">
                <a16:creationId xmlns:a16="http://schemas.microsoft.com/office/drawing/2014/main" id="{11410DCC-5C96-8BD1-7DCC-F23449D05B46}"/>
              </a:ext>
            </a:extLst>
          </p:cNvPr>
          <p:cNvSpPr txBox="1">
            <a:spLocks/>
          </p:cNvSpPr>
          <p:nvPr/>
        </p:nvSpPr>
        <p:spPr>
          <a:xfrm>
            <a:off x="4652782" y="1031172"/>
            <a:ext cx="2883945" cy="8214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solidFill>
                  <a:srgbClr val="0070C0"/>
                </a:solidFill>
              </a:rPr>
              <a:t>La variable</a:t>
            </a:r>
          </a:p>
        </p:txBody>
      </p:sp>
    </p:spTree>
    <p:extLst>
      <p:ext uri="{BB962C8B-B14F-4D97-AF65-F5344CB8AC3E}">
        <p14:creationId xmlns:p14="http://schemas.microsoft.com/office/powerpoint/2010/main" val="32829989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Les conditions multiples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vert="horz" lIns="91440" tIns="45720" rIns="91440" bIns="45720" rtlCol="0" anchor="t">
            <a:normAutofit/>
          </a:bodyPr>
          <a:lstStyle/>
          <a:p>
            <a:pPr marL="0" indent="0">
              <a:buNone/>
            </a:pPr>
            <a:r>
              <a:rPr lang="fr-CA" dirty="0"/>
              <a:t>Dans certaines situations, nous pouvons vérifier plusieurs conditions pour un même résultat ; par exemple dans la même instruction if. Pour cela, il existe des </a:t>
            </a:r>
            <a:r>
              <a:rPr lang="fr-CA" b="1" dirty="0"/>
              <a:t>opérateurs logiques </a:t>
            </a:r>
            <a:r>
              <a:rPr lang="fr-CA" dirty="0"/>
              <a:t>:</a:t>
            </a:r>
          </a:p>
          <a:p>
            <a:pPr marL="685800" lvl="1">
              <a:buFont typeface="Arial" panose="05000000000000000000" pitchFamily="2" charset="2"/>
              <a:buChar char="•"/>
            </a:pPr>
            <a:r>
              <a:rPr lang="fr-CA" dirty="0"/>
              <a:t>&amp;&amp;  – ET logique – pour vérifier si deux conditions sont </a:t>
            </a:r>
            <a:r>
              <a:rPr lang="fr-CA" b="1" dirty="0"/>
              <a:t>toutes les deux </a:t>
            </a:r>
            <a:r>
              <a:rPr lang="fr-CA" dirty="0"/>
              <a:t>vraies ;</a:t>
            </a:r>
            <a:endParaRPr lang="fr-CA" dirty="0">
              <a:cs typeface="Calibri" panose="020F0502020204030204"/>
            </a:endParaRPr>
          </a:p>
          <a:p>
            <a:pPr marL="685800" lvl="1">
              <a:buFont typeface="Arial" panose="05000000000000000000" pitchFamily="2" charset="2"/>
              <a:buChar char="•"/>
            </a:pPr>
            <a:r>
              <a:rPr lang="fr-CA" dirty="0"/>
              <a:t>||    – OU logique – pour vérifier si </a:t>
            </a:r>
            <a:r>
              <a:rPr lang="fr-CA" b="1" dirty="0"/>
              <a:t>au moins une condition </a:t>
            </a:r>
            <a:r>
              <a:rPr lang="fr-CA" dirty="0"/>
              <a:t>est vraie ;</a:t>
            </a:r>
            <a:endParaRPr lang="fr-CA" dirty="0">
              <a:cs typeface="Calibri" panose="020F0502020204030204"/>
            </a:endParaRPr>
          </a:p>
          <a:p>
            <a:pPr marL="685800" lvl="1">
              <a:buFont typeface="Arial" panose="05000000000000000000" pitchFamily="2" charset="2"/>
              <a:buChar char="•"/>
            </a:pPr>
            <a:r>
              <a:rPr lang="fr-CA" dirty="0"/>
              <a:t>!</a:t>
            </a:r>
            <a:r>
              <a:rPr lang="fr-CA" i="1" dirty="0"/>
              <a:t> </a:t>
            </a:r>
            <a:r>
              <a:rPr lang="fr-CA" dirty="0"/>
              <a:t>   – NON logique – pour vérifier si une condition </a:t>
            </a:r>
            <a:r>
              <a:rPr lang="fr-CA" b="1" dirty="0"/>
              <a:t>n'est pas </a:t>
            </a:r>
            <a:r>
              <a:rPr lang="fr-CA" dirty="0"/>
              <a:t>vraie. </a:t>
            </a:r>
            <a:endParaRPr lang="fr-CA" dirty="0">
              <a:cs typeface="Calibri" panose="020F0502020204030204"/>
            </a:endParaRPr>
          </a:p>
        </p:txBody>
      </p:sp>
    </p:spTree>
    <p:extLst>
      <p:ext uri="{BB962C8B-B14F-4D97-AF65-F5344CB8AC3E}">
        <p14:creationId xmlns:p14="http://schemas.microsoft.com/office/powerpoint/2010/main" val="23329616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Les conditions multiples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dirty="0"/>
              <a:t>Exemple :</a:t>
            </a:r>
          </a:p>
        </p:txBody>
      </p:sp>
      <p:sp>
        <p:nvSpPr>
          <p:cNvPr id="4" name="Rectangle 3">
            <a:extLst>
              <a:ext uri="{FF2B5EF4-FFF2-40B4-BE49-F238E27FC236}">
                <a16:creationId xmlns:a16="http://schemas.microsoft.com/office/drawing/2014/main" id="{2DF5B58B-47AB-447E-8194-8F82E3C435BB}"/>
              </a:ext>
            </a:extLst>
          </p:cNvPr>
          <p:cNvSpPr/>
          <p:nvPr/>
        </p:nvSpPr>
        <p:spPr>
          <a:xfrm>
            <a:off x="2038665" y="2800554"/>
            <a:ext cx="8123583" cy="303870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 </a:t>
            </a:r>
            <a:r>
              <a:rPr lang="fr-FR" sz="1600" b="0" dirty="0" err="1">
                <a:solidFill>
                  <a:srgbClr val="569CD6"/>
                </a:solidFill>
                <a:effectLst/>
                <a:latin typeface="Consolas" panose="020B0609020204030204" pitchFamily="49" charset="0"/>
              </a:rPr>
              <a:t>true</a:t>
            </a:r>
            <a:r>
              <a:rPr lang="fr-FR" sz="1600" b="0" dirty="0">
                <a:solidFill>
                  <a:srgbClr val="D4D4D4"/>
                </a:solidFill>
                <a:effectLst/>
                <a:latin typeface="Consolas" panose="020B0609020204030204" pitchFamily="49" charset="0"/>
              </a:rPr>
              <a:t>;</a:t>
            </a: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UserHasPremiumAccount</a:t>
            </a:r>
            <a:r>
              <a:rPr lang="fr-FR" sz="1600" b="0" dirty="0">
                <a:solidFill>
                  <a:srgbClr val="D4D4D4"/>
                </a:solidFill>
                <a:effectLst/>
                <a:latin typeface="Consolas" panose="020B0609020204030204" pitchFamily="49" charset="0"/>
              </a:rPr>
              <a:t> = </a:t>
            </a:r>
            <a:r>
              <a:rPr lang="fr-FR" sz="1600" b="0" dirty="0" err="1">
                <a:solidFill>
                  <a:srgbClr val="569CD6"/>
                </a:solidFill>
                <a:effectLst/>
                <a:latin typeface="Consolas" panose="020B0609020204030204" pitchFamily="49" charset="0"/>
              </a:rPr>
              <a:t>true</a:t>
            </a:r>
            <a:r>
              <a:rPr lang="fr-FR" sz="1600" b="0" dirty="0">
                <a:solidFill>
                  <a:srgbClr val="D4D4D4"/>
                </a:solidFill>
                <a:effectLst/>
                <a:latin typeface="Consolas" panose="020B0609020204030204" pitchFamily="49" charset="0"/>
              </a:rPr>
              <a:t>;</a:t>
            </a: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userHasMegaPremiumAccount</a:t>
            </a:r>
            <a:r>
              <a:rPr lang="fr-FR" sz="1600" b="0" dirty="0">
                <a:solidFill>
                  <a:srgbClr val="D4D4D4"/>
                </a:solidFill>
                <a:effectLst/>
                <a:latin typeface="Consolas" panose="020B0609020204030204" pitchFamily="49" charset="0"/>
              </a:rPr>
              <a:t> = </a:t>
            </a:r>
            <a:r>
              <a:rPr lang="fr-FR" sz="1600" b="0" dirty="0">
                <a:solidFill>
                  <a:srgbClr val="569CD6"/>
                </a:solidFill>
                <a:effectLst/>
                <a:latin typeface="Consolas" panose="020B0609020204030204" pitchFamily="49" charset="0"/>
              </a:rPr>
              <a:t>false</a:t>
            </a:r>
            <a:r>
              <a:rPr lang="fr-FR" sz="1600" b="0" dirty="0">
                <a:solidFill>
                  <a:srgbClr val="D4D4D4"/>
                </a:solidFill>
                <a:effectLst/>
                <a:latin typeface="Consolas" panose="020B0609020204030204" pitchFamily="49" charset="0"/>
              </a:rPr>
              <a:t>;</a:t>
            </a:r>
          </a:p>
          <a:p>
            <a:br>
              <a:rPr lang="fr-FR" sz="1600" b="0" dirty="0">
                <a:solidFill>
                  <a:srgbClr val="D4D4D4"/>
                </a:solidFill>
                <a:effectLst/>
                <a:latin typeface="Consolas" panose="020B0609020204030204" pitchFamily="49" charset="0"/>
              </a:rPr>
            </a:br>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&amp;&amp; </a:t>
            </a:r>
            <a:r>
              <a:rPr lang="fr-FR" sz="1600" b="0" dirty="0" err="1">
                <a:solidFill>
                  <a:srgbClr val="9CDCFE"/>
                </a:solidFill>
                <a:effectLst/>
                <a:latin typeface="Consolas" panose="020B0609020204030204" pitchFamily="49" charset="0"/>
              </a:rPr>
              <a:t>userHasPremiumAccount</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a:t>
            </a:r>
            <a:r>
              <a:rPr lang="fr-FR" sz="1600" b="0" dirty="0" err="1">
                <a:solidFill>
                  <a:srgbClr val="FF6F00"/>
                </a:solidFill>
                <a:effectLst/>
                <a:latin typeface="Consolas" panose="020B0609020204030204" pitchFamily="49" charset="0"/>
              </a:rPr>
              <a:t>true</a:t>
            </a:r>
            <a:endParaRPr lang="fr-FR" sz="1600" b="0" dirty="0">
              <a:solidFill>
                <a:srgbClr val="D4D4D4"/>
              </a:solidFill>
              <a:effectLst/>
              <a:latin typeface="Consolas" panose="020B0609020204030204" pitchFamily="49" charset="0"/>
            </a:endParaRPr>
          </a:p>
          <a:p>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&amp;&amp; </a:t>
            </a:r>
            <a:r>
              <a:rPr lang="fr-FR" sz="1600" b="0" dirty="0" err="1">
                <a:solidFill>
                  <a:srgbClr val="9CDCFE"/>
                </a:solidFill>
                <a:effectLst/>
                <a:latin typeface="Consolas" panose="020B0609020204030204" pitchFamily="49" charset="0"/>
              </a:rPr>
              <a:t>userHasMegaPremiumAccount</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false</a:t>
            </a:r>
            <a:endParaRPr lang="fr-FR" sz="1600" b="0" dirty="0">
              <a:solidFill>
                <a:srgbClr val="D4D4D4"/>
              </a:solidFill>
              <a:effectLst/>
              <a:latin typeface="Consolas" panose="020B0609020204030204" pitchFamily="49" charset="0"/>
            </a:endParaRPr>
          </a:p>
          <a:p>
            <a:br>
              <a:rPr lang="fr-FR" sz="1600" b="0" dirty="0">
                <a:solidFill>
                  <a:srgbClr val="D4D4D4"/>
                </a:solidFill>
                <a:effectLst/>
                <a:latin typeface="Consolas" panose="020B0609020204030204" pitchFamily="49" charset="0"/>
              </a:rPr>
            </a:br>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 </a:t>
            </a:r>
            <a:r>
              <a:rPr lang="fr-FR" sz="1600" b="0" dirty="0" err="1">
                <a:solidFill>
                  <a:srgbClr val="9CDCFE"/>
                </a:solidFill>
                <a:effectLst/>
                <a:latin typeface="Consolas" panose="020B0609020204030204" pitchFamily="49" charset="0"/>
              </a:rPr>
              <a:t>userHasPremiumAccount</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a:t>
            </a:r>
            <a:r>
              <a:rPr lang="fr-FR" sz="1600" b="0" dirty="0" err="1">
                <a:solidFill>
                  <a:srgbClr val="FF6F00"/>
                </a:solidFill>
                <a:effectLst/>
                <a:latin typeface="Consolas" panose="020B0609020204030204" pitchFamily="49" charset="0"/>
              </a:rPr>
              <a:t>true</a:t>
            </a:r>
            <a:endParaRPr lang="fr-FR" sz="1600" b="0" dirty="0">
              <a:solidFill>
                <a:srgbClr val="D4D4D4"/>
              </a:solidFill>
              <a:effectLst/>
              <a:latin typeface="Consolas" panose="020B0609020204030204" pitchFamily="49" charset="0"/>
            </a:endParaRPr>
          </a:p>
          <a:p>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 </a:t>
            </a:r>
            <a:r>
              <a:rPr lang="fr-FR" sz="1600" b="0" dirty="0" err="1">
                <a:solidFill>
                  <a:srgbClr val="9CDCFE"/>
                </a:solidFill>
                <a:effectLst/>
                <a:latin typeface="Consolas" panose="020B0609020204030204" pitchFamily="49" charset="0"/>
              </a:rPr>
              <a:t>userHasMegaPremiumAccount</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a:t>
            </a:r>
            <a:r>
              <a:rPr lang="fr-FR" sz="1600" b="0" dirty="0" err="1">
                <a:solidFill>
                  <a:srgbClr val="FF6F00"/>
                </a:solidFill>
                <a:effectLst/>
                <a:latin typeface="Consolas" panose="020B0609020204030204" pitchFamily="49" charset="0"/>
              </a:rPr>
              <a:t>true</a:t>
            </a:r>
            <a:endParaRPr lang="fr-FR" sz="1600" b="0" dirty="0">
              <a:solidFill>
                <a:srgbClr val="D4D4D4"/>
              </a:solidFill>
              <a:effectLst/>
              <a:latin typeface="Consolas" panose="020B0609020204030204" pitchFamily="49" charset="0"/>
            </a:endParaRPr>
          </a:p>
          <a:p>
            <a:br>
              <a:rPr lang="fr-FR" sz="1600" b="0" dirty="0">
                <a:solidFill>
                  <a:srgbClr val="D4D4D4"/>
                </a:solidFill>
                <a:effectLst/>
                <a:latin typeface="Consolas" panose="020B0609020204030204" pitchFamily="49" charset="0"/>
              </a:rPr>
            </a:br>
            <a:r>
              <a:rPr lang="fr-FR" sz="1600" b="0" dirty="0">
                <a:solidFill>
                  <a:srgbClr val="D4D4D4"/>
                </a:solidFill>
                <a:effectLst/>
                <a:latin typeface="Consolas" panose="020B0609020204030204" pitchFamily="49" charset="0"/>
              </a:rPr>
              <a:t>!</a:t>
            </a:r>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false</a:t>
            </a:r>
            <a:endParaRPr lang="fr-FR" sz="1600" b="0" dirty="0">
              <a:solidFill>
                <a:srgbClr val="D4D4D4"/>
              </a:solidFill>
              <a:effectLst/>
              <a:latin typeface="Consolas" panose="020B0609020204030204" pitchFamily="49" charset="0"/>
            </a:endParaRPr>
          </a:p>
          <a:p>
            <a:r>
              <a:rPr lang="fr-FR" sz="1600" b="0" dirty="0">
                <a:solidFill>
                  <a:srgbClr val="D4D4D4"/>
                </a:solidFill>
                <a:effectLst/>
                <a:latin typeface="Consolas" panose="020B0609020204030204" pitchFamily="49" charset="0"/>
              </a:rPr>
              <a:t>!</a:t>
            </a:r>
            <a:r>
              <a:rPr lang="fr-FR" sz="1600" b="0" dirty="0" err="1">
                <a:solidFill>
                  <a:srgbClr val="9CDCFE"/>
                </a:solidFill>
                <a:effectLst/>
                <a:latin typeface="Consolas" panose="020B0609020204030204" pitchFamily="49" charset="0"/>
              </a:rPr>
              <a:t>userHasMegaPremiumAccount</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a:t>
            </a:r>
            <a:r>
              <a:rPr lang="fr-FR" sz="1600" b="0" dirty="0" err="1">
                <a:solidFill>
                  <a:srgbClr val="FF6F00"/>
                </a:solidFill>
                <a:effectLst/>
                <a:latin typeface="Consolas" panose="020B0609020204030204" pitchFamily="49" charset="0"/>
              </a:rPr>
              <a:t>true</a:t>
            </a:r>
            <a:endParaRPr lang="fr-FR"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139434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Exercice 11</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4294967295"/>
          </p:nvPr>
        </p:nvSpPr>
        <p:spPr>
          <a:xfrm>
            <a:off x="1624012" y="2052638"/>
            <a:ext cx="8947150" cy="1935888"/>
          </a:xfrm>
          <a:solidFill>
            <a:schemeClr val="accent2"/>
          </a:solidFill>
        </p:spPr>
        <p:txBody>
          <a:bodyPr/>
          <a:lstStyle/>
          <a:p>
            <a:pPr marL="0" indent="0">
              <a:buNone/>
            </a:pPr>
            <a:r>
              <a:rPr lang="fr-FR" b="1" dirty="0"/>
              <a:t>Les opérateurs logiques</a:t>
            </a:r>
          </a:p>
          <a:p>
            <a:pPr marL="0" indent="0">
              <a:buNone/>
            </a:pPr>
            <a:r>
              <a:rPr lang="fr-CA" dirty="0"/>
              <a:t>Écrire la condition de la même manière que l’exercice précédent, en prenant en compte la nouvelle variable  </a:t>
            </a:r>
            <a:r>
              <a:rPr lang="fr-CA" b="1" dirty="0" err="1"/>
              <a:t>isControlParentalActive</a:t>
            </a:r>
            <a:r>
              <a:rPr lang="fr-CA" dirty="0"/>
              <a:t>  .</a:t>
            </a:r>
            <a:endParaRPr lang="fr-FR" dirty="0"/>
          </a:p>
        </p:txBody>
      </p:sp>
    </p:spTree>
    <p:extLst>
      <p:ext uri="{BB962C8B-B14F-4D97-AF65-F5344CB8AC3E}">
        <p14:creationId xmlns:p14="http://schemas.microsoft.com/office/powerpoint/2010/main" val="7763200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Le scope des variables</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vert="horz" lIns="91440" tIns="45720" rIns="91440" bIns="45720" rtlCol="0" anchor="t">
            <a:normAutofit/>
          </a:bodyPr>
          <a:lstStyle/>
          <a:p>
            <a:pPr marL="0" indent="0">
              <a:buNone/>
            </a:pPr>
            <a:r>
              <a:rPr lang="fr-CA" dirty="0"/>
              <a:t>En JavaScript, les variables créées par   </a:t>
            </a:r>
            <a:r>
              <a:rPr lang="fr-CA" i="1" dirty="0"/>
              <a:t>let</a:t>
            </a:r>
            <a:r>
              <a:rPr lang="fr-CA" dirty="0"/>
              <a:t>  ou   </a:t>
            </a:r>
            <a:r>
              <a:rPr lang="fr-CA" i="1" dirty="0" err="1"/>
              <a:t>const</a:t>
            </a:r>
            <a:r>
              <a:rPr lang="fr-CA" dirty="0"/>
              <a:t>  ne peuvent être vues ou utilisées qu'à l'intérieur du </a:t>
            </a:r>
            <a:r>
              <a:rPr lang="fr-CA" b="1" dirty="0"/>
              <a:t>bloc de code </a:t>
            </a:r>
            <a:r>
              <a:rPr lang="fr-CA" dirty="0"/>
              <a:t>dans lequel elles sont déclarées.</a:t>
            </a:r>
          </a:p>
          <a:p>
            <a:pPr marL="0" indent="0">
              <a:buNone/>
            </a:pPr>
            <a:endParaRPr lang="fr-CA" dirty="0"/>
          </a:p>
          <a:p>
            <a:pPr marL="0" indent="0">
              <a:buNone/>
            </a:pPr>
            <a:r>
              <a:rPr lang="fr-CA" dirty="0"/>
              <a:t>Un bloc de code, aussi souvent appelé </a:t>
            </a:r>
            <a:r>
              <a:rPr lang="fr-CA" b="1" dirty="0"/>
              <a:t>bloc</a:t>
            </a:r>
            <a:r>
              <a:rPr lang="fr-CA" dirty="0"/>
              <a:t> tout court, est une section de code incluse entre accolades  {}.</a:t>
            </a:r>
          </a:p>
          <a:p>
            <a:pPr marL="0" indent="0">
              <a:buNone/>
            </a:pPr>
            <a:endParaRPr lang="fr-CA" dirty="0"/>
          </a:p>
          <a:p>
            <a:pPr marL="0" indent="0">
              <a:buNone/>
            </a:pPr>
            <a:r>
              <a:rPr lang="fr-CA" dirty="0"/>
              <a:t>Ce phénomène est appelé </a:t>
            </a:r>
            <a:r>
              <a:rPr lang="fr-CA" b="1" dirty="0"/>
              <a:t>portée des variables </a:t>
            </a:r>
            <a:r>
              <a:rPr lang="fr-CA" dirty="0"/>
              <a:t>ou </a:t>
            </a:r>
            <a:r>
              <a:rPr lang="fr-CA" b="1" dirty="0"/>
              <a:t>block scope </a:t>
            </a:r>
            <a:r>
              <a:rPr lang="fr-CA" dirty="0"/>
              <a:t>(en anglais). </a:t>
            </a:r>
          </a:p>
        </p:txBody>
      </p:sp>
    </p:spTree>
    <p:extLst>
      <p:ext uri="{BB962C8B-B14F-4D97-AF65-F5344CB8AC3E}">
        <p14:creationId xmlns:p14="http://schemas.microsoft.com/office/powerpoint/2010/main" val="34471540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781050"/>
          </a:xfrm>
        </p:spPr>
        <p:txBody>
          <a:bodyPr/>
          <a:lstStyle/>
          <a:p>
            <a:pPr algn="ctr"/>
            <a:r>
              <a:rPr lang="fr-FR" b="1" dirty="0">
                <a:solidFill>
                  <a:srgbClr val="0070C0"/>
                </a:solidFill>
              </a:rPr>
              <a:t>Le scope des variables</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100137" y="1519238"/>
            <a:ext cx="9985375" cy="4957762"/>
          </a:xfrm>
        </p:spPr>
        <p:txBody>
          <a:bodyPr>
            <a:normAutofit/>
          </a:bodyPr>
          <a:lstStyle/>
          <a:p>
            <a:pPr marL="0" indent="0">
              <a:buNone/>
            </a:pPr>
            <a:r>
              <a:rPr lang="fr-CA" dirty="0"/>
              <a:t>Exemple :</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r>
              <a:rPr lang="fr-CA" dirty="0"/>
              <a:t>Chaque bloc est représenté par une couleur différente.</a:t>
            </a:r>
          </a:p>
          <a:p>
            <a:pPr marL="0" indent="0">
              <a:buNone/>
            </a:pPr>
            <a:r>
              <a:rPr lang="fr-CA" dirty="0"/>
              <a:t>il n'y a pas de variable   </a:t>
            </a:r>
            <a:r>
              <a:rPr lang="fr-CA" dirty="0" err="1"/>
              <a:t>welcomeMessage</a:t>
            </a:r>
            <a:r>
              <a:rPr lang="fr-CA" dirty="0"/>
              <a:t>  de déclaré en dehors des blocs, ce qui remonte une erreur</a:t>
            </a:r>
          </a:p>
        </p:txBody>
      </p:sp>
      <p:sp>
        <p:nvSpPr>
          <p:cNvPr id="4" name="Rectangle 3">
            <a:extLst>
              <a:ext uri="{FF2B5EF4-FFF2-40B4-BE49-F238E27FC236}">
                <a16:creationId xmlns:a16="http://schemas.microsoft.com/office/drawing/2014/main" id="{896AEE79-F85D-477F-AF8A-4557138A09F4}"/>
              </a:ext>
            </a:extLst>
          </p:cNvPr>
          <p:cNvSpPr/>
          <p:nvPr/>
        </p:nvSpPr>
        <p:spPr>
          <a:xfrm>
            <a:off x="2029140" y="2276679"/>
            <a:ext cx="8123583" cy="2300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 </a:t>
            </a:r>
            <a:r>
              <a:rPr lang="fr-FR" sz="1600" b="0" dirty="0" err="1">
                <a:solidFill>
                  <a:srgbClr val="569CD6"/>
                </a:solidFill>
                <a:effectLst/>
                <a:latin typeface="Consolas" panose="020B0609020204030204" pitchFamily="49" charset="0"/>
              </a:rPr>
              <a:t>true</a:t>
            </a:r>
            <a:r>
              <a:rPr lang="fr-FR" sz="1600" b="0" dirty="0">
                <a:solidFill>
                  <a:srgbClr val="D4D4D4"/>
                </a:solidFill>
                <a:effectLst/>
                <a:latin typeface="Consolas" panose="020B0609020204030204" pitchFamily="49" charset="0"/>
              </a:rPr>
              <a:t>;</a:t>
            </a:r>
          </a:p>
          <a:p>
            <a:br>
              <a:rPr lang="fr-FR" sz="1600" b="0" dirty="0">
                <a:solidFill>
                  <a:srgbClr val="D4D4D4"/>
                </a:solidFill>
                <a:effectLst/>
                <a:latin typeface="Consolas" panose="020B0609020204030204" pitchFamily="49" charset="0"/>
              </a:rPr>
            </a:br>
            <a:r>
              <a:rPr lang="fr-FR" sz="1600" b="0" dirty="0">
                <a:solidFill>
                  <a:srgbClr val="C586C0"/>
                </a:solidFill>
                <a:effectLst/>
                <a:latin typeface="Consolas" panose="020B0609020204030204" pitchFamily="49" charset="0"/>
              </a:rPr>
              <a:t>if</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a:t>
            </a:r>
            <a:r>
              <a:rPr lang="fr-FR" sz="1600" b="0" dirty="0">
                <a:solidFill>
                  <a:srgbClr val="D4D4D4"/>
                </a:solidFill>
                <a:effectLst/>
                <a:highlight>
                  <a:srgbClr val="008000"/>
                </a:highlight>
                <a:latin typeface="Consolas" panose="020B0609020204030204" pitchFamily="49" charset="0"/>
              </a:rPr>
              <a:t>{</a:t>
            </a:r>
          </a:p>
          <a:p>
            <a:r>
              <a:rPr lang="fr-FR" sz="1600" b="0" dirty="0">
                <a:solidFill>
                  <a:srgbClr val="D4D4D4"/>
                </a:solidFill>
                <a:effectLst/>
                <a:highlight>
                  <a:srgbClr val="008000"/>
                </a:highlight>
                <a:latin typeface="Consolas" panose="020B0609020204030204" pitchFamily="49" charset="0"/>
              </a:rPr>
              <a:t>   </a:t>
            </a:r>
            <a:r>
              <a:rPr lang="fr-FR" sz="1600" b="0" dirty="0">
                <a:solidFill>
                  <a:srgbClr val="569CD6"/>
                </a:solidFill>
                <a:effectLst/>
                <a:highlight>
                  <a:srgbClr val="008000"/>
                </a:highlight>
                <a:latin typeface="Consolas" panose="020B0609020204030204" pitchFamily="49" charset="0"/>
              </a:rPr>
              <a:t>let</a:t>
            </a:r>
            <a:r>
              <a:rPr lang="fr-FR" sz="1600" b="0" dirty="0">
                <a:solidFill>
                  <a:srgbClr val="D4D4D4"/>
                </a:solidFill>
                <a:effectLst/>
                <a:highlight>
                  <a:srgbClr val="008000"/>
                </a:highlight>
                <a:latin typeface="Consolas" panose="020B0609020204030204" pitchFamily="49" charset="0"/>
              </a:rPr>
              <a:t> </a:t>
            </a:r>
            <a:r>
              <a:rPr lang="fr-FR" sz="1600" b="0" dirty="0" err="1">
                <a:solidFill>
                  <a:srgbClr val="9CDCFE"/>
                </a:solidFill>
                <a:effectLst/>
                <a:highlight>
                  <a:srgbClr val="008000"/>
                </a:highlight>
                <a:latin typeface="Consolas" panose="020B0609020204030204" pitchFamily="49" charset="0"/>
              </a:rPr>
              <a:t>welcomeMessage</a:t>
            </a:r>
            <a:r>
              <a:rPr lang="fr-FR" sz="1600" b="0" dirty="0">
                <a:solidFill>
                  <a:srgbClr val="D4D4D4"/>
                </a:solidFill>
                <a:effectLst/>
                <a:highlight>
                  <a:srgbClr val="008000"/>
                </a:highlight>
                <a:latin typeface="Consolas" panose="020B0609020204030204" pitchFamily="49" charset="0"/>
              </a:rPr>
              <a:t> = </a:t>
            </a:r>
            <a:r>
              <a:rPr lang="fr-FR" sz="1600" b="0" dirty="0">
                <a:solidFill>
                  <a:srgbClr val="CE9178"/>
                </a:solidFill>
                <a:effectLst/>
                <a:highlight>
                  <a:srgbClr val="008000"/>
                </a:highlight>
                <a:latin typeface="Consolas" panose="020B0609020204030204" pitchFamily="49" charset="0"/>
              </a:rPr>
              <a:t>'</a:t>
            </a:r>
            <a:r>
              <a:rPr lang="fr-FR" sz="1600" b="0" dirty="0" err="1">
                <a:solidFill>
                  <a:srgbClr val="CE9178"/>
                </a:solidFill>
                <a:effectLst/>
                <a:highlight>
                  <a:srgbClr val="008000"/>
                </a:highlight>
                <a:latin typeface="Consolas" panose="020B0609020204030204" pitchFamily="49" charset="0"/>
              </a:rPr>
              <a:t>Welcome</a:t>
            </a:r>
            <a:r>
              <a:rPr lang="fr-FR" sz="1600" b="0" dirty="0">
                <a:solidFill>
                  <a:srgbClr val="CE9178"/>
                </a:solidFill>
                <a:effectLst/>
                <a:highlight>
                  <a:srgbClr val="008000"/>
                </a:highlight>
                <a:latin typeface="Consolas" panose="020B0609020204030204" pitchFamily="49" charset="0"/>
              </a:rPr>
              <a:t> back!'</a:t>
            </a:r>
            <a:r>
              <a:rPr lang="fr-FR" sz="1600" b="0" dirty="0">
                <a:solidFill>
                  <a:srgbClr val="D4D4D4"/>
                </a:solidFill>
                <a:effectLst/>
                <a:highlight>
                  <a:srgbClr val="008000"/>
                </a:highlight>
                <a:latin typeface="Consolas" panose="020B0609020204030204" pitchFamily="49" charset="0"/>
              </a:rPr>
              <a:t>;</a:t>
            </a:r>
          </a:p>
          <a:p>
            <a:r>
              <a:rPr lang="fr-FR" sz="1600" b="0" dirty="0">
                <a:solidFill>
                  <a:srgbClr val="D4D4D4"/>
                </a:solidFill>
                <a:effectLst/>
                <a:highlight>
                  <a:srgbClr val="008000"/>
                </a:highlight>
                <a:latin typeface="Consolas" panose="020B0609020204030204" pitchFamily="49" charset="0"/>
              </a:rPr>
              <a:t>}</a:t>
            </a:r>
            <a:r>
              <a:rPr lang="fr-FR" sz="1600" b="0" dirty="0">
                <a:solidFill>
                  <a:srgbClr val="D4D4D4"/>
                </a:solidFill>
                <a:effectLst/>
                <a:latin typeface="Consolas" panose="020B0609020204030204" pitchFamily="49" charset="0"/>
              </a:rPr>
              <a:t> </a:t>
            </a:r>
            <a:r>
              <a:rPr lang="fr-FR" sz="1600" b="0" dirty="0" err="1">
                <a:solidFill>
                  <a:srgbClr val="C586C0"/>
                </a:solidFill>
                <a:effectLst/>
                <a:latin typeface="Consolas" panose="020B0609020204030204" pitchFamily="49" charset="0"/>
              </a:rPr>
              <a:t>else</a:t>
            </a:r>
            <a:r>
              <a:rPr lang="fr-FR" sz="1600" b="0" dirty="0">
                <a:solidFill>
                  <a:srgbClr val="D4D4D4"/>
                </a:solidFill>
                <a:effectLst/>
                <a:latin typeface="Consolas" panose="020B0609020204030204" pitchFamily="49" charset="0"/>
              </a:rPr>
              <a:t> </a:t>
            </a:r>
            <a:r>
              <a:rPr lang="fr-FR" sz="1600" b="0" dirty="0">
                <a:solidFill>
                  <a:srgbClr val="D4D4D4"/>
                </a:solidFill>
                <a:effectLst/>
                <a:highlight>
                  <a:srgbClr val="800080"/>
                </a:highlight>
                <a:latin typeface="Consolas" panose="020B0609020204030204" pitchFamily="49" charset="0"/>
              </a:rPr>
              <a:t>{</a:t>
            </a:r>
          </a:p>
          <a:p>
            <a:r>
              <a:rPr lang="fr-FR" sz="1600" b="0" dirty="0">
                <a:solidFill>
                  <a:srgbClr val="D4D4D4"/>
                </a:solidFill>
                <a:effectLst/>
                <a:highlight>
                  <a:srgbClr val="800080"/>
                </a:highlight>
                <a:latin typeface="Consolas" panose="020B0609020204030204" pitchFamily="49" charset="0"/>
              </a:rPr>
              <a:t>   </a:t>
            </a:r>
            <a:r>
              <a:rPr lang="fr-FR" sz="1600" b="0" dirty="0">
                <a:solidFill>
                  <a:srgbClr val="569CD6"/>
                </a:solidFill>
                <a:effectLst/>
                <a:highlight>
                  <a:srgbClr val="800080"/>
                </a:highlight>
                <a:latin typeface="Consolas" panose="020B0609020204030204" pitchFamily="49" charset="0"/>
              </a:rPr>
              <a:t>let</a:t>
            </a:r>
            <a:r>
              <a:rPr lang="fr-FR" sz="1600" b="0" dirty="0">
                <a:solidFill>
                  <a:srgbClr val="D4D4D4"/>
                </a:solidFill>
                <a:effectLst/>
                <a:highlight>
                  <a:srgbClr val="800080"/>
                </a:highlight>
                <a:latin typeface="Consolas" panose="020B0609020204030204" pitchFamily="49" charset="0"/>
              </a:rPr>
              <a:t> </a:t>
            </a:r>
            <a:r>
              <a:rPr lang="fr-FR" sz="1600" b="0" dirty="0" err="1">
                <a:solidFill>
                  <a:srgbClr val="9CDCFE"/>
                </a:solidFill>
                <a:effectLst/>
                <a:highlight>
                  <a:srgbClr val="800080"/>
                </a:highlight>
                <a:latin typeface="Consolas" panose="020B0609020204030204" pitchFamily="49" charset="0"/>
              </a:rPr>
              <a:t>welcomeMessage</a:t>
            </a:r>
            <a:r>
              <a:rPr lang="fr-FR" sz="1600" b="0" dirty="0">
                <a:solidFill>
                  <a:srgbClr val="D4D4D4"/>
                </a:solidFill>
                <a:effectLst/>
                <a:highlight>
                  <a:srgbClr val="800080"/>
                </a:highlight>
                <a:latin typeface="Consolas" panose="020B0609020204030204" pitchFamily="49" charset="0"/>
              </a:rPr>
              <a:t> = </a:t>
            </a:r>
            <a:r>
              <a:rPr lang="fr-FR" sz="1600" b="0" dirty="0">
                <a:solidFill>
                  <a:srgbClr val="CE9178"/>
                </a:solidFill>
                <a:effectLst/>
                <a:highlight>
                  <a:srgbClr val="800080"/>
                </a:highlight>
                <a:latin typeface="Consolas" panose="020B0609020204030204" pitchFamily="49" charset="0"/>
              </a:rPr>
              <a:t>'</a:t>
            </a:r>
            <a:r>
              <a:rPr lang="fr-FR" sz="1600" b="0" dirty="0" err="1">
                <a:solidFill>
                  <a:srgbClr val="CE9178"/>
                </a:solidFill>
                <a:effectLst/>
                <a:highlight>
                  <a:srgbClr val="800080"/>
                </a:highlight>
                <a:latin typeface="Consolas" panose="020B0609020204030204" pitchFamily="49" charset="0"/>
              </a:rPr>
              <a:t>Welcome</a:t>
            </a:r>
            <a:r>
              <a:rPr lang="fr-FR" sz="1600" b="0" dirty="0">
                <a:solidFill>
                  <a:srgbClr val="CE9178"/>
                </a:solidFill>
                <a:effectLst/>
                <a:highlight>
                  <a:srgbClr val="800080"/>
                </a:highlight>
                <a:latin typeface="Consolas" panose="020B0609020204030204" pitchFamily="49" charset="0"/>
              </a:rPr>
              <a:t> new user!'</a:t>
            </a:r>
            <a:r>
              <a:rPr lang="fr-FR" sz="1600" b="0" dirty="0">
                <a:solidFill>
                  <a:srgbClr val="D4D4D4"/>
                </a:solidFill>
                <a:effectLst/>
                <a:highlight>
                  <a:srgbClr val="800080"/>
                </a:highlight>
                <a:latin typeface="Consolas" panose="020B0609020204030204" pitchFamily="49" charset="0"/>
              </a:rPr>
              <a:t>;</a:t>
            </a:r>
          </a:p>
          <a:p>
            <a:r>
              <a:rPr lang="fr-FR" sz="1600" b="0" dirty="0">
                <a:solidFill>
                  <a:srgbClr val="D4D4D4"/>
                </a:solidFill>
                <a:effectLst/>
                <a:highlight>
                  <a:srgbClr val="800080"/>
                </a:highlight>
                <a:latin typeface="Consolas" panose="020B0609020204030204" pitchFamily="49" charset="0"/>
              </a:rPr>
              <a:t>}</a:t>
            </a:r>
          </a:p>
          <a:p>
            <a:br>
              <a:rPr lang="fr-FR" sz="1600" b="0" dirty="0">
                <a:solidFill>
                  <a:srgbClr val="D4D4D4"/>
                </a:solidFill>
                <a:effectLst/>
                <a:latin typeface="Consolas" panose="020B0609020204030204" pitchFamily="49" charset="0"/>
              </a:rPr>
            </a:br>
            <a:r>
              <a:rPr lang="fr-FR" sz="1600" b="0" dirty="0">
                <a:solidFill>
                  <a:srgbClr val="9CDCFE"/>
                </a:solidFill>
                <a:effectLst/>
                <a:latin typeface="Consolas" panose="020B0609020204030204" pitchFamily="49" charset="0"/>
              </a:rPr>
              <a:t>console</a:t>
            </a:r>
            <a:r>
              <a:rPr lang="fr-FR" sz="1600" b="0" dirty="0">
                <a:solidFill>
                  <a:srgbClr val="D4D4D4"/>
                </a:solidFill>
                <a:effectLst/>
                <a:latin typeface="Consolas" panose="020B0609020204030204" pitchFamily="49" charset="0"/>
              </a:rPr>
              <a:t>.</a:t>
            </a:r>
            <a:r>
              <a:rPr lang="fr-FR" sz="1600" b="0" dirty="0">
                <a:solidFill>
                  <a:srgbClr val="DCDCAA"/>
                </a:solidFill>
                <a:effectLst/>
                <a:latin typeface="Consolas" panose="020B0609020204030204" pitchFamily="49" charset="0"/>
              </a:rPr>
              <a:t>log</a:t>
            </a:r>
            <a:r>
              <a:rPr lang="fr-FR" sz="1600" b="0" dirty="0">
                <a:solidFill>
                  <a:srgbClr val="D4D4D4"/>
                </a:solidFill>
                <a:effectLst/>
                <a:latin typeface="Consolas" panose="020B0609020204030204" pitchFamily="49" charset="0"/>
              </a:rPr>
              <a:t>(</a:t>
            </a:r>
            <a:r>
              <a:rPr lang="fr-FR" sz="1600" b="0" dirty="0" err="1">
                <a:solidFill>
                  <a:srgbClr val="9CDCFE"/>
                </a:solidFill>
                <a:effectLst/>
                <a:latin typeface="Consolas" panose="020B0609020204030204" pitchFamily="49" charset="0"/>
              </a:rPr>
              <a:t>welcomeMessage</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renvoie une erreur</a:t>
            </a:r>
            <a:endParaRPr lang="fr-FR"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9366770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828675"/>
          </a:xfrm>
        </p:spPr>
        <p:txBody>
          <a:bodyPr/>
          <a:lstStyle/>
          <a:p>
            <a:pPr algn="ctr"/>
            <a:r>
              <a:rPr lang="fr-FR" b="1" dirty="0">
                <a:solidFill>
                  <a:srgbClr val="0070C0"/>
                </a:solidFill>
              </a:rPr>
              <a:t>Le scope des variables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243012" y="1519238"/>
            <a:ext cx="9699625" cy="4195762"/>
          </a:xfrm>
        </p:spPr>
        <p:txBody>
          <a:bodyPr>
            <a:normAutofit/>
          </a:bodyPr>
          <a:lstStyle/>
          <a:p>
            <a:pPr marL="0" indent="0">
              <a:buNone/>
            </a:pPr>
            <a:r>
              <a:rPr lang="fr-CA" dirty="0"/>
              <a:t>Pour cet exemple, une bonne méthode sera de déclarer la variable dans la portée extérieure ou ce que nous appelons le scope parent, puis de la modifier à l'intérieur des blocs if  /  </a:t>
            </a:r>
            <a:r>
              <a:rPr lang="fr-CA" dirty="0" err="1"/>
              <a:t>else</a:t>
            </a:r>
            <a:endParaRPr lang="fr-CA" dirty="0"/>
          </a:p>
        </p:txBody>
      </p:sp>
      <p:sp>
        <p:nvSpPr>
          <p:cNvPr id="4" name="Rectangle 3">
            <a:extLst>
              <a:ext uri="{FF2B5EF4-FFF2-40B4-BE49-F238E27FC236}">
                <a16:creationId xmlns:a16="http://schemas.microsoft.com/office/drawing/2014/main" id="{896AEE79-F85D-477F-AF8A-4557138A09F4}"/>
              </a:ext>
            </a:extLst>
          </p:cNvPr>
          <p:cNvSpPr/>
          <p:nvPr/>
        </p:nvSpPr>
        <p:spPr>
          <a:xfrm>
            <a:off x="2038665" y="3286474"/>
            <a:ext cx="8123583" cy="27221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 </a:t>
            </a:r>
            <a:r>
              <a:rPr lang="fr-FR" sz="1600" b="0" dirty="0" err="1">
                <a:solidFill>
                  <a:srgbClr val="569CD6"/>
                </a:solidFill>
                <a:effectLst/>
                <a:latin typeface="Consolas" panose="020B0609020204030204" pitchFamily="49" charset="0"/>
              </a:rPr>
              <a:t>true</a:t>
            </a:r>
            <a:r>
              <a:rPr lang="fr-FR" sz="1600" b="0" dirty="0">
                <a:solidFill>
                  <a:srgbClr val="D4D4D4"/>
                </a:solidFill>
                <a:effectLst/>
                <a:latin typeface="Consolas" panose="020B0609020204030204" pitchFamily="49" charset="0"/>
              </a:rPr>
              <a:t>;</a:t>
            </a: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welcomeMessage</a:t>
            </a:r>
            <a:r>
              <a:rPr lang="fr-FR" sz="1600" b="0" dirty="0">
                <a:solidFill>
                  <a:srgbClr val="D4D4D4"/>
                </a:solidFill>
                <a:effectLst/>
                <a:latin typeface="Consolas" panose="020B0609020204030204" pitchFamily="49" charset="0"/>
              </a:rPr>
              <a:t> = </a:t>
            </a:r>
            <a:r>
              <a:rPr lang="fr-FR" sz="1600" b="0" dirty="0">
                <a:solidFill>
                  <a:srgbClr val="CE9178"/>
                </a:solidFill>
                <a:effectLst/>
                <a:latin typeface="Consolas" panose="020B0609020204030204" pitchFamily="49" charset="0"/>
              </a:rPr>
              <a:t>''</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déclarer la variable ici</a:t>
            </a:r>
            <a:endParaRPr lang="fr-FR" sz="1600" b="0" dirty="0">
              <a:solidFill>
                <a:srgbClr val="D4D4D4"/>
              </a:solidFill>
              <a:effectLst/>
              <a:latin typeface="Consolas" panose="020B0609020204030204" pitchFamily="49" charset="0"/>
            </a:endParaRPr>
          </a:p>
          <a:p>
            <a:br>
              <a:rPr lang="fr-FR" sz="1600" b="0" dirty="0">
                <a:solidFill>
                  <a:srgbClr val="D4D4D4"/>
                </a:solidFill>
                <a:effectLst/>
                <a:latin typeface="Consolas" panose="020B0609020204030204" pitchFamily="49" charset="0"/>
              </a:rPr>
            </a:br>
            <a:r>
              <a:rPr lang="fr-FR" sz="1600" b="0" dirty="0">
                <a:solidFill>
                  <a:srgbClr val="C586C0"/>
                </a:solidFill>
                <a:effectLst/>
                <a:latin typeface="Consolas" panose="020B0609020204030204" pitchFamily="49" charset="0"/>
              </a:rPr>
              <a:t>if</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a:t>
            </a:r>
          </a:p>
          <a:p>
            <a:r>
              <a:rPr lang="fr-FR" sz="1600" b="0" dirty="0" err="1">
                <a:solidFill>
                  <a:srgbClr val="9CDCFE"/>
                </a:solidFill>
                <a:effectLst/>
                <a:latin typeface="Consolas" panose="020B0609020204030204" pitchFamily="49" charset="0"/>
              </a:rPr>
              <a:t>welcomeMessage</a:t>
            </a:r>
            <a:r>
              <a:rPr lang="fr-FR" sz="1600" b="0" dirty="0">
                <a:solidFill>
                  <a:srgbClr val="D4D4D4"/>
                </a:solidFill>
                <a:effectLst/>
                <a:latin typeface="Consolas" panose="020B0609020204030204" pitchFamily="49" charset="0"/>
              </a:rPr>
              <a:t> = </a:t>
            </a:r>
            <a:r>
              <a:rPr lang="fr-FR" sz="1600" b="0" dirty="0">
                <a:solidFill>
                  <a:srgbClr val="CE9178"/>
                </a:solidFill>
                <a:effectLst/>
                <a:latin typeface="Consolas" panose="020B0609020204030204" pitchFamily="49" charset="0"/>
              </a:rPr>
              <a:t>'</a:t>
            </a:r>
            <a:r>
              <a:rPr lang="fr-FR" sz="1600" b="0" dirty="0" err="1">
                <a:solidFill>
                  <a:srgbClr val="CE9178"/>
                </a:solidFill>
                <a:effectLst/>
                <a:latin typeface="Consolas" panose="020B0609020204030204" pitchFamily="49" charset="0"/>
              </a:rPr>
              <a:t>Welcome</a:t>
            </a:r>
            <a:r>
              <a:rPr lang="fr-FR" sz="1600" b="0" dirty="0">
                <a:solidFill>
                  <a:srgbClr val="CE9178"/>
                </a:solidFill>
                <a:effectLst/>
                <a:latin typeface="Consolas" panose="020B0609020204030204" pitchFamily="49" charset="0"/>
              </a:rPr>
              <a:t> back!'</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modifier la variable extérieure</a:t>
            </a:r>
            <a:endParaRPr lang="fr-FR" sz="1600" b="0" dirty="0">
              <a:solidFill>
                <a:srgbClr val="D4D4D4"/>
              </a:solidFill>
              <a:effectLst/>
              <a:latin typeface="Consolas" panose="020B0609020204030204" pitchFamily="49" charset="0"/>
            </a:endParaRPr>
          </a:p>
          <a:p>
            <a:r>
              <a:rPr lang="fr-FR" sz="1600" b="0" dirty="0">
                <a:solidFill>
                  <a:srgbClr val="D4D4D4"/>
                </a:solidFill>
                <a:effectLst/>
                <a:latin typeface="Consolas" panose="020B0609020204030204" pitchFamily="49" charset="0"/>
              </a:rPr>
              <a:t>} </a:t>
            </a:r>
            <a:r>
              <a:rPr lang="fr-FR" sz="1600" b="0" dirty="0" err="1">
                <a:solidFill>
                  <a:srgbClr val="C586C0"/>
                </a:solidFill>
                <a:effectLst/>
                <a:latin typeface="Consolas" panose="020B0609020204030204" pitchFamily="49" charset="0"/>
              </a:rPr>
              <a:t>else</a:t>
            </a:r>
            <a:r>
              <a:rPr lang="fr-FR" sz="1600" b="0" dirty="0">
                <a:solidFill>
                  <a:srgbClr val="D4D4D4"/>
                </a:solidFill>
                <a:effectLst/>
                <a:latin typeface="Consolas" panose="020B0609020204030204" pitchFamily="49" charset="0"/>
              </a:rPr>
              <a:t> {</a:t>
            </a:r>
          </a:p>
          <a:p>
            <a:r>
              <a:rPr lang="fr-FR" sz="1600" b="0" dirty="0" err="1">
                <a:solidFill>
                  <a:srgbClr val="9CDCFE"/>
                </a:solidFill>
                <a:effectLst/>
                <a:latin typeface="Consolas" panose="020B0609020204030204" pitchFamily="49" charset="0"/>
              </a:rPr>
              <a:t>welcomeMessage</a:t>
            </a:r>
            <a:r>
              <a:rPr lang="fr-FR" sz="1600" b="0" dirty="0">
                <a:solidFill>
                  <a:srgbClr val="D4D4D4"/>
                </a:solidFill>
                <a:effectLst/>
                <a:latin typeface="Consolas" panose="020B0609020204030204" pitchFamily="49" charset="0"/>
              </a:rPr>
              <a:t> = </a:t>
            </a:r>
            <a:r>
              <a:rPr lang="fr-FR" sz="1600" b="0" dirty="0">
                <a:solidFill>
                  <a:srgbClr val="CE9178"/>
                </a:solidFill>
                <a:effectLst/>
                <a:latin typeface="Consolas" panose="020B0609020204030204" pitchFamily="49" charset="0"/>
              </a:rPr>
              <a:t>'</a:t>
            </a:r>
            <a:r>
              <a:rPr lang="fr-FR" sz="1600" b="0" dirty="0" err="1">
                <a:solidFill>
                  <a:srgbClr val="CE9178"/>
                </a:solidFill>
                <a:effectLst/>
                <a:latin typeface="Consolas" panose="020B0609020204030204" pitchFamily="49" charset="0"/>
              </a:rPr>
              <a:t>Welcome</a:t>
            </a:r>
            <a:r>
              <a:rPr lang="fr-FR" sz="1600" b="0" dirty="0">
                <a:solidFill>
                  <a:srgbClr val="CE9178"/>
                </a:solidFill>
                <a:effectLst/>
                <a:latin typeface="Consolas" panose="020B0609020204030204" pitchFamily="49" charset="0"/>
              </a:rPr>
              <a:t> new user!'</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modifier la variable extérieure</a:t>
            </a:r>
            <a:endParaRPr lang="fr-FR" sz="1600" b="0" dirty="0">
              <a:solidFill>
                <a:srgbClr val="D4D4D4"/>
              </a:solidFill>
              <a:effectLst/>
              <a:latin typeface="Consolas" panose="020B0609020204030204" pitchFamily="49" charset="0"/>
            </a:endParaRPr>
          </a:p>
          <a:p>
            <a:r>
              <a:rPr lang="fr-FR" sz="1600" b="0" dirty="0">
                <a:solidFill>
                  <a:srgbClr val="D4D4D4"/>
                </a:solidFill>
                <a:effectLst/>
                <a:latin typeface="Consolas" panose="020B0609020204030204" pitchFamily="49" charset="0"/>
              </a:rPr>
              <a:t>}</a:t>
            </a:r>
          </a:p>
          <a:p>
            <a:br>
              <a:rPr lang="fr-FR" sz="1600" b="0" dirty="0">
                <a:solidFill>
                  <a:srgbClr val="D4D4D4"/>
                </a:solidFill>
                <a:effectLst/>
                <a:latin typeface="Consolas" panose="020B0609020204030204" pitchFamily="49" charset="0"/>
              </a:rPr>
            </a:br>
            <a:r>
              <a:rPr lang="fr-FR" sz="1600" b="0" dirty="0">
                <a:solidFill>
                  <a:srgbClr val="9CDCFE"/>
                </a:solidFill>
                <a:effectLst/>
                <a:latin typeface="Consolas" panose="020B0609020204030204" pitchFamily="49" charset="0"/>
              </a:rPr>
              <a:t>console</a:t>
            </a:r>
            <a:r>
              <a:rPr lang="fr-FR" sz="1600" b="0" dirty="0">
                <a:solidFill>
                  <a:srgbClr val="D4D4D4"/>
                </a:solidFill>
                <a:effectLst/>
                <a:latin typeface="Consolas" panose="020B0609020204030204" pitchFamily="49" charset="0"/>
              </a:rPr>
              <a:t>.</a:t>
            </a:r>
            <a:r>
              <a:rPr lang="fr-FR" sz="1600" b="0" dirty="0">
                <a:solidFill>
                  <a:srgbClr val="DCDCAA"/>
                </a:solidFill>
                <a:effectLst/>
                <a:latin typeface="Consolas" panose="020B0609020204030204" pitchFamily="49" charset="0"/>
              </a:rPr>
              <a:t>log</a:t>
            </a:r>
            <a:r>
              <a:rPr lang="fr-FR" sz="1600" b="0" dirty="0">
                <a:solidFill>
                  <a:srgbClr val="D4D4D4"/>
                </a:solidFill>
                <a:effectLst/>
                <a:latin typeface="Consolas" panose="020B0609020204030204" pitchFamily="49" charset="0"/>
              </a:rPr>
              <a:t>(</a:t>
            </a:r>
            <a:r>
              <a:rPr lang="fr-FR" sz="1600" b="0" dirty="0" err="1">
                <a:solidFill>
                  <a:srgbClr val="9CDCFE"/>
                </a:solidFill>
                <a:effectLst/>
                <a:latin typeface="Consolas" panose="020B0609020204030204" pitchFamily="49" charset="0"/>
              </a:rPr>
              <a:t>welcomeMessage</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imprime '</a:t>
            </a:r>
            <a:r>
              <a:rPr lang="fr-FR" sz="1600" b="0" dirty="0" err="1">
                <a:solidFill>
                  <a:srgbClr val="FF6F00"/>
                </a:solidFill>
                <a:effectLst/>
                <a:latin typeface="Consolas" panose="020B0609020204030204" pitchFamily="49" charset="0"/>
              </a:rPr>
              <a:t>Welcome</a:t>
            </a:r>
            <a:r>
              <a:rPr lang="fr-FR" sz="1600" b="0" dirty="0">
                <a:solidFill>
                  <a:srgbClr val="FF6F00"/>
                </a:solidFill>
                <a:effectLst/>
                <a:latin typeface="Consolas" panose="020B0609020204030204" pitchFamily="49" charset="0"/>
              </a:rPr>
              <a:t> back!'</a:t>
            </a:r>
            <a:endParaRPr lang="fr-FR"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921097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Les instructions switch</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538413"/>
            <a:ext cx="8947150" cy="3709987"/>
          </a:xfrm>
        </p:spPr>
        <p:txBody>
          <a:bodyPr vert="horz" lIns="91440" tIns="45720" rIns="91440" bIns="45720" rtlCol="0" anchor="t">
            <a:normAutofit/>
          </a:bodyPr>
          <a:lstStyle/>
          <a:p>
            <a:pPr marL="0" indent="0">
              <a:buNone/>
            </a:pPr>
            <a:r>
              <a:rPr lang="fr-CA" dirty="0"/>
              <a:t>Pour vérifier la valeur d'une variable par rapport à une liste de valeurs attendues, et réagir en conséquence, nous utilisons l'instruction   </a:t>
            </a:r>
            <a:r>
              <a:rPr lang="fr-CA" b="1" i="1" dirty="0"/>
              <a:t>switch</a:t>
            </a:r>
            <a:r>
              <a:rPr lang="fr-CA" i="1" dirty="0"/>
              <a:t>.</a:t>
            </a:r>
          </a:p>
          <a:p>
            <a:pPr marL="0" indent="0">
              <a:buNone/>
            </a:pPr>
            <a:r>
              <a:rPr lang="fr-CA" dirty="0"/>
              <a:t>Exemple</a:t>
            </a:r>
            <a:r>
              <a:rPr lang="fr-CA" i="1" dirty="0"/>
              <a:t> </a:t>
            </a:r>
            <a:r>
              <a:rPr lang="fr-CA" dirty="0"/>
              <a:t>: Supposons que vous ayez quelques objets utilisateurs. Vous souhaitez vérifier le type de compte de chaque utilisateur, pour envoyer un message personnalisé.</a:t>
            </a:r>
            <a:endParaRPr lang="fr-CA" dirty="0">
              <a:cs typeface="Calibri"/>
            </a:endParaRPr>
          </a:p>
        </p:txBody>
      </p:sp>
    </p:spTree>
    <p:extLst>
      <p:ext uri="{BB962C8B-B14F-4D97-AF65-F5344CB8AC3E}">
        <p14:creationId xmlns:p14="http://schemas.microsoft.com/office/powerpoint/2010/main" val="17423447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Les instructions switch</a:t>
            </a:r>
            <a:endParaRPr lang="fr-FR" b="1" dirty="0">
              <a:solidFill>
                <a:srgbClr val="0070C0"/>
              </a:solidFill>
              <a:cs typeface="Calibri Light"/>
            </a:endParaRPr>
          </a:p>
        </p:txBody>
      </p:sp>
      <p:sp>
        <p:nvSpPr>
          <p:cNvPr id="5" name="Espace réservé du contenu 4">
            <a:extLst>
              <a:ext uri="{FF2B5EF4-FFF2-40B4-BE49-F238E27FC236}">
                <a16:creationId xmlns:a16="http://schemas.microsoft.com/office/drawing/2014/main" id="{F323FAFB-377C-45A2-8160-99C648DF0E8C}"/>
              </a:ext>
            </a:extLst>
          </p:cNvPr>
          <p:cNvSpPr>
            <a:spLocks noGrp="1"/>
          </p:cNvSpPr>
          <p:nvPr>
            <p:ph idx="4294967295"/>
          </p:nvPr>
        </p:nvSpPr>
        <p:spPr>
          <a:xfrm>
            <a:off x="1624012" y="2052638"/>
            <a:ext cx="8947150" cy="41957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normAutofit fontScale="92500" lnSpcReduction="20000"/>
          </a:bodyPr>
          <a:lstStyle/>
          <a:p>
            <a:pPr marL="0" indent="0">
              <a:buNone/>
            </a:pPr>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firstUser</a:t>
            </a:r>
            <a:r>
              <a:rPr lang="fr-FR" sz="1400" b="0" dirty="0">
                <a:solidFill>
                  <a:srgbClr val="D4D4D4"/>
                </a:solidFill>
                <a:effectLst/>
                <a:latin typeface="Consolas" panose="020B0609020204030204" pitchFamily="49" charset="0"/>
              </a:rPr>
              <a:t> = {</a:t>
            </a:r>
          </a:p>
          <a:p>
            <a:pPr marL="0" indent="0">
              <a:buNone/>
            </a:pP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name</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"Wahim"</a:t>
            </a:r>
            <a:r>
              <a:rPr lang="fr-FR" sz="1400" b="0" dirty="0">
                <a:solidFill>
                  <a:srgbClr val="D4D4D4"/>
                </a:solidFill>
                <a:effectLst/>
                <a:latin typeface="Consolas" panose="020B0609020204030204" pitchFamily="49" charset="0"/>
              </a:rPr>
              <a:t>,</a:t>
            </a:r>
          </a:p>
          <a:p>
            <a:pPr marL="0" indent="0">
              <a:buNone/>
            </a:pP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age</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B5CEA8"/>
                </a:solidFill>
                <a:effectLst/>
                <a:latin typeface="Consolas" panose="020B0609020204030204" pitchFamily="49" charset="0"/>
              </a:rPr>
              <a:t>39</a:t>
            </a:r>
            <a:r>
              <a:rPr lang="fr-FR" sz="1400" b="0" dirty="0">
                <a:solidFill>
                  <a:srgbClr val="D4D4D4"/>
                </a:solidFill>
                <a:effectLst/>
                <a:latin typeface="Consolas" panose="020B0609020204030204" pitchFamily="49" charset="0"/>
              </a:rPr>
              <a:t>,</a:t>
            </a:r>
          </a:p>
          <a:p>
            <a:pPr marL="0" indent="0">
              <a:buNone/>
            </a:pP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accountLevel</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"normal"</a:t>
            </a:r>
            <a:r>
              <a:rPr lang="fr-FR" sz="1400" b="0" dirty="0">
                <a:solidFill>
                  <a:srgbClr val="D4D4D4"/>
                </a:solidFill>
                <a:effectLst/>
                <a:latin typeface="Consolas" panose="020B0609020204030204" pitchFamily="49" charset="0"/>
              </a:rPr>
              <a:t>,</a:t>
            </a:r>
          </a:p>
          <a:p>
            <a:pPr marL="0" indent="0">
              <a:buNone/>
            </a:pPr>
            <a:r>
              <a:rPr lang="fr-FR" sz="1400" b="0" dirty="0">
                <a:solidFill>
                  <a:srgbClr val="D4D4D4"/>
                </a:solidFill>
                <a:effectLst/>
                <a:latin typeface="Consolas" panose="020B0609020204030204" pitchFamily="49" charset="0"/>
              </a:rPr>
              <a:t>};</a:t>
            </a:r>
          </a:p>
          <a:p>
            <a:pPr marL="0" indent="0">
              <a:buNone/>
            </a:pPr>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secondUser</a:t>
            </a:r>
            <a:r>
              <a:rPr lang="fr-FR" sz="1400" b="0" dirty="0">
                <a:solidFill>
                  <a:srgbClr val="D4D4D4"/>
                </a:solidFill>
                <a:effectLst/>
                <a:latin typeface="Consolas" panose="020B0609020204030204" pitchFamily="49" charset="0"/>
              </a:rPr>
              <a:t> = {</a:t>
            </a:r>
          </a:p>
          <a:p>
            <a:pPr marL="0" indent="0">
              <a:buNone/>
            </a:pP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name</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"Graziella"</a:t>
            </a:r>
            <a:r>
              <a:rPr lang="fr-FR" sz="1400" b="0" dirty="0">
                <a:solidFill>
                  <a:srgbClr val="D4D4D4"/>
                </a:solidFill>
                <a:effectLst/>
                <a:latin typeface="Consolas" panose="020B0609020204030204" pitchFamily="49" charset="0"/>
              </a:rPr>
              <a:t>,</a:t>
            </a:r>
          </a:p>
          <a:p>
            <a:pPr marL="0" indent="0">
              <a:buNone/>
            </a:pP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age</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B5CEA8"/>
                </a:solidFill>
                <a:effectLst/>
                <a:latin typeface="Consolas" panose="020B0609020204030204" pitchFamily="49" charset="0"/>
              </a:rPr>
              <a:t>31</a:t>
            </a:r>
            <a:r>
              <a:rPr lang="fr-FR" sz="1400" b="0" dirty="0">
                <a:solidFill>
                  <a:srgbClr val="D4D4D4"/>
                </a:solidFill>
                <a:effectLst/>
                <a:latin typeface="Consolas" panose="020B0609020204030204" pitchFamily="49" charset="0"/>
              </a:rPr>
              <a:t>,</a:t>
            </a:r>
          </a:p>
          <a:p>
            <a:pPr marL="0" indent="0">
              <a:buNone/>
            </a:pP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accountLevel</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"premium"</a:t>
            </a:r>
            <a:r>
              <a:rPr lang="fr-FR" sz="1400" b="0" dirty="0">
                <a:solidFill>
                  <a:srgbClr val="D4D4D4"/>
                </a:solidFill>
                <a:effectLst/>
                <a:latin typeface="Consolas" panose="020B0609020204030204" pitchFamily="49" charset="0"/>
              </a:rPr>
              <a:t>,</a:t>
            </a:r>
          </a:p>
          <a:p>
            <a:pPr marL="0" indent="0">
              <a:buNone/>
            </a:pPr>
            <a:r>
              <a:rPr lang="fr-FR" sz="1400" b="0" dirty="0">
                <a:solidFill>
                  <a:srgbClr val="D4D4D4"/>
                </a:solidFill>
                <a:effectLst/>
                <a:latin typeface="Consolas" panose="020B0609020204030204" pitchFamily="49" charset="0"/>
              </a:rPr>
              <a:t>};</a:t>
            </a:r>
          </a:p>
          <a:p>
            <a:pPr marL="0" indent="0">
              <a:buNone/>
            </a:pPr>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thirdUser</a:t>
            </a:r>
            <a:r>
              <a:rPr lang="fr-FR" sz="1400" b="0" dirty="0">
                <a:solidFill>
                  <a:srgbClr val="D4D4D4"/>
                </a:solidFill>
                <a:effectLst/>
                <a:latin typeface="Consolas" panose="020B0609020204030204" pitchFamily="49" charset="0"/>
              </a:rPr>
              <a:t> = {</a:t>
            </a:r>
          </a:p>
          <a:p>
            <a:pPr marL="0" indent="0">
              <a:buNone/>
            </a:pP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name</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"Farid"</a:t>
            </a:r>
            <a:r>
              <a:rPr lang="fr-FR" sz="1400" b="0" dirty="0">
                <a:solidFill>
                  <a:srgbClr val="D4D4D4"/>
                </a:solidFill>
                <a:effectLst/>
                <a:latin typeface="Consolas" panose="020B0609020204030204" pitchFamily="49" charset="0"/>
              </a:rPr>
              <a:t>,</a:t>
            </a:r>
          </a:p>
          <a:p>
            <a:pPr marL="0" indent="0">
              <a:buNone/>
            </a:pP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age</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B5CEA8"/>
                </a:solidFill>
                <a:effectLst/>
                <a:latin typeface="Consolas" panose="020B0609020204030204" pitchFamily="49" charset="0"/>
              </a:rPr>
              <a:t>40</a:t>
            </a:r>
            <a:r>
              <a:rPr lang="fr-FR" sz="1400" b="0" dirty="0">
                <a:solidFill>
                  <a:srgbClr val="D4D4D4"/>
                </a:solidFill>
                <a:effectLst/>
                <a:latin typeface="Consolas" panose="020B0609020204030204" pitchFamily="49" charset="0"/>
              </a:rPr>
              <a:t>,</a:t>
            </a:r>
          </a:p>
          <a:p>
            <a:pPr marL="0" indent="0">
              <a:buNone/>
            </a:pP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accountLevel</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mega</a:t>
            </a:r>
            <a:r>
              <a:rPr lang="fr-FR" sz="1400" b="0" dirty="0">
                <a:solidFill>
                  <a:srgbClr val="CE9178"/>
                </a:solidFill>
                <a:effectLst/>
                <a:latin typeface="Consolas" panose="020B0609020204030204" pitchFamily="49" charset="0"/>
              </a:rPr>
              <a:t>-premium"</a:t>
            </a:r>
            <a:r>
              <a:rPr lang="fr-FR" sz="1400" b="0" dirty="0">
                <a:solidFill>
                  <a:srgbClr val="D4D4D4"/>
                </a:solidFill>
                <a:effectLst/>
                <a:latin typeface="Consolas" panose="020B0609020204030204" pitchFamily="49" charset="0"/>
              </a:rPr>
              <a:t>,</a:t>
            </a:r>
          </a:p>
          <a:p>
            <a:pPr marL="0" indent="0">
              <a:buNone/>
            </a:pPr>
            <a:r>
              <a:rPr lang="fr-FR"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039594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800100"/>
          </a:xfrm>
        </p:spPr>
        <p:txBody>
          <a:bodyPr/>
          <a:lstStyle/>
          <a:p>
            <a:pPr algn="ctr"/>
            <a:r>
              <a:rPr lang="fr-FR" b="1" dirty="0">
                <a:solidFill>
                  <a:srgbClr val="0070C0"/>
                </a:solidFill>
              </a:rPr>
              <a:t>Les instructions switch</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109662" y="1576388"/>
            <a:ext cx="9966325" cy="4948237"/>
          </a:xfrm>
        </p:spPr>
        <p:txBody>
          <a:bodyPr>
            <a:normAutofit/>
          </a:bodyPr>
          <a:lstStyle/>
          <a:p>
            <a:pPr marL="0" indent="0">
              <a:buNone/>
            </a:pPr>
            <a:r>
              <a:rPr lang="fr-CA" dirty="0"/>
              <a:t>Nous pouvons utiliser une instruction   </a:t>
            </a:r>
            <a:r>
              <a:rPr lang="fr-CA" i="1" dirty="0"/>
              <a:t>switch</a:t>
            </a:r>
            <a:r>
              <a:rPr lang="fr-CA" dirty="0"/>
              <a:t>  , qui prend la variable à vérifier et une liste de valeurs, comme différents cas :</a:t>
            </a:r>
          </a:p>
        </p:txBody>
      </p:sp>
      <p:sp>
        <p:nvSpPr>
          <p:cNvPr id="4" name="Rectangle 3">
            <a:extLst>
              <a:ext uri="{FF2B5EF4-FFF2-40B4-BE49-F238E27FC236}">
                <a16:creationId xmlns:a16="http://schemas.microsoft.com/office/drawing/2014/main" id="{3554AF77-9697-46A0-8D34-E32855F49830}"/>
              </a:ext>
            </a:extLst>
          </p:cNvPr>
          <p:cNvSpPr/>
          <p:nvPr/>
        </p:nvSpPr>
        <p:spPr>
          <a:xfrm>
            <a:off x="2033587" y="2816194"/>
            <a:ext cx="8123583" cy="3589088"/>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FR" sz="1400" b="0" dirty="0">
                <a:solidFill>
                  <a:srgbClr val="C586C0"/>
                </a:solidFill>
                <a:effectLst/>
                <a:latin typeface="Consolas" panose="020B0609020204030204" pitchFamily="49" charset="0"/>
              </a:rPr>
              <a:t>switch</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firstUser</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accountLevel</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a:solidFill>
                  <a:srgbClr val="C586C0"/>
                </a:solidFill>
                <a:effectLst/>
                <a:latin typeface="Consolas" panose="020B0609020204030204" pitchFamily="49" charset="0"/>
              </a:rPr>
              <a:t>case</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"normal"</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"You have a normal </a:t>
            </a:r>
            <a:r>
              <a:rPr lang="fr-FR" sz="1400" b="0" dirty="0" err="1">
                <a:solidFill>
                  <a:srgbClr val="CE9178"/>
                </a:solidFill>
                <a:effectLst/>
                <a:latin typeface="Consolas" panose="020B0609020204030204" pitchFamily="49" charset="0"/>
              </a:rPr>
              <a:t>account</a:t>
            </a:r>
            <a:r>
              <a:rPr lang="fr-FR" sz="1400" b="0" dirty="0">
                <a:solidFill>
                  <a:srgbClr val="CE9178"/>
                </a:solidFill>
                <a:effectLst/>
                <a:latin typeface="Consolas" panose="020B0609020204030204" pitchFamily="49" charset="0"/>
              </a:rPr>
              <a:t>!"</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a:rPr>
              <a:t>    </a:t>
            </a:r>
            <a:r>
              <a:rPr lang="fr-FR" sz="1400" b="0" dirty="0">
                <a:solidFill>
                  <a:srgbClr val="C586C0"/>
                </a:solidFill>
                <a:effectLst/>
                <a:latin typeface="Consolas"/>
              </a:rPr>
              <a:t>break</a:t>
            </a:r>
            <a:r>
              <a:rPr lang="fr-FR" sz="1400" b="0" dirty="0">
                <a:solidFill>
                  <a:srgbClr val="D4D4D4"/>
                </a:solidFill>
                <a:effectLst/>
                <a:latin typeface="Consolas"/>
              </a:rPr>
              <a:t>;</a:t>
            </a:r>
            <a:endParaRPr lang="fr-FR" sz="1400" dirty="0">
              <a:solidFill>
                <a:srgbClr val="D4D4D4"/>
              </a:solidFill>
              <a:latin typeface="Consolas"/>
            </a:endParaRPr>
          </a:p>
          <a:p>
            <a:endParaRPr lang="fr-FR" sz="1400" dirty="0">
              <a:solidFill>
                <a:srgbClr val="D4D4D4"/>
              </a:solidFill>
              <a:latin typeface="Consolas"/>
            </a:endParaRPr>
          </a:p>
          <a:p>
            <a:r>
              <a:rPr lang="fr-FR" sz="1400" b="0" dirty="0">
                <a:solidFill>
                  <a:srgbClr val="D4D4D4"/>
                </a:solidFill>
                <a:effectLst/>
                <a:latin typeface="Consolas"/>
              </a:rPr>
              <a:t>  </a:t>
            </a:r>
            <a:r>
              <a:rPr lang="fr-FR" sz="1400" b="0" dirty="0">
                <a:solidFill>
                  <a:srgbClr val="C586C0"/>
                </a:solidFill>
                <a:effectLst/>
                <a:latin typeface="Consolas"/>
              </a:rPr>
              <a:t>case</a:t>
            </a:r>
            <a:r>
              <a:rPr lang="fr-FR" sz="1400" b="0" dirty="0">
                <a:solidFill>
                  <a:srgbClr val="D4D4D4"/>
                </a:solidFill>
                <a:effectLst/>
                <a:latin typeface="Consolas"/>
              </a:rPr>
              <a:t> </a:t>
            </a:r>
            <a:r>
              <a:rPr lang="fr-FR" sz="1400" b="0" dirty="0">
                <a:solidFill>
                  <a:srgbClr val="CE9178"/>
                </a:solidFill>
                <a:effectLst/>
                <a:latin typeface="Consolas"/>
              </a:rPr>
              <a:t>"premium"</a:t>
            </a:r>
            <a:r>
              <a:rPr lang="fr-FR" sz="1400" b="0" dirty="0">
                <a:solidFill>
                  <a:srgbClr val="D4D4D4"/>
                </a:solidFill>
                <a:effectLst/>
                <a:latin typeface="Consolas"/>
              </a:rPr>
              <a:t>:</a:t>
            </a:r>
            <a:endParaRPr lang="fr-FR">
              <a:latin typeface="Consolas"/>
            </a:endParaRPr>
          </a:p>
          <a:p>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"You have a premium </a:t>
            </a:r>
            <a:r>
              <a:rPr lang="fr-FR" sz="1400" b="0" dirty="0" err="1">
                <a:solidFill>
                  <a:srgbClr val="CE9178"/>
                </a:solidFill>
                <a:effectLst/>
                <a:latin typeface="Consolas" panose="020B0609020204030204" pitchFamily="49" charset="0"/>
              </a:rPr>
              <a:t>account</a:t>
            </a:r>
            <a:r>
              <a:rPr lang="fr-FR" sz="1400" b="0" dirty="0">
                <a:solidFill>
                  <a:srgbClr val="CE9178"/>
                </a:solidFill>
                <a:effectLst/>
                <a:latin typeface="Consolas" panose="020B0609020204030204" pitchFamily="49" charset="0"/>
              </a:rPr>
              <a:t>!"</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a:rPr>
              <a:t>    </a:t>
            </a:r>
            <a:r>
              <a:rPr lang="fr-FR" sz="1400" b="0" dirty="0">
                <a:solidFill>
                  <a:srgbClr val="C586C0"/>
                </a:solidFill>
                <a:effectLst/>
                <a:latin typeface="Consolas"/>
              </a:rPr>
              <a:t>break</a:t>
            </a:r>
            <a:r>
              <a:rPr lang="fr-FR" sz="1400" b="0" dirty="0">
                <a:solidFill>
                  <a:srgbClr val="D4D4D4"/>
                </a:solidFill>
                <a:effectLst/>
                <a:latin typeface="Consolas"/>
              </a:rPr>
              <a:t>;</a:t>
            </a:r>
          </a:p>
          <a:p>
            <a:endParaRPr lang="fr-FR" sz="1400" dirty="0">
              <a:solidFill>
                <a:srgbClr val="D4D4D4"/>
              </a:solidFill>
              <a:latin typeface="Consolas"/>
            </a:endParaRPr>
          </a:p>
          <a:p>
            <a:r>
              <a:rPr lang="fr-FR" sz="1400" b="0" dirty="0">
                <a:solidFill>
                  <a:srgbClr val="D4D4D4"/>
                </a:solidFill>
                <a:effectLst/>
                <a:latin typeface="Consolas"/>
              </a:rPr>
              <a:t>  </a:t>
            </a:r>
            <a:r>
              <a:rPr lang="fr-FR" sz="1400" b="0" dirty="0">
                <a:solidFill>
                  <a:srgbClr val="C586C0"/>
                </a:solidFill>
                <a:effectLst/>
                <a:latin typeface="Consolas"/>
              </a:rPr>
              <a:t>case</a:t>
            </a:r>
            <a:r>
              <a:rPr lang="fr-FR" sz="1400" b="0" dirty="0">
                <a:solidFill>
                  <a:srgbClr val="D4D4D4"/>
                </a:solidFill>
                <a:effectLst/>
                <a:latin typeface="Consolas"/>
              </a:rPr>
              <a:t> </a:t>
            </a:r>
            <a:r>
              <a:rPr lang="fr-FR" sz="1400" b="0" dirty="0">
                <a:solidFill>
                  <a:srgbClr val="CE9178"/>
                </a:solidFill>
                <a:effectLst/>
                <a:latin typeface="Consolas"/>
              </a:rPr>
              <a:t>"</a:t>
            </a:r>
            <a:r>
              <a:rPr lang="fr-FR" sz="1400" b="0" dirty="0" err="1">
                <a:solidFill>
                  <a:srgbClr val="CE9178"/>
                </a:solidFill>
                <a:effectLst/>
                <a:latin typeface="Consolas"/>
              </a:rPr>
              <a:t>mega</a:t>
            </a:r>
            <a:r>
              <a:rPr lang="fr-FR" sz="1400" b="0" dirty="0">
                <a:solidFill>
                  <a:srgbClr val="CE9178"/>
                </a:solidFill>
                <a:effectLst/>
                <a:latin typeface="Consolas"/>
              </a:rPr>
              <a:t>-premium"</a:t>
            </a:r>
            <a:r>
              <a:rPr lang="fr-FR" sz="1400" b="0" dirty="0">
                <a:solidFill>
                  <a:srgbClr val="D4D4D4"/>
                </a:solidFill>
                <a:effectLst/>
                <a:latin typeface="Consolas"/>
              </a:rPr>
              <a:t>:</a:t>
            </a:r>
            <a:endParaRPr lang="fr-FR">
              <a:latin typeface="Consolas"/>
            </a:endParaRPr>
          </a:p>
          <a:p>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"You have a </a:t>
            </a:r>
            <a:r>
              <a:rPr lang="fr-FR" sz="1400" b="0" dirty="0" err="1">
                <a:solidFill>
                  <a:srgbClr val="CE9178"/>
                </a:solidFill>
                <a:effectLst/>
                <a:latin typeface="Consolas" panose="020B0609020204030204" pitchFamily="49" charset="0"/>
              </a:rPr>
              <a:t>mega</a:t>
            </a:r>
            <a:r>
              <a:rPr lang="fr-FR" sz="1400" b="0" dirty="0">
                <a:solidFill>
                  <a:srgbClr val="CE9178"/>
                </a:solidFill>
                <a:effectLst/>
                <a:latin typeface="Consolas" panose="020B0609020204030204" pitchFamily="49" charset="0"/>
              </a:rPr>
              <a:t> premium </a:t>
            </a:r>
            <a:r>
              <a:rPr lang="fr-FR" sz="1400" b="0" dirty="0" err="1">
                <a:solidFill>
                  <a:srgbClr val="CE9178"/>
                </a:solidFill>
                <a:effectLst/>
                <a:latin typeface="Consolas" panose="020B0609020204030204" pitchFamily="49" charset="0"/>
              </a:rPr>
              <a:t>account</a:t>
            </a:r>
            <a:r>
              <a:rPr lang="fr-FR" sz="1400" b="0" dirty="0">
                <a:solidFill>
                  <a:srgbClr val="CE9178"/>
                </a:solidFill>
                <a:effectLst/>
                <a:latin typeface="Consolas" panose="020B0609020204030204" pitchFamily="49" charset="0"/>
              </a:rPr>
              <a:t>!"</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a:solidFill>
                  <a:srgbClr val="C586C0"/>
                </a:solidFill>
                <a:effectLst/>
                <a:latin typeface="Consolas" panose="020B0609020204030204" pitchFamily="49" charset="0"/>
              </a:rPr>
              <a:t>break</a:t>
            </a:r>
            <a:r>
              <a:rPr lang="fr-FR" sz="1400" b="0" dirty="0">
                <a:solidFill>
                  <a:srgbClr val="D4D4D4"/>
                </a:solidFill>
                <a:effectLst/>
                <a:latin typeface="Consolas" panose="020B0609020204030204" pitchFamily="49" charset="0"/>
              </a:rPr>
              <a:t>;</a:t>
            </a:r>
          </a:p>
          <a:p>
            <a:br>
              <a:rPr lang="fr-FR" sz="1400" b="0" dirty="0">
                <a:solidFill>
                  <a:srgbClr val="D4D4D4"/>
                </a:solidFill>
                <a:effectLst/>
                <a:latin typeface="Consolas" panose="020B0609020204030204" pitchFamily="49" charset="0"/>
              </a:rPr>
            </a:br>
            <a:r>
              <a:rPr lang="fr-FR" sz="1400" b="0" dirty="0">
                <a:solidFill>
                  <a:srgbClr val="D4D4D4"/>
                </a:solidFill>
                <a:effectLst/>
                <a:latin typeface="Consolas" panose="020B0609020204030204" pitchFamily="49" charset="0"/>
              </a:rPr>
              <a:t>  </a:t>
            </a:r>
            <a:r>
              <a:rPr lang="fr-FR" sz="1400" b="0" dirty="0">
                <a:solidFill>
                  <a:srgbClr val="C586C0"/>
                </a:solidFill>
                <a:effectLst/>
                <a:latin typeface="Consolas" panose="020B0609020204030204" pitchFamily="49" charset="0"/>
              </a:rPr>
              <a:t>default</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Unknown</a:t>
            </a:r>
            <a:r>
              <a:rPr lang="fr-FR" sz="1400" b="0" dirty="0">
                <a:solidFill>
                  <a:srgbClr val="CE9178"/>
                </a:solidFill>
                <a:effectLst/>
                <a:latin typeface="Consolas" panose="020B0609020204030204" pitchFamily="49" charset="0"/>
              </a:rPr>
              <a:t> </a:t>
            </a:r>
            <a:r>
              <a:rPr lang="fr-FR" sz="1400" b="0" dirty="0" err="1">
                <a:solidFill>
                  <a:srgbClr val="CE9178"/>
                </a:solidFill>
                <a:effectLst/>
                <a:latin typeface="Consolas" panose="020B0609020204030204" pitchFamily="49" charset="0"/>
              </a:rPr>
              <a:t>account</a:t>
            </a:r>
            <a:r>
              <a:rPr lang="fr-FR" sz="1400" b="0" dirty="0">
                <a:solidFill>
                  <a:srgbClr val="CE9178"/>
                </a:solidFill>
                <a:effectLst/>
                <a:latin typeface="Consolas" panose="020B0609020204030204" pitchFamily="49" charset="0"/>
              </a:rPr>
              <a:t> type!"</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4221672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019175"/>
          </a:xfrm>
        </p:spPr>
        <p:txBody>
          <a:bodyPr/>
          <a:lstStyle/>
          <a:p>
            <a:pPr algn="ctr"/>
            <a:r>
              <a:rPr lang="fr-FR" b="1" dirty="0">
                <a:solidFill>
                  <a:srgbClr val="0070C0"/>
                </a:solidFill>
              </a:rPr>
              <a:t>Les instructions switch</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433638"/>
            <a:ext cx="8947150" cy="4195762"/>
          </a:xfrm>
        </p:spPr>
        <p:txBody>
          <a:bodyPr vert="horz" lIns="91440" tIns="45720" rIns="91440" bIns="45720" rtlCol="0" anchor="t">
            <a:normAutofit/>
          </a:bodyPr>
          <a:lstStyle/>
          <a:p>
            <a:pPr marL="0" indent="0">
              <a:buNone/>
            </a:pPr>
            <a:r>
              <a:rPr lang="fr-CA" dirty="0"/>
              <a:t>L'instruction</a:t>
            </a:r>
            <a:r>
              <a:rPr lang="fr-CA" i="1" dirty="0"/>
              <a:t> </a:t>
            </a:r>
            <a:r>
              <a:rPr lang="fr-CA" b="1" i="1" dirty="0"/>
              <a:t>case</a:t>
            </a:r>
            <a:r>
              <a:rPr lang="fr-CA" i="1" dirty="0"/>
              <a:t> </a:t>
            </a:r>
            <a:r>
              <a:rPr lang="fr-CA" dirty="0"/>
              <a:t>reprend chaque cas pour mettre le message approprié, l'instruction </a:t>
            </a:r>
            <a:r>
              <a:rPr lang="fr-CA" b="1" i="1" dirty="0"/>
              <a:t>break</a:t>
            </a:r>
            <a:r>
              <a:rPr lang="fr-CA" i="1" dirty="0"/>
              <a:t> </a:t>
            </a:r>
            <a:r>
              <a:rPr lang="fr-CA" dirty="0"/>
              <a:t>permet d'éviter l'effet </a:t>
            </a:r>
            <a:r>
              <a:rPr lang="fr-CA" b="1" dirty="0"/>
              <a:t>cascade</a:t>
            </a:r>
            <a:r>
              <a:rPr lang="fr-CA" dirty="0"/>
              <a:t>, ainsi il interrompt l'exécution des cas suivants si le cas est vrai.</a:t>
            </a:r>
          </a:p>
          <a:p>
            <a:pPr marL="0" indent="0">
              <a:buNone/>
            </a:pPr>
            <a:endParaRPr lang="fr-CA" dirty="0"/>
          </a:p>
          <a:p>
            <a:pPr marL="0" indent="0">
              <a:buNone/>
            </a:pPr>
            <a:r>
              <a:rPr lang="fr-CA" dirty="0"/>
              <a:t>Le cas </a:t>
            </a:r>
            <a:r>
              <a:rPr lang="fr-CA" b="1" i="1" dirty="0"/>
              <a:t>default</a:t>
            </a:r>
            <a:r>
              <a:rPr lang="fr-CA" dirty="0"/>
              <a:t> sera exécuté que si la variable que nous vérifions ne correspond à aucune valeur répertoriée.</a:t>
            </a:r>
          </a:p>
        </p:txBody>
      </p:sp>
    </p:spTree>
    <p:extLst>
      <p:ext uri="{BB962C8B-B14F-4D97-AF65-F5344CB8AC3E}">
        <p14:creationId xmlns:p14="http://schemas.microsoft.com/office/powerpoint/2010/main" val="1975645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881364" y="2052638"/>
            <a:ext cx="10422922" cy="4195762"/>
          </a:xfrm>
        </p:spPr>
        <p:txBody>
          <a:bodyPr/>
          <a:lstStyle/>
          <a:p>
            <a:pPr marL="0" indent="0">
              <a:buNone/>
            </a:pPr>
            <a:r>
              <a:rPr lang="fr-CA" dirty="0"/>
              <a:t>En JavaScript, la déclaration d'une variable se limite au mot clé let, suivi du nom de variable choisi :</a:t>
            </a:r>
          </a:p>
          <a:p>
            <a:pPr marL="0" indent="0">
              <a:buNone/>
            </a:pPr>
            <a:endParaRPr lang="fr-CA" dirty="0"/>
          </a:p>
          <a:p>
            <a:pPr marL="0" indent="0">
              <a:buNone/>
            </a:pPr>
            <a:r>
              <a:rPr lang="fr-FR" dirty="0"/>
              <a:t>		</a:t>
            </a:r>
          </a:p>
          <a:p>
            <a:pPr marL="0" indent="0">
              <a:buNone/>
            </a:pPr>
            <a:endParaRPr lang="fr-FR" dirty="0"/>
          </a:p>
          <a:p>
            <a:pPr marL="0" indent="0">
              <a:buNone/>
            </a:pPr>
            <a:r>
              <a:rPr lang="fr-CA" dirty="0"/>
              <a:t>Ici, nous déclarons (créons) et initialisons (donnons une valeur à) deux variables :   </a:t>
            </a:r>
            <a:r>
              <a:rPr lang="fr-CA" dirty="0" err="1"/>
              <a:t>numberOfCats</a:t>
            </a:r>
            <a:r>
              <a:rPr lang="fr-CA" dirty="0"/>
              <a:t>  et   </a:t>
            </a:r>
            <a:r>
              <a:rPr lang="fr-CA" dirty="0" err="1"/>
              <a:t>numberOfDogs</a:t>
            </a:r>
            <a:r>
              <a:rPr lang="fr-CA" dirty="0"/>
              <a:t>  .</a:t>
            </a:r>
            <a:endParaRPr lang="fr-FR" dirty="0"/>
          </a:p>
        </p:txBody>
      </p:sp>
      <p:sp>
        <p:nvSpPr>
          <p:cNvPr id="4" name="Rectangle 3">
            <a:extLst>
              <a:ext uri="{FF2B5EF4-FFF2-40B4-BE49-F238E27FC236}">
                <a16:creationId xmlns:a16="http://schemas.microsoft.com/office/drawing/2014/main" id="{BC13A888-EB70-4A24-8342-D36963099B10}"/>
              </a:ext>
            </a:extLst>
          </p:cNvPr>
          <p:cNvSpPr/>
          <p:nvPr/>
        </p:nvSpPr>
        <p:spPr>
          <a:xfrm>
            <a:off x="4591878" y="2918791"/>
            <a:ext cx="3008244" cy="10204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numberOfCats</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numberOfDogs</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4</a:t>
            </a:r>
            <a:r>
              <a:rPr lang="en-US" b="0" dirty="0">
                <a:solidFill>
                  <a:srgbClr val="D4D4D4"/>
                </a:solidFill>
                <a:effectLst/>
                <a:latin typeface="Consolas" panose="020B0609020204030204" pitchFamily="49" charset="0"/>
              </a:rPr>
              <a:t>;</a:t>
            </a:r>
          </a:p>
        </p:txBody>
      </p:sp>
      <p:sp>
        <p:nvSpPr>
          <p:cNvPr id="6" name="Titre 1">
            <a:extLst>
              <a:ext uri="{FF2B5EF4-FFF2-40B4-BE49-F238E27FC236}">
                <a16:creationId xmlns:a16="http://schemas.microsoft.com/office/drawing/2014/main" id="{42C9D3D6-F79B-D3AC-3E26-859E7310FD93}"/>
              </a:ext>
            </a:extLst>
          </p:cNvPr>
          <p:cNvSpPr txBox="1">
            <a:spLocks/>
          </p:cNvSpPr>
          <p:nvPr/>
        </p:nvSpPr>
        <p:spPr>
          <a:xfrm>
            <a:off x="3905250" y="1031172"/>
            <a:ext cx="4379007" cy="8214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a:solidFill>
                  <a:srgbClr val="0070C0"/>
                </a:solidFill>
                <a:ea typeface="+mj-lt"/>
                <a:cs typeface="+mj-lt"/>
              </a:rPr>
              <a:t>Créer une variable</a:t>
            </a:r>
            <a:endParaRPr lang="fr-FR" b="1">
              <a:solidFill>
                <a:srgbClr val="0070C0"/>
              </a:solidFill>
              <a:cs typeface="Calibri Light"/>
            </a:endParaRPr>
          </a:p>
        </p:txBody>
      </p:sp>
    </p:spTree>
    <p:extLst>
      <p:ext uri="{BB962C8B-B14F-4D97-AF65-F5344CB8AC3E}">
        <p14:creationId xmlns:p14="http://schemas.microsoft.com/office/powerpoint/2010/main" val="23240213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r>
              <a:rPr lang="fr-FR" b="1" dirty="0">
                <a:solidFill>
                  <a:srgbClr val="0070C0"/>
                </a:solidFill>
              </a:rPr>
              <a:t>En résumé</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vert="horz" lIns="91440" tIns="45720" rIns="91440" bIns="45720" rtlCol="0" anchor="t">
            <a:normAutofit/>
          </a:bodyPr>
          <a:lstStyle/>
          <a:p>
            <a:pPr marL="0" indent="0">
              <a:buNone/>
            </a:pPr>
            <a:r>
              <a:rPr lang="fr-CA" dirty="0"/>
              <a:t>Nous avons vu :</a:t>
            </a:r>
          </a:p>
          <a:p>
            <a:pPr lvl="1">
              <a:buFont typeface="Wingdings" panose="05000000000000000000" pitchFamily="2" charset="2"/>
              <a:buChar char="Ø"/>
            </a:pPr>
            <a:r>
              <a:rPr lang="fr-CA" dirty="0"/>
              <a:t>  le fonctionnement des instructions   </a:t>
            </a:r>
            <a:r>
              <a:rPr lang="fr-CA" b="1" dirty="0"/>
              <a:t>if/</a:t>
            </a:r>
            <a:r>
              <a:rPr lang="fr-CA" b="1" dirty="0" err="1"/>
              <a:t>else</a:t>
            </a:r>
            <a:r>
              <a:rPr lang="fr-CA" b="1" dirty="0"/>
              <a:t> </a:t>
            </a:r>
            <a:endParaRPr lang="fr-CA" b="1" dirty="0">
              <a:cs typeface="Calibri"/>
            </a:endParaRPr>
          </a:p>
          <a:p>
            <a:pPr lvl="1">
              <a:buFont typeface="Wingdings" panose="05000000000000000000" pitchFamily="2" charset="2"/>
              <a:buChar char="Ø"/>
            </a:pPr>
            <a:r>
              <a:rPr lang="fr-CA" dirty="0"/>
              <a:t>  les différents types de conditions pouvant être utilisés pour les instructions </a:t>
            </a:r>
            <a:r>
              <a:rPr lang="fr-CA" b="1" dirty="0"/>
              <a:t>if/</a:t>
            </a:r>
            <a:r>
              <a:rPr lang="fr-CA" b="1" dirty="0" err="1"/>
              <a:t>else</a:t>
            </a:r>
            <a:endParaRPr lang="fr-CA" b="1" dirty="0"/>
          </a:p>
          <a:p>
            <a:pPr lvl="1">
              <a:buFont typeface="Wingdings" panose="05000000000000000000" pitchFamily="2" charset="2"/>
              <a:buChar char="Ø"/>
            </a:pPr>
            <a:r>
              <a:rPr lang="fr-CA" dirty="0"/>
              <a:t>  comment regrouper les différentes conditions avec des opérateurs logiques</a:t>
            </a:r>
          </a:p>
          <a:p>
            <a:pPr lvl="1">
              <a:buFont typeface="Wingdings" panose="05000000000000000000" pitchFamily="2" charset="2"/>
              <a:buChar char="Ø"/>
            </a:pPr>
            <a:r>
              <a:rPr lang="fr-CA" dirty="0"/>
              <a:t>  la </a:t>
            </a:r>
            <a:r>
              <a:rPr lang="fr-CA" b="1" dirty="0"/>
              <a:t>portée des variables </a:t>
            </a:r>
            <a:r>
              <a:rPr lang="fr-CA" dirty="0"/>
              <a:t>ou le </a:t>
            </a:r>
            <a:r>
              <a:rPr lang="fr-CA" b="1" dirty="0"/>
              <a:t>scope</a:t>
            </a:r>
          </a:p>
          <a:p>
            <a:pPr lvl="1">
              <a:buFont typeface="Wingdings" panose="05000000000000000000" pitchFamily="2" charset="2"/>
              <a:buChar char="Ø"/>
            </a:pPr>
            <a:r>
              <a:rPr lang="fr-CA" dirty="0"/>
              <a:t>  l'instruction switch  pour comparaison à une liste de valeurs attendues.</a:t>
            </a:r>
          </a:p>
        </p:txBody>
      </p:sp>
    </p:spTree>
    <p:extLst>
      <p:ext uri="{BB962C8B-B14F-4D97-AF65-F5344CB8AC3E}">
        <p14:creationId xmlns:p14="http://schemas.microsoft.com/office/powerpoint/2010/main" val="28435287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La boucle for</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871537" y="2052638"/>
            <a:ext cx="10452100" cy="4195762"/>
          </a:xfrm>
        </p:spPr>
        <p:txBody>
          <a:bodyPr vert="horz" lIns="91440" tIns="45720" rIns="91440" bIns="45720" rtlCol="0" anchor="t">
            <a:normAutofit fontScale="92500"/>
          </a:bodyPr>
          <a:lstStyle/>
          <a:p>
            <a:pPr marL="0" indent="0">
              <a:buNone/>
            </a:pPr>
            <a:r>
              <a:rPr lang="fr-CA" dirty="0"/>
              <a:t>En programmation, il est possible d'utiliser des ensembles d'instructions à répéter plusieurs fois sans forcément connaître le nombre de fois mais à répéter jusqu'à atteindre une certaine condition. </a:t>
            </a:r>
          </a:p>
          <a:p>
            <a:pPr marL="0" indent="0">
              <a:buNone/>
            </a:pPr>
            <a:r>
              <a:rPr lang="fr-CA" dirty="0"/>
              <a:t>Pour cela, nous utiliserons des </a:t>
            </a:r>
            <a:r>
              <a:rPr lang="fr-CA" b="1" dirty="0"/>
              <a:t>boucles</a:t>
            </a:r>
            <a:r>
              <a:rPr lang="fr-CA" dirty="0"/>
              <a:t>.</a:t>
            </a:r>
          </a:p>
          <a:p>
            <a:pPr marL="0" indent="0">
              <a:buNone/>
            </a:pPr>
            <a:r>
              <a:rPr lang="fr-CA" dirty="0"/>
              <a:t>Pour la boucle </a:t>
            </a:r>
            <a:r>
              <a:rPr lang="fr-CA" b="1" i="1" dirty="0"/>
              <a:t>for</a:t>
            </a:r>
            <a:r>
              <a:rPr lang="fr-CA" i="1" dirty="0"/>
              <a:t> , </a:t>
            </a:r>
            <a:r>
              <a:rPr lang="fr-CA" dirty="0"/>
              <a:t>nous devons tout d'abord créer une variable d'indice appelée </a:t>
            </a:r>
            <a:r>
              <a:rPr lang="fr-CA" i="1" dirty="0"/>
              <a:t>i </a:t>
            </a:r>
            <a:r>
              <a:rPr lang="fr-CA" dirty="0"/>
              <a:t>qui servira de compteur pour le nombre d'exécutions de la boucle.</a:t>
            </a:r>
          </a:p>
          <a:p>
            <a:pPr marL="0" indent="0">
              <a:buNone/>
            </a:pPr>
            <a:r>
              <a:rPr lang="fr-CA" dirty="0"/>
              <a:t>Cet indice démarrera à 0.</a:t>
            </a:r>
          </a:p>
          <a:p>
            <a:pPr marL="0" indent="0">
              <a:buNone/>
            </a:pPr>
            <a:r>
              <a:rPr lang="fr-CA" dirty="0"/>
              <a:t>Dans la suite de la parenthèse, nous fixons la condition de poursuite de la boucle, dès que la condition n'est plus respectée, dès qu'elle est fausse, nous quittons la boucle.</a:t>
            </a:r>
          </a:p>
        </p:txBody>
      </p:sp>
    </p:spTree>
    <p:extLst>
      <p:ext uri="{BB962C8B-B14F-4D97-AF65-F5344CB8AC3E}">
        <p14:creationId xmlns:p14="http://schemas.microsoft.com/office/powerpoint/2010/main" val="338122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08DF52F-A903-B38C-D9A3-3924E5D870CC}"/>
              </a:ext>
            </a:extLst>
          </p:cNvPr>
          <p:cNvSpPr txBox="1">
            <a:spLocks/>
          </p:cNvSpPr>
          <p:nvPr/>
        </p:nvSpPr>
        <p:spPr>
          <a:xfrm>
            <a:off x="1395412" y="452438"/>
            <a:ext cx="9404350" cy="8953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solidFill>
                  <a:srgbClr val="0070C0"/>
                </a:solidFill>
              </a:rPr>
              <a:t>La boucle for</a:t>
            </a:r>
            <a:endParaRPr lang="fr-FR" b="1" dirty="0">
              <a:solidFill>
                <a:srgbClr val="0070C0"/>
              </a:solidFill>
              <a:cs typeface="Calibri Light"/>
            </a:endParaRPr>
          </a:p>
        </p:txBody>
      </p:sp>
      <p:pic>
        <p:nvPicPr>
          <p:cNvPr id="6" name="Image 5">
            <a:extLst>
              <a:ext uri="{FF2B5EF4-FFF2-40B4-BE49-F238E27FC236}">
                <a16:creationId xmlns:a16="http://schemas.microsoft.com/office/drawing/2014/main" id="{C50E1637-6F25-3003-B4D0-DE7F129DC689}"/>
              </a:ext>
            </a:extLst>
          </p:cNvPr>
          <p:cNvPicPr>
            <a:picLocks noChangeAspect="1"/>
          </p:cNvPicPr>
          <p:nvPr/>
        </p:nvPicPr>
        <p:blipFill>
          <a:blip r:embed="rId2"/>
          <a:stretch>
            <a:fillRect/>
          </a:stretch>
        </p:blipFill>
        <p:spPr>
          <a:xfrm>
            <a:off x="3300755" y="1347788"/>
            <a:ext cx="5590489" cy="4671430"/>
          </a:xfrm>
          <a:prstGeom prst="rect">
            <a:avLst/>
          </a:prstGeom>
        </p:spPr>
      </p:pic>
    </p:spTree>
    <p:extLst>
      <p:ext uri="{BB962C8B-B14F-4D97-AF65-F5344CB8AC3E}">
        <p14:creationId xmlns:p14="http://schemas.microsoft.com/office/powerpoint/2010/main" val="23060861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819150"/>
          </a:xfrm>
        </p:spPr>
        <p:txBody>
          <a:bodyPr/>
          <a:lstStyle/>
          <a:p>
            <a:pPr algn="ctr"/>
            <a:r>
              <a:rPr lang="fr-FR" b="1" dirty="0">
                <a:solidFill>
                  <a:srgbClr val="0070C0"/>
                </a:solidFill>
              </a:rPr>
              <a:t>La boucle for</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857250" y="1671638"/>
            <a:ext cx="10480675" cy="4738687"/>
          </a:xfrm>
        </p:spPr>
        <p:txBody>
          <a:bodyPr vert="horz" lIns="91440" tIns="45720" rIns="91440" bIns="45720" rtlCol="0" anchor="t">
            <a:normAutofit/>
          </a:bodyPr>
          <a:lstStyle/>
          <a:p>
            <a:pPr marL="0" indent="0">
              <a:buNone/>
            </a:pPr>
            <a:r>
              <a:rPr lang="fr-CA" dirty="0"/>
              <a:t>Exemple :</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r>
              <a:rPr lang="fr-CA" dirty="0"/>
              <a:t>Dans cet exemple, nous avons déclaré 10 passagers au total à embarquer, donc tant qu'il y a des passagers à embarquer, la boucle fonctionne, une fois les 10 passagers embarqués, la boucle doit s'arrêter, ceci est représenté par </a:t>
            </a:r>
            <a:r>
              <a:rPr lang="fr-CA" i="1" dirty="0"/>
              <a:t>i &lt; </a:t>
            </a:r>
            <a:r>
              <a:rPr lang="fr-CA" i="1" dirty="0" err="1"/>
              <a:t>numberOfPassengers</a:t>
            </a:r>
            <a:r>
              <a:rPr lang="fr-CA" i="1" dirty="0"/>
              <a:t>.</a:t>
            </a:r>
          </a:p>
          <a:p>
            <a:pPr marL="0" indent="0">
              <a:buNone/>
            </a:pPr>
            <a:r>
              <a:rPr lang="fr-CA" i="1" dirty="0"/>
              <a:t>i++ </a:t>
            </a:r>
            <a:r>
              <a:rPr lang="fr-CA" dirty="0"/>
              <a:t>demande à la boucle for d'incrémenter i de 1 à chaque exécution.</a:t>
            </a:r>
            <a:endParaRPr lang="fr-CA" i="1" dirty="0"/>
          </a:p>
          <a:p>
            <a:pPr marL="0" indent="0">
              <a:buNone/>
            </a:pPr>
            <a:endParaRPr lang="fr-CA" dirty="0"/>
          </a:p>
        </p:txBody>
      </p:sp>
      <p:sp>
        <p:nvSpPr>
          <p:cNvPr id="4" name="Rectangle 3">
            <a:extLst>
              <a:ext uri="{FF2B5EF4-FFF2-40B4-BE49-F238E27FC236}">
                <a16:creationId xmlns:a16="http://schemas.microsoft.com/office/drawing/2014/main" id="{33F1A31A-D66A-4F62-9CEC-E09633F71BAE}"/>
              </a:ext>
            </a:extLst>
          </p:cNvPr>
          <p:cNvSpPr/>
          <p:nvPr/>
        </p:nvSpPr>
        <p:spPr>
          <a:xfrm>
            <a:off x="2038665" y="2280608"/>
            <a:ext cx="8123583" cy="13363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b="0" dirty="0" err="1">
                <a:solidFill>
                  <a:srgbClr val="569CD6"/>
                </a:solidFill>
                <a:effectLst/>
                <a:latin typeface="Consolas" panose="020B0609020204030204" pitchFamily="49" charset="0"/>
              </a:rPr>
              <a:t>const</a:t>
            </a:r>
            <a:r>
              <a:rPr lang="fr-FR" sz="1400" b="0" dirty="0">
                <a:solidFill>
                  <a:srgbClr val="D4D4D4"/>
                </a:solidFill>
                <a:effectLst/>
                <a:latin typeface="Consolas" panose="020B0609020204030204" pitchFamily="49" charset="0"/>
              </a:rPr>
              <a:t> </a:t>
            </a:r>
            <a:r>
              <a:rPr lang="fr-FR" sz="1400" b="0" dirty="0" err="1">
                <a:solidFill>
                  <a:srgbClr val="4FC1FF"/>
                </a:solidFill>
                <a:effectLst/>
                <a:latin typeface="Consolas" panose="020B0609020204030204" pitchFamily="49" charset="0"/>
              </a:rPr>
              <a:t>numberOfPassengers</a:t>
            </a:r>
            <a:r>
              <a:rPr lang="fr-FR" sz="1400" b="0" dirty="0">
                <a:solidFill>
                  <a:srgbClr val="D4D4D4"/>
                </a:solidFill>
                <a:effectLst/>
                <a:latin typeface="Consolas" panose="020B0609020204030204" pitchFamily="49" charset="0"/>
              </a:rPr>
              <a:t> = </a:t>
            </a:r>
            <a:r>
              <a:rPr lang="fr-FR" sz="1400" b="0" dirty="0">
                <a:solidFill>
                  <a:srgbClr val="B5CEA8"/>
                </a:solidFill>
                <a:effectLst/>
                <a:latin typeface="Consolas" panose="020B0609020204030204" pitchFamily="49" charset="0"/>
              </a:rPr>
              <a:t>10</a:t>
            </a:r>
            <a:r>
              <a:rPr lang="fr-FR" sz="1400" b="0" dirty="0">
                <a:solidFill>
                  <a:srgbClr val="D4D4D4"/>
                </a:solidFill>
                <a:effectLst/>
                <a:latin typeface="Consolas" panose="020B0609020204030204" pitchFamily="49" charset="0"/>
              </a:rPr>
              <a:t>;</a:t>
            </a:r>
          </a:p>
          <a:p>
            <a:r>
              <a:rPr lang="fr-FR" sz="1400" b="0" dirty="0">
                <a:solidFill>
                  <a:srgbClr val="C586C0"/>
                </a:solidFill>
                <a:effectLst/>
                <a:latin typeface="Consolas" panose="020B0609020204030204" pitchFamily="49" charset="0"/>
              </a:rPr>
              <a:t>for</a:t>
            </a:r>
            <a:r>
              <a:rPr lang="fr-FR" sz="1400" b="0" dirty="0">
                <a:solidFill>
                  <a:srgbClr val="D4D4D4"/>
                </a:solidFill>
                <a:effectLst/>
                <a:latin typeface="Consolas" panose="020B0609020204030204" pitchFamily="49" charset="0"/>
              </a:rPr>
              <a:t> (</a:t>
            </a:r>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i</a:t>
            </a:r>
            <a:r>
              <a:rPr lang="fr-FR" sz="1400" b="0" dirty="0">
                <a:solidFill>
                  <a:srgbClr val="D4D4D4"/>
                </a:solidFill>
                <a:effectLst/>
                <a:latin typeface="Consolas" panose="020B0609020204030204" pitchFamily="49" charset="0"/>
              </a:rPr>
              <a:t> = </a:t>
            </a:r>
            <a:r>
              <a:rPr lang="fr-FR" sz="1400" b="0" dirty="0">
                <a:solidFill>
                  <a:srgbClr val="B5CEA8"/>
                </a:solidFill>
                <a:effectLst/>
                <a:latin typeface="Consolas" panose="020B0609020204030204" pitchFamily="49" charset="0"/>
              </a:rPr>
              <a:t>0</a:t>
            </a:r>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i</a:t>
            </a:r>
            <a:r>
              <a:rPr lang="fr-FR" sz="1400" b="0" dirty="0">
                <a:solidFill>
                  <a:srgbClr val="D4D4D4"/>
                </a:solidFill>
                <a:effectLst/>
                <a:latin typeface="Consolas" panose="020B0609020204030204" pitchFamily="49" charset="0"/>
              </a:rPr>
              <a:t> &lt; </a:t>
            </a:r>
            <a:r>
              <a:rPr lang="fr-FR" sz="1400" b="0" dirty="0" err="1">
                <a:solidFill>
                  <a:srgbClr val="4FC1FF"/>
                </a:solidFill>
                <a:effectLst/>
                <a:latin typeface="Consolas" panose="020B0609020204030204" pitchFamily="49" charset="0"/>
              </a:rPr>
              <a:t>numberOfPassengers</a:t>
            </a:r>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i</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"Passager embarqué !"</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a:t>
            </a:r>
          </a:p>
          <a:p>
            <a:br>
              <a:rPr lang="fr-FR" sz="1400" b="0" dirty="0">
                <a:solidFill>
                  <a:srgbClr val="D4D4D4"/>
                </a:solidFill>
                <a:effectLst/>
                <a:latin typeface="Consolas" panose="020B0609020204030204" pitchFamily="49" charset="0"/>
              </a:rPr>
            </a:b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"Tous les passagers ont embarqués !"</a:t>
            </a:r>
            <a:r>
              <a:rPr lang="fr-FR"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3960054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For…in et for…of</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967038"/>
            <a:ext cx="8947150" cy="3281362"/>
          </a:xfrm>
        </p:spPr>
        <p:txBody>
          <a:bodyPr vert="horz" lIns="91440" tIns="45720" rIns="91440" bIns="45720" rtlCol="0" anchor="t">
            <a:normAutofit/>
          </a:bodyPr>
          <a:lstStyle/>
          <a:p>
            <a:pPr marL="0" indent="0">
              <a:buNone/>
            </a:pPr>
            <a:r>
              <a:rPr lang="fr-CA" dirty="0"/>
              <a:t>La boucle   </a:t>
            </a:r>
            <a:r>
              <a:rPr lang="fr-CA" b="1" i="1" dirty="0"/>
              <a:t>for…in</a:t>
            </a:r>
            <a:r>
              <a:rPr lang="fr-CA" i="1" dirty="0"/>
              <a:t>  </a:t>
            </a:r>
            <a:r>
              <a:rPr lang="fr-CA" dirty="0"/>
              <a:t>est très comparable à l'exemple de boucle   for  normale, mais elle est plus facile à lire, et effectue tout le travail d'itération pour vous.</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p:txBody>
      </p:sp>
    </p:spTree>
    <p:extLst>
      <p:ext uri="{BB962C8B-B14F-4D97-AF65-F5344CB8AC3E}">
        <p14:creationId xmlns:p14="http://schemas.microsoft.com/office/powerpoint/2010/main" val="28650358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For… in et for… of</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r>
              <a:rPr lang="fr-CA" dirty="0"/>
              <a:t>i  démarre automatiquement à zéro et s'incrémente à chaque boucle jusqu'à terminer l'itération sur tous les passagers. </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p:txBody>
      </p:sp>
      <p:sp>
        <p:nvSpPr>
          <p:cNvPr id="4" name="Rectangle 3">
            <a:extLst>
              <a:ext uri="{FF2B5EF4-FFF2-40B4-BE49-F238E27FC236}">
                <a16:creationId xmlns:a16="http://schemas.microsoft.com/office/drawing/2014/main" id="{FE6B8025-2635-4844-92A2-147D0A5E1271}"/>
              </a:ext>
            </a:extLst>
          </p:cNvPr>
          <p:cNvSpPr/>
          <p:nvPr/>
        </p:nvSpPr>
        <p:spPr>
          <a:xfrm>
            <a:off x="2033587" y="2051165"/>
            <a:ext cx="8123583" cy="17583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b="0" dirty="0" err="1">
                <a:solidFill>
                  <a:srgbClr val="569CD6"/>
                </a:solidFill>
                <a:effectLst/>
                <a:latin typeface="Consolas" panose="020B0609020204030204" pitchFamily="49" charset="0"/>
              </a:rPr>
              <a:t>const</a:t>
            </a:r>
            <a:r>
              <a:rPr lang="fr-FR" sz="1400" b="0" dirty="0">
                <a:solidFill>
                  <a:srgbClr val="D4D4D4"/>
                </a:solidFill>
                <a:effectLst/>
                <a:latin typeface="Consolas" panose="020B0609020204030204" pitchFamily="49" charset="0"/>
              </a:rPr>
              <a:t> </a:t>
            </a:r>
            <a:r>
              <a:rPr lang="fr-FR" sz="1400" b="0" dirty="0" err="1">
                <a:solidFill>
                  <a:srgbClr val="4FC1FF"/>
                </a:solidFill>
                <a:effectLst/>
                <a:latin typeface="Consolas" panose="020B0609020204030204" pitchFamily="49" charset="0"/>
              </a:rPr>
              <a:t>passengers</a:t>
            </a:r>
            <a:r>
              <a:rPr lang="fr-FR" sz="1400" b="0" dirty="0">
                <a:solidFill>
                  <a:srgbClr val="D4D4D4"/>
                </a:solidFill>
                <a:effectLst/>
                <a:latin typeface="Consolas" panose="020B0609020204030204" pitchFamily="49" charset="0"/>
              </a:rPr>
              <a:t> = [</a:t>
            </a:r>
            <a:r>
              <a:rPr lang="fr-FR" sz="1400" b="0" dirty="0">
                <a:solidFill>
                  <a:srgbClr val="CE9178"/>
                </a:solidFill>
                <a:effectLst/>
                <a:latin typeface="Consolas" panose="020B0609020204030204" pitchFamily="49" charset="0"/>
              </a:rPr>
              <a:t>"Wahim"</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"Jovany'"</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"David"</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"Alex"</a:t>
            </a:r>
            <a:r>
              <a:rPr lang="fr-FR" sz="1400" b="0" dirty="0">
                <a:solidFill>
                  <a:srgbClr val="D4D4D4"/>
                </a:solidFill>
                <a:effectLst/>
                <a:latin typeface="Consolas" panose="020B0609020204030204" pitchFamily="49" charset="0"/>
              </a:rPr>
              <a:t>];</a:t>
            </a:r>
          </a:p>
          <a:p>
            <a:br>
              <a:rPr lang="fr-FR" sz="1400" b="0" dirty="0">
                <a:solidFill>
                  <a:srgbClr val="D4D4D4"/>
                </a:solidFill>
                <a:effectLst/>
                <a:latin typeface="Consolas" panose="020B0609020204030204" pitchFamily="49" charset="0"/>
              </a:rPr>
            </a:br>
            <a:r>
              <a:rPr lang="fr-FR" sz="1400" b="0" dirty="0">
                <a:solidFill>
                  <a:srgbClr val="C586C0"/>
                </a:solidFill>
                <a:effectLst/>
                <a:latin typeface="Consolas" panose="020B0609020204030204" pitchFamily="49" charset="0"/>
              </a:rPr>
              <a:t>for</a:t>
            </a:r>
            <a:r>
              <a:rPr lang="fr-FR" sz="1400" b="0" dirty="0">
                <a:solidFill>
                  <a:srgbClr val="D4D4D4"/>
                </a:solidFill>
                <a:effectLst/>
                <a:latin typeface="Consolas" panose="020B0609020204030204" pitchFamily="49" charset="0"/>
              </a:rPr>
              <a:t> (</a:t>
            </a:r>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i</a:t>
            </a:r>
            <a:r>
              <a:rPr lang="fr-FR" sz="1400" b="0" dirty="0">
                <a:solidFill>
                  <a:srgbClr val="D4D4D4"/>
                </a:solidFill>
                <a:effectLst/>
                <a:latin typeface="Consolas" panose="020B0609020204030204" pitchFamily="49" charset="0"/>
              </a:rPr>
              <a:t> </a:t>
            </a:r>
            <a:r>
              <a:rPr lang="fr-FR" sz="1400" b="0" dirty="0">
                <a:solidFill>
                  <a:srgbClr val="569CD6"/>
                </a:solidFill>
                <a:effectLst/>
                <a:latin typeface="Consolas" panose="020B0609020204030204" pitchFamily="49" charset="0"/>
              </a:rPr>
              <a:t>in</a:t>
            </a:r>
            <a:r>
              <a:rPr lang="fr-FR" sz="1400" b="0" dirty="0">
                <a:solidFill>
                  <a:srgbClr val="D4D4D4"/>
                </a:solidFill>
                <a:effectLst/>
                <a:latin typeface="Consolas" panose="020B0609020204030204" pitchFamily="49" charset="0"/>
              </a:rPr>
              <a:t> </a:t>
            </a:r>
            <a:r>
              <a:rPr lang="fr-FR" sz="1400" b="0" dirty="0" err="1">
                <a:solidFill>
                  <a:srgbClr val="4FC1FF"/>
                </a:solidFill>
                <a:effectLst/>
                <a:latin typeface="Consolas" panose="020B0609020204030204" pitchFamily="49" charset="0"/>
              </a:rPr>
              <a:t>passengers</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"Embarquement du passager "</a:t>
            </a:r>
            <a:r>
              <a:rPr lang="fr-FR" sz="1400" b="0" dirty="0">
                <a:solidFill>
                  <a:srgbClr val="D4D4D4"/>
                </a:solidFill>
                <a:effectLst/>
                <a:latin typeface="Consolas" panose="020B0609020204030204" pitchFamily="49" charset="0"/>
              </a:rPr>
              <a:t> + </a:t>
            </a:r>
            <a:r>
              <a:rPr lang="fr-FR" sz="1400" b="0" dirty="0" err="1">
                <a:solidFill>
                  <a:srgbClr val="4FC1FF"/>
                </a:solidFill>
                <a:effectLst/>
                <a:latin typeface="Consolas" panose="020B0609020204030204" pitchFamily="49" charset="0"/>
              </a:rPr>
              <a:t>passengers</a:t>
            </a:r>
            <a:r>
              <a:rPr lang="fr-FR" sz="1400" b="0" dirty="0">
                <a:solidFill>
                  <a:srgbClr val="D4D4D4"/>
                </a:solidFill>
                <a:effectLst/>
                <a:latin typeface="Consolas" panose="020B0609020204030204" pitchFamily="49" charset="0"/>
              </a:rPr>
              <a:t>[</a:t>
            </a:r>
            <a:r>
              <a:rPr lang="fr-FR" sz="1400" b="0" dirty="0">
                <a:solidFill>
                  <a:srgbClr val="9CDCFE"/>
                </a:solidFill>
                <a:effectLst/>
                <a:latin typeface="Consolas" panose="020B0609020204030204" pitchFamily="49" charset="0"/>
              </a:rPr>
              <a:t>i</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5715965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733425"/>
          </a:xfrm>
        </p:spPr>
        <p:txBody>
          <a:bodyPr/>
          <a:lstStyle/>
          <a:p>
            <a:pPr algn="ctr"/>
            <a:r>
              <a:rPr lang="fr-FR" b="1" dirty="0">
                <a:solidFill>
                  <a:srgbClr val="0070C0"/>
                </a:solidFill>
              </a:rPr>
              <a:t>For… in et for… of</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047750" y="1633538"/>
            <a:ext cx="10090150" cy="4614862"/>
          </a:xfrm>
        </p:spPr>
        <p:txBody>
          <a:bodyPr>
            <a:normAutofit fontScale="92500" lnSpcReduction="10000"/>
          </a:bodyPr>
          <a:lstStyle/>
          <a:p>
            <a:pPr marL="0" indent="0">
              <a:buNone/>
            </a:pPr>
            <a:r>
              <a:rPr lang="fr-CA" dirty="0"/>
              <a:t>Pour les cas où l'indice précis d'un élément n'est pas nécessaire pendant l'itération, vous pouvez utiliser une boucle   </a:t>
            </a:r>
            <a:r>
              <a:rPr lang="fr-CA" i="1" dirty="0"/>
              <a:t>for… of</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r>
              <a:rPr lang="fr-CA" dirty="0"/>
              <a:t>Ceci produit exactement le même résultat, mais de façon plus lisible, car vous n'avez pas à vous inquiéter des indices et des tableaux : vous recevez simplement chaque élément dans l'ordre.</a:t>
            </a:r>
          </a:p>
        </p:txBody>
      </p:sp>
      <p:sp>
        <p:nvSpPr>
          <p:cNvPr id="5" name="Rectangle 4">
            <a:extLst>
              <a:ext uri="{FF2B5EF4-FFF2-40B4-BE49-F238E27FC236}">
                <a16:creationId xmlns:a16="http://schemas.microsoft.com/office/drawing/2014/main" id="{F563B873-15BC-4D5E-A873-7E2EA39A6856}"/>
              </a:ext>
            </a:extLst>
          </p:cNvPr>
          <p:cNvSpPr/>
          <p:nvPr/>
        </p:nvSpPr>
        <p:spPr>
          <a:xfrm>
            <a:off x="2033587" y="2544193"/>
            <a:ext cx="8123583" cy="22423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b="0" dirty="0" err="1">
                <a:solidFill>
                  <a:srgbClr val="569CD6"/>
                </a:solidFill>
                <a:effectLst/>
                <a:latin typeface="Consolas" panose="020B0609020204030204" pitchFamily="49" charset="0"/>
              </a:rPr>
              <a:t>const</a:t>
            </a:r>
            <a:r>
              <a:rPr lang="fr-FR" sz="1400" b="0" dirty="0">
                <a:solidFill>
                  <a:srgbClr val="D4D4D4"/>
                </a:solidFill>
                <a:effectLst/>
                <a:latin typeface="Consolas" panose="020B0609020204030204" pitchFamily="49" charset="0"/>
              </a:rPr>
              <a:t> </a:t>
            </a:r>
            <a:r>
              <a:rPr lang="fr-FR" sz="1400" b="0" dirty="0" err="1">
                <a:solidFill>
                  <a:srgbClr val="4FC1FF"/>
                </a:solidFill>
                <a:effectLst/>
                <a:latin typeface="Consolas" panose="020B0609020204030204" pitchFamily="49" charset="0"/>
              </a:rPr>
              <a:t>passengers</a:t>
            </a:r>
            <a:r>
              <a:rPr lang="fr-FR" sz="1400" b="0" dirty="0">
                <a:solidFill>
                  <a:srgbClr val="D4D4D4"/>
                </a:solidFill>
                <a:effectLst/>
                <a:latin typeface="Consolas" panose="020B0609020204030204" pitchFamily="49" charset="0"/>
              </a:rPr>
              <a:t> = [</a:t>
            </a:r>
            <a:r>
              <a:rPr lang="fr-FR" sz="1400" b="0" dirty="0">
                <a:solidFill>
                  <a:srgbClr val="CE9178"/>
                </a:solidFill>
                <a:effectLst/>
                <a:latin typeface="Consolas" panose="020B0609020204030204" pitchFamily="49" charset="0"/>
              </a:rPr>
              <a:t>"Wahim"</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"Jovany'"</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"David"</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"Alex"</a:t>
            </a:r>
            <a:r>
              <a:rPr lang="fr-FR" sz="1400" b="0" dirty="0">
                <a:solidFill>
                  <a:srgbClr val="D4D4D4"/>
                </a:solidFill>
                <a:effectLst/>
                <a:latin typeface="Consolas" panose="020B0609020204030204" pitchFamily="49" charset="0"/>
              </a:rPr>
              <a:t>];</a:t>
            </a:r>
          </a:p>
          <a:p>
            <a:br>
              <a:rPr lang="fr-FR" sz="1400" b="0" dirty="0">
                <a:solidFill>
                  <a:srgbClr val="D4D4D4"/>
                </a:solidFill>
                <a:effectLst/>
                <a:latin typeface="Consolas" panose="020B0609020204030204" pitchFamily="49" charset="0"/>
              </a:rPr>
            </a:br>
            <a:r>
              <a:rPr lang="fr-FR" sz="1400" b="0" dirty="0">
                <a:solidFill>
                  <a:srgbClr val="C586C0"/>
                </a:solidFill>
                <a:effectLst/>
                <a:latin typeface="Consolas" panose="020B0609020204030204" pitchFamily="49" charset="0"/>
              </a:rPr>
              <a:t>for</a:t>
            </a:r>
            <a:r>
              <a:rPr lang="fr-FR" sz="1400" b="0" dirty="0">
                <a:solidFill>
                  <a:srgbClr val="D4D4D4"/>
                </a:solidFill>
                <a:effectLst/>
                <a:latin typeface="Consolas" panose="020B0609020204030204" pitchFamily="49" charset="0"/>
              </a:rPr>
              <a:t> (</a:t>
            </a:r>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passenger</a:t>
            </a:r>
            <a:r>
              <a:rPr lang="fr-FR" sz="1400" b="0" dirty="0">
                <a:solidFill>
                  <a:srgbClr val="D4D4D4"/>
                </a:solidFill>
                <a:effectLst/>
                <a:latin typeface="Consolas" panose="020B0609020204030204" pitchFamily="49" charset="0"/>
              </a:rPr>
              <a:t> </a:t>
            </a:r>
            <a:r>
              <a:rPr lang="fr-FR" sz="1400" b="0" dirty="0">
                <a:solidFill>
                  <a:srgbClr val="569CD6"/>
                </a:solidFill>
                <a:effectLst/>
                <a:latin typeface="Consolas" panose="020B0609020204030204" pitchFamily="49" charset="0"/>
              </a:rPr>
              <a:t>of</a:t>
            </a:r>
            <a:r>
              <a:rPr lang="fr-FR" sz="1400" b="0" dirty="0">
                <a:solidFill>
                  <a:srgbClr val="D4D4D4"/>
                </a:solidFill>
                <a:effectLst/>
                <a:latin typeface="Consolas" panose="020B0609020204030204" pitchFamily="49" charset="0"/>
              </a:rPr>
              <a:t> </a:t>
            </a:r>
            <a:r>
              <a:rPr lang="fr-FR" sz="1400" b="0" dirty="0" err="1">
                <a:solidFill>
                  <a:srgbClr val="4FC1FF"/>
                </a:solidFill>
                <a:effectLst/>
                <a:latin typeface="Consolas" panose="020B0609020204030204" pitchFamily="49" charset="0"/>
              </a:rPr>
              <a:t>passengers</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"Embarquement du passager "</a:t>
            </a:r>
            <a:r>
              <a:rPr lang="fr-FR" sz="1400" b="0" dirty="0">
                <a:solidFill>
                  <a:srgbClr val="D4D4D4"/>
                </a:solidFill>
                <a:effectLst/>
                <a:latin typeface="Consolas" panose="020B0609020204030204" pitchFamily="49" charset="0"/>
              </a:rPr>
              <a:t> + </a:t>
            </a:r>
            <a:r>
              <a:rPr lang="fr-FR" sz="1400" b="0" dirty="0" err="1">
                <a:solidFill>
                  <a:srgbClr val="9CDCFE"/>
                </a:solidFill>
                <a:effectLst/>
                <a:latin typeface="Consolas" panose="020B0609020204030204" pitchFamily="49" charset="0"/>
              </a:rPr>
              <a:t>passenger</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5942475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Exercice 12</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4294967295"/>
          </p:nvPr>
        </p:nvSpPr>
        <p:spPr>
          <a:xfrm>
            <a:off x="1624012" y="2052638"/>
            <a:ext cx="8947150" cy="3285716"/>
          </a:xfrm>
          <a:solidFill>
            <a:schemeClr val="accent2"/>
          </a:solidFill>
        </p:spPr>
        <p:txBody>
          <a:bodyPr>
            <a:normAutofit/>
          </a:bodyPr>
          <a:lstStyle/>
          <a:p>
            <a:pPr marL="0" indent="0">
              <a:buNone/>
            </a:pPr>
            <a:r>
              <a:rPr lang="fr-FR" b="1" dirty="0"/>
              <a:t>Les boucles </a:t>
            </a:r>
            <a:r>
              <a:rPr lang="fr-FR" b="1" i="1" dirty="0"/>
              <a:t>for</a:t>
            </a:r>
          </a:p>
          <a:p>
            <a:pPr marL="0" indent="0">
              <a:buNone/>
            </a:pPr>
            <a:r>
              <a:rPr lang="fr-CA" dirty="0"/>
              <a:t>Le tableau   </a:t>
            </a:r>
            <a:r>
              <a:rPr lang="fr-CA" b="1" dirty="0" err="1"/>
              <a:t>episodes</a:t>
            </a:r>
            <a:r>
              <a:rPr lang="fr-CA" dirty="0"/>
              <a:t>  a déjà été déclaré pour vous.</a:t>
            </a:r>
          </a:p>
          <a:p>
            <a:pPr marL="914400" lvl="1" indent="-457200">
              <a:buFont typeface="+mj-lt"/>
              <a:buAutoNum type="arabicPeriod"/>
            </a:pPr>
            <a:r>
              <a:rPr lang="fr-CA" dirty="0"/>
              <a:t>Itérez le tableau   </a:t>
            </a:r>
            <a:r>
              <a:rPr lang="fr-CA" b="1" dirty="0" err="1"/>
              <a:t>episodes</a:t>
            </a:r>
            <a:r>
              <a:rPr lang="fr-CA" dirty="0"/>
              <a:t>  et assignez la valeur </a:t>
            </a:r>
            <a:r>
              <a:rPr lang="fr-CA" i="1" dirty="0"/>
              <a:t>false </a:t>
            </a:r>
            <a:r>
              <a:rPr lang="fr-CA" dirty="0"/>
              <a:t>(pas encore regardé) à la propriété   </a:t>
            </a:r>
            <a:r>
              <a:rPr lang="fr-CA" b="1" dirty="0" err="1"/>
              <a:t>hasBeenWatched</a:t>
            </a:r>
            <a:r>
              <a:rPr lang="fr-CA" dirty="0"/>
              <a:t>  de chaque épisode, en utilisant une boucle </a:t>
            </a:r>
            <a:r>
              <a:rPr lang="fr-CA" i="1" dirty="0"/>
              <a:t>for, for…in </a:t>
            </a:r>
            <a:r>
              <a:rPr lang="fr-CA" dirty="0"/>
              <a:t>ou </a:t>
            </a:r>
            <a:r>
              <a:rPr lang="fr-CA" i="1" dirty="0"/>
              <a:t>for…of</a:t>
            </a:r>
            <a:r>
              <a:rPr lang="fr-CA" dirty="0"/>
              <a:t>.</a:t>
            </a:r>
          </a:p>
          <a:p>
            <a:pPr marL="914400" lvl="1" indent="-457200">
              <a:buFont typeface="+mj-lt"/>
              <a:buAutoNum type="arabicPeriod"/>
            </a:pPr>
            <a:r>
              <a:rPr lang="fr-CA" dirty="0"/>
              <a:t>Maintenant, faites en sorte que tous les épisodes soient considérés comme ayant été vus. Cela fonctionne-t-il également ?</a:t>
            </a:r>
            <a:endParaRPr lang="fr-FR" dirty="0"/>
          </a:p>
        </p:txBody>
      </p:sp>
    </p:spTree>
    <p:extLst>
      <p:ext uri="{BB962C8B-B14F-4D97-AF65-F5344CB8AC3E}">
        <p14:creationId xmlns:p14="http://schemas.microsoft.com/office/powerpoint/2010/main" val="9124104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866775"/>
          </a:xfrm>
        </p:spPr>
        <p:txBody>
          <a:bodyPr/>
          <a:lstStyle/>
          <a:p>
            <a:pPr algn="ctr"/>
            <a:r>
              <a:rPr lang="fr-FR" b="1" dirty="0">
                <a:solidFill>
                  <a:srgbClr val="0070C0"/>
                </a:solidFill>
              </a:rPr>
              <a:t>La boucle </a:t>
            </a:r>
            <a:r>
              <a:rPr lang="fr-FR" b="1" err="1">
                <a:solidFill>
                  <a:srgbClr val="0070C0"/>
                </a:solidFill>
              </a:rPr>
              <a:t>while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909637" y="1519238"/>
            <a:ext cx="10375900" cy="4729162"/>
          </a:xfrm>
        </p:spPr>
        <p:txBody>
          <a:bodyPr vert="horz" lIns="91440" tIns="45720" rIns="91440" bIns="45720" rtlCol="0" anchor="t">
            <a:normAutofit fontScale="85000" lnSpcReduction="20000"/>
          </a:bodyPr>
          <a:lstStyle/>
          <a:p>
            <a:pPr marL="0" indent="0">
              <a:buNone/>
            </a:pPr>
            <a:r>
              <a:rPr lang="fr-CA" dirty="0"/>
              <a:t>Une boucle </a:t>
            </a:r>
            <a:r>
              <a:rPr lang="fr-CA" b="1" i="1" dirty="0" err="1"/>
              <a:t>while</a:t>
            </a:r>
            <a:r>
              <a:rPr lang="fr-CA" dirty="0"/>
              <a:t> vérifie si une condition est vraie. Si c'est le cas, la boucle se poursuit, sinon elle s'arrête. Exemple :</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r>
              <a:rPr lang="fr-CA" dirty="0"/>
              <a:t>Cette boucle </a:t>
            </a:r>
            <a:r>
              <a:rPr lang="fr-CA" b="1" i="1" dirty="0" err="1"/>
              <a:t>while</a:t>
            </a:r>
            <a:r>
              <a:rPr lang="fr-CA" i="1" dirty="0"/>
              <a:t> </a:t>
            </a:r>
            <a:r>
              <a:rPr lang="fr-CA" dirty="0"/>
              <a:t>poursuit son exécution jusqu'à ce que l'un des nombres   </a:t>
            </a:r>
            <a:r>
              <a:rPr lang="fr-CA" dirty="0" err="1"/>
              <a:t>seatsLeft</a:t>
            </a:r>
            <a:r>
              <a:rPr lang="fr-CA" dirty="0"/>
              <a:t>  et   </a:t>
            </a:r>
            <a:r>
              <a:rPr lang="fr-CA" dirty="0" err="1"/>
              <a:t>passengersStillToBoard</a:t>
            </a:r>
            <a:r>
              <a:rPr lang="fr-CA" dirty="0"/>
              <a:t>  atteigne zéro.</a:t>
            </a:r>
          </a:p>
        </p:txBody>
      </p:sp>
      <p:sp>
        <p:nvSpPr>
          <p:cNvPr id="4" name="Rectangle 3">
            <a:extLst>
              <a:ext uri="{FF2B5EF4-FFF2-40B4-BE49-F238E27FC236}">
                <a16:creationId xmlns:a16="http://schemas.microsoft.com/office/drawing/2014/main" id="{33F1A31A-D66A-4F62-9CEC-E09633F71BAE}"/>
              </a:ext>
            </a:extLst>
          </p:cNvPr>
          <p:cNvSpPr/>
          <p:nvPr/>
        </p:nvSpPr>
        <p:spPr>
          <a:xfrm>
            <a:off x="2033587" y="2296861"/>
            <a:ext cx="8123583" cy="259512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seatsLeft</a:t>
            </a:r>
            <a:r>
              <a:rPr lang="fr-FR" sz="1400" b="0" dirty="0">
                <a:solidFill>
                  <a:srgbClr val="D4D4D4"/>
                </a:solidFill>
                <a:effectLst/>
                <a:latin typeface="Consolas" panose="020B0609020204030204" pitchFamily="49" charset="0"/>
              </a:rPr>
              <a:t> = </a:t>
            </a:r>
            <a:r>
              <a:rPr lang="fr-FR" sz="1400" b="0" dirty="0">
                <a:solidFill>
                  <a:srgbClr val="B5CEA8"/>
                </a:solidFill>
                <a:effectLst/>
                <a:latin typeface="Consolas" panose="020B0609020204030204" pitchFamily="49" charset="0"/>
              </a:rPr>
              <a:t>10</a:t>
            </a:r>
            <a:r>
              <a:rPr lang="fr-FR" sz="1400" b="0" dirty="0">
                <a:solidFill>
                  <a:srgbClr val="D4D4D4"/>
                </a:solidFill>
                <a:effectLst/>
                <a:latin typeface="Consolas" panose="020B0609020204030204" pitchFamily="49" charset="0"/>
              </a:rPr>
              <a:t>;</a:t>
            </a:r>
          </a:p>
          <a:p>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passengersStillToBoard</a:t>
            </a:r>
            <a:r>
              <a:rPr lang="fr-FR" sz="1400" b="0" dirty="0">
                <a:solidFill>
                  <a:srgbClr val="D4D4D4"/>
                </a:solidFill>
                <a:effectLst/>
                <a:latin typeface="Consolas" panose="020B0609020204030204" pitchFamily="49" charset="0"/>
              </a:rPr>
              <a:t> = </a:t>
            </a:r>
            <a:r>
              <a:rPr lang="fr-FR" sz="1400" b="0" dirty="0">
                <a:solidFill>
                  <a:srgbClr val="B5CEA8"/>
                </a:solidFill>
                <a:effectLst/>
                <a:latin typeface="Consolas" panose="020B0609020204030204" pitchFamily="49" charset="0"/>
              </a:rPr>
              <a:t>8</a:t>
            </a:r>
            <a:r>
              <a:rPr lang="fr-FR" sz="1400" b="0" dirty="0">
                <a:solidFill>
                  <a:srgbClr val="D4D4D4"/>
                </a:solidFill>
                <a:effectLst/>
                <a:latin typeface="Consolas" panose="020B0609020204030204" pitchFamily="49" charset="0"/>
              </a:rPr>
              <a:t>;</a:t>
            </a:r>
          </a:p>
          <a:p>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passengersBoarded</a:t>
            </a:r>
            <a:r>
              <a:rPr lang="fr-FR" sz="1400" b="0" dirty="0">
                <a:solidFill>
                  <a:srgbClr val="D4D4D4"/>
                </a:solidFill>
                <a:effectLst/>
                <a:latin typeface="Consolas" panose="020B0609020204030204" pitchFamily="49" charset="0"/>
              </a:rPr>
              <a:t> = </a:t>
            </a:r>
            <a:r>
              <a:rPr lang="fr-FR" sz="1400" b="0" dirty="0">
                <a:solidFill>
                  <a:srgbClr val="B5CEA8"/>
                </a:solidFill>
                <a:effectLst/>
                <a:latin typeface="Consolas" panose="020B0609020204030204" pitchFamily="49" charset="0"/>
              </a:rPr>
              <a:t>0</a:t>
            </a:r>
            <a:r>
              <a:rPr lang="fr-FR" sz="1400" b="0" dirty="0">
                <a:solidFill>
                  <a:srgbClr val="D4D4D4"/>
                </a:solidFill>
                <a:effectLst/>
                <a:latin typeface="Consolas" panose="020B0609020204030204" pitchFamily="49" charset="0"/>
              </a:rPr>
              <a:t>;</a:t>
            </a:r>
          </a:p>
          <a:p>
            <a:br>
              <a:rPr lang="fr-FR" sz="1400" b="0" dirty="0">
                <a:solidFill>
                  <a:srgbClr val="D4D4D4"/>
                </a:solidFill>
                <a:effectLst/>
                <a:latin typeface="Consolas" panose="020B0609020204030204" pitchFamily="49" charset="0"/>
              </a:rPr>
            </a:br>
            <a:r>
              <a:rPr lang="fr-FR" sz="1400" b="0" dirty="0" err="1">
                <a:solidFill>
                  <a:srgbClr val="C586C0"/>
                </a:solidFill>
                <a:effectLst/>
                <a:latin typeface="Consolas" panose="020B0609020204030204" pitchFamily="49" charset="0"/>
              </a:rPr>
              <a:t>while</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seatsLeft</a:t>
            </a:r>
            <a:r>
              <a:rPr lang="fr-FR" sz="1400" b="0" dirty="0">
                <a:solidFill>
                  <a:srgbClr val="D4D4D4"/>
                </a:solidFill>
                <a:effectLst/>
                <a:latin typeface="Consolas" panose="020B0609020204030204" pitchFamily="49" charset="0"/>
              </a:rPr>
              <a:t> &gt; </a:t>
            </a:r>
            <a:r>
              <a:rPr lang="fr-FR" sz="1400" b="0" dirty="0">
                <a:solidFill>
                  <a:srgbClr val="B5CEA8"/>
                </a:solidFill>
                <a:effectLst/>
                <a:latin typeface="Consolas" panose="020B0609020204030204" pitchFamily="49" charset="0"/>
              </a:rPr>
              <a:t>0</a:t>
            </a:r>
            <a:r>
              <a:rPr lang="fr-FR" sz="1400" b="0" dirty="0">
                <a:solidFill>
                  <a:srgbClr val="D4D4D4"/>
                </a:solidFill>
                <a:effectLst/>
                <a:latin typeface="Consolas" panose="020B0609020204030204" pitchFamily="49" charset="0"/>
              </a:rPr>
              <a:t> &amp;&amp; </a:t>
            </a:r>
            <a:r>
              <a:rPr lang="fr-FR" sz="1400" b="0" dirty="0" err="1">
                <a:solidFill>
                  <a:srgbClr val="9CDCFE"/>
                </a:solidFill>
                <a:effectLst/>
                <a:latin typeface="Consolas" panose="020B0609020204030204" pitchFamily="49" charset="0"/>
              </a:rPr>
              <a:t>passengersStillToBoard</a:t>
            </a:r>
            <a:r>
              <a:rPr lang="fr-FR" sz="1400" b="0" dirty="0">
                <a:solidFill>
                  <a:srgbClr val="D4D4D4"/>
                </a:solidFill>
                <a:effectLst/>
                <a:latin typeface="Consolas" panose="020B0609020204030204" pitchFamily="49" charset="0"/>
              </a:rPr>
              <a:t> &gt; </a:t>
            </a:r>
            <a:r>
              <a:rPr lang="fr-FR" sz="1400" b="0" dirty="0">
                <a:solidFill>
                  <a:srgbClr val="B5CEA8"/>
                </a:solidFill>
                <a:effectLst/>
                <a:latin typeface="Consolas" panose="020B0609020204030204" pitchFamily="49" charset="0"/>
              </a:rPr>
              <a:t>0</a:t>
            </a:r>
            <a:r>
              <a:rPr lang="fr-FR" sz="1400" b="0" dirty="0">
                <a:solidFill>
                  <a:srgbClr val="D4D4D4"/>
                </a:solidFill>
                <a:effectLst/>
                <a:latin typeface="Consolas" panose="020B0609020204030204" pitchFamily="49" charset="0"/>
              </a:rPr>
              <a:t>) {</a:t>
            </a:r>
          </a:p>
          <a:p>
            <a:r>
              <a:rPr lang="fr-FR" sz="1400" b="0" dirty="0" err="1">
                <a:solidFill>
                  <a:srgbClr val="9CDCFE"/>
                </a:solidFill>
                <a:effectLst/>
                <a:latin typeface="Consolas" panose="020B0609020204030204" pitchFamily="49" charset="0"/>
              </a:rPr>
              <a:t>passengersBoarded</a:t>
            </a:r>
            <a:r>
              <a:rPr lang="fr-FR" sz="1400" b="0" dirty="0">
                <a:solidFill>
                  <a:srgbClr val="D4D4D4"/>
                </a:solidFill>
                <a:effectLst/>
                <a:latin typeface="Consolas" panose="020B0609020204030204" pitchFamily="49" charset="0"/>
              </a:rPr>
              <a:t>++; </a:t>
            </a:r>
            <a:r>
              <a:rPr lang="fr-FR" sz="1400" b="0" dirty="0">
                <a:solidFill>
                  <a:srgbClr val="FF6F00"/>
                </a:solidFill>
                <a:effectLst/>
                <a:latin typeface="Consolas" panose="020B0609020204030204" pitchFamily="49" charset="0"/>
              </a:rPr>
              <a:t>// un passager embarque</a:t>
            </a:r>
            <a:endParaRPr lang="fr-FR" sz="1400" b="0" dirty="0">
              <a:solidFill>
                <a:srgbClr val="D4D4D4"/>
              </a:solidFill>
              <a:effectLst/>
              <a:latin typeface="Consolas" panose="020B0609020204030204" pitchFamily="49" charset="0"/>
            </a:endParaRPr>
          </a:p>
          <a:p>
            <a:r>
              <a:rPr lang="fr-FR" sz="1400" b="0" dirty="0" err="1">
                <a:solidFill>
                  <a:srgbClr val="9CDCFE"/>
                </a:solidFill>
                <a:effectLst/>
                <a:latin typeface="Consolas" panose="020B0609020204030204" pitchFamily="49" charset="0"/>
              </a:rPr>
              <a:t>passengersStillToBoard</a:t>
            </a:r>
            <a:r>
              <a:rPr lang="fr-FR" sz="1400" b="0" dirty="0">
                <a:solidFill>
                  <a:srgbClr val="D4D4D4"/>
                </a:solidFill>
                <a:effectLst/>
                <a:latin typeface="Consolas" panose="020B0609020204030204" pitchFamily="49" charset="0"/>
              </a:rPr>
              <a:t>--; </a:t>
            </a:r>
            <a:r>
              <a:rPr lang="fr-FR" sz="1400" b="0" dirty="0">
                <a:solidFill>
                  <a:srgbClr val="FF6F00"/>
                </a:solidFill>
                <a:effectLst/>
                <a:latin typeface="Consolas" panose="020B0609020204030204" pitchFamily="49" charset="0"/>
              </a:rPr>
              <a:t>// donc il y a un passager de moins à embarquer</a:t>
            </a:r>
            <a:endParaRPr lang="fr-FR" sz="1400" b="0" dirty="0">
              <a:solidFill>
                <a:srgbClr val="D4D4D4"/>
              </a:solidFill>
              <a:effectLst/>
              <a:latin typeface="Consolas" panose="020B0609020204030204" pitchFamily="49" charset="0"/>
            </a:endParaRPr>
          </a:p>
          <a:p>
            <a:r>
              <a:rPr lang="fr-FR" sz="1400" b="0" dirty="0" err="1">
                <a:solidFill>
                  <a:srgbClr val="9CDCFE"/>
                </a:solidFill>
                <a:effectLst/>
                <a:latin typeface="Consolas" panose="020B0609020204030204" pitchFamily="49" charset="0"/>
              </a:rPr>
              <a:t>seatsLeft</a:t>
            </a:r>
            <a:r>
              <a:rPr lang="fr-FR" sz="1400" b="0" dirty="0">
                <a:solidFill>
                  <a:srgbClr val="D4D4D4"/>
                </a:solidFill>
                <a:effectLst/>
                <a:latin typeface="Consolas" panose="020B0609020204030204" pitchFamily="49" charset="0"/>
              </a:rPr>
              <a:t>--; </a:t>
            </a:r>
            <a:r>
              <a:rPr lang="fr-FR" sz="1400" b="0" dirty="0">
                <a:solidFill>
                  <a:srgbClr val="FF6F00"/>
                </a:solidFill>
                <a:effectLst/>
                <a:latin typeface="Consolas" panose="020B0609020204030204" pitchFamily="49" charset="0"/>
              </a:rPr>
              <a:t>// et un siège de moins</a:t>
            </a:r>
            <a:endParaRPr lang="fr-FR" sz="1400" b="0" dirty="0">
              <a:solidFill>
                <a:srgbClr val="D4D4D4"/>
              </a:solidFill>
              <a:effectLst/>
              <a:latin typeface="Consolas" panose="020B0609020204030204" pitchFamily="49" charset="0"/>
            </a:endParaRPr>
          </a:p>
          <a:p>
            <a:r>
              <a:rPr lang="fr-FR" sz="1400" b="0" dirty="0">
                <a:solidFill>
                  <a:srgbClr val="D4D4D4"/>
                </a:solidFill>
                <a:effectLst/>
                <a:latin typeface="Consolas" panose="020B0609020204030204" pitchFamily="49" charset="0"/>
              </a:rPr>
              <a:t>}</a:t>
            </a:r>
          </a:p>
          <a:p>
            <a:br>
              <a:rPr lang="fr-FR" sz="1400" b="0" dirty="0">
                <a:solidFill>
                  <a:srgbClr val="D4D4D4"/>
                </a:solidFill>
                <a:effectLst/>
                <a:latin typeface="Consolas" panose="020B0609020204030204" pitchFamily="49" charset="0"/>
              </a:rPr>
            </a:b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passengersBoarded</a:t>
            </a:r>
            <a:r>
              <a:rPr lang="fr-FR" sz="1400" b="0" dirty="0">
                <a:solidFill>
                  <a:srgbClr val="D4D4D4"/>
                </a:solidFill>
                <a:effectLst/>
                <a:latin typeface="Consolas" panose="020B0609020204030204" pitchFamily="49" charset="0"/>
              </a:rPr>
              <a:t>); </a:t>
            </a:r>
            <a:r>
              <a:rPr lang="fr-FR" sz="1400" b="0" dirty="0">
                <a:solidFill>
                  <a:srgbClr val="FF6F00"/>
                </a:solidFill>
                <a:effectLst/>
                <a:latin typeface="Consolas" panose="020B0609020204030204" pitchFamily="49" charset="0"/>
              </a:rPr>
              <a:t>// imprime 8, car il y a 8 passagers pour 10 sièges</a:t>
            </a:r>
            <a:endParaRPr lang="fr-FR"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0045077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847725"/>
          </a:xfrm>
        </p:spPr>
        <p:txBody>
          <a:bodyPr/>
          <a:lstStyle/>
          <a:p>
            <a:pPr algn="ctr"/>
            <a:r>
              <a:rPr lang="fr-FR" b="1" dirty="0">
                <a:solidFill>
                  <a:srgbClr val="0070C0"/>
                </a:solidFill>
              </a:rPr>
              <a:t>En résumé</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805113"/>
            <a:ext cx="8947150" cy="3443287"/>
          </a:xfrm>
        </p:spPr>
        <p:txBody>
          <a:bodyPr>
            <a:normAutofit/>
          </a:bodyPr>
          <a:lstStyle/>
          <a:p>
            <a:pPr marL="0" indent="0">
              <a:buNone/>
            </a:pPr>
            <a:r>
              <a:rPr lang="fr-CA" dirty="0"/>
              <a:t>En JavaScript, il existe deux façons de répéter les tâches :</a:t>
            </a:r>
          </a:p>
          <a:p>
            <a:pPr marL="685800" lvl="1">
              <a:buFont typeface="Wingdings" panose="05000000000000000000" pitchFamily="2" charset="2"/>
              <a:buChar char="Ø"/>
            </a:pPr>
            <a:r>
              <a:rPr lang="fr-CA" dirty="0"/>
              <a:t>la boucle   </a:t>
            </a:r>
            <a:r>
              <a:rPr lang="fr-CA" b="1" i="1" dirty="0"/>
              <a:t>for</a:t>
            </a:r>
            <a:r>
              <a:rPr lang="fr-CA" dirty="0"/>
              <a:t>  , pour un nombre d'itérations fixe ;</a:t>
            </a:r>
          </a:p>
          <a:p>
            <a:pPr marL="685800" lvl="1">
              <a:buFont typeface="Wingdings" panose="05000000000000000000" pitchFamily="2" charset="2"/>
              <a:buChar char="Ø"/>
            </a:pPr>
            <a:r>
              <a:rPr lang="fr-CA" dirty="0"/>
              <a:t>la boucle   </a:t>
            </a:r>
            <a:r>
              <a:rPr lang="fr-CA" b="1" i="1" dirty="0" err="1"/>
              <a:t>while</a:t>
            </a:r>
            <a:r>
              <a:rPr lang="fr-CA" dirty="0"/>
              <a:t>  , quand le nombre d'itérations nécessaires est inconnu.</a:t>
            </a:r>
          </a:p>
        </p:txBody>
      </p:sp>
    </p:spTree>
    <p:extLst>
      <p:ext uri="{BB962C8B-B14F-4D97-AF65-F5344CB8AC3E}">
        <p14:creationId xmlns:p14="http://schemas.microsoft.com/office/powerpoint/2010/main" val="948479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ACDC22-2EC6-4C8A-B997-C2001C209AB3}"/>
              </a:ext>
            </a:extLst>
          </p:cNvPr>
          <p:cNvSpPr>
            <a:spLocks noGrp="1"/>
          </p:cNvSpPr>
          <p:nvPr>
            <p:ph type="title" idx="4294967295"/>
          </p:nvPr>
        </p:nvSpPr>
        <p:spPr>
          <a:xfrm>
            <a:off x="4720301" y="452438"/>
            <a:ext cx="2748907" cy="1400175"/>
          </a:xfrm>
        </p:spPr>
        <p:txBody>
          <a:bodyPr/>
          <a:lstStyle/>
          <a:p>
            <a:r>
              <a:rPr lang="fr-FR" b="1" dirty="0">
                <a:solidFill>
                  <a:srgbClr val="0070C0"/>
                </a:solidFill>
              </a:rPr>
              <a:t>Exercice 1</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3AD3FAE4-DA03-490B-93FB-DC8025D2329C}"/>
              </a:ext>
            </a:extLst>
          </p:cNvPr>
          <p:cNvSpPr>
            <a:spLocks noGrp="1"/>
          </p:cNvSpPr>
          <p:nvPr>
            <p:ph idx="4294967295"/>
          </p:nvPr>
        </p:nvSpPr>
        <p:spPr>
          <a:xfrm>
            <a:off x="2179899" y="2477043"/>
            <a:ext cx="7828264" cy="2425883"/>
          </a:xfrm>
          <a:solidFill>
            <a:schemeClr val="accent2"/>
          </a:solidFill>
        </p:spPr>
        <p:txBody>
          <a:bodyPr>
            <a:normAutofit/>
          </a:bodyPr>
          <a:lstStyle/>
          <a:p>
            <a:pPr marL="0" indent="0">
              <a:buNone/>
            </a:pPr>
            <a:r>
              <a:rPr lang="fr-FR" b="1" dirty="0"/>
              <a:t>Déclarer des variables et leurs donner une valeur.</a:t>
            </a:r>
          </a:p>
          <a:p>
            <a:pPr marL="914400" lvl="1" indent="-457200">
              <a:buFont typeface="+mj-lt"/>
              <a:buAutoNum type="arabicPeriod"/>
            </a:pPr>
            <a:r>
              <a:rPr lang="fr-CA" sz="2000" dirty="0"/>
              <a:t>Créez une variable appelée   </a:t>
            </a:r>
            <a:r>
              <a:rPr lang="fr-CA" sz="2000" b="1" dirty="0" err="1"/>
              <a:t>numberOfSeasons</a:t>
            </a:r>
            <a:r>
              <a:rPr lang="fr-CA" sz="2000" dirty="0"/>
              <a:t>  et assignez-lui la valeur </a:t>
            </a:r>
            <a:r>
              <a:rPr lang="fr-CA" sz="2000" b="1" dirty="0"/>
              <a:t>8</a:t>
            </a:r>
            <a:r>
              <a:rPr lang="fr-CA" sz="2000" dirty="0"/>
              <a:t> entre les lignes créées pour vous dans l'éditeur JavaScript (l'onglet appelé "JS"). Pensez à utiliser le mot clé let, et n'oubliez pas le point-virgule en fin de ligne !</a:t>
            </a:r>
          </a:p>
          <a:p>
            <a:pPr marL="914400" lvl="1" indent="-457200">
              <a:buFont typeface="+mj-lt"/>
              <a:buAutoNum type="arabicPeriod"/>
            </a:pPr>
            <a:r>
              <a:rPr lang="fr-CA" sz="2000" dirty="0"/>
              <a:t>Ensuite, créez une variable appelée  </a:t>
            </a:r>
            <a:r>
              <a:rPr lang="fr-CA" sz="2000" b="1" dirty="0" err="1"/>
              <a:t>numberOfEpisodes</a:t>
            </a:r>
            <a:r>
              <a:rPr lang="fr-CA" sz="2000" dirty="0"/>
              <a:t>  et assignez-lui la valeur </a:t>
            </a:r>
            <a:r>
              <a:rPr lang="fr-CA" sz="2000" b="1" dirty="0"/>
              <a:t>10</a:t>
            </a:r>
            <a:r>
              <a:rPr lang="fr-CA" sz="2000" dirty="0"/>
              <a:t>.</a:t>
            </a:r>
            <a:endParaRPr lang="fr-FR" sz="2000" dirty="0"/>
          </a:p>
        </p:txBody>
      </p:sp>
    </p:spTree>
    <p:extLst>
      <p:ext uri="{BB962C8B-B14F-4D97-AF65-F5344CB8AC3E}">
        <p14:creationId xmlns:p14="http://schemas.microsoft.com/office/powerpoint/2010/main" val="2618645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714375"/>
          </a:xfrm>
        </p:spPr>
        <p:txBody>
          <a:bodyPr>
            <a:normAutofit/>
          </a:bodyPr>
          <a:lstStyle/>
          <a:p>
            <a:pPr algn="ctr"/>
            <a:r>
              <a:rPr lang="fr-FR" b="1" dirty="0">
                <a:solidFill>
                  <a:srgbClr val="0070C0"/>
                </a:solidFill>
              </a:rPr>
              <a:t>Les fonctions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143000" y="1585913"/>
            <a:ext cx="9899650" cy="4195762"/>
          </a:xfrm>
        </p:spPr>
        <p:txBody>
          <a:bodyPr vert="horz" lIns="91440" tIns="45720" rIns="91440" bIns="45720" rtlCol="0" anchor="t">
            <a:normAutofit/>
          </a:bodyPr>
          <a:lstStyle/>
          <a:p>
            <a:pPr marL="0" indent="0">
              <a:buNone/>
            </a:pPr>
            <a:r>
              <a:rPr lang="fr-CA" dirty="0"/>
              <a:t>Une </a:t>
            </a:r>
            <a:r>
              <a:rPr lang="fr-CA" b="1" dirty="0"/>
              <a:t>fonction</a:t>
            </a:r>
            <a:r>
              <a:rPr lang="fr-CA" dirty="0"/>
              <a:t> est un bloc de code auquel vous attribuez un nom. Quand vous appelez cette fonction, vous exécutez le code qu'elle contient. </a:t>
            </a:r>
          </a:p>
          <a:p>
            <a:pPr marL="0" indent="0">
              <a:buNone/>
            </a:pPr>
            <a:r>
              <a:rPr lang="fr-CA" dirty="0"/>
              <a:t>Par exemple  </a:t>
            </a:r>
            <a:r>
              <a:rPr lang="fr-CA" b="1" i="1" dirty="0"/>
              <a:t>console.log()</a:t>
            </a:r>
            <a:r>
              <a:rPr lang="fr-CA" i="1" dirty="0"/>
              <a:t>  </a:t>
            </a:r>
            <a:r>
              <a:rPr lang="fr-CA" dirty="0"/>
              <a:t>, qui contient du code permettant d'imprimer sur la console.</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p:txBody>
      </p:sp>
      <p:sp>
        <p:nvSpPr>
          <p:cNvPr id="4" name="Rectangle 3">
            <a:extLst>
              <a:ext uri="{FF2B5EF4-FFF2-40B4-BE49-F238E27FC236}">
                <a16:creationId xmlns:a16="http://schemas.microsoft.com/office/drawing/2014/main" id="{61BB54FD-3D64-43D9-A518-BC150516A8BC}"/>
              </a:ext>
            </a:extLst>
          </p:cNvPr>
          <p:cNvSpPr/>
          <p:nvPr/>
        </p:nvSpPr>
        <p:spPr>
          <a:xfrm>
            <a:off x="2038665" y="3812211"/>
            <a:ext cx="8123583" cy="2292702"/>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CA" sz="1400" b="0" dirty="0">
                <a:solidFill>
                  <a:srgbClr val="FF6F00"/>
                </a:solidFill>
                <a:effectLst/>
                <a:latin typeface="Consolas" panose="020B0609020204030204" pitchFamily="49" charset="0"/>
              </a:rPr>
              <a:t>// On définit la fonction</a:t>
            </a:r>
            <a:endParaRPr lang="fr-CA" sz="1400" b="0" dirty="0">
              <a:solidFill>
                <a:srgbClr val="D4D4D4"/>
              </a:solidFill>
              <a:effectLst/>
              <a:latin typeface="Consolas" panose="020B0609020204030204" pitchFamily="49" charset="0"/>
            </a:endParaRPr>
          </a:p>
          <a:p>
            <a:r>
              <a:rPr lang="fr-CA" sz="1400" b="0" dirty="0">
                <a:solidFill>
                  <a:srgbClr val="569CD6"/>
                </a:solidFill>
                <a:effectLst/>
                <a:latin typeface="Consolas" panose="020B0609020204030204" pitchFamily="49" charset="0"/>
              </a:rPr>
              <a:t>function</a:t>
            </a:r>
            <a:r>
              <a:rPr lang="fr-CA" sz="1400" b="0" dirty="0">
                <a:solidFill>
                  <a:srgbClr val="D4D4D4"/>
                </a:solidFill>
                <a:effectLst/>
                <a:latin typeface="Consolas" panose="020B0609020204030204" pitchFamily="49" charset="0"/>
              </a:rPr>
              <a:t> </a:t>
            </a:r>
            <a:r>
              <a:rPr lang="fr-CA" sz="1400" b="0" dirty="0">
                <a:solidFill>
                  <a:srgbClr val="DCDCAA"/>
                </a:solidFill>
                <a:effectLst/>
                <a:latin typeface="Consolas" panose="020B0609020204030204" pitchFamily="49" charset="0"/>
              </a:rPr>
              <a:t>afficherDeuxValeurs</a:t>
            </a:r>
            <a:r>
              <a:rPr lang="fr-CA" sz="1400" b="0" dirty="0">
                <a:solidFill>
                  <a:srgbClr val="D4D4D4"/>
                </a:solidFill>
                <a:effectLst/>
                <a:latin typeface="Consolas" panose="020B0609020204030204" pitchFamily="49" charset="0"/>
              </a:rPr>
              <a:t>(</a:t>
            </a:r>
            <a:r>
              <a:rPr lang="fr-CA" sz="1400" b="0" dirty="0">
                <a:solidFill>
                  <a:srgbClr val="9CDCFE"/>
                </a:solidFill>
                <a:effectLst/>
                <a:latin typeface="Consolas" panose="020B0609020204030204" pitchFamily="49" charset="0"/>
              </a:rPr>
              <a:t>valeur1</a:t>
            </a:r>
            <a:r>
              <a:rPr lang="fr-CA" sz="1400" b="0" dirty="0">
                <a:solidFill>
                  <a:srgbClr val="D4D4D4"/>
                </a:solidFill>
                <a:effectLst/>
                <a:latin typeface="Consolas" panose="020B0609020204030204" pitchFamily="49" charset="0"/>
              </a:rPr>
              <a:t>, </a:t>
            </a:r>
            <a:r>
              <a:rPr lang="fr-CA" sz="1400" b="0" dirty="0">
                <a:solidFill>
                  <a:srgbClr val="9CDCFE"/>
                </a:solidFill>
                <a:effectLst/>
                <a:latin typeface="Consolas" panose="020B0609020204030204" pitchFamily="49" charset="0"/>
              </a:rPr>
              <a:t>valeur2</a:t>
            </a:r>
            <a:r>
              <a:rPr lang="fr-CA" sz="1400" b="0" dirty="0">
                <a:solidFill>
                  <a:srgbClr val="D4D4D4"/>
                </a:solidFill>
                <a:effectLst/>
                <a:latin typeface="Consolas" panose="020B0609020204030204" pitchFamily="49" charset="0"/>
              </a:rPr>
              <a:t>) {</a:t>
            </a:r>
          </a:p>
          <a:p>
            <a:r>
              <a:rPr lang="fr-CA" sz="1400" b="0" dirty="0">
                <a:solidFill>
                  <a:srgbClr val="D4D4D4"/>
                </a:solidFill>
                <a:effectLst/>
                <a:latin typeface="Consolas"/>
              </a:rPr>
              <a:t>  </a:t>
            </a:r>
            <a:r>
              <a:rPr lang="fr-CA" sz="1400" b="0" dirty="0">
                <a:solidFill>
                  <a:srgbClr val="9CDCFE"/>
                </a:solidFill>
                <a:effectLst/>
                <a:latin typeface="Consolas"/>
              </a:rPr>
              <a:t>console</a:t>
            </a:r>
            <a:r>
              <a:rPr lang="fr-CA" sz="1400" b="0" dirty="0">
                <a:solidFill>
                  <a:srgbClr val="D4D4D4"/>
                </a:solidFill>
                <a:effectLst/>
                <a:latin typeface="Consolas"/>
              </a:rPr>
              <a:t>.</a:t>
            </a:r>
            <a:r>
              <a:rPr lang="fr-CA" sz="1400" b="0" dirty="0">
                <a:solidFill>
                  <a:srgbClr val="DCDCAA"/>
                </a:solidFill>
                <a:effectLst/>
                <a:latin typeface="Consolas"/>
              </a:rPr>
              <a:t>log</a:t>
            </a:r>
            <a:r>
              <a:rPr lang="fr-CA" sz="1400" b="0" dirty="0">
                <a:solidFill>
                  <a:srgbClr val="D4D4D4"/>
                </a:solidFill>
                <a:effectLst/>
                <a:latin typeface="Consolas"/>
              </a:rPr>
              <a:t>(</a:t>
            </a:r>
            <a:r>
              <a:rPr lang="fr-CA" sz="1400" b="0" dirty="0">
                <a:solidFill>
                  <a:srgbClr val="CE9178"/>
                </a:solidFill>
                <a:effectLst/>
                <a:latin typeface="Consolas"/>
              </a:rPr>
              <a:t>"Première valeur</a:t>
            </a:r>
            <a:r>
              <a:rPr lang="fr-CA" sz="1400" dirty="0">
                <a:solidFill>
                  <a:srgbClr val="CE9178"/>
                </a:solidFill>
                <a:latin typeface="Consolas"/>
              </a:rPr>
              <a:t> : "</a:t>
            </a:r>
            <a:r>
              <a:rPr lang="fr-CA" sz="1400" b="0" dirty="0">
                <a:solidFill>
                  <a:srgbClr val="D4D4D4"/>
                </a:solidFill>
                <a:effectLst/>
                <a:latin typeface="Consolas"/>
              </a:rPr>
              <a:t> + </a:t>
            </a:r>
            <a:r>
              <a:rPr lang="fr-CA" sz="1400" b="0" dirty="0">
                <a:solidFill>
                  <a:srgbClr val="9CDCFE"/>
                </a:solidFill>
                <a:effectLst/>
                <a:latin typeface="Consolas"/>
              </a:rPr>
              <a:t>valeur1</a:t>
            </a:r>
            <a:r>
              <a:rPr lang="fr-CA" sz="1400" b="0" dirty="0">
                <a:solidFill>
                  <a:srgbClr val="D4D4D4"/>
                </a:solidFill>
                <a:effectLst/>
                <a:latin typeface="Consolas"/>
              </a:rPr>
              <a:t>);</a:t>
            </a:r>
          </a:p>
          <a:p>
            <a:r>
              <a:rPr lang="fr-CA" sz="1400" b="0" dirty="0">
                <a:solidFill>
                  <a:srgbClr val="D4D4D4"/>
                </a:solidFill>
                <a:effectLst/>
                <a:latin typeface="Consolas"/>
              </a:rPr>
              <a:t>  </a:t>
            </a:r>
            <a:r>
              <a:rPr lang="fr-CA" sz="1400" b="0" dirty="0">
                <a:solidFill>
                  <a:srgbClr val="9CDCFE"/>
                </a:solidFill>
                <a:effectLst/>
                <a:latin typeface="Consolas"/>
              </a:rPr>
              <a:t>console</a:t>
            </a:r>
            <a:r>
              <a:rPr lang="fr-CA" sz="1400" b="0" dirty="0">
                <a:solidFill>
                  <a:srgbClr val="D4D4D4"/>
                </a:solidFill>
                <a:effectLst/>
                <a:latin typeface="Consolas"/>
              </a:rPr>
              <a:t>.</a:t>
            </a:r>
            <a:r>
              <a:rPr lang="fr-CA" sz="1400" b="0" dirty="0">
                <a:solidFill>
                  <a:srgbClr val="DCDCAA"/>
                </a:solidFill>
                <a:effectLst/>
                <a:latin typeface="Consolas"/>
              </a:rPr>
              <a:t>log</a:t>
            </a:r>
            <a:r>
              <a:rPr lang="fr-CA" sz="1400" b="0" dirty="0">
                <a:solidFill>
                  <a:srgbClr val="D4D4D4"/>
                </a:solidFill>
                <a:effectLst/>
                <a:latin typeface="Consolas"/>
              </a:rPr>
              <a:t>(</a:t>
            </a:r>
            <a:r>
              <a:rPr lang="fr-CA" sz="1400" b="0" dirty="0">
                <a:solidFill>
                  <a:srgbClr val="CE9178"/>
                </a:solidFill>
                <a:effectLst/>
                <a:latin typeface="Consolas"/>
              </a:rPr>
              <a:t>"Deuxième valeur</a:t>
            </a:r>
            <a:r>
              <a:rPr lang="fr-CA" sz="1400" dirty="0">
                <a:solidFill>
                  <a:srgbClr val="CE9178"/>
                </a:solidFill>
                <a:latin typeface="Consolas"/>
              </a:rPr>
              <a:t> : "</a:t>
            </a:r>
            <a:r>
              <a:rPr lang="fr-CA" sz="1400" b="0" dirty="0">
                <a:solidFill>
                  <a:srgbClr val="D4D4D4"/>
                </a:solidFill>
                <a:effectLst/>
                <a:latin typeface="Consolas"/>
              </a:rPr>
              <a:t> + </a:t>
            </a:r>
            <a:r>
              <a:rPr lang="fr-CA" sz="1400" b="0" dirty="0">
                <a:solidFill>
                  <a:srgbClr val="9CDCFE"/>
                </a:solidFill>
                <a:effectLst/>
                <a:latin typeface="Consolas"/>
              </a:rPr>
              <a:t>valeur2</a:t>
            </a:r>
            <a:r>
              <a:rPr lang="fr-CA" sz="1400" b="0" dirty="0">
                <a:solidFill>
                  <a:srgbClr val="D4D4D4"/>
                </a:solidFill>
                <a:effectLst/>
                <a:latin typeface="Consolas"/>
              </a:rPr>
              <a:t>);</a:t>
            </a:r>
          </a:p>
          <a:p>
            <a:r>
              <a:rPr lang="fr-CA" sz="1400" b="0" dirty="0">
                <a:solidFill>
                  <a:srgbClr val="D4D4D4"/>
                </a:solidFill>
                <a:effectLst/>
                <a:latin typeface="Consolas" panose="020B0609020204030204" pitchFamily="49" charset="0"/>
              </a:rPr>
              <a:t>}</a:t>
            </a:r>
          </a:p>
          <a:p>
            <a:r>
              <a:rPr lang="fr-CA" sz="1400" b="0" dirty="0">
                <a:solidFill>
                  <a:srgbClr val="FF6F00"/>
                </a:solidFill>
                <a:effectLst/>
                <a:latin typeface="Consolas" panose="020B0609020204030204" pitchFamily="49" charset="0"/>
              </a:rPr>
              <a:t>// On exécute la fonction</a:t>
            </a:r>
            <a:endParaRPr lang="fr-CA" sz="1400" b="0" dirty="0">
              <a:solidFill>
                <a:srgbClr val="D4D4D4"/>
              </a:solidFill>
              <a:effectLst/>
              <a:latin typeface="Consolas" panose="020B0609020204030204" pitchFamily="49" charset="0"/>
            </a:endParaRPr>
          </a:p>
          <a:p>
            <a:r>
              <a:rPr lang="fr-CA" sz="1400" b="0" dirty="0">
                <a:solidFill>
                  <a:srgbClr val="DCDCAA"/>
                </a:solidFill>
                <a:effectLst/>
                <a:latin typeface="Consolas" panose="020B0609020204030204" pitchFamily="49" charset="0"/>
              </a:rPr>
              <a:t>afficherDeuxValeurs</a:t>
            </a:r>
            <a:r>
              <a:rPr lang="fr-CA" sz="1400" b="0" dirty="0">
                <a:solidFill>
                  <a:srgbClr val="D4D4D4"/>
                </a:solidFill>
                <a:effectLst/>
                <a:latin typeface="Consolas" panose="020B0609020204030204" pitchFamily="49" charset="0"/>
              </a:rPr>
              <a:t>(</a:t>
            </a:r>
            <a:r>
              <a:rPr lang="fr-CA" sz="1400" b="0" dirty="0">
                <a:solidFill>
                  <a:srgbClr val="B5CEA8"/>
                </a:solidFill>
                <a:effectLst/>
                <a:latin typeface="Consolas" panose="020B0609020204030204" pitchFamily="49" charset="0"/>
              </a:rPr>
              <a:t>12</a:t>
            </a:r>
            <a:r>
              <a:rPr lang="fr-CA" sz="1400" b="0" dirty="0">
                <a:solidFill>
                  <a:srgbClr val="D4D4D4"/>
                </a:solidFill>
                <a:effectLst/>
                <a:latin typeface="Consolas" panose="020B0609020204030204" pitchFamily="49" charset="0"/>
              </a:rPr>
              <a:t>, </a:t>
            </a:r>
            <a:r>
              <a:rPr lang="fr-CA" sz="1400" b="0" dirty="0">
                <a:solidFill>
                  <a:srgbClr val="CE9178"/>
                </a:solidFill>
                <a:effectLst/>
                <a:latin typeface="Consolas" panose="020B0609020204030204" pitchFamily="49" charset="0"/>
              </a:rPr>
              <a:t>"Bonjour"</a:t>
            </a:r>
            <a:r>
              <a:rPr lang="fr-CA" sz="1400" b="0" dirty="0">
                <a:solidFill>
                  <a:srgbClr val="D4D4D4"/>
                </a:solidFill>
                <a:effectLst/>
                <a:latin typeface="Consolas" panose="020B0609020204030204" pitchFamily="49" charset="0"/>
              </a:rPr>
              <a:t>);</a:t>
            </a:r>
          </a:p>
          <a:p>
            <a:r>
              <a:rPr lang="fr-CA" sz="1400" b="0" dirty="0">
                <a:solidFill>
                  <a:srgbClr val="FF6F00"/>
                </a:solidFill>
                <a:effectLst/>
                <a:latin typeface="Consolas" panose="020B0609020204030204" pitchFamily="49" charset="0"/>
              </a:rPr>
              <a:t>// On obtient dans la console</a:t>
            </a:r>
            <a:endParaRPr lang="fr-CA" sz="1400" b="0" dirty="0">
              <a:solidFill>
                <a:srgbClr val="D4D4D4"/>
              </a:solidFill>
              <a:effectLst/>
              <a:latin typeface="Consolas" panose="020B0609020204030204" pitchFamily="49" charset="0"/>
            </a:endParaRPr>
          </a:p>
          <a:p>
            <a:r>
              <a:rPr lang="fr-CA" sz="1400" b="0" dirty="0">
                <a:solidFill>
                  <a:srgbClr val="FF6F00"/>
                </a:solidFill>
                <a:effectLst/>
                <a:latin typeface="Consolas"/>
              </a:rPr>
              <a:t>// &gt; Première valeur</a:t>
            </a:r>
            <a:r>
              <a:rPr lang="fr-CA" sz="1400" dirty="0">
                <a:solidFill>
                  <a:srgbClr val="FF6F00"/>
                </a:solidFill>
                <a:latin typeface="Consolas"/>
              </a:rPr>
              <a:t> </a:t>
            </a:r>
            <a:r>
              <a:rPr lang="fr-CA" sz="1400" b="0" dirty="0">
                <a:solidFill>
                  <a:srgbClr val="FF6F00"/>
                </a:solidFill>
                <a:effectLst/>
                <a:latin typeface="Consolas"/>
              </a:rPr>
              <a:t>:</a:t>
            </a:r>
            <a:r>
              <a:rPr lang="fr-CA" sz="1400" dirty="0">
                <a:solidFill>
                  <a:srgbClr val="FF6F00"/>
                </a:solidFill>
                <a:latin typeface="Consolas"/>
              </a:rPr>
              <a:t> </a:t>
            </a:r>
            <a:r>
              <a:rPr lang="fr-CA" sz="1400" b="0" dirty="0">
                <a:solidFill>
                  <a:srgbClr val="FF6F00"/>
                </a:solidFill>
                <a:effectLst/>
                <a:latin typeface="Consolas"/>
              </a:rPr>
              <a:t>12</a:t>
            </a:r>
            <a:endParaRPr lang="fr-CA" sz="1400" b="0" dirty="0">
              <a:solidFill>
                <a:srgbClr val="D4D4D4"/>
              </a:solidFill>
              <a:effectLst/>
              <a:latin typeface="Consolas"/>
            </a:endParaRPr>
          </a:p>
          <a:p>
            <a:r>
              <a:rPr lang="fr-CA" sz="1400" b="0" dirty="0">
                <a:solidFill>
                  <a:srgbClr val="FF6F00"/>
                </a:solidFill>
                <a:effectLst/>
                <a:latin typeface="Consolas"/>
              </a:rPr>
              <a:t>// &gt; Deuxième valeur</a:t>
            </a:r>
            <a:r>
              <a:rPr lang="fr-CA" sz="1400" dirty="0">
                <a:solidFill>
                  <a:srgbClr val="FF6F00"/>
                </a:solidFill>
                <a:latin typeface="Consolas"/>
              </a:rPr>
              <a:t> </a:t>
            </a:r>
            <a:r>
              <a:rPr lang="fr-CA" sz="1400" b="0" dirty="0">
                <a:solidFill>
                  <a:srgbClr val="FF6F00"/>
                </a:solidFill>
                <a:effectLst/>
                <a:latin typeface="Consolas"/>
              </a:rPr>
              <a:t>:</a:t>
            </a:r>
            <a:r>
              <a:rPr lang="fr-CA" sz="1400" dirty="0">
                <a:solidFill>
                  <a:srgbClr val="FF6F00"/>
                </a:solidFill>
                <a:latin typeface="Consolas"/>
              </a:rPr>
              <a:t> </a:t>
            </a:r>
            <a:r>
              <a:rPr lang="fr-CA" sz="1400" b="0" dirty="0">
                <a:solidFill>
                  <a:srgbClr val="FF6F00"/>
                </a:solidFill>
                <a:effectLst/>
                <a:latin typeface="Consolas"/>
              </a:rPr>
              <a:t>Bonjour</a:t>
            </a:r>
            <a:endParaRPr lang="fr-CA" sz="1400" b="0" dirty="0">
              <a:solidFill>
                <a:srgbClr val="D4D4D4"/>
              </a:solidFill>
              <a:effectLst/>
              <a:latin typeface="Consolas"/>
            </a:endParaRPr>
          </a:p>
        </p:txBody>
      </p:sp>
    </p:spTree>
    <p:extLst>
      <p:ext uri="{BB962C8B-B14F-4D97-AF65-F5344CB8AC3E}">
        <p14:creationId xmlns:p14="http://schemas.microsoft.com/office/powerpoint/2010/main" val="225891591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933450"/>
          </a:xfrm>
        </p:spPr>
        <p:txBody>
          <a:bodyPr/>
          <a:lstStyle/>
          <a:p>
            <a:pPr algn="ctr"/>
            <a:r>
              <a:rPr lang="fr-FR" b="1" dirty="0">
                <a:solidFill>
                  <a:srgbClr val="0070C0"/>
                </a:solidFill>
              </a:rPr>
              <a:t>Les fonctions</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842962" y="1604963"/>
            <a:ext cx="10509250" cy="4643437"/>
          </a:xfrm>
        </p:spPr>
        <p:txBody>
          <a:bodyPr>
            <a:normAutofit fontScale="92500" lnSpcReduction="20000"/>
          </a:bodyPr>
          <a:lstStyle/>
          <a:p>
            <a:pPr marL="0" indent="0">
              <a:buNone/>
            </a:pPr>
            <a:r>
              <a:rPr lang="fr-CA" dirty="0"/>
              <a:t>Beaucoup de fonctions ont besoin de variables pour effectuer leur travail. </a:t>
            </a:r>
          </a:p>
          <a:p>
            <a:pPr marL="0" indent="0">
              <a:buNone/>
            </a:pPr>
            <a:r>
              <a:rPr lang="fr-CA" dirty="0"/>
              <a:t>Quand vous créez ou </a:t>
            </a:r>
            <a:r>
              <a:rPr lang="fr-CA" b="1" dirty="0"/>
              <a:t>déclarez</a:t>
            </a:r>
            <a:r>
              <a:rPr lang="fr-CA" dirty="0"/>
              <a:t> une fonction, vous indiquez la liste des variables dont elle a besoin pour effectuer son travail : vous définissez les </a:t>
            </a:r>
            <a:r>
              <a:rPr lang="fr-CA" b="1" dirty="0"/>
              <a:t>paramètres</a:t>
            </a:r>
            <a:r>
              <a:rPr lang="fr-CA" dirty="0"/>
              <a:t> de la fonction.</a:t>
            </a:r>
          </a:p>
          <a:p>
            <a:pPr marL="0" indent="0">
              <a:buNone/>
            </a:pPr>
            <a:r>
              <a:rPr lang="fr-CA" dirty="0"/>
              <a:t>Ensuite, à l'appel de la fonction, vous lui attribuez des valeurs pour ses paramètres. </a:t>
            </a:r>
          </a:p>
          <a:p>
            <a:pPr marL="0" indent="0">
              <a:buNone/>
            </a:pPr>
            <a:r>
              <a:rPr lang="fr-CA" dirty="0"/>
              <a:t>Les valeurs sont les </a:t>
            </a:r>
            <a:r>
              <a:rPr lang="fr-CA" b="1" dirty="0"/>
              <a:t>arguments</a:t>
            </a:r>
            <a:r>
              <a:rPr lang="fr-CA" dirty="0"/>
              <a:t> d'appel.</a:t>
            </a:r>
          </a:p>
          <a:p>
            <a:pPr marL="0" indent="0">
              <a:buNone/>
            </a:pPr>
            <a:r>
              <a:rPr lang="fr-CA" dirty="0"/>
              <a:t>Enfin, votre fonction peut vous donner un résultat : une </a:t>
            </a:r>
            <a:r>
              <a:rPr lang="fr-CA" b="1" dirty="0"/>
              <a:t>valeur de retour</a:t>
            </a:r>
            <a:r>
              <a:rPr lang="fr-CA" dirty="0"/>
              <a:t>. </a:t>
            </a:r>
          </a:p>
          <a:p>
            <a:pPr marL="0" indent="0">
              <a:buNone/>
            </a:pPr>
            <a:r>
              <a:rPr lang="fr-CA" dirty="0"/>
              <a:t>Supposons que vous ayez une fonction qui compte le nombre de mots dans une chaîne :</a:t>
            </a:r>
          </a:p>
          <a:p>
            <a:pPr marL="685800" lvl="1">
              <a:buFont typeface="Wingdings" panose="05000000000000000000" pitchFamily="2" charset="2"/>
              <a:buChar char="Ø"/>
            </a:pPr>
            <a:r>
              <a:rPr lang="fr-CA" dirty="0"/>
              <a:t>le paramètre sera une chaîne dont vous allez compter les mots ;</a:t>
            </a:r>
          </a:p>
          <a:p>
            <a:pPr marL="685800" lvl="1">
              <a:buFont typeface="Wingdings" panose="05000000000000000000" pitchFamily="2" charset="2"/>
              <a:buChar char="Ø"/>
            </a:pPr>
            <a:r>
              <a:rPr lang="fr-CA" dirty="0"/>
              <a:t>l'argument sera toute chaîne attribuée à votre fonction quand vous l'appelez ;</a:t>
            </a:r>
          </a:p>
          <a:p>
            <a:pPr marL="685800" lvl="1">
              <a:buFont typeface="Wingdings" panose="05000000000000000000" pitchFamily="2" charset="2"/>
              <a:buChar char="Ø"/>
            </a:pPr>
            <a:r>
              <a:rPr lang="fr-CA" dirty="0"/>
              <a:t>la valeur de retour sera le nombre de mots.</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p:txBody>
      </p:sp>
    </p:spTree>
    <p:extLst>
      <p:ext uri="{BB962C8B-B14F-4D97-AF65-F5344CB8AC3E}">
        <p14:creationId xmlns:p14="http://schemas.microsoft.com/office/powerpoint/2010/main" val="1085762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Les fonctions</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b="1" u="sng" dirty="0"/>
              <a:t>Exemple :</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p:txBody>
      </p:sp>
      <p:sp>
        <p:nvSpPr>
          <p:cNvPr id="4" name="Rectangle 3">
            <a:extLst>
              <a:ext uri="{FF2B5EF4-FFF2-40B4-BE49-F238E27FC236}">
                <a16:creationId xmlns:a16="http://schemas.microsoft.com/office/drawing/2014/main" id="{FCC76F55-0DA9-4BC4-9768-CB747700EB3F}"/>
              </a:ext>
            </a:extLst>
          </p:cNvPr>
          <p:cNvSpPr/>
          <p:nvPr/>
        </p:nvSpPr>
        <p:spPr>
          <a:xfrm>
            <a:off x="2038350" y="2647038"/>
            <a:ext cx="8123583" cy="3004253"/>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CA" sz="2000" b="0" dirty="0">
                <a:solidFill>
                  <a:srgbClr val="FF6F00"/>
                </a:solidFill>
                <a:effectLst/>
                <a:latin typeface="Consolas" panose="020B0609020204030204" pitchFamily="49" charset="0"/>
              </a:rPr>
              <a:t>// </a:t>
            </a:r>
            <a:r>
              <a:rPr lang="fr-CA" sz="2000" dirty="0">
                <a:solidFill>
                  <a:srgbClr val="FF6F00"/>
                </a:solidFill>
                <a:latin typeface="Consolas" panose="020B0609020204030204" pitchFamily="49" charset="0"/>
              </a:rPr>
              <a:t>déclaration de la fonction somme avec les paramètres a et b</a:t>
            </a:r>
            <a:endParaRPr lang="fr-CA" sz="2000" b="0" dirty="0">
              <a:solidFill>
                <a:srgbClr val="D4D4D4"/>
              </a:solidFill>
              <a:effectLst/>
              <a:latin typeface="Consolas" panose="020B0609020204030204" pitchFamily="49" charset="0"/>
            </a:endParaRPr>
          </a:p>
          <a:p>
            <a:r>
              <a:rPr lang="en-US" sz="2000" b="0" dirty="0">
                <a:solidFill>
                  <a:srgbClr val="569CD6"/>
                </a:solidFill>
                <a:effectLst/>
                <a:latin typeface="Consolas" panose="020B0609020204030204" pitchFamily="49" charset="0"/>
              </a:rPr>
              <a:t>function</a:t>
            </a:r>
            <a:r>
              <a:rPr lang="en-US" sz="2000" b="0" dirty="0">
                <a:solidFill>
                  <a:srgbClr val="D4D4D4"/>
                </a:solidFill>
                <a:effectLst/>
                <a:latin typeface="Consolas" panose="020B0609020204030204" pitchFamily="49" charset="0"/>
              </a:rPr>
              <a:t> </a:t>
            </a:r>
            <a:r>
              <a:rPr lang="en-US" sz="2000" b="0" dirty="0">
                <a:solidFill>
                  <a:srgbClr val="DCDCAA"/>
                </a:solidFill>
                <a:effectLst/>
                <a:latin typeface="Consolas" panose="020B0609020204030204" pitchFamily="49" charset="0"/>
              </a:rPr>
              <a:t>somme</a:t>
            </a:r>
            <a:r>
              <a:rPr lang="en-US" sz="2000" b="0" dirty="0">
                <a:solidFill>
                  <a:srgbClr val="D4D4D4"/>
                </a:solidFill>
                <a:effectLst/>
                <a:latin typeface="Consolas" panose="020B0609020204030204" pitchFamily="49" charset="0"/>
              </a:rPr>
              <a:t>(</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a:t>
            </a:r>
          </a:p>
          <a:p>
            <a:r>
              <a:rPr lang="fr-CA" sz="2000" b="0" dirty="0">
                <a:solidFill>
                  <a:srgbClr val="FF6F00"/>
                </a:solidFill>
                <a:effectLst/>
                <a:latin typeface="Consolas" panose="020B0609020204030204" pitchFamily="49" charset="0"/>
              </a:rPr>
              <a:t>// </a:t>
            </a:r>
            <a:r>
              <a:rPr lang="fr-FR" sz="2000" dirty="0">
                <a:solidFill>
                  <a:srgbClr val="FF6F00"/>
                </a:solidFill>
                <a:latin typeface="Consolas" panose="020B0609020204030204" pitchFamily="49" charset="0"/>
              </a:rPr>
              <a:t>la valeur de retour, ici a + b</a:t>
            </a:r>
            <a:endParaRPr lang="en-US" sz="2000" b="0" dirty="0">
              <a:solidFill>
                <a:srgbClr val="D4D4D4"/>
              </a:solidFill>
              <a:effectLst/>
              <a:latin typeface="Consolas" panose="020B0609020204030204" pitchFamily="49" charset="0"/>
            </a:endParaRP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return</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fr-CA" sz="2000" b="0" dirty="0">
                <a:solidFill>
                  <a:srgbClr val="FF6F00"/>
                </a:solidFill>
                <a:effectLst/>
                <a:latin typeface="Consolas" panose="020B0609020204030204" pitchFamily="49" charset="0"/>
              </a:rPr>
              <a:t>// </a:t>
            </a:r>
            <a:r>
              <a:rPr lang="fr-FR" sz="2000" dirty="0">
                <a:solidFill>
                  <a:srgbClr val="FF6F00"/>
                </a:solidFill>
                <a:latin typeface="Consolas" panose="020B0609020204030204" pitchFamily="49" charset="0"/>
              </a:rPr>
              <a:t>On appelle la fonction avec les arguments d’appel 12 pour a et 5 pour b</a:t>
            </a:r>
            <a:endParaRPr lang="en-US" sz="2000" b="0" dirty="0">
              <a:solidFill>
                <a:srgbClr val="D4D4D4"/>
              </a:solidFill>
              <a:effectLst/>
              <a:latin typeface="Consolas" panose="020B0609020204030204" pitchFamily="49" charset="0"/>
            </a:endParaRPr>
          </a:p>
          <a:p>
            <a:r>
              <a:rPr lang="nn-NO" sz="2000" b="0" dirty="0">
                <a:solidFill>
                  <a:srgbClr val="9CDCFE"/>
                </a:solidFill>
                <a:effectLst/>
                <a:latin typeface="Consolas"/>
              </a:rPr>
              <a:t>console</a:t>
            </a:r>
            <a:r>
              <a:rPr lang="nn-NO" sz="2000" b="0" dirty="0">
                <a:solidFill>
                  <a:srgbClr val="D4D4D4"/>
                </a:solidFill>
                <a:effectLst/>
                <a:latin typeface="Consolas"/>
              </a:rPr>
              <a:t>.</a:t>
            </a:r>
            <a:r>
              <a:rPr lang="nn-NO" sz="2000" b="0" dirty="0">
                <a:solidFill>
                  <a:srgbClr val="DCDCAA"/>
                </a:solidFill>
                <a:effectLst/>
                <a:latin typeface="Consolas"/>
              </a:rPr>
              <a:t>log</a:t>
            </a:r>
            <a:r>
              <a:rPr lang="nn-NO" sz="2000" b="0" dirty="0">
                <a:solidFill>
                  <a:srgbClr val="D4D4D4"/>
                </a:solidFill>
                <a:effectLst/>
                <a:latin typeface="Consolas"/>
              </a:rPr>
              <a:t>(</a:t>
            </a:r>
            <a:r>
              <a:rPr lang="nn-NO" sz="2000" b="0" dirty="0">
                <a:solidFill>
                  <a:srgbClr val="DCDCAA"/>
                </a:solidFill>
                <a:effectLst/>
                <a:latin typeface="Consolas"/>
              </a:rPr>
              <a:t>somme</a:t>
            </a:r>
            <a:r>
              <a:rPr lang="nn-NO" sz="2000" b="0" dirty="0">
                <a:solidFill>
                  <a:srgbClr val="D4D4D4"/>
                </a:solidFill>
                <a:effectLst/>
                <a:latin typeface="Consolas"/>
              </a:rPr>
              <a:t>(</a:t>
            </a:r>
            <a:r>
              <a:rPr lang="nn-NO" sz="2000" b="0" dirty="0">
                <a:solidFill>
                  <a:srgbClr val="B5CEA8"/>
                </a:solidFill>
                <a:effectLst/>
                <a:latin typeface="Consolas"/>
              </a:rPr>
              <a:t>12</a:t>
            </a:r>
            <a:r>
              <a:rPr lang="nn-NO" sz="2000" b="0" dirty="0">
                <a:solidFill>
                  <a:srgbClr val="D4D4D4"/>
                </a:solidFill>
                <a:effectLst/>
                <a:latin typeface="Consolas"/>
              </a:rPr>
              <a:t>, </a:t>
            </a:r>
            <a:r>
              <a:rPr lang="nn-NO" sz="2000" b="0" dirty="0">
                <a:solidFill>
                  <a:srgbClr val="B5CEA8"/>
                </a:solidFill>
                <a:effectLst/>
                <a:latin typeface="Consolas"/>
              </a:rPr>
              <a:t>5</a:t>
            </a:r>
            <a:r>
              <a:rPr lang="nn-NO" sz="2000" dirty="0">
                <a:solidFill>
                  <a:srgbClr val="D4D4D4"/>
                </a:solidFill>
                <a:latin typeface="Consolas"/>
              </a:rPr>
              <a:t>));</a:t>
            </a:r>
            <a:endParaRPr lang="nn-NO"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249671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Les fonctions fléchées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204913" y="2052638"/>
            <a:ext cx="9785350" cy="4195762"/>
          </a:xfrm>
        </p:spPr>
        <p:txBody>
          <a:bodyPr>
            <a:normAutofit/>
          </a:bodyPr>
          <a:lstStyle/>
          <a:p>
            <a:pPr marL="0" indent="0">
              <a:buNone/>
            </a:pPr>
            <a:r>
              <a:rPr lang="fr-CA" dirty="0"/>
              <a:t>Une </a:t>
            </a:r>
            <a:r>
              <a:rPr lang="fr-CA" b="1" dirty="0"/>
              <a:t>fonction fléchée </a:t>
            </a:r>
            <a:r>
              <a:rPr lang="fr-CA" dirty="0"/>
              <a:t>(</a:t>
            </a:r>
            <a:r>
              <a:rPr lang="fr-CA" b="1" dirty="0" err="1"/>
              <a:t>arrow</a:t>
            </a:r>
            <a:r>
              <a:rPr lang="fr-CA" b="1" dirty="0"/>
              <a:t> </a:t>
            </a:r>
            <a:r>
              <a:rPr lang="fr-CA" b="1" dirty="0" err="1"/>
              <a:t>function</a:t>
            </a:r>
            <a:r>
              <a:rPr lang="fr-CA" b="1" dirty="0"/>
              <a:t> </a:t>
            </a:r>
            <a:r>
              <a:rPr lang="fr-CA" dirty="0"/>
              <a:t>en anglais) permet d’avoir une syntaxe plus courte que les expressions de fonction. </a:t>
            </a:r>
          </a:p>
          <a:p>
            <a:pPr marL="0" indent="0">
              <a:buNone/>
            </a:pPr>
            <a:r>
              <a:rPr lang="fr-CA" dirty="0"/>
              <a:t>Les fonctions fléchées sont souvent anonymes et ne sont pas destinées à être utilisées pour déclarer des méthodes.</a:t>
            </a:r>
          </a:p>
          <a:p>
            <a:pPr marL="0" indent="0">
              <a:buNone/>
            </a:pPr>
            <a:r>
              <a:rPr lang="fr-CA" dirty="0"/>
              <a:t>Les fonctions fléchées n’ont pas besoin du couple d’accolades classique aux fonctions pour fonctionner et n’ont pas besoin non plus d’une expression return puisque celles-ci vont automatiquement évaluer l’expression à droite du signe </a:t>
            </a:r>
            <a:r>
              <a:rPr lang="fr-CA" b="1" dirty="0"/>
              <a:t>=&gt;</a:t>
            </a:r>
            <a:r>
              <a:rPr lang="fr-CA" dirty="0"/>
              <a:t> et retourner son résultat. </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p:txBody>
      </p:sp>
    </p:spTree>
    <p:extLst>
      <p:ext uri="{BB962C8B-B14F-4D97-AF65-F5344CB8AC3E}">
        <p14:creationId xmlns:p14="http://schemas.microsoft.com/office/powerpoint/2010/main" val="34422946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Les fonctions fléchées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b="1" u="sng" dirty="0"/>
              <a:t>Exemple :</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p:txBody>
      </p:sp>
      <p:sp>
        <p:nvSpPr>
          <p:cNvPr id="4" name="Rectangle 3">
            <a:extLst>
              <a:ext uri="{FF2B5EF4-FFF2-40B4-BE49-F238E27FC236}">
                <a16:creationId xmlns:a16="http://schemas.microsoft.com/office/drawing/2014/main" id="{43D8706A-5ED2-47C5-A108-4F126AB2ABBB}"/>
              </a:ext>
            </a:extLst>
          </p:cNvPr>
          <p:cNvSpPr/>
          <p:nvPr/>
        </p:nvSpPr>
        <p:spPr>
          <a:xfrm>
            <a:off x="2034208" y="2677017"/>
            <a:ext cx="8123583" cy="2817133"/>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CA" sz="2000" b="0" dirty="0">
                <a:solidFill>
                  <a:srgbClr val="FF6F00"/>
                </a:solidFill>
                <a:effectLst/>
                <a:latin typeface="Consolas" panose="020B0609020204030204" pitchFamily="49" charset="0"/>
              </a:rPr>
              <a:t>// </a:t>
            </a:r>
            <a:r>
              <a:rPr lang="fr-CA" sz="2000" dirty="0">
                <a:solidFill>
                  <a:srgbClr val="FF6F00"/>
                </a:solidFill>
                <a:latin typeface="Consolas" panose="020B0609020204030204" pitchFamily="49" charset="0"/>
              </a:rPr>
              <a:t>Fonction classique</a:t>
            </a:r>
            <a:endParaRPr lang="fr-CA" sz="2000" b="0" dirty="0">
              <a:solidFill>
                <a:srgbClr val="D4D4D4"/>
              </a:solidFill>
              <a:effectLst/>
              <a:latin typeface="Consolas" panose="020B0609020204030204" pitchFamily="49" charset="0"/>
            </a:endParaRPr>
          </a:p>
          <a:p>
            <a:r>
              <a:rPr lang="en-US" sz="2000" b="0" dirty="0">
                <a:solidFill>
                  <a:srgbClr val="569CD6"/>
                </a:solidFill>
                <a:effectLst/>
                <a:latin typeface="Consolas" panose="020B0609020204030204" pitchFamily="49" charset="0"/>
              </a:rPr>
              <a:t>function</a:t>
            </a:r>
            <a:r>
              <a:rPr lang="en-US" sz="2000" b="0" dirty="0">
                <a:solidFill>
                  <a:srgbClr val="D4D4D4"/>
                </a:solidFill>
                <a:effectLst/>
                <a:latin typeface="Consolas" panose="020B0609020204030204" pitchFamily="49" charset="0"/>
              </a:rPr>
              <a:t> </a:t>
            </a:r>
            <a:r>
              <a:rPr lang="en-US" sz="2000" b="0" dirty="0">
                <a:solidFill>
                  <a:srgbClr val="DCDCAA"/>
                </a:solidFill>
                <a:effectLst/>
                <a:latin typeface="Consolas" panose="020B0609020204030204" pitchFamily="49" charset="0"/>
              </a:rPr>
              <a:t>somme</a:t>
            </a:r>
            <a:r>
              <a:rPr lang="en-US" sz="2000" b="0" dirty="0">
                <a:solidFill>
                  <a:srgbClr val="D4D4D4"/>
                </a:solidFill>
                <a:effectLst/>
                <a:latin typeface="Consolas" panose="020B0609020204030204" pitchFamily="49" charset="0"/>
              </a:rPr>
              <a:t>(</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return</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nn-NO" sz="2000" b="0" dirty="0">
                <a:solidFill>
                  <a:srgbClr val="9CDCFE"/>
                </a:solidFill>
                <a:effectLst/>
                <a:latin typeface="Consolas" panose="020B0609020204030204" pitchFamily="49" charset="0"/>
              </a:rPr>
              <a:t>console</a:t>
            </a:r>
            <a:r>
              <a:rPr lang="nn-NO" sz="2000" b="0" dirty="0">
                <a:solidFill>
                  <a:srgbClr val="D4D4D4"/>
                </a:solidFill>
                <a:effectLst/>
                <a:latin typeface="Consolas" panose="020B0609020204030204" pitchFamily="49" charset="0"/>
              </a:rPr>
              <a:t>.</a:t>
            </a:r>
            <a:r>
              <a:rPr lang="nn-NO" sz="2000" b="0" dirty="0">
                <a:solidFill>
                  <a:srgbClr val="DCDCAA"/>
                </a:solidFill>
                <a:effectLst/>
                <a:latin typeface="Consolas" panose="020B0609020204030204" pitchFamily="49" charset="0"/>
              </a:rPr>
              <a:t>log</a:t>
            </a:r>
            <a:r>
              <a:rPr lang="nn-NO" sz="2000" b="0" dirty="0">
                <a:solidFill>
                  <a:srgbClr val="D4D4D4"/>
                </a:solidFill>
                <a:effectLst/>
                <a:latin typeface="Consolas" panose="020B0609020204030204" pitchFamily="49" charset="0"/>
              </a:rPr>
              <a:t>(</a:t>
            </a:r>
            <a:r>
              <a:rPr lang="nn-NO" sz="2000" b="0" dirty="0">
                <a:solidFill>
                  <a:srgbClr val="DCDCAA"/>
                </a:solidFill>
                <a:effectLst/>
                <a:latin typeface="Consolas" panose="020B0609020204030204" pitchFamily="49" charset="0"/>
              </a:rPr>
              <a:t>somme</a:t>
            </a:r>
            <a:r>
              <a:rPr lang="nn-NO" sz="2000" b="0" dirty="0">
                <a:solidFill>
                  <a:srgbClr val="D4D4D4"/>
                </a:solidFill>
                <a:effectLst/>
                <a:latin typeface="Consolas" panose="020B0609020204030204" pitchFamily="49" charset="0"/>
              </a:rPr>
              <a:t>(</a:t>
            </a:r>
            <a:r>
              <a:rPr lang="nn-NO" sz="2000" b="0" dirty="0">
                <a:solidFill>
                  <a:srgbClr val="B5CEA8"/>
                </a:solidFill>
                <a:effectLst/>
                <a:latin typeface="Consolas" panose="020B0609020204030204" pitchFamily="49" charset="0"/>
              </a:rPr>
              <a:t>12</a:t>
            </a:r>
            <a:r>
              <a:rPr lang="nn-NO" sz="2000" b="0" dirty="0">
                <a:solidFill>
                  <a:srgbClr val="D4D4D4"/>
                </a:solidFill>
                <a:effectLst/>
                <a:latin typeface="Consolas" panose="020B0609020204030204" pitchFamily="49" charset="0"/>
              </a:rPr>
              <a:t>, </a:t>
            </a:r>
            <a:r>
              <a:rPr lang="nn-NO" sz="2000" b="0" dirty="0">
                <a:solidFill>
                  <a:srgbClr val="B5CEA8"/>
                </a:solidFill>
                <a:effectLst/>
                <a:latin typeface="Consolas" panose="020B0609020204030204" pitchFamily="49" charset="0"/>
              </a:rPr>
              <a:t>5</a:t>
            </a:r>
            <a:r>
              <a:rPr lang="nn-NO" sz="2000" b="0" dirty="0">
                <a:solidFill>
                  <a:srgbClr val="D4D4D4"/>
                </a:solidFill>
                <a:effectLst/>
                <a:latin typeface="Consolas" panose="020B0609020204030204" pitchFamily="49" charset="0"/>
              </a:rPr>
              <a:t>);</a:t>
            </a:r>
          </a:p>
          <a:p>
            <a:endParaRPr lang="nn-NO" sz="2000" dirty="0">
              <a:solidFill>
                <a:srgbClr val="D4D4D4"/>
              </a:solidFill>
              <a:latin typeface="Consolas"/>
            </a:endParaRPr>
          </a:p>
          <a:p>
            <a:r>
              <a:rPr lang="fr-CA" sz="2000" b="0" dirty="0">
                <a:solidFill>
                  <a:srgbClr val="FF6F00"/>
                </a:solidFill>
                <a:effectLst/>
                <a:latin typeface="Consolas"/>
              </a:rPr>
              <a:t>//</a:t>
            </a:r>
            <a:r>
              <a:rPr lang="fr-CA" sz="2000" dirty="0">
                <a:solidFill>
                  <a:srgbClr val="FF6F00"/>
                </a:solidFill>
                <a:latin typeface="Consolas"/>
              </a:rPr>
              <a:t> </a:t>
            </a:r>
            <a:r>
              <a:rPr lang="fr-CA" sz="2000" b="0" dirty="0">
                <a:solidFill>
                  <a:srgbClr val="FF6F00"/>
                </a:solidFill>
                <a:effectLst/>
                <a:latin typeface="Consolas"/>
              </a:rPr>
              <a:t>Équivalent en fonction fléchée : ES6</a:t>
            </a:r>
            <a:endParaRPr lang="fr-CA" sz="2000" b="0" dirty="0">
              <a:solidFill>
                <a:srgbClr val="D4D4D4"/>
              </a:solidFill>
              <a:effectLst/>
              <a:latin typeface="Consolas"/>
            </a:endParaRPr>
          </a:p>
          <a:p>
            <a:r>
              <a:rPr lang="fr-CA" sz="2000" b="0" dirty="0">
                <a:solidFill>
                  <a:srgbClr val="569CD6"/>
                </a:solidFill>
                <a:effectLst/>
                <a:latin typeface="Consolas" panose="020B0609020204030204" pitchFamily="49" charset="0"/>
              </a:rPr>
              <a:t>let</a:t>
            </a:r>
            <a:r>
              <a:rPr lang="fr-CA" sz="2000" b="0" dirty="0">
                <a:solidFill>
                  <a:srgbClr val="D4D4D4"/>
                </a:solidFill>
                <a:effectLst/>
                <a:latin typeface="Consolas" panose="020B0609020204030204" pitchFamily="49" charset="0"/>
              </a:rPr>
              <a:t> </a:t>
            </a:r>
            <a:r>
              <a:rPr lang="fr-CA" sz="2000" b="0" dirty="0">
                <a:solidFill>
                  <a:srgbClr val="DCDCAA"/>
                </a:solidFill>
                <a:effectLst/>
                <a:latin typeface="Consolas" panose="020B0609020204030204" pitchFamily="49" charset="0"/>
              </a:rPr>
              <a:t>somme</a:t>
            </a:r>
            <a:r>
              <a:rPr lang="fr-CA" sz="2000" b="0" dirty="0">
                <a:solidFill>
                  <a:srgbClr val="D4D4D4"/>
                </a:solidFill>
                <a:effectLst/>
                <a:latin typeface="Consolas" panose="020B0609020204030204" pitchFamily="49" charset="0"/>
              </a:rPr>
              <a:t> = (</a:t>
            </a:r>
            <a:r>
              <a:rPr lang="fr-CA" sz="2000" b="0" dirty="0">
                <a:solidFill>
                  <a:srgbClr val="9CDCFE"/>
                </a:solidFill>
                <a:effectLst/>
                <a:latin typeface="Consolas" panose="020B0609020204030204" pitchFamily="49" charset="0"/>
              </a:rPr>
              <a:t>a</a:t>
            </a:r>
            <a:r>
              <a:rPr lang="fr-CA" sz="2000" b="0" dirty="0">
                <a:solidFill>
                  <a:srgbClr val="D4D4D4"/>
                </a:solidFill>
                <a:effectLst/>
                <a:latin typeface="Consolas" panose="020B0609020204030204" pitchFamily="49" charset="0"/>
              </a:rPr>
              <a:t>, </a:t>
            </a:r>
            <a:r>
              <a:rPr lang="fr-CA" sz="2000" b="0" dirty="0">
                <a:solidFill>
                  <a:srgbClr val="9CDCFE"/>
                </a:solidFill>
                <a:effectLst/>
                <a:latin typeface="Consolas" panose="020B0609020204030204" pitchFamily="49" charset="0"/>
              </a:rPr>
              <a:t>b</a:t>
            </a:r>
            <a:r>
              <a:rPr lang="fr-CA" sz="2000" b="0" dirty="0">
                <a:solidFill>
                  <a:srgbClr val="D4D4D4"/>
                </a:solidFill>
                <a:effectLst/>
                <a:latin typeface="Consolas" panose="020B0609020204030204" pitchFamily="49" charset="0"/>
              </a:rPr>
              <a:t>) </a:t>
            </a:r>
            <a:r>
              <a:rPr lang="fr-CA" sz="2000" b="0" dirty="0">
                <a:solidFill>
                  <a:srgbClr val="569CD6"/>
                </a:solidFill>
                <a:effectLst/>
                <a:latin typeface="Consolas" panose="020B0609020204030204" pitchFamily="49" charset="0"/>
              </a:rPr>
              <a:t>=&gt;</a:t>
            </a:r>
            <a:r>
              <a:rPr lang="fr-CA" sz="2000" b="0" dirty="0">
                <a:solidFill>
                  <a:srgbClr val="D4D4D4"/>
                </a:solidFill>
                <a:effectLst/>
                <a:latin typeface="Consolas" panose="020B0609020204030204" pitchFamily="49" charset="0"/>
              </a:rPr>
              <a:t> </a:t>
            </a:r>
            <a:r>
              <a:rPr lang="fr-CA" sz="2000" b="0" dirty="0">
                <a:solidFill>
                  <a:srgbClr val="9CDCFE"/>
                </a:solidFill>
                <a:effectLst/>
                <a:latin typeface="Consolas" panose="020B0609020204030204" pitchFamily="49" charset="0"/>
              </a:rPr>
              <a:t>a</a:t>
            </a:r>
            <a:r>
              <a:rPr lang="fr-CA" sz="2000" b="0" dirty="0">
                <a:solidFill>
                  <a:srgbClr val="D4D4D4"/>
                </a:solidFill>
                <a:effectLst/>
                <a:latin typeface="Consolas" panose="020B0609020204030204" pitchFamily="49" charset="0"/>
              </a:rPr>
              <a:t> + </a:t>
            </a:r>
            <a:r>
              <a:rPr lang="fr-CA" sz="2000" b="0" dirty="0">
                <a:solidFill>
                  <a:srgbClr val="9CDCFE"/>
                </a:solidFill>
                <a:effectLst/>
                <a:latin typeface="Consolas" panose="020B0609020204030204" pitchFamily="49" charset="0"/>
              </a:rPr>
              <a:t>b</a:t>
            </a:r>
            <a:r>
              <a:rPr lang="fr-CA" sz="2000" b="0" dirty="0">
                <a:solidFill>
                  <a:srgbClr val="D4D4D4"/>
                </a:solidFill>
                <a:effectLst/>
                <a:latin typeface="Consolas" panose="020B0609020204030204" pitchFamily="49" charset="0"/>
              </a:rPr>
              <a:t>;</a:t>
            </a:r>
          </a:p>
          <a:p>
            <a:r>
              <a:rPr lang="fr-CA" sz="2000" b="0" dirty="0">
                <a:solidFill>
                  <a:srgbClr val="9CDCFE"/>
                </a:solidFill>
                <a:effectLst/>
                <a:latin typeface="Consolas" panose="020B0609020204030204" pitchFamily="49" charset="0"/>
              </a:rPr>
              <a:t>console</a:t>
            </a:r>
            <a:r>
              <a:rPr lang="fr-CA" sz="2000" b="0" dirty="0">
                <a:solidFill>
                  <a:srgbClr val="D4D4D4"/>
                </a:solidFill>
                <a:effectLst/>
                <a:latin typeface="Consolas" panose="020B0609020204030204" pitchFamily="49" charset="0"/>
              </a:rPr>
              <a:t>.</a:t>
            </a:r>
            <a:r>
              <a:rPr lang="fr-CA" sz="2000" b="0" dirty="0">
                <a:solidFill>
                  <a:srgbClr val="DCDCAA"/>
                </a:solidFill>
                <a:effectLst/>
                <a:latin typeface="Consolas" panose="020B0609020204030204" pitchFamily="49" charset="0"/>
              </a:rPr>
              <a:t>log</a:t>
            </a:r>
            <a:r>
              <a:rPr lang="fr-CA" sz="2000" b="0" dirty="0">
                <a:solidFill>
                  <a:srgbClr val="D4D4D4"/>
                </a:solidFill>
                <a:effectLst/>
                <a:latin typeface="Consolas" panose="020B0609020204030204" pitchFamily="49" charset="0"/>
              </a:rPr>
              <a:t>(</a:t>
            </a:r>
            <a:r>
              <a:rPr lang="fr-CA" sz="2000" b="0" dirty="0">
                <a:solidFill>
                  <a:srgbClr val="DCDCAA"/>
                </a:solidFill>
                <a:effectLst/>
                <a:latin typeface="Consolas" panose="020B0609020204030204" pitchFamily="49" charset="0"/>
              </a:rPr>
              <a:t>somme</a:t>
            </a:r>
            <a:r>
              <a:rPr lang="fr-CA" sz="2000" b="0" dirty="0">
                <a:solidFill>
                  <a:srgbClr val="D4D4D4"/>
                </a:solidFill>
                <a:effectLst/>
                <a:latin typeface="Consolas" panose="020B0609020204030204" pitchFamily="49" charset="0"/>
              </a:rPr>
              <a:t>(</a:t>
            </a:r>
            <a:r>
              <a:rPr lang="fr-CA" sz="2000" dirty="0">
                <a:solidFill>
                  <a:srgbClr val="B5CEA8"/>
                </a:solidFill>
                <a:latin typeface="Consolas" panose="020B0609020204030204" pitchFamily="49" charset="0"/>
              </a:rPr>
              <a:t>12</a:t>
            </a:r>
            <a:r>
              <a:rPr lang="fr-CA" sz="2000" b="0" dirty="0">
                <a:solidFill>
                  <a:srgbClr val="D4D4D4"/>
                </a:solidFill>
                <a:effectLst/>
                <a:latin typeface="Consolas" panose="020B0609020204030204" pitchFamily="49" charset="0"/>
              </a:rPr>
              <a:t>, </a:t>
            </a:r>
            <a:r>
              <a:rPr lang="fr-CA" sz="2000" dirty="0">
                <a:solidFill>
                  <a:srgbClr val="B5CEA8"/>
                </a:solidFill>
                <a:latin typeface="Consolas" panose="020B0609020204030204" pitchFamily="49" charset="0"/>
              </a:rPr>
              <a:t>5</a:t>
            </a:r>
            <a:r>
              <a:rPr lang="fr-CA" sz="2000" b="0" dirty="0">
                <a:solidFill>
                  <a:srgbClr val="D4D4D4"/>
                </a:solidFill>
                <a:effectLst/>
                <a:latin typeface="Consolas" panose="020B0609020204030204" pitchFamily="49" charset="0"/>
              </a:rPr>
              <a:t>));</a:t>
            </a:r>
            <a:endParaRPr lang="nn-NO"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3820640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Exercice 13 bonus 1/4</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4294967295"/>
          </p:nvPr>
        </p:nvSpPr>
        <p:spPr>
          <a:xfrm>
            <a:off x="1624012" y="2052638"/>
            <a:ext cx="8947150" cy="4195762"/>
          </a:xfrm>
          <a:solidFill>
            <a:schemeClr val="accent6"/>
          </a:solidFill>
        </p:spPr>
        <p:txBody>
          <a:bodyPr>
            <a:normAutofit fontScale="92500" lnSpcReduction="20000"/>
          </a:bodyPr>
          <a:lstStyle/>
          <a:p>
            <a:pPr marL="0" indent="0">
              <a:buNone/>
            </a:pPr>
            <a:r>
              <a:rPr lang="fr-FR" b="1" dirty="0"/>
              <a:t>Calculer une moyenne</a:t>
            </a:r>
          </a:p>
          <a:p>
            <a:pPr marL="0" indent="0">
              <a:buNone/>
            </a:pPr>
            <a:r>
              <a:rPr lang="fr-CA" dirty="0"/>
              <a:t>Avant de commencer l’exercice, nous allons juste revoir deux notions : le </a:t>
            </a:r>
            <a:r>
              <a:rPr lang="fr-CA" b="1" dirty="0"/>
              <a:t>calcul d’une moyenne </a:t>
            </a:r>
            <a:r>
              <a:rPr lang="fr-CA" dirty="0"/>
              <a:t>et </a:t>
            </a:r>
            <a:r>
              <a:rPr lang="fr-CA" b="1" dirty="0"/>
              <a:t>comment parcourir un tableau</a:t>
            </a:r>
            <a:r>
              <a:rPr lang="fr-CA" dirty="0"/>
              <a:t>.</a:t>
            </a:r>
          </a:p>
          <a:p>
            <a:pPr marL="0" indent="0">
              <a:buNone/>
            </a:pPr>
            <a:r>
              <a:rPr lang="fr-CA" b="1" i="1" u="sng" dirty="0"/>
              <a:t>Calculer une moyenne</a:t>
            </a:r>
          </a:p>
          <a:p>
            <a:pPr marL="0" indent="0">
              <a:buNone/>
            </a:pPr>
            <a:r>
              <a:rPr lang="fr-CA" dirty="0"/>
              <a:t>Lorsque l’on a un ensemble de valeurs, le calcul de la moyenne se fait en 3 étapes :</a:t>
            </a:r>
          </a:p>
          <a:p>
            <a:pPr marL="914400" lvl="1" indent="-457200">
              <a:buFont typeface="+mj-lt"/>
              <a:buAutoNum type="arabicPeriod"/>
            </a:pPr>
            <a:r>
              <a:rPr lang="fr-CA" dirty="0"/>
              <a:t>on fait la somme de toutes les valeurs (qu’on nommera   </a:t>
            </a:r>
            <a:r>
              <a:rPr lang="fr-CA" b="1" dirty="0" err="1"/>
              <a:t>sommeValeurs</a:t>
            </a:r>
            <a:r>
              <a:rPr lang="fr-CA" dirty="0"/>
              <a:t>  ) ;</a:t>
            </a:r>
          </a:p>
          <a:p>
            <a:pPr marL="914400" lvl="1" indent="-457200">
              <a:buFont typeface="+mj-lt"/>
              <a:buAutoNum type="arabicPeriod"/>
            </a:pPr>
            <a:r>
              <a:rPr lang="fr-CA" dirty="0"/>
              <a:t>on compte le nombre de valeurs que l’on a (qu’on nommera   </a:t>
            </a:r>
            <a:r>
              <a:rPr lang="fr-CA" b="1" dirty="0" err="1"/>
              <a:t>nombreValeurs</a:t>
            </a:r>
            <a:r>
              <a:rPr lang="fr-CA" dirty="0"/>
              <a:t>  ) ;</a:t>
            </a:r>
          </a:p>
          <a:p>
            <a:pPr marL="914400" lvl="1" indent="-457200">
              <a:buFont typeface="+mj-lt"/>
              <a:buAutoNum type="arabicPeriod"/>
            </a:pPr>
            <a:r>
              <a:rPr lang="fr-CA" dirty="0"/>
              <a:t>on calcule la moyenne en faisant moyenne = </a:t>
            </a:r>
            <a:r>
              <a:rPr lang="fr-CA" b="1" dirty="0" err="1"/>
              <a:t>sommeValeurs</a:t>
            </a:r>
            <a:r>
              <a:rPr lang="fr-CA" b="1" dirty="0"/>
              <a:t> / </a:t>
            </a:r>
            <a:r>
              <a:rPr lang="fr-CA" b="1" dirty="0" err="1"/>
              <a:t>nombreValeurs</a:t>
            </a:r>
            <a:r>
              <a:rPr lang="fr-CA" dirty="0"/>
              <a:t>  .</a:t>
            </a:r>
          </a:p>
        </p:txBody>
      </p:sp>
    </p:spTree>
    <p:extLst>
      <p:ext uri="{BB962C8B-B14F-4D97-AF65-F5344CB8AC3E}">
        <p14:creationId xmlns:p14="http://schemas.microsoft.com/office/powerpoint/2010/main" val="10827176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Exercice 13 bonus 2/4</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4294967295"/>
          </p:nvPr>
        </p:nvSpPr>
        <p:spPr>
          <a:xfrm>
            <a:off x="1624012" y="2052638"/>
            <a:ext cx="8947150" cy="4195762"/>
          </a:xfrm>
          <a:solidFill>
            <a:schemeClr val="accent6"/>
          </a:solidFill>
        </p:spPr>
        <p:txBody>
          <a:bodyPr>
            <a:normAutofit fontScale="92500" lnSpcReduction="20000"/>
          </a:bodyPr>
          <a:lstStyle/>
          <a:p>
            <a:pPr marL="0" indent="0">
              <a:buNone/>
            </a:pPr>
            <a:r>
              <a:rPr lang="fr-CA" b="1" i="1" u="sng" dirty="0"/>
              <a:t>Parcourir un tableau</a:t>
            </a:r>
          </a:p>
          <a:p>
            <a:pPr marL="0" indent="0">
              <a:buNone/>
            </a:pPr>
            <a:r>
              <a:rPr lang="fr-CA" dirty="0"/>
              <a:t>Lorsque l’on a un tableau (par exemple  </a:t>
            </a:r>
            <a:r>
              <a:rPr lang="fr-CA" b="1" dirty="0" err="1"/>
              <a:t>monTableau</a:t>
            </a:r>
            <a:r>
              <a:rPr lang="fr-CA" dirty="0"/>
              <a:t>  ) on utilise la boucle </a:t>
            </a:r>
            <a:r>
              <a:rPr lang="fr-CA" i="1" dirty="0"/>
              <a:t>for of</a:t>
            </a:r>
            <a:r>
              <a:rPr lang="fr-CA" dirty="0"/>
              <a:t>.</a:t>
            </a:r>
          </a:p>
          <a:p>
            <a:pPr marL="0" indent="0">
              <a:buNone/>
            </a:pPr>
            <a:r>
              <a:rPr lang="fr-CA" dirty="0"/>
              <a:t>Par exemple :</a:t>
            </a:r>
          </a:p>
          <a:p>
            <a:pPr marL="0" indent="0">
              <a:buNone/>
            </a:pPr>
            <a:r>
              <a:rPr lang="fr-CA" dirty="0">
                <a:solidFill>
                  <a:schemeClr val="bg1"/>
                </a:solidFill>
                <a:highlight>
                  <a:srgbClr val="000000"/>
                </a:highlight>
              </a:rPr>
              <a:t>for (let </a:t>
            </a:r>
            <a:r>
              <a:rPr lang="fr-CA" dirty="0" err="1">
                <a:solidFill>
                  <a:schemeClr val="bg1"/>
                </a:solidFill>
                <a:highlight>
                  <a:srgbClr val="000000"/>
                </a:highlight>
              </a:rPr>
              <a:t>elementDeTableau</a:t>
            </a:r>
            <a:r>
              <a:rPr lang="fr-CA" dirty="0">
                <a:solidFill>
                  <a:schemeClr val="bg1"/>
                </a:solidFill>
                <a:highlight>
                  <a:srgbClr val="000000"/>
                </a:highlight>
              </a:rPr>
              <a:t> of </a:t>
            </a:r>
            <a:r>
              <a:rPr lang="fr-CA" dirty="0" err="1">
                <a:solidFill>
                  <a:schemeClr val="bg1"/>
                </a:solidFill>
                <a:highlight>
                  <a:srgbClr val="000000"/>
                </a:highlight>
              </a:rPr>
              <a:t>monTableau</a:t>
            </a:r>
            <a:r>
              <a:rPr lang="fr-CA" dirty="0">
                <a:solidFill>
                  <a:schemeClr val="bg1"/>
                </a:solidFill>
                <a:highlight>
                  <a:srgbClr val="000000"/>
                </a:highlight>
              </a:rPr>
              <a:t>) {</a:t>
            </a:r>
          </a:p>
          <a:p>
            <a:pPr marL="0" indent="0">
              <a:buNone/>
            </a:pPr>
            <a:r>
              <a:rPr lang="fr-CA" dirty="0">
                <a:solidFill>
                  <a:schemeClr val="bg1"/>
                </a:solidFill>
                <a:highlight>
                  <a:srgbClr val="000000"/>
                </a:highlight>
              </a:rPr>
              <a:t>    console.log(</a:t>
            </a:r>
            <a:r>
              <a:rPr lang="fr-CA" dirty="0" err="1">
                <a:solidFill>
                  <a:schemeClr val="bg1"/>
                </a:solidFill>
                <a:highlight>
                  <a:srgbClr val="000000"/>
                </a:highlight>
              </a:rPr>
              <a:t>elementDeTableau</a:t>
            </a:r>
            <a:r>
              <a:rPr lang="fr-CA" dirty="0">
                <a:solidFill>
                  <a:schemeClr val="bg1"/>
                </a:solidFill>
                <a:highlight>
                  <a:srgbClr val="000000"/>
                </a:highlight>
              </a:rPr>
              <a:t>); //Affiche chaque élément individuellement</a:t>
            </a:r>
          </a:p>
          <a:p>
            <a:pPr marL="0" indent="0">
              <a:buNone/>
            </a:pPr>
            <a:r>
              <a:rPr lang="fr-CA" dirty="0">
                <a:solidFill>
                  <a:schemeClr val="bg1"/>
                </a:solidFill>
                <a:highlight>
                  <a:srgbClr val="000000"/>
                </a:highlight>
              </a:rPr>
              <a:t>}</a:t>
            </a:r>
          </a:p>
          <a:p>
            <a:pPr marL="0" indent="0">
              <a:buNone/>
            </a:pPr>
            <a:r>
              <a:rPr lang="fr-CA" dirty="0"/>
              <a:t>Vous pouvez manipuler   </a:t>
            </a:r>
            <a:r>
              <a:rPr lang="fr-CA" b="1" dirty="0" err="1"/>
              <a:t>elementDeTableau</a:t>
            </a:r>
            <a:r>
              <a:rPr lang="fr-CA" dirty="0"/>
              <a:t>  comme bon vous semble (par exemple, l’ajouter dans un autre tableau, l'additionner avec une variable globale, etc.).</a:t>
            </a:r>
          </a:p>
        </p:txBody>
      </p:sp>
    </p:spTree>
    <p:extLst>
      <p:ext uri="{BB962C8B-B14F-4D97-AF65-F5344CB8AC3E}">
        <p14:creationId xmlns:p14="http://schemas.microsoft.com/office/powerpoint/2010/main" val="28487327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Exercice 13 bonus 3/4</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4294967295"/>
          </p:nvPr>
        </p:nvSpPr>
        <p:spPr>
          <a:xfrm>
            <a:off x="1624012" y="2052638"/>
            <a:ext cx="8947150" cy="4195762"/>
          </a:xfrm>
          <a:solidFill>
            <a:schemeClr val="accent6"/>
          </a:solidFill>
        </p:spPr>
        <p:txBody>
          <a:bodyPr>
            <a:normAutofit/>
          </a:bodyPr>
          <a:lstStyle/>
          <a:p>
            <a:pPr marL="0" indent="0">
              <a:buNone/>
            </a:pPr>
            <a:r>
              <a:rPr lang="fr-CA" dirty="0"/>
              <a:t>Votre application de streaming permet aux utilisateurs de noter les séries sur 5 étoiles. Votre collègue a construit le composant pour afficher la note moyenne pour chaque série, mais elle a besoin que vous écriviez la fonction qui va calculer cette moyenne.</a:t>
            </a:r>
          </a:p>
          <a:p>
            <a:pPr marL="0" indent="0">
              <a:buNone/>
            </a:pPr>
            <a:r>
              <a:rPr lang="fr-CA" dirty="0"/>
              <a:t>Elle vous explique que la fonction doit prendre un tableau de nombres comme argument, et retourner un nombre qui correspond à la note moyenne calculée.</a:t>
            </a:r>
          </a:p>
        </p:txBody>
      </p:sp>
    </p:spTree>
    <p:extLst>
      <p:ext uri="{BB962C8B-B14F-4D97-AF65-F5344CB8AC3E}">
        <p14:creationId xmlns:p14="http://schemas.microsoft.com/office/powerpoint/2010/main" val="40842832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Exercice 13 bonus 4/4</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4294967295"/>
          </p:nvPr>
        </p:nvSpPr>
        <p:spPr>
          <a:xfrm>
            <a:off x="1624012" y="2052638"/>
            <a:ext cx="8947150" cy="4195762"/>
          </a:xfrm>
          <a:solidFill>
            <a:schemeClr val="accent6"/>
          </a:solidFill>
        </p:spPr>
        <p:txBody>
          <a:bodyPr>
            <a:normAutofit fontScale="85000" lnSpcReduction="20000"/>
          </a:bodyPr>
          <a:lstStyle/>
          <a:p>
            <a:pPr marL="0" indent="0">
              <a:buNone/>
            </a:pPr>
            <a:r>
              <a:rPr lang="fr-CA" dirty="0"/>
              <a:t>Suivez les étapes suivantes :</a:t>
            </a:r>
          </a:p>
          <a:p>
            <a:pPr marL="914400" lvl="1" indent="-457200">
              <a:buFont typeface="+mj-lt"/>
              <a:buAutoNum type="arabicPeriod"/>
            </a:pPr>
            <a:r>
              <a:rPr lang="fr-CA" dirty="0"/>
              <a:t>Au bon endroit dans la déclaration de fonction, choisissez un nom pour le paramètre de votre fonction. N'oubliez pas, ce sera un tableau de nombres.</a:t>
            </a:r>
          </a:p>
          <a:p>
            <a:pPr marL="914400" lvl="1" indent="-457200">
              <a:buFont typeface="+mj-lt"/>
              <a:buAutoNum type="arabicPeriod"/>
            </a:pPr>
            <a:r>
              <a:rPr lang="fr-CA" dirty="0"/>
              <a:t>Pour calculer une moyenne, on ajoute toutes les valeurs ensemble, puis on divise par le nombre de valeurs.</a:t>
            </a:r>
          </a:p>
          <a:p>
            <a:pPr marL="914400" lvl="1" indent="-457200">
              <a:buFont typeface="+mj-lt"/>
              <a:buAutoNum type="arabicPeriod"/>
            </a:pPr>
            <a:r>
              <a:rPr lang="fr-CA" dirty="0"/>
              <a:t>Créez une variable qui stockera la somme de tous les nombres du tableau. Initialisez-la avec la valeur zéro.</a:t>
            </a:r>
          </a:p>
          <a:p>
            <a:pPr marL="914400" lvl="1" indent="-457200">
              <a:buFont typeface="+mj-lt"/>
              <a:buAutoNum type="arabicPeriod"/>
            </a:pPr>
            <a:r>
              <a:rPr lang="fr-CA" dirty="0"/>
              <a:t>Sachant que le paramètre reçu est un tableau de nombres, utilisez une boucle for pour ajouter chaque nombre du tableau à votre variable   </a:t>
            </a:r>
            <a:r>
              <a:rPr lang="fr-CA" b="1" dirty="0"/>
              <a:t>somme</a:t>
            </a:r>
            <a:r>
              <a:rPr lang="fr-CA" dirty="0"/>
              <a:t>  .</a:t>
            </a:r>
          </a:p>
          <a:p>
            <a:pPr marL="914400" lvl="1" indent="-457200">
              <a:buFont typeface="+mj-lt"/>
              <a:buAutoNum type="arabicPeriod"/>
            </a:pPr>
            <a:r>
              <a:rPr lang="fr-CA" dirty="0"/>
              <a:t>Créez une constante qui contient le résultat de la somme finale divisée par le nombre de valeurs dans le tableau reçu en argument.</a:t>
            </a:r>
          </a:p>
          <a:p>
            <a:pPr marL="914400" lvl="1" indent="-457200">
              <a:buFont typeface="+mj-lt"/>
              <a:buAutoNum type="arabicPeriod"/>
            </a:pPr>
            <a:r>
              <a:rPr lang="fr-CA" dirty="0"/>
              <a:t>Faites en sorte que la fonction retourne le résultat final.</a:t>
            </a:r>
          </a:p>
          <a:p>
            <a:pPr marL="914400" lvl="1" indent="-457200">
              <a:buFont typeface="+mj-lt"/>
              <a:buAutoNum type="arabicPeriod"/>
            </a:pPr>
            <a:r>
              <a:rPr lang="fr-CA" dirty="0"/>
              <a:t>BONUS : La troisième série, Star Wars, n'a pas l'air de fonctionner correctement. En fait, elle n'a pas encore reçu de note, donc le tableau passé ne contient aucune valeur.</a:t>
            </a:r>
            <a:endParaRPr lang="fr-FR" dirty="0"/>
          </a:p>
        </p:txBody>
      </p:sp>
    </p:spTree>
    <p:extLst>
      <p:ext uri="{BB962C8B-B14F-4D97-AF65-F5344CB8AC3E}">
        <p14:creationId xmlns:p14="http://schemas.microsoft.com/office/powerpoint/2010/main" val="414398755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En résumé</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586038"/>
            <a:ext cx="8947150" cy="3662362"/>
          </a:xfrm>
        </p:spPr>
        <p:txBody>
          <a:bodyPr vert="horz" lIns="91440" tIns="45720" rIns="91440" bIns="45720" rtlCol="0" anchor="t">
            <a:normAutofit/>
          </a:bodyPr>
          <a:lstStyle/>
          <a:p>
            <a:pPr marL="0" indent="0">
              <a:buNone/>
            </a:pPr>
            <a:r>
              <a:rPr lang="fr-CA" dirty="0"/>
              <a:t>Nous avons vu :</a:t>
            </a:r>
          </a:p>
          <a:p>
            <a:pPr lvl="1">
              <a:buFont typeface="Wingdings" panose="05000000000000000000" pitchFamily="2" charset="2"/>
              <a:buChar char="Ø"/>
            </a:pPr>
            <a:r>
              <a:rPr lang="fr-CA" dirty="0"/>
              <a:t>  ce qu'est une </a:t>
            </a:r>
            <a:r>
              <a:rPr lang="fr-CA" b="1" dirty="0"/>
              <a:t>fonction</a:t>
            </a:r>
            <a:r>
              <a:rPr lang="fr-CA" dirty="0"/>
              <a:t>, comment en </a:t>
            </a:r>
            <a:r>
              <a:rPr lang="fr-CA" b="1" dirty="0"/>
              <a:t>déclarer</a:t>
            </a:r>
            <a:r>
              <a:rPr lang="fr-CA" dirty="0"/>
              <a:t> une et comment en </a:t>
            </a:r>
            <a:r>
              <a:rPr lang="fr-CA" b="1" dirty="0"/>
              <a:t>appeler</a:t>
            </a:r>
            <a:r>
              <a:rPr lang="fr-CA" dirty="0"/>
              <a:t> une</a:t>
            </a:r>
          </a:p>
          <a:p>
            <a:pPr lvl="1">
              <a:buFont typeface="Wingdings" panose="05000000000000000000" pitchFamily="2" charset="2"/>
              <a:buChar char="Ø"/>
            </a:pPr>
            <a:r>
              <a:rPr lang="fr-CA" dirty="0"/>
              <a:t>  ce que sont les </a:t>
            </a:r>
            <a:r>
              <a:rPr lang="fr-CA" b="1" dirty="0"/>
              <a:t>paramètres</a:t>
            </a:r>
            <a:r>
              <a:rPr lang="fr-CA" dirty="0"/>
              <a:t>, les </a:t>
            </a:r>
            <a:r>
              <a:rPr lang="fr-CA" b="1" dirty="0"/>
              <a:t>arguments</a:t>
            </a:r>
            <a:r>
              <a:rPr lang="fr-CA" dirty="0"/>
              <a:t> et les </a:t>
            </a:r>
            <a:r>
              <a:rPr lang="fr-CA" b="1" dirty="0"/>
              <a:t>valeurs de retour</a:t>
            </a:r>
          </a:p>
          <a:p>
            <a:pPr lvl="1">
              <a:buFont typeface="Wingdings" panose="05000000000000000000" pitchFamily="2" charset="2"/>
              <a:buChar char="Ø"/>
            </a:pPr>
            <a:r>
              <a:rPr lang="fr-CA" dirty="0"/>
              <a:t>  à écrire une fonction qui parcourt un tableau de nombres pour calculer leur moyenne</a:t>
            </a:r>
          </a:p>
        </p:txBody>
      </p:sp>
    </p:spTree>
    <p:extLst>
      <p:ext uri="{BB962C8B-B14F-4D97-AF65-F5344CB8AC3E}">
        <p14:creationId xmlns:p14="http://schemas.microsoft.com/office/powerpoint/2010/main" val="2542440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2072592" y="452438"/>
            <a:ext cx="8044325" cy="1400175"/>
          </a:xfrm>
        </p:spPr>
        <p:txBody>
          <a:bodyPr/>
          <a:lstStyle/>
          <a:p>
            <a:pPr algn="ctr"/>
            <a:r>
              <a:rPr lang="fr-FR" b="1" dirty="0">
                <a:solidFill>
                  <a:srgbClr val="0070C0"/>
                </a:solidFill>
              </a:rPr>
              <a:t>Modifier la valeur d’une variable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857250" y="2052638"/>
            <a:ext cx="10471149" cy="4195762"/>
          </a:xfrm>
        </p:spPr>
        <p:txBody>
          <a:bodyPr vert="horz" lIns="91440" tIns="45720" rIns="91440" bIns="45720" rtlCol="0" anchor="t">
            <a:normAutofit lnSpcReduction="10000"/>
          </a:bodyPr>
          <a:lstStyle/>
          <a:p>
            <a:pPr marL="0" indent="0">
              <a:buNone/>
            </a:pPr>
            <a:r>
              <a:rPr lang="fr-CA" dirty="0"/>
              <a:t>La façon la plus simple de modifier la valeur d'une variable est simplement de la réaffecter :</a:t>
            </a:r>
          </a:p>
          <a:p>
            <a:pPr marL="0" indent="0">
              <a:buNone/>
            </a:pPr>
            <a:endParaRPr lang="fr-FR" dirty="0"/>
          </a:p>
          <a:p>
            <a:pPr marL="0" indent="0">
              <a:buNone/>
            </a:pPr>
            <a:endParaRPr lang="fr-FR" dirty="0"/>
          </a:p>
          <a:p>
            <a:pPr marL="0" indent="0">
              <a:buNone/>
            </a:pPr>
            <a:r>
              <a:rPr lang="fr-CA" dirty="0"/>
              <a:t>Ici, nous déclarons la variable </a:t>
            </a:r>
            <a:r>
              <a:rPr lang="fr-CA" b="1" dirty="0" err="1"/>
              <a:t>numberOfCats</a:t>
            </a:r>
            <a:r>
              <a:rPr lang="fr-CA" dirty="0"/>
              <a:t> et l'initialisons à la valeur 3. Nous lui réaffectons ensuite la valeur 4 (</a:t>
            </a:r>
            <a:r>
              <a:rPr lang="fr-CA" b="1" dirty="0"/>
              <a:t>sans le mot clé let</a:t>
            </a:r>
            <a:r>
              <a:rPr lang="fr-CA" dirty="0"/>
              <a:t>, par ce que la variable a déjà été déclarée).</a:t>
            </a:r>
          </a:p>
          <a:p>
            <a:pPr marL="0" indent="0">
              <a:buNone/>
            </a:pPr>
            <a:r>
              <a:rPr lang="fr-CA" dirty="0"/>
              <a:t>Néanmoins, si c'était la seule façon de modifier une valeur de variable, vous ne pourriez pas en faire grand-chose. Voyons maintenant quelques </a:t>
            </a:r>
            <a:r>
              <a:rPr lang="fr-CA" b="1" dirty="0"/>
              <a:t>opérateurs</a:t>
            </a:r>
            <a:r>
              <a:rPr lang="fr-CA" dirty="0"/>
              <a:t>.</a:t>
            </a:r>
            <a:endParaRPr lang="fr-FR" dirty="0"/>
          </a:p>
        </p:txBody>
      </p:sp>
      <p:sp>
        <p:nvSpPr>
          <p:cNvPr id="4" name="Rectangle 3">
            <a:extLst>
              <a:ext uri="{FF2B5EF4-FFF2-40B4-BE49-F238E27FC236}">
                <a16:creationId xmlns:a16="http://schemas.microsoft.com/office/drawing/2014/main" id="{BC13A888-EB70-4A24-8342-D36963099B10}"/>
              </a:ext>
            </a:extLst>
          </p:cNvPr>
          <p:cNvSpPr/>
          <p:nvPr/>
        </p:nvSpPr>
        <p:spPr>
          <a:xfrm>
            <a:off x="4591878" y="2918791"/>
            <a:ext cx="3008244" cy="71230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numberOfCats</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a:t>
            </a:r>
          </a:p>
          <a:p>
            <a:r>
              <a:rPr lang="en-US" b="0" dirty="0" err="1">
                <a:solidFill>
                  <a:srgbClr val="9CDCFE"/>
                </a:solidFill>
                <a:effectLst/>
                <a:latin typeface="Consolas" panose="020B0609020204030204" pitchFamily="49" charset="0"/>
              </a:rPr>
              <a:t>numberOfCats</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4</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6489573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Exercice final bonus</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3005138"/>
            <a:ext cx="8947150" cy="1400175"/>
          </a:xfrm>
          <a:solidFill>
            <a:schemeClr val="accent6"/>
          </a:solidFill>
        </p:spPr>
        <p:txBody>
          <a:bodyPr vert="horz" lIns="91440" tIns="45720" rIns="91440" bIns="45720" rtlCol="0" anchor="t">
            <a:normAutofit/>
          </a:bodyPr>
          <a:lstStyle/>
          <a:p>
            <a:pPr marL="0" indent="0">
              <a:buNone/>
            </a:pPr>
            <a:r>
              <a:rPr lang="fr-CA" dirty="0">
                <a:hlinkClick r:id="rId2"/>
              </a:rPr>
              <a:t>https://api.next.tech/api/v1/publishable_key/2A9CAA3419124E3E8C3F5AFCE5306292?content_id=e8174309-e22c-48d8-a368-1154d36270cc</a:t>
            </a:r>
            <a:endParaRPr lang="fr-CA" dirty="0">
              <a:cs typeface="Calibri" panose="020F0502020204030204"/>
            </a:endParaRPr>
          </a:p>
        </p:txBody>
      </p:sp>
    </p:spTree>
    <p:extLst>
      <p:ext uri="{BB962C8B-B14F-4D97-AF65-F5344CB8AC3E}">
        <p14:creationId xmlns:p14="http://schemas.microsoft.com/office/powerpoint/2010/main" val="17134126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vert="horz" lIns="91440" tIns="45720" rIns="91440" bIns="45720" rtlCol="0" anchor="t">
            <a:normAutofit/>
          </a:bodyPr>
          <a:lstStyle/>
          <a:p>
            <a:pPr marL="0" indent="0">
              <a:buNone/>
            </a:pPr>
            <a:r>
              <a:rPr lang="fr-CA" b="1" u="sng" dirty="0"/>
              <a:t>Variable</a:t>
            </a:r>
          </a:p>
          <a:p>
            <a:pPr marL="0" indent="0">
              <a:buNone/>
            </a:pPr>
            <a:r>
              <a:rPr lang="fr-CA" dirty="0"/>
              <a:t>Une variable permet d’associer un nom à une valeur. </a:t>
            </a:r>
          </a:p>
          <a:p>
            <a:pPr marL="0" indent="0">
              <a:buNone/>
            </a:pPr>
            <a:r>
              <a:rPr lang="fr-CA" dirty="0"/>
              <a:t>La valeur peut prendre plusieurs formes (texte, nombre, </a:t>
            </a:r>
            <a:r>
              <a:rPr lang="fr-CA" dirty="0" err="1"/>
              <a:t>boolean</a:t>
            </a:r>
            <a:r>
              <a:rPr lang="fr-CA" dirty="0"/>
              <a:t>, etc.).</a:t>
            </a:r>
          </a:p>
          <a:p>
            <a:pPr marL="0" indent="0">
              <a:buNone/>
            </a:pPr>
            <a:r>
              <a:rPr lang="fr-CA" dirty="0"/>
              <a:t>On la déclare avec le mot clé  </a:t>
            </a:r>
            <a:r>
              <a:rPr lang="fr-CA" b="1" i="1" dirty="0"/>
              <a:t>let</a:t>
            </a:r>
            <a:r>
              <a:rPr lang="fr-CA" dirty="0"/>
              <a:t> .</a:t>
            </a:r>
          </a:p>
          <a:p>
            <a:pPr marL="0" indent="0">
              <a:buNone/>
            </a:pPr>
            <a:r>
              <a:rPr lang="fr-CA" dirty="0"/>
              <a:t>Exemple :</a:t>
            </a:r>
          </a:p>
          <a:p>
            <a:pPr marL="0" indent="0">
              <a:buNone/>
            </a:pPr>
            <a:endParaRPr lang="fr-CA" dirty="0"/>
          </a:p>
        </p:txBody>
      </p:sp>
      <p:sp>
        <p:nvSpPr>
          <p:cNvPr id="4" name="Rectangle 3">
            <a:extLst>
              <a:ext uri="{FF2B5EF4-FFF2-40B4-BE49-F238E27FC236}">
                <a16:creationId xmlns:a16="http://schemas.microsoft.com/office/drawing/2014/main" id="{F43872B3-063A-4DC6-87D6-2776897CE450}"/>
              </a:ext>
            </a:extLst>
          </p:cNvPr>
          <p:cNvSpPr/>
          <p:nvPr/>
        </p:nvSpPr>
        <p:spPr>
          <a:xfrm>
            <a:off x="2033588" y="5110669"/>
            <a:ext cx="8123583" cy="5312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400" b="0" dirty="0">
                <a:solidFill>
                  <a:srgbClr val="569CD6"/>
                </a:solidFill>
                <a:effectLst/>
                <a:latin typeface="Consolas" panose="020B0609020204030204" pitchFamily="49" charset="0"/>
              </a:rPr>
              <a:t>let</a:t>
            </a:r>
            <a:r>
              <a:rPr lang="fr-CA" sz="1400" b="0" dirty="0">
                <a:solidFill>
                  <a:srgbClr val="D4D4D4"/>
                </a:solidFill>
                <a:effectLst/>
                <a:latin typeface="Consolas" panose="020B0609020204030204" pitchFamily="49" charset="0"/>
              </a:rPr>
              <a:t> </a:t>
            </a:r>
            <a:r>
              <a:rPr lang="fr-CA" sz="1400" b="0" dirty="0" err="1">
                <a:solidFill>
                  <a:srgbClr val="9CDCFE"/>
                </a:solidFill>
                <a:effectLst/>
                <a:latin typeface="Consolas" panose="020B0609020204030204" pitchFamily="49" charset="0"/>
              </a:rPr>
              <a:t>maVariable</a:t>
            </a:r>
            <a:r>
              <a:rPr lang="fr-CA" sz="1400" b="0" dirty="0">
                <a:solidFill>
                  <a:srgbClr val="D4D4D4"/>
                </a:solidFill>
                <a:effectLst/>
                <a:latin typeface="Consolas" panose="020B0609020204030204" pitchFamily="49" charset="0"/>
              </a:rPr>
              <a:t> = </a:t>
            </a:r>
            <a:r>
              <a:rPr lang="fr-CA" sz="1400" b="0" dirty="0">
                <a:solidFill>
                  <a:srgbClr val="CE9178"/>
                </a:solidFill>
                <a:effectLst/>
                <a:latin typeface="Consolas" panose="020B0609020204030204" pitchFamily="49" charset="0"/>
              </a:rPr>
              <a:t>"Contenu de la variable"</a:t>
            </a:r>
            <a:r>
              <a:rPr lang="fr-CA"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5943486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vert="horz" lIns="91440" tIns="45720" rIns="91440" bIns="45720" rtlCol="0" anchor="t">
            <a:normAutofit/>
          </a:bodyPr>
          <a:lstStyle/>
          <a:p>
            <a:pPr marL="0" indent="0">
              <a:buNone/>
            </a:pPr>
            <a:r>
              <a:rPr lang="fr-CA" b="1" u="sng" dirty="0"/>
              <a:t>Constante</a:t>
            </a:r>
          </a:p>
          <a:p>
            <a:pPr marL="0" indent="0">
              <a:buNone/>
            </a:pPr>
            <a:r>
              <a:rPr lang="fr-CA" dirty="0"/>
              <a:t>Une constante est une variable qui a la particularité de ne pas pouvoir changer de valeur dans le temps. </a:t>
            </a:r>
          </a:p>
          <a:p>
            <a:pPr marL="0" indent="0">
              <a:buNone/>
            </a:pPr>
            <a:r>
              <a:rPr lang="fr-CA" dirty="0"/>
              <a:t>On la déclare avec le mot clé  </a:t>
            </a:r>
            <a:r>
              <a:rPr lang="fr-CA" b="1" i="1" dirty="0" err="1"/>
              <a:t>const</a:t>
            </a:r>
            <a:r>
              <a:rPr lang="fr-CA" dirty="0"/>
              <a:t>  .</a:t>
            </a:r>
          </a:p>
          <a:p>
            <a:pPr marL="0" indent="0">
              <a:buNone/>
            </a:pPr>
            <a:r>
              <a:rPr lang="fr-CA" dirty="0"/>
              <a:t>Exemple :</a:t>
            </a:r>
          </a:p>
        </p:txBody>
      </p:sp>
      <p:sp>
        <p:nvSpPr>
          <p:cNvPr id="4" name="Rectangle 3">
            <a:extLst>
              <a:ext uri="{FF2B5EF4-FFF2-40B4-BE49-F238E27FC236}">
                <a16:creationId xmlns:a16="http://schemas.microsoft.com/office/drawing/2014/main" id="{F43872B3-063A-4DC6-87D6-2776897CE450}"/>
              </a:ext>
            </a:extLst>
          </p:cNvPr>
          <p:cNvSpPr/>
          <p:nvPr/>
        </p:nvSpPr>
        <p:spPr>
          <a:xfrm>
            <a:off x="2038665" y="4682044"/>
            <a:ext cx="8123583" cy="388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b="0" dirty="0" err="1">
                <a:solidFill>
                  <a:srgbClr val="569CD6"/>
                </a:solidFill>
                <a:effectLst/>
                <a:latin typeface="Consolas" panose="020B0609020204030204" pitchFamily="49" charset="0"/>
              </a:rPr>
              <a:t>const</a:t>
            </a:r>
            <a:r>
              <a:rPr lang="fr-FR" sz="1400" b="0" dirty="0">
                <a:solidFill>
                  <a:srgbClr val="D4D4D4"/>
                </a:solidFill>
                <a:effectLst/>
                <a:latin typeface="Consolas" panose="020B0609020204030204" pitchFamily="49" charset="0"/>
              </a:rPr>
              <a:t> </a:t>
            </a:r>
            <a:r>
              <a:rPr lang="fr-FR" sz="1400" b="0" dirty="0" err="1">
                <a:solidFill>
                  <a:srgbClr val="4FC1FF"/>
                </a:solidFill>
                <a:effectLst/>
                <a:latin typeface="Consolas" panose="020B0609020204030204" pitchFamily="49" charset="0"/>
              </a:rPr>
              <a:t>maConstant</a:t>
            </a:r>
            <a:r>
              <a:rPr lang="fr-FR" sz="1400" b="0" dirty="0">
                <a:solidFill>
                  <a:srgbClr val="D4D4D4"/>
                </a:solidFill>
                <a:effectLst/>
                <a:latin typeface="Consolas" panose="020B0609020204030204" pitchFamily="49" charset="0"/>
              </a:rPr>
              <a:t> = </a:t>
            </a:r>
            <a:r>
              <a:rPr lang="fr-FR" sz="1400" b="0" dirty="0">
                <a:solidFill>
                  <a:srgbClr val="CE9178"/>
                </a:solidFill>
                <a:effectLst/>
                <a:latin typeface="Consolas" panose="020B0609020204030204" pitchFamily="49" charset="0"/>
              </a:rPr>
              <a:t>"Production"</a:t>
            </a:r>
            <a:r>
              <a:rPr lang="fr-FR"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19802243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066800" y="2052638"/>
            <a:ext cx="10052050" cy="4195762"/>
          </a:xfrm>
        </p:spPr>
        <p:txBody>
          <a:bodyPr>
            <a:normAutofit lnSpcReduction="10000"/>
          </a:bodyPr>
          <a:lstStyle/>
          <a:p>
            <a:pPr marL="0" indent="0">
              <a:buNone/>
            </a:pPr>
            <a:r>
              <a:rPr lang="fr-CA" b="1" u="sng" dirty="0"/>
              <a:t>Type</a:t>
            </a:r>
          </a:p>
          <a:p>
            <a:pPr marL="0" indent="0">
              <a:buNone/>
            </a:pPr>
            <a:r>
              <a:rPr lang="fr-CA" dirty="0"/>
              <a:t>Un type correspond à la nature des valeurs que peut prendre une donnée (string, </a:t>
            </a:r>
            <a:r>
              <a:rPr lang="fr-CA" dirty="0" err="1"/>
              <a:t>number</a:t>
            </a:r>
            <a:r>
              <a:rPr lang="fr-CA" dirty="0"/>
              <a:t>, </a:t>
            </a:r>
            <a:r>
              <a:rPr lang="fr-CA" dirty="0" err="1"/>
              <a:t>array</a:t>
            </a:r>
            <a:r>
              <a:rPr lang="fr-CA" dirty="0"/>
              <a:t>, </a:t>
            </a:r>
            <a:r>
              <a:rPr lang="fr-CA" dirty="0" err="1"/>
              <a:t>etc</a:t>
            </a:r>
            <a:r>
              <a:rPr lang="fr-CA" dirty="0"/>
              <a:t>).</a:t>
            </a:r>
          </a:p>
          <a:p>
            <a:pPr marL="0" indent="0">
              <a:buNone/>
            </a:pPr>
            <a:r>
              <a:rPr lang="fr-CA" dirty="0"/>
              <a:t>Exemple :</a:t>
            </a:r>
          </a:p>
          <a:p>
            <a:pPr marL="0" indent="0">
              <a:buNone/>
            </a:pPr>
            <a:endParaRPr lang="fr-CA" dirty="0"/>
          </a:p>
          <a:p>
            <a:pPr marL="0" indent="0">
              <a:buNone/>
            </a:pPr>
            <a:r>
              <a:rPr lang="fr-CA" dirty="0"/>
              <a:t>Selon son type on peut appliquer divers actions sur une variable :</a:t>
            </a:r>
          </a:p>
          <a:p>
            <a:pPr marL="685800" lvl="1">
              <a:buFont typeface="Wingdings" panose="05000000000000000000" pitchFamily="2" charset="2"/>
              <a:buChar char="Ø"/>
            </a:pPr>
            <a:r>
              <a:rPr lang="fr-CA" dirty="0"/>
              <a:t>Les variables  </a:t>
            </a:r>
            <a:r>
              <a:rPr lang="fr-CA" b="1" dirty="0" err="1"/>
              <a:t>number</a:t>
            </a:r>
            <a:r>
              <a:rPr lang="fr-CA" dirty="0"/>
              <a:t>  pourront s’additionner, multiplier, etc.</a:t>
            </a:r>
          </a:p>
          <a:p>
            <a:pPr marL="685800" lvl="1">
              <a:buFont typeface="Wingdings" panose="05000000000000000000" pitchFamily="2" charset="2"/>
              <a:buChar char="Ø"/>
            </a:pPr>
            <a:r>
              <a:rPr lang="fr-CA" dirty="0"/>
              <a:t>Les variables  </a:t>
            </a:r>
            <a:r>
              <a:rPr lang="fr-CA" b="1" dirty="0"/>
              <a:t>string</a:t>
            </a:r>
            <a:r>
              <a:rPr lang="fr-CA" dirty="0"/>
              <a:t>  pourront est converti en majuscule avec la fonction  </a:t>
            </a:r>
            <a:r>
              <a:rPr lang="fr-CA" i="1" dirty="0" err="1"/>
              <a:t>maString.toUpperCase</a:t>
            </a:r>
            <a:r>
              <a:rPr lang="fr-CA" i="1" dirty="0"/>
              <a:t>()</a:t>
            </a:r>
          </a:p>
          <a:p>
            <a:pPr marL="685800" lvl="1">
              <a:buFont typeface="Wingdings" panose="05000000000000000000" pitchFamily="2" charset="2"/>
              <a:buChar char="Ø"/>
            </a:pPr>
            <a:r>
              <a:rPr lang="fr-CA" dirty="0"/>
              <a:t>Les autres types ont chacun des fonctionnalités associées.</a:t>
            </a:r>
          </a:p>
        </p:txBody>
      </p:sp>
      <p:sp>
        <p:nvSpPr>
          <p:cNvPr id="4" name="Rectangle 3">
            <a:extLst>
              <a:ext uri="{FF2B5EF4-FFF2-40B4-BE49-F238E27FC236}">
                <a16:creationId xmlns:a16="http://schemas.microsoft.com/office/drawing/2014/main" id="{F43872B3-063A-4DC6-87D6-2776897CE450}"/>
              </a:ext>
            </a:extLst>
          </p:cNvPr>
          <p:cNvSpPr/>
          <p:nvPr/>
        </p:nvSpPr>
        <p:spPr>
          <a:xfrm>
            <a:off x="2029140" y="3755703"/>
            <a:ext cx="8123583" cy="388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monTableau</a:t>
            </a:r>
            <a:r>
              <a:rPr lang="fr-FR" sz="1400" b="0" dirty="0">
                <a:solidFill>
                  <a:srgbClr val="D4D4D4"/>
                </a:solidFill>
                <a:effectLst/>
                <a:latin typeface="Consolas" panose="020B0609020204030204" pitchFamily="49" charset="0"/>
              </a:rPr>
              <a:t> = [</a:t>
            </a:r>
            <a:r>
              <a:rPr lang="fr-FR" sz="1400" b="0" dirty="0">
                <a:solidFill>
                  <a:srgbClr val="CE9178"/>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a'</a:t>
            </a:r>
            <a:r>
              <a:rPr lang="fr-FR" sz="1400" b="0" dirty="0" err="1">
                <a:solidFill>
                  <a:srgbClr val="D4D4D4"/>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'b'</a:t>
            </a:r>
            <a:r>
              <a:rPr lang="fr-FR" sz="1400" b="0" dirty="0" err="1">
                <a:solidFill>
                  <a:srgbClr val="D4D4D4"/>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'c</a:t>
            </a:r>
            <a:r>
              <a:rPr lang="fr-FR" sz="1400" b="0" dirty="0">
                <a:solidFill>
                  <a:srgbClr val="CE9178"/>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monNombre</a:t>
            </a:r>
            <a:r>
              <a:rPr lang="fr-FR" sz="1400" b="0" dirty="0">
                <a:solidFill>
                  <a:srgbClr val="D4D4D4"/>
                </a:solidFill>
                <a:effectLst/>
                <a:latin typeface="Consolas" panose="020B0609020204030204" pitchFamily="49" charset="0"/>
              </a:rPr>
              <a:t> = </a:t>
            </a:r>
            <a:r>
              <a:rPr lang="fr-FR" sz="1400" b="0" dirty="0">
                <a:solidFill>
                  <a:srgbClr val="B5CEA8"/>
                </a:solidFill>
                <a:effectLst/>
                <a:latin typeface="Consolas" panose="020B0609020204030204" pitchFamily="49" charset="0"/>
              </a:rPr>
              <a:t>123</a:t>
            </a:r>
            <a:r>
              <a:rPr lang="fr-FR"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32624969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528888"/>
            <a:ext cx="8947150" cy="3719512"/>
          </a:xfrm>
        </p:spPr>
        <p:txBody>
          <a:bodyPr>
            <a:normAutofit/>
          </a:bodyPr>
          <a:lstStyle/>
          <a:p>
            <a:pPr marL="0" indent="0">
              <a:buNone/>
            </a:pPr>
            <a:r>
              <a:rPr lang="fr-CA" b="1" u="sng" dirty="0"/>
              <a:t>Programmation orientée Objet (POO)</a:t>
            </a:r>
          </a:p>
          <a:p>
            <a:pPr marL="0" indent="0">
              <a:buNone/>
            </a:pPr>
            <a:r>
              <a:rPr lang="fr-CA" dirty="0"/>
              <a:t>La programmation orientée objet est un concept de programmation qui consiste à définir et faire interagir des éléments qu’on appelle “objets”. </a:t>
            </a:r>
          </a:p>
          <a:p>
            <a:pPr marL="0" indent="0">
              <a:buNone/>
            </a:pPr>
            <a:r>
              <a:rPr lang="fr-CA" dirty="0"/>
              <a:t>Un “objet” est un concept, une représentation, une idée qui se rattache au monde physique. </a:t>
            </a:r>
          </a:p>
          <a:p>
            <a:pPr marL="0" indent="0">
              <a:buNone/>
            </a:pPr>
            <a:r>
              <a:rPr lang="fr-CA" dirty="0"/>
              <a:t>Par exemple, un livre, une page de livre, une lettre, etc.</a:t>
            </a:r>
          </a:p>
        </p:txBody>
      </p:sp>
    </p:spTree>
    <p:extLst>
      <p:ext uri="{BB962C8B-B14F-4D97-AF65-F5344CB8AC3E}">
        <p14:creationId xmlns:p14="http://schemas.microsoft.com/office/powerpoint/2010/main" val="266588587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b="1" u="sng" dirty="0"/>
              <a:t>Classe</a:t>
            </a:r>
          </a:p>
          <a:p>
            <a:pPr marL="0" indent="0">
              <a:buNone/>
            </a:pPr>
            <a:r>
              <a:rPr lang="fr-CA" dirty="0"/>
              <a:t>En POO, une classe regroupe les méthodes et propriétés (attributs) qui se rapportent à un objet. </a:t>
            </a:r>
          </a:p>
          <a:p>
            <a:pPr marL="0" indent="0">
              <a:buNone/>
            </a:pPr>
            <a:r>
              <a:rPr lang="fr-CA" dirty="0"/>
              <a:t>Elle définit ce qu’est un objet et ce que l’on peut faire avec.</a:t>
            </a:r>
          </a:p>
          <a:p>
            <a:pPr marL="0" indent="0">
              <a:buNone/>
            </a:pPr>
            <a:r>
              <a:rPr lang="fr-CA" dirty="0"/>
              <a:t>Exemple :</a:t>
            </a:r>
          </a:p>
        </p:txBody>
      </p:sp>
      <p:sp>
        <p:nvSpPr>
          <p:cNvPr id="4" name="Rectangle 3">
            <a:extLst>
              <a:ext uri="{FF2B5EF4-FFF2-40B4-BE49-F238E27FC236}">
                <a16:creationId xmlns:a16="http://schemas.microsoft.com/office/drawing/2014/main" id="{F43872B3-063A-4DC6-87D6-2776897CE450}"/>
              </a:ext>
            </a:extLst>
          </p:cNvPr>
          <p:cNvSpPr/>
          <p:nvPr/>
        </p:nvSpPr>
        <p:spPr>
          <a:xfrm>
            <a:off x="2038665" y="4617383"/>
            <a:ext cx="8123583" cy="388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b="0" dirty="0">
                <a:solidFill>
                  <a:srgbClr val="569CD6"/>
                </a:solidFill>
                <a:effectLst/>
                <a:latin typeface="Consolas" panose="020B0609020204030204" pitchFamily="49" charset="0"/>
              </a:rPr>
              <a:t>class</a:t>
            </a:r>
            <a:r>
              <a:rPr lang="fr-FR" sz="1400" b="0" dirty="0">
                <a:solidFill>
                  <a:srgbClr val="D4D4D4"/>
                </a:solidFill>
                <a:effectLst/>
                <a:latin typeface="Consolas" panose="020B0609020204030204" pitchFamily="49" charset="0"/>
              </a:rPr>
              <a:t> </a:t>
            </a:r>
            <a:r>
              <a:rPr lang="fr-FR" sz="1400" b="0" dirty="0" err="1">
                <a:solidFill>
                  <a:srgbClr val="4EC9B0"/>
                </a:solidFill>
                <a:effectLst/>
                <a:latin typeface="Consolas" panose="020B0609020204030204" pitchFamily="49" charset="0"/>
              </a:rPr>
              <a:t>MaClass</a:t>
            </a:r>
            <a:r>
              <a:rPr lang="fr-FR" sz="1400"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6863458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076325"/>
          </a:xfrm>
        </p:spPr>
        <p:txBody>
          <a:bodyPr/>
          <a:lstStyle/>
          <a:p>
            <a:pPr algn="ctr"/>
            <a:r>
              <a:rPr lang="fr-FR" b="1" dirty="0">
                <a:solidFill>
                  <a:srgbClr val="0070C0"/>
                </a:solidFill>
              </a:rPr>
              <a:t>Vocabulaire avec le glossaire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047750" y="1852613"/>
            <a:ext cx="10090150" cy="4195762"/>
          </a:xfrm>
        </p:spPr>
        <p:txBody>
          <a:bodyPr>
            <a:normAutofit/>
          </a:bodyPr>
          <a:lstStyle/>
          <a:p>
            <a:pPr marL="0" indent="0">
              <a:buNone/>
            </a:pPr>
            <a:r>
              <a:rPr lang="fr-CA" b="1" u="sng" dirty="0"/>
              <a:t>Instance de classe</a:t>
            </a:r>
          </a:p>
          <a:p>
            <a:pPr marL="0" indent="0">
              <a:buNone/>
            </a:pPr>
            <a:r>
              <a:rPr lang="fr-CA" dirty="0"/>
              <a:t>L’instance de classe est la création d’un objet unique basée sur la définition d’une classe. </a:t>
            </a:r>
          </a:p>
          <a:p>
            <a:pPr marL="0" indent="0">
              <a:buNone/>
            </a:pPr>
            <a:r>
              <a:rPr lang="fr-CA" dirty="0"/>
              <a:t>Une instance est donc un élément unique créé à partir d’une classe.</a:t>
            </a:r>
          </a:p>
          <a:p>
            <a:pPr marL="0" indent="0">
              <a:buNone/>
            </a:pPr>
            <a:r>
              <a:rPr lang="fr-CA" dirty="0"/>
              <a:t>Par exemple, à partir d’une classe Maison, on peut créer 2 instances qui seront 2 maisons différentes mais basées sur les mêmes plans de construction.</a:t>
            </a:r>
          </a:p>
          <a:p>
            <a:pPr marL="0" indent="0">
              <a:buNone/>
            </a:pPr>
            <a:r>
              <a:rPr lang="fr-CA" dirty="0"/>
              <a:t>Exemple :</a:t>
            </a:r>
          </a:p>
        </p:txBody>
      </p:sp>
      <p:sp>
        <p:nvSpPr>
          <p:cNvPr id="4" name="Rectangle 3">
            <a:extLst>
              <a:ext uri="{FF2B5EF4-FFF2-40B4-BE49-F238E27FC236}">
                <a16:creationId xmlns:a16="http://schemas.microsoft.com/office/drawing/2014/main" id="{F43872B3-063A-4DC6-87D6-2776897CE450}"/>
              </a:ext>
            </a:extLst>
          </p:cNvPr>
          <p:cNvSpPr/>
          <p:nvPr/>
        </p:nvSpPr>
        <p:spPr>
          <a:xfrm>
            <a:off x="2038665" y="5509063"/>
            <a:ext cx="8123583" cy="388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monInstance</a:t>
            </a:r>
            <a:r>
              <a:rPr lang="fr-FR" sz="1400" b="0" dirty="0">
                <a:solidFill>
                  <a:srgbClr val="D4D4D4"/>
                </a:solidFill>
                <a:effectLst/>
                <a:latin typeface="Consolas" panose="020B0609020204030204" pitchFamily="49" charset="0"/>
              </a:rPr>
              <a:t> = </a:t>
            </a:r>
            <a:r>
              <a:rPr lang="fr-FR" sz="1400" b="0" dirty="0">
                <a:solidFill>
                  <a:srgbClr val="569CD6"/>
                </a:solidFill>
                <a:effectLst/>
                <a:latin typeface="Consolas" panose="020B0609020204030204" pitchFamily="49" charset="0"/>
              </a:rPr>
              <a:t>new</a:t>
            </a:r>
            <a:r>
              <a:rPr lang="fr-FR" sz="1400" b="0" dirty="0">
                <a:solidFill>
                  <a:srgbClr val="D4D4D4"/>
                </a:solidFill>
                <a:effectLst/>
                <a:latin typeface="Consolas" panose="020B0609020204030204" pitchFamily="49" charset="0"/>
              </a:rPr>
              <a:t> </a:t>
            </a:r>
            <a:r>
              <a:rPr lang="fr-FR" sz="1400" b="0" dirty="0" err="1">
                <a:solidFill>
                  <a:srgbClr val="DCDCAA"/>
                </a:solidFill>
                <a:effectLst/>
                <a:latin typeface="Consolas" panose="020B0609020204030204" pitchFamily="49" charset="0"/>
              </a:rPr>
              <a:t>MaClass</a:t>
            </a:r>
            <a:r>
              <a:rPr lang="fr-FR"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89055675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443163"/>
            <a:ext cx="8947150" cy="3805237"/>
          </a:xfrm>
        </p:spPr>
        <p:txBody>
          <a:bodyPr>
            <a:normAutofit/>
          </a:bodyPr>
          <a:lstStyle/>
          <a:p>
            <a:pPr marL="0" indent="0">
              <a:buNone/>
            </a:pPr>
            <a:r>
              <a:rPr lang="fr-CA" b="1" u="sng" dirty="0"/>
              <a:t>Propriété/attribut de classe</a:t>
            </a:r>
          </a:p>
          <a:p>
            <a:pPr marL="0" indent="0">
              <a:buNone/>
            </a:pPr>
            <a:r>
              <a:rPr lang="fr-CA" dirty="0"/>
              <a:t>La propriété (dite aussi attribut) de classe est une variable interne à une classe qui pourra évoluer. </a:t>
            </a:r>
          </a:p>
          <a:p>
            <a:pPr marL="0" indent="0">
              <a:buNone/>
            </a:pPr>
            <a:r>
              <a:rPr lang="fr-CA" dirty="0"/>
              <a:t>Par exemple, un objet maison a un nombre de portes de base, mais cette valeur peut évoluer selon les actions appliquées sur cette maison (des travaux, par exemple).</a:t>
            </a:r>
          </a:p>
        </p:txBody>
      </p:sp>
    </p:spTree>
    <p:extLst>
      <p:ext uri="{BB962C8B-B14F-4D97-AF65-F5344CB8AC3E}">
        <p14:creationId xmlns:p14="http://schemas.microsoft.com/office/powerpoint/2010/main" val="57071561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b="1" u="sng" dirty="0"/>
              <a:t>Propriété/attribut de classe</a:t>
            </a:r>
          </a:p>
          <a:p>
            <a:pPr marL="0" indent="0">
              <a:buNone/>
            </a:pPr>
            <a:r>
              <a:rPr lang="fr-CA" dirty="0"/>
              <a:t>Exemple :</a:t>
            </a:r>
          </a:p>
        </p:txBody>
      </p:sp>
      <p:sp>
        <p:nvSpPr>
          <p:cNvPr id="4" name="Rectangle 3">
            <a:extLst>
              <a:ext uri="{FF2B5EF4-FFF2-40B4-BE49-F238E27FC236}">
                <a16:creationId xmlns:a16="http://schemas.microsoft.com/office/drawing/2014/main" id="{F43872B3-063A-4DC6-87D6-2776897CE450}"/>
              </a:ext>
            </a:extLst>
          </p:cNvPr>
          <p:cNvSpPr/>
          <p:nvPr/>
        </p:nvSpPr>
        <p:spPr>
          <a:xfrm>
            <a:off x="2038665" y="3481345"/>
            <a:ext cx="8123583" cy="1679790"/>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FR" sz="1400" b="0" dirty="0">
                <a:solidFill>
                  <a:srgbClr val="569CD6"/>
                </a:solidFill>
                <a:effectLst/>
                <a:latin typeface="Consolas" panose="020B0609020204030204" pitchFamily="49" charset="0"/>
              </a:rPr>
              <a:t>class</a:t>
            </a:r>
            <a:r>
              <a:rPr lang="fr-FR" sz="1400" b="0" dirty="0">
                <a:solidFill>
                  <a:srgbClr val="D4D4D4"/>
                </a:solidFill>
                <a:effectLst/>
                <a:latin typeface="Consolas" panose="020B0609020204030204" pitchFamily="49" charset="0"/>
              </a:rPr>
              <a:t> </a:t>
            </a:r>
            <a:r>
              <a:rPr lang="fr-FR" sz="1400" b="0" dirty="0">
                <a:solidFill>
                  <a:srgbClr val="4EC9B0"/>
                </a:solidFill>
                <a:effectLst/>
                <a:latin typeface="Consolas" panose="020B0609020204030204" pitchFamily="49" charset="0"/>
              </a:rPr>
              <a:t>Maison</a:t>
            </a:r>
            <a:r>
              <a:rPr lang="fr-FR" sz="1400" b="0" dirty="0">
                <a:solidFill>
                  <a:srgbClr val="D4D4D4"/>
                </a:solidFill>
                <a:effectLst/>
                <a:latin typeface="Consolas" panose="020B0609020204030204" pitchFamily="49" charset="0"/>
              </a:rPr>
              <a:t>{</a:t>
            </a:r>
          </a:p>
          <a:p>
            <a:r>
              <a:rPr lang="fr-FR" sz="1400" b="0" dirty="0" err="1">
                <a:solidFill>
                  <a:srgbClr val="569CD6"/>
                </a:solidFill>
                <a:effectLst/>
                <a:latin typeface="Consolas" panose="020B0609020204030204" pitchFamily="49" charset="0"/>
              </a:rPr>
              <a:t>constructor</a:t>
            </a:r>
            <a:r>
              <a:rPr lang="fr-FR" sz="1400" b="0" dirty="0">
                <a:solidFill>
                  <a:srgbClr val="D4D4D4"/>
                </a:solidFill>
                <a:effectLst/>
                <a:latin typeface="Consolas" panose="020B0609020204030204" pitchFamily="49" charset="0"/>
              </a:rPr>
              <a:t>(</a:t>
            </a:r>
            <a:r>
              <a:rPr lang="fr-FR" sz="1400" b="0" dirty="0">
                <a:solidFill>
                  <a:srgbClr val="9CDCFE"/>
                </a:solidFill>
                <a:effectLst/>
                <a:latin typeface="Consolas" panose="020B0609020204030204" pitchFamily="49" charset="0"/>
              </a:rPr>
              <a:t>couleur</a:t>
            </a:r>
            <a:r>
              <a:rPr lang="fr-FR" sz="1400" b="0" dirty="0">
                <a:solidFill>
                  <a:srgbClr val="D4D4D4"/>
                </a:solidFill>
                <a:effectLst/>
                <a:latin typeface="Consolas" panose="020B0609020204030204" pitchFamily="49" charset="0"/>
              </a:rPr>
              <a:t>){</a:t>
            </a:r>
          </a:p>
          <a:p>
            <a:r>
              <a:rPr lang="fr-FR" sz="1400" dirty="0">
                <a:solidFill>
                  <a:srgbClr val="569CD6"/>
                </a:solidFill>
                <a:latin typeface="Consolas"/>
              </a:rPr>
              <a:t>  </a:t>
            </a:r>
            <a:r>
              <a:rPr lang="fr-FR" sz="1400" b="0" dirty="0" err="1">
                <a:solidFill>
                  <a:srgbClr val="569CD6"/>
                </a:solidFill>
                <a:effectLst/>
                <a:latin typeface="Consolas"/>
              </a:rPr>
              <a:t>this</a:t>
            </a:r>
            <a:r>
              <a:rPr lang="fr-FR" sz="1400" b="0" dirty="0" err="1">
                <a:solidFill>
                  <a:srgbClr val="D4D4D4"/>
                </a:solidFill>
                <a:effectLst/>
                <a:latin typeface="Consolas"/>
              </a:rPr>
              <a:t>.</a:t>
            </a:r>
            <a:r>
              <a:rPr lang="fr-FR" sz="1400" b="0" dirty="0" err="1">
                <a:solidFill>
                  <a:srgbClr val="9CDCFE"/>
                </a:solidFill>
                <a:effectLst/>
                <a:latin typeface="Consolas"/>
              </a:rPr>
              <a:t>couleur</a:t>
            </a:r>
            <a:r>
              <a:rPr lang="fr-FR" sz="1400" b="0" dirty="0">
                <a:solidFill>
                  <a:srgbClr val="D4D4D4"/>
                </a:solidFill>
                <a:effectLst/>
                <a:latin typeface="Consolas"/>
              </a:rPr>
              <a:t> = </a:t>
            </a:r>
            <a:r>
              <a:rPr lang="fr-FR" sz="1400" b="0" dirty="0">
                <a:solidFill>
                  <a:srgbClr val="9CDCFE"/>
                </a:solidFill>
                <a:effectLst/>
                <a:latin typeface="Consolas"/>
              </a:rPr>
              <a:t>couleur</a:t>
            </a:r>
            <a:r>
              <a:rPr lang="fr-FR" sz="1400" b="0" dirty="0">
                <a:solidFill>
                  <a:srgbClr val="D4D4D4"/>
                </a:solidFill>
                <a:effectLst/>
                <a:latin typeface="Consolas"/>
              </a:rPr>
              <a:t>;</a:t>
            </a:r>
          </a:p>
          <a:p>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a:t>
            </a:r>
          </a:p>
          <a:p>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maMaison</a:t>
            </a:r>
            <a:r>
              <a:rPr lang="fr-FR" sz="1400" b="0" dirty="0">
                <a:solidFill>
                  <a:srgbClr val="D4D4D4"/>
                </a:solidFill>
                <a:effectLst/>
                <a:latin typeface="Consolas" panose="020B0609020204030204" pitchFamily="49" charset="0"/>
              </a:rPr>
              <a:t> = </a:t>
            </a:r>
            <a:r>
              <a:rPr lang="fr-FR" sz="1400" b="0" dirty="0">
                <a:solidFill>
                  <a:srgbClr val="569CD6"/>
                </a:solidFill>
                <a:effectLst/>
                <a:latin typeface="Consolas" panose="020B0609020204030204" pitchFamily="49" charset="0"/>
              </a:rPr>
              <a:t>new</a:t>
            </a:r>
            <a:r>
              <a:rPr lang="fr-FR" sz="1400" b="0" dirty="0">
                <a:solidFill>
                  <a:srgbClr val="D4D4D4"/>
                </a:solidFill>
                <a:effectLst/>
                <a:latin typeface="Consolas" panose="020B0609020204030204" pitchFamily="49" charset="0"/>
              </a:rPr>
              <a:t> </a:t>
            </a:r>
            <a:r>
              <a:rPr lang="fr-FR" sz="1400" b="0" dirty="0">
                <a:solidFill>
                  <a:srgbClr val="4EC9B0"/>
                </a:solidFill>
                <a:effectLst/>
                <a:latin typeface="Consolas" panose="020B0609020204030204" pitchFamily="49" charset="0"/>
              </a:rPr>
              <a:t>Maison</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'rouge'</a:t>
            </a:r>
            <a:r>
              <a:rPr lang="fr-FR" sz="1400" b="0" dirty="0">
                <a:solidFill>
                  <a:srgbClr val="D4D4D4"/>
                </a:solidFill>
                <a:effectLst/>
                <a:latin typeface="Consolas" panose="020B0609020204030204" pitchFamily="49" charset="0"/>
              </a:rPr>
              <a:t>);</a:t>
            </a:r>
          </a:p>
          <a:p>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maMaison</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couleur</a:t>
            </a:r>
            <a:r>
              <a:rPr lang="fr-FR" sz="1400" b="0" dirty="0">
                <a:solidFill>
                  <a:srgbClr val="D4D4D4"/>
                </a:solidFill>
                <a:effectLst/>
                <a:latin typeface="Consolas" panose="020B0609020204030204" pitchFamily="49" charset="0"/>
              </a:rPr>
              <a:t>) </a:t>
            </a:r>
            <a:r>
              <a:rPr lang="fr-FR" sz="1400" b="0" dirty="0">
                <a:solidFill>
                  <a:srgbClr val="FF6F00"/>
                </a:solidFill>
                <a:effectLst/>
                <a:latin typeface="Consolas" panose="020B0609020204030204" pitchFamily="49" charset="0"/>
              </a:rPr>
              <a:t>// Donnera "rouge"</a:t>
            </a:r>
            <a:endParaRPr lang="fr-FR"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31759513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624138"/>
            <a:ext cx="8947150" cy="3624262"/>
          </a:xfrm>
        </p:spPr>
        <p:txBody>
          <a:bodyPr>
            <a:normAutofit/>
          </a:bodyPr>
          <a:lstStyle/>
          <a:p>
            <a:pPr marL="0" indent="0">
              <a:buNone/>
            </a:pPr>
            <a:r>
              <a:rPr lang="fr-CA" b="1" u="sng" dirty="0"/>
              <a:t>Méthode de classe</a:t>
            </a:r>
          </a:p>
          <a:p>
            <a:pPr marL="0" indent="0">
              <a:buNone/>
            </a:pPr>
            <a:r>
              <a:rPr lang="fr-CA" dirty="0"/>
              <a:t>La méthode de classe est une fonction interne à la classe qui permet d'exécuter des actions au sein de la classe instanciée. Par exemple, la méthode “peindre(couleur)” peut changer la propriété “couleur” de l’objet maison.</a:t>
            </a:r>
          </a:p>
        </p:txBody>
      </p:sp>
    </p:spTree>
    <p:extLst>
      <p:ext uri="{BB962C8B-B14F-4D97-AF65-F5344CB8AC3E}">
        <p14:creationId xmlns:p14="http://schemas.microsoft.com/office/powerpoint/2010/main" val="3084137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Jaune">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ff169a4e-b77a-438e-80a4-0800f20f8d95" xsi:nil="true"/>
    <lcf76f155ced4ddcb4097134ff3c332f xmlns="e7e3fc82-298b-4121-ac6d-4eb14224b4c0">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D479FB7DE72DF4DBC5C352B5F04F835" ma:contentTypeVersion="16" ma:contentTypeDescription="Crée un document." ma:contentTypeScope="" ma:versionID="5bc9cff4a45e1f7dbb8bc4692f64c2eb">
  <xsd:schema xmlns:xsd="http://www.w3.org/2001/XMLSchema" xmlns:xs="http://www.w3.org/2001/XMLSchema" xmlns:p="http://schemas.microsoft.com/office/2006/metadata/properties" xmlns:ns2="e7e3fc82-298b-4121-ac6d-4eb14224b4c0" xmlns:ns3="ff169a4e-b77a-438e-80a4-0800f20f8d95" targetNamespace="http://schemas.microsoft.com/office/2006/metadata/properties" ma:root="true" ma:fieldsID="24eaad4a4d2299e2b0ad95647dc69f50" ns2:_="" ns3:_="">
    <xsd:import namespace="e7e3fc82-298b-4121-ac6d-4eb14224b4c0"/>
    <xsd:import namespace="ff169a4e-b77a-438e-80a4-0800f20f8d9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e3fc82-298b-4121-ac6d-4eb14224b4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Balises d’images" ma:readOnly="false" ma:fieldId="{5cf76f15-5ced-4ddc-b409-7134ff3c332f}" ma:taxonomyMulti="true" ma:sspId="1dfdaf2d-072e-4c46-b42c-dfb36a2bca94" ma:termSetId="09814cd3-568e-fe90-9814-8d621ff8fb84" ma:anchorId="fba54fb3-c3e1-fe81-a776-ca4b69148c4d" ma:open="true" ma:isKeyword="false">
      <xsd:complexType>
        <xsd:sequence>
          <xsd:element ref="pc:Terms" minOccurs="0" maxOccurs="1"/>
        </xsd:sequence>
      </xsd:complexType>
    </xsd:element>
    <xsd:element name="MediaLengthInSeconds" ma:index="22" nillable="true" ma:displayName="MediaLengthInSeconds" ma:hidden="true" ma:internalName="MediaLengthInSeconds" ma:readOnly="true">
      <xsd:simpleType>
        <xsd:restriction base="dms:Unknown"/>
      </xsd:simpleType>
    </xsd:element>
    <xsd:element name="MediaServiceLocation" ma:index="23" nillable="true" ma:displayName="Location" ma:descrip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169a4e-b77a-438e-80a4-0800f20f8d95" elementFormDefault="qualified">
    <xsd:import namespace="http://schemas.microsoft.com/office/2006/documentManagement/types"/>
    <xsd:import namespace="http://schemas.microsoft.com/office/infopath/2007/PartnerControls"/>
    <xsd:element name="SharedWithUsers" ma:index="15"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Partagé avec détails" ma:internalName="SharedWithDetails" ma:readOnly="true">
      <xsd:simpleType>
        <xsd:restriction base="dms:Note">
          <xsd:maxLength value="255"/>
        </xsd:restriction>
      </xsd:simpleType>
    </xsd:element>
    <xsd:element name="TaxCatchAll" ma:index="21" nillable="true" ma:displayName="Taxonomy Catch All Column" ma:hidden="true" ma:list="{f9f672ba-1dfe-4cdd-95ae-88f0bf3c15ed}" ma:internalName="TaxCatchAll" ma:showField="CatchAllData" ma:web="ff169a4e-b77a-438e-80a4-0800f20f8d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74DCDC6-2704-43A0-B2C1-0D0B370CFFAF}">
  <ds:schemaRefs>
    <ds:schemaRef ds:uri="http://schemas.microsoft.com/office/2006/metadata/properties"/>
    <ds:schemaRef ds:uri="http://schemas.microsoft.com/office/infopath/2007/PartnerControls"/>
    <ds:schemaRef ds:uri="ff169a4e-b77a-438e-80a4-0800f20f8d95"/>
    <ds:schemaRef ds:uri="e7e3fc82-298b-4121-ac6d-4eb14224b4c0"/>
  </ds:schemaRefs>
</ds:datastoreItem>
</file>

<file path=customXml/itemProps2.xml><?xml version="1.0" encoding="utf-8"?>
<ds:datastoreItem xmlns:ds="http://schemas.openxmlformats.org/officeDocument/2006/customXml" ds:itemID="{4834391B-5874-40D6-BD88-855F221090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7e3fc82-298b-4121-ac6d-4eb14224b4c0"/>
    <ds:schemaRef ds:uri="ff169a4e-b77a-438e-80a4-0800f20f8d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457491F-74C7-40B8-B5D6-E12BE2279C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24580</TotalTime>
  <Words>8577</Words>
  <Application>Microsoft Office PowerPoint</Application>
  <PresentationFormat>Grand écran</PresentationFormat>
  <Paragraphs>922</Paragraphs>
  <Slides>114</Slides>
  <Notes>0</Notes>
  <HiddenSlides>0</HiddenSlides>
  <MMClips>0</MMClips>
  <ScaleCrop>false</ScaleCrop>
  <HeadingPairs>
    <vt:vector size="8" baseType="variant">
      <vt:variant>
        <vt:lpstr>Polices utilisées</vt:lpstr>
      </vt:variant>
      <vt:variant>
        <vt:i4>7</vt:i4>
      </vt:variant>
      <vt:variant>
        <vt:lpstr>Thème</vt:lpstr>
      </vt:variant>
      <vt:variant>
        <vt:i4>2</vt:i4>
      </vt:variant>
      <vt:variant>
        <vt:lpstr>Serveurs OLE incorporés</vt:lpstr>
      </vt:variant>
      <vt:variant>
        <vt:i4>1</vt:i4>
      </vt:variant>
      <vt:variant>
        <vt:lpstr>Titres des diapositives</vt:lpstr>
      </vt:variant>
      <vt:variant>
        <vt:i4>114</vt:i4>
      </vt:variant>
    </vt:vector>
  </HeadingPairs>
  <TitlesOfParts>
    <vt:vector size="124" baseType="lpstr">
      <vt:lpstr>Arial</vt:lpstr>
      <vt:lpstr>Calibri</vt:lpstr>
      <vt:lpstr>Calibri Light</vt:lpstr>
      <vt:lpstr>Century Gothic</vt:lpstr>
      <vt:lpstr>Consolas</vt:lpstr>
      <vt:lpstr>Wingdings</vt:lpstr>
      <vt:lpstr>Wingdings 3</vt:lpstr>
      <vt:lpstr>Ion</vt:lpstr>
      <vt:lpstr>Thème Office</vt:lpstr>
      <vt:lpstr>Acrobat Document</vt:lpstr>
      <vt:lpstr>Présentation PowerPoint</vt:lpstr>
      <vt:lpstr>Sommaire</vt:lpstr>
      <vt:lpstr>Intégrer JavaScript dans vos pages Web</vt:lpstr>
      <vt:lpstr>Intégrer JavaScript dans vos pages Web</vt:lpstr>
      <vt:lpstr>La variable</vt:lpstr>
      <vt:lpstr>Présentation PowerPoint</vt:lpstr>
      <vt:lpstr>Présentation PowerPoint</vt:lpstr>
      <vt:lpstr>Exercice 1</vt:lpstr>
      <vt:lpstr>Modifier la valeur d’une variable</vt:lpstr>
      <vt:lpstr>Modifier la valeur d’une variable</vt:lpstr>
      <vt:lpstr>Modifier la valeur d’une variable</vt:lpstr>
      <vt:lpstr>Modifier la valeur d’une variable</vt:lpstr>
      <vt:lpstr>Modifier la valeur d’une variable</vt:lpstr>
      <vt:lpstr>Modifier la valeur d’une variable</vt:lpstr>
      <vt:lpstr>Exercice 2</vt:lpstr>
      <vt:lpstr>Modifier la valeur d’une variable</vt:lpstr>
      <vt:lpstr>Les constantes</vt:lpstr>
      <vt:lpstr>Exercice 3</vt:lpstr>
      <vt:lpstr>En résumé</vt:lpstr>
      <vt:lpstr>Les types</vt:lpstr>
      <vt:lpstr>Les types</vt:lpstr>
      <vt:lpstr>Le type « number »</vt:lpstr>
      <vt:lpstr>Le type « string »</vt:lpstr>
      <vt:lpstr>Le type « string »</vt:lpstr>
      <vt:lpstr>Le type « string »</vt:lpstr>
      <vt:lpstr>Le type « boolean »</vt:lpstr>
      <vt:lpstr>Exercice 4</vt:lpstr>
      <vt:lpstr>En résumé</vt:lpstr>
      <vt:lpstr>Les objets</vt:lpstr>
      <vt:lpstr>Les objets</vt:lpstr>
      <vt:lpstr>Les objets</vt:lpstr>
      <vt:lpstr>Exercice 5</vt:lpstr>
      <vt:lpstr>Les objets</vt:lpstr>
      <vt:lpstr>Les objets (bracket notation)</vt:lpstr>
      <vt:lpstr>Les objets (bracket notation)</vt:lpstr>
      <vt:lpstr>Exercice 6</vt:lpstr>
      <vt:lpstr>Les classes</vt:lpstr>
      <vt:lpstr>Les classes</vt:lpstr>
      <vt:lpstr>Les classes</vt:lpstr>
      <vt:lpstr>Les classes</vt:lpstr>
      <vt:lpstr>Exercice 7</vt:lpstr>
      <vt:lpstr>En résumé</vt:lpstr>
      <vt:lpstr>Le tableau (array)</vt:lpstr>
      <vt:lpstr>Exercice 8</vt:lpstr>
      <vt:lpstr>Valeur et référence</vt:lpstr>
      <vt:lpstr>Valeur et référence</vt:lpstr>
      <vt:lpstr>Compter, ajouter et supprimer les éléments d’un tableau (array)</vt:lpstr>
      <vt:lpstr>Compter, ajouter et supprimer les éléments d’un tableau (array)</vt:lpstr>
      <vt:lpstr>Exercice 9</vt:lpstr>
      <vt:lpstr>En résumé</vt:lpstr>
      <vt:lpstr>Le déroulement du programme</vt:lpstr>
      <vt:lpstr>Les instructions conditionnelles if/else</vt:lpstr>
      <vt:lpstr>if/else avec les valeurs bouléens (boolean)</vt:lpstr>
      <vt:lpstr>if/else avec les valeurs bouléens (boolean)</vt:lpstr>
      <vt:lpstr>Les expressions</vt:lpstr>
      <vt:lpstr>Les expressions</vt:lpstr>
      <vt:lpstr>Les expressions</vt:lpstr>
      <vt:lpstr>Exercice 10</vt:lpstr>
      <vt:lpstr>L’égalité == ou ===</vt:lpstr>
      <vt:lpstr>Les conditions multiples</vt:lpstr>
      <vt:lpstr>Les conditions multiples</vt:lpstr>
      <vt:lpstr>Exercice 11</vt:lpstr>
      <vt:lpstr>Le scope des variables</vt:lpstr>
      <vt:lpstr>Le scope des variables</vt:lpstr>
      <vt:lpstr>Le scope des variables</vt:lpstr>
      <vt:lpstr>Les instructions switch</vt:lpstr>
      <vt:lpstr>Les instructions switch</vt:lpstr>
      <vt:lpstr>Les instructions switch</vt:lpstr>
      <vt:lpstr>Les instructions switch</vt:lpstr>
      <vt:lpstr>En résumé</vt:lpstr>
      <vt:lpstr>La boucle for</vt:lpstr>
      <vt:lpstr>Présentation PowerPoint</vt:lpstr>
      <vt:lpstr>La boucle for</vt:lpstr>
      <vt:lpstr>For…in et for…of</vt:lpstr>
      <vt:lpstr>For… in et for… of</vt:lpstr>
      <vt:lpstr>For… in et for… of</vt:lpstr>
      <vt:lpstr>Exercice 12</vt:lpstr>
      <vt:lpstr>La boucle while</vt:lpstr>
      <vt:lpstr>En résumé</vt:lpstr>
      <vt:lpstr>Les fonctions</vt:lpstr>
      <vt:lpstr>Les fonctions</vt:lpstr>
      <vt:lpstr>Les fonctions</vt:lpstr>
      <vt:lpstr>Les fonctions fléchées</vt:lpstr>
      <vt:lpstr>Les fonctions fléchées</vt:lpstr>
      <vt:lpstr>Exercice 13 bonus 1/4</vt:lpstr>
      <vt:lpstr>Exercice 13 bonus 2/4</vt:lpstr>
      <vt:lpstr>Exercice 13 bonus 3/4</vt:lpstr>
      <vt:lpstr>Exercice 13 bonus 4/4</vt:lpstr>
      <vt:lpstr>En résumé</vt:lpstr>
      <vt:lpstr>Exercice final bonus</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 avec JavaScript (JS)</dc:title>
  <dc:creator>Wahim Hilal Ghoufle</dc:creator>
  <cp:lastModifiedBy>David Wils</cp:lastModifiedBy>
  <cp:revision>893</cp:revision>
  <dcterms:created xsi:type="dcterms:W3CDTF">2021-10-31T09:42:21Z</dcterms:created>
  <dcterms:modified xsi:type="dcterms:W3CDTF">2023-03-27T11:46:49Z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0x0101004D479FB7DE72DF4DBC5C352B5F04F835</vt:lpwstr>
  </property>
  <property fmtid="{D5CDD505-2E9C-101B-9397-08002B2CF9AE}" pid="3" name="MediaServiceImageTags">
    <vt:lpwstr/>
  </property>
</Properties>
</file>