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F660"/>
    <a:srgbClr val="CCFFCC"/>
    <a:srgbClr val="FF7C80"/>
    <a:srgbClr val="CBD383"/>
    <a:srgbClr val="F2F99B"/>
    <a:srgbClr val="9AB6BC"/>
    <a:srgbClr val="9CF4F8"/>
    <a:srgbClr val="C2949B"/>
    <a:srgbClr val="F99B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6" d="100"/>
          <a:sy n="36" d="100"/>
        </p:scale>
        <p:origin x="42" y="-57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6950"/>
            <a:ext cx="24977051" cy="22257957"/>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809470"/>
            <a:ext cx="24977051" cy="7133961"/>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AD076-58AC-40F8-9FEA-08DA787789F4}" type="datetimeFigureOut">
              <a:rPr lang="en-ZA" smtClean="0"/>
              <a:t>2021/11/29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981A33F-5E0B-420F-8299-5BA7B344CE18}" type="slidenum">
              <a:rPr lang="en-ZA" smtClean="0"/>
              <a:t>‹#›</a:t>
            </a:fld>
            <a:endParaRPr lang="en-ZA"/>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 y="39535220"/>
            <a:ext cx="30275216" cy="411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01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AD076-58AC-40F8-9FEA-08DA787789F4}" type="datetimeFigureOut">
              <a:rPr lang="en-ZA" smtClean="0"/>
              <a:t>2021/11/29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306918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75177" cy="399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73356"/>
            <a:ext cx="6528093" cy="359500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73356"/>
            <a:ext cx="19205838" cy="3595003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AD076-58AC-40F8-9FEA-08DA787789F4}" type="datetimeFigureOut">
              <a:rPr lang="en-ZA" smtClean="0"/>
              <a:t>2021/11/29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4373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AD076-58AC-40F8-9FEA-08DA787789F4}" type="datetimeFigureOut">
              <a:rPr lang="en-ZA" smtClean="0"/>
              <a:t>2021/11/29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207646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6950"/>
            <a:ext cx="24977051" cy="22257957"/>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93910"/>
            <a:ext cx="24977051" cy="7133961"/>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AD076-58AC-40F8-9FEA-08DA787789F4}" type="datetimeFigureOut">
              <a:rPr lang="en-ZA" smtClean="0"/>
              <a:t>2021/11/29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981A33F-5E0B-420F-8299-5BA7B344CE18}" type="slidenum">
              <a:rPr lang="en-ZA" smtClean="0"/>
              <a:t>‹#›</a:t>
            </a:fld>
            <a:endParaRPr lang="en-ZA"/>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 y="39535220"/>
            <a:ext cx="30275216" cy="411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312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20029"/>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20035"/>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2AD076-58AC-40F8-9FEA-08DA787789F4}" type="datetimeFigureOut">
              <a:rPr lang="en-ZA" smtClean="0"/>
              <a:t>2021/11/29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319869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724769" y="16117470"/>
            <a:ext cx="12261461" cy="2108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40359" y="16117470"/>
            <a:ext cx="12261461" cy="2108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AD076-58AC-40F8-9FEA-08DA787789F4}" type="datetimeFigureOut">
              <a:rPr lang="en-ZA" smtClean="0"/>
              <a:t>2021/11/29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104181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2AD076-58AC-40F8-9FEA-08DA787789F4}" type="datetimeFigureOut">
              <a:rPr lang="en-ZA" smtClean="0"/>
              <a:t>2021/11/29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394224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50179"/>
            <a:ext cx="30267330" cy="28535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35223"/>
            <a:ext cx="30267330" cy="399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AD076-58AC-40F8-9FEA-08DA787789F4}" type="datetimeFigureOut">
              <a:rPr lang="en-ZA" smtClean="0"/>
              <a:t>2021/11/29</a:t>
            </a:fld>
            <a:endParaRPr lang="en-Z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ZA"/>
          </a:p>
        </p:txBody>
      </p:sp>
      <p:sp>
        <p:nvSpPr>
          <p:cNvPr id="9" name="Slide Number Placeholder 8"/>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192422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80376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8037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9653"/>
            <a:ext cx="7947243" cy="14267921"/>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920865" y="4565735"/>
            <a:ext cx="16121551" cy="3281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62939"/>
            <a:ext cx="7947243" cy="21090584"/>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a:xfrm>
            <a:off x="1155963" y="40318339"/>
            <a:ext cx="6502294" cy="2278904"/>
          </a:xfrm>
        </p:spPr>
        <p:txBody>
          <a:bodyPr/>
          <a:lstStyle>
            <a:lvl1pPr algn="l">
              <a:defRPr/>
            </a:lvl1pPr>
          </a:lstStyle>
          <a:p>
            <a:fld id="{AB2AD076-58AC-40F8-9FEA-08DA787789F4}" type="datetimeFigureOut">
              <a:rPr lang="en-ZA" smtClean="0"/>
              <a:t>2021/11/29</a:t>
            </a:fld>
            <a:endParaRPr lang="en-ZA"/>
          </a:p>
        </p:txBody>
      </p:sp>
      <p:sp>
        <p:nvSpPr>
          <p:cNvPr id="6" name="Footer Placeholder 5"/>
          <p:cNvSpPr>
            <a:spLocks noGrp="1"/>
          </p:cNvSpPr>
          <p:nvPr>
            <p:ph type="ftr" sz="quarter" idx="11"/>
          </p:nvPr>
        </p:nvSpPr>
        <p:spPr>
          <a:xfrm>
            <a:off x="11920865" y="40318339"/>
            <a:ext cx="11542425" cy="2278904"/>
          </a:xfrm>
        </p:spPr>
        <p:txBody>
          <a:bodyPr/>
          <a:lstStyle>
            <a:lvl1pPr algn="l">
              <a:defRPr>
                <a:solidFill>
                  <a:schemeClr val="tx2"/>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81A33F-5E0B-420F-8299-5BA7B344CE18}" type="slidenum">
              <a:rPr lang="en-ZA" smtClean="0"/>
              <a:t>‹#›</a:t>
            </a:fld>
            <a:endParaRPr lang="en-ZA"/>
          </a:p>
        </p:txBody>
      </p:sp>
    </p:spTree>
    <p:extLst>
      <p:ext uri="{BB962C8B-B14F-4D97-AF65-F5344CB8AC3E}">
        <p14:creationId xmlns:p14="http://schemas.microsoft.com/office/powerpoint/2010/main" val="420967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913829"/>
            <a:ext cx="30267330" cy="1188993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77129"/>
            <a:ext cx="30267330" cy="399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74784"/>
            <a:ext cx="25114236" cy="5136452"/>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77129"/>
          </a:xfrm>
          <a:solidFill>
            <a:schemeClr val="bg2">
              <a:lumMod val="90000"/>
            </a:schemeClr>
          </a:solidFill>
        </p:spPr>
        <p:txBody>
          <a:bodyPr lIns="457200" tIns="457200"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724769" y="36868308"/>
            <a:ext cx="25128427" cy="3709659"/>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AB2AD076-58AC-40F8-9FEA-08DA787789F4}" type="datetimeFigureOut">
              <a:rPr lang="en-ZA" smtClean="0"/>
              <a:t>2021/11/29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981A33F-5E0B-420F-8299-5BA7B344CE18}" type="slidenum">
              <a:rPr lang="en-ZA" smtClean="0"/>
              <a:t>‹#›</a:t>
            </a:fld>
            <a:endParaRPr lang="en-ZA"/>
          </a:p>
        </p:txBody>
      </p:sp>
    </p:spTree>
    <p:extLst>
      <p:ext uri="{BB962C8B-B14F-4D97-AF65-F5344CB8AC3E}">
        <p14:creationId xmlns:p14="http://schemas.microsoft.com/office/powerpoint/2010/main" val="314035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 y="39950179"/>
            <a:ext cx="30275216" cy="28535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35220"/>
            <a:ext cx="30275216" cy="411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8823"/>
            <a:ext cx="24977051" cy="905480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20029"/>
            <a:ext cx="24977054" cy="2511154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318339"/>
            <a:ext cx="6139150" cy="2278904"/>
          </a:xfrm>
          <a:prstGeom prst="rect">
            <a:avLst/>
          </a:prstGeom>
        </p:spPr>
        <p:txBody>
          <a:bodyPr vert="horz" lIns="91440" tIns="45720" rIns="91440" bIns="45720" rtlCol="0" anchor="ctr"/>
          <a:lstStyle>
            <a:lvl1pPr algn="l">
              <a:defRPr sz="2980">
                <a:solidFill>
                  <a:srgbClr val="FFFFFF"/>
                </a:solidFill>
              </a:defRPr>
            </a:lvl1pPr>
          </a:lstStyle>
          <a:p>
            <a:fld id="{AB2AD076-58AC-40F8-9FEA-08DA787789F4}" type="datetimeFigureOut">
              <a:rPr lang="en-ZA" smtClean="0"/>
              <a:t>2021/11/29</a:t>
            </a:fld>
            <a:endParaRPr lang="en-ZA"/>
          </a:p>
        </p:txBody>
      </p:sp>
      <p:sp>
        <p:nvSpPr>
          <p:cNvPr id="5" name="Footer Placeholder 4"/>
          <p:cNvSpPr>
            <a:spLocks noGrp="1"/>
          </p:cNvSpPr>
          <p:nvPr>
            <p:ph type="ftr" sz="quarter" idx="3"/>
          </p:nvPr>
        </p:nvSpPr>
        <p:spPr>
          <a:xfrm>
            <a:off x="9153549" y="40318339"/>
            <a:ext cx="11976002" cy="2278904"/>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ZA"/>
          </a:p>
        </p:txBody>
      </p:sp>
      <p:sp>
        <p:nvSpPr>
          <p:cNvPr id="6" name="Slide Number Placeholder 5"/>
          <p:cNvSpPr>
            <a:spLocks noGrp="1"/>
          </p:cNvSpPr>
          <p:nvPr>
            <p:ph type="sldNum" sz="quarter" idx="4"/>
          </p:nvPr>
        </p:nvSpPr>
        <p:spPr>
          <a:xfrm>
            <a:off x="24584852" y="40318339"/>
            <a:ext cx="3258025" cy="2278904"/>
          </a:xfrm>
          <a:prstGeom prst="rect">
            <a:avLst/>
          </a:prstGeom>
        </p:spPr>
        <p:txBody>
          <a:bodyPr vert="horz" lIns="91440" tIns="45720" rIns="91440" bIns="45720" rtlCol="0" anchor="ctr"/>
          <a:lstStyle>
            <a:lvl1pPr algn="r">
              <a:defRPr sz="3476">
                <a:solidFill>
                  <a:srgbClr val="FFFFFF"/>
                </a:solidFill>
              </a:defRPr>
            </a:lvl1pPr>
          </a:lstStyle>
          <a:p>
            <a:fld id="{D981A33F-5E0B-420F-8299-5BA7B344CE18}" type="slidenum">
              <a:rPr lang="en-ZA" smtClean="0"/>
              <a:t>‹#›</a:t>
            </a:fld>
            <a:endParaRPr lang="en-ZA"/>
          </a:p>
        </p:txBody>
      </p:sp>
      <p:cxnSp>
        <p:nvCxnSpPr>
          <p:cNvPr id="10" name="Straight Connector 9"/>
          <p:cNvCxnSpPr/>
          <p:nvPr/>
        </p:nvCxnSpPr>
        <p:spPr>
          <a:xfrm>
            <a:off x="2963782" y="10846647"/>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6347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jp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E8F60892-C910-4361-9F07-30914CEDA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22"/>
            <a:ext cx="10995445" cy="7060896"/>
          </a:xfrm>
          <a:prstGeom prst="rect">
            <a:avLst/>
          </a:prstGeom>
        </p:spPr>
      </p:pic>
      <p:sp>
        <p:nvSpPr>
          <p:cNvPr id="6" name="Rectangle 5">
            <a:extLst>
              <a:ext uri="{FF2B5EF4-FFF2-40B4-BE49-F238E27FC236}">
                <a16:creationId xmlns:a16="http://schemas.microsoft.com/office/drawing/2014/main" id="{7FC0BDFD-A3A6-4C39-A506-F1C33670EDFD}"/>
              </a:ext>
            </a:extLst>
          </p:cNvPr>
          <p:cNvSpPr/>
          <p:nvPr/>
        </p:nvSpPr>
        <p:spPr>
          <a:xfrm>
            <a:off x="10995444" y="0"/>
            <a:ext cx="19279768" cy="706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8800" dirty="0">
              <a:solidFill>
                <a:schemeClr val="tx1"/>
              </a:solidFill>
            </a:endParaRPr>
          </a:p>
          <a:p>
            <a:pPr algn="ctr"/>
            <a:endParaRPr lang="en-ZA" sz="8800" dirty="0">
              <a:solidFill>
                <a:schemeClr val="tx1"/>
              </a:solidFill>
            </a:endParaRPr>
          </a:p>
          <a:p>
            <a:pPr algn="ctr"/>
            <a:endParaRPr lang="en-ZA" sz="8800" dirty="0">
              <a:solidFill>
                <a:schemeClr val="tx1"/>
              </a:solidFill>
            </a:endParaRPr>
          </a:p>
          <a:p>
            <a:pPr algn="ctr"/>
            <a:endParaRPr lang="en-ZA" sz="9600" dirty="0">
              <a:solidFill>
                <a:schemeClr val="tx1"/>
              </a:solidFill>
            </a:endParaRPr>
          </a:p>
          <a:p>
            <a:pPr algn="ctr"/>
            <a:r>
              <a:rPr lang="en-ZA" sz="9600" dirty="0">
                <a:solidFill>
                  <a:schemeClr val="tx1"/>
                </a:solidFill>
              </a:rPr>
              <a:t>Face Mask Detector</a:t>
            </a:r>
          </a:p>
          <a:p>
            <a:pPr algn="ctr"/>
            <a:r>
              <a:rPr lang="en-ZA" sz="8800" dirty="0">
                <a:solidFill>
                  <a:schemeClr val="tx1"/>
                </a:solidFill>
              </a:rPr>
              <a:t> </a:t>
            </a:r>
          </a:p>
        </p:txBody>
      </p:sp>
      <p:sp>
        <p:nvSpPr>
          <p:cNvPr id="7" name="Rectangle: Rounded Corners 6">
            <a:extLst>
              <a:ext uri="{FF2B5EF4-FFF2-40B4-BE49-F238E27FC236}">
                <a16:creationId xmlns:a16="http://schemas.microsoft.com/office/drawing/2014/main" id="{F0F6113C-D7BA-4ACD-B416-C228D362395B}"/>
              </a:ext>
            </a:extLst>
          </p:cNvPr>
          <p:cNvSpPr/>
          <p:nvPr/>
        </p:nvSpPr>
        <p:spPr>
          <a:xfrm>
            <a:off x="-2" y="8737600"/>
            <a:ext cx="13716002" cy="8562082"/>
          </a:xfrm>
          <a:prstGeom prst="roundRect">
            <a:avLst/>
          </a:prstGeom>
          <a:solidFill>
            <a:srgbClr val="F99B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A" dirty="0">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dirty="0">
                <a:solidFill>
                  <a:schemeClr val="tx1"/>
                </a:solidFill>
                <a:effectLst/>
                <a:latin typeface="Arial" panose="020B0604020202020204" pitchFamily="34" charset="0"/>
                <a:ea typeface="Calibri" panose="020F0502020204030204" pitchFamily="34" charset="0"/>
              </a:rPr>
              <a:t>The solution is a face mask detection model which can be implemented in public places such as malls, restaurants, schools, workplaces etc. </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The aim of the solution is to manage and monitor the wearing of masks before entering a public establishment.</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The solution will detect if a person is wearing a mask or not through a camera that can be placed next to the sanitizer station.</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If a person is not wearing a mask an alert will be sent to the person through a buzzer and a counter value will be incremented to help measure the Covid 19 rules compliance. </a:t>
            </a:r>
          </a:p>
          <a:p>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Machine learning algorithms as well as deep learning will be implemented in the solution by using AI methods such a Computer vision, and Convolutional neural networks. </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Data collection, model creation and training as well as testing using the python language and packages will be also included as part of the solution.</a:t>
            </a: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effectLst/>
              <a:latin typeface="Arial" panose="020B0604020202020204" pitchFamily="34" charset="0"/>
              <a:ea typeface="Calibri" panose="020F0502020204030204" pitchFamily="34" charset="0"/>
            </a:endParaRPr>
          </a:p>
        </p:txBody>
      </p:sp>
      <p:sp>
        <p:nvSpPr>
          <p:cNvPr id="8" name="Rectangle: Rounded Corners 7">
            <a:extLst>
              <a:ext uri="{FF2B5EF4-FFF2-40B4-BE49-F238E27FC236}">
                <a16:creationId xmlns:a16="http://schemas.microsoft.com/office/drawing/2014/main" id="{1AB6CF14-0807-4702-B024-542B72E95919}"/>
              </a:ext>
            </a:extLst>
          </p:cNvPr>
          <p:cNvSpPr/>
          <p:nvPr/>
        </p:nvSpPr>
        <p:spPr>
          <a:xfrm>
            <a:off x="1444037" y="7341916"/>
            <a:ext cx="7344000" cy="1800000"/>
          </a:xfrm>
          <a:prstGeom prst="roundRect">
            <a:avLst/>
          </a:prstGeom>
          <a:solidFill>
            <a:srgbClr val="C294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ZA" sz="3200" b="1" kern="0" dirty="0">
                <a:solidFill>
                  <a:srgbClr val="365F91"/>
                </a:solidFill>
                <a:effectLst/>
                <a:latin typeface="Arial" panose="020B0604020202020204" pitchFamily="34" charset="0"/>
                <a:ea typeface="Times New Roman" panose="02020603050405020304" pitchFamily="18" charset="0"/>
                <a:cs typeface="Times New Roman" panose="02020603050405020304" pitchFamily="18" charset="0"/>
              </a:rPr>
              <a:t>AI SOLUTION</a:t>
            </a:r>
          </a:p>
          <a:p>
            <a:pPr algn="ctr"/>
            <a:endParaRPr lang="en-ZA" dirty="0"/>
          </a:p>
        </p:txBody>
      </p:sp>
      <p:sp>
        <p:nvSpPr>
          <p:cNvPr id="9" name="Rectangle: Rounded Corners 8">
            <a:extLst>
              <a:ext uri="{FF2B5EF4-FFF2-40B4-BE49-F238E27FC236}">
                <a16:creationId xmlns:a16="http://schemas.microsoft.com/office/drawing/2014/main" id="{3FA27CE2-85DE-4EC2-BEEF-B7823D6D1959}"/>
              </a:ext>
            </a:extLst>
          </p:cNvPr>
          <p:cNvSpPr/>
          <p:nvPr/>
        </p:nvSpPr>
        <p:spPr>
          <a:xfrm>
            <a:off x="15651416" y="8460482"/>
            <a:ext cx="13716002" cy="8839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The wearing of masks in public has become very important in order to reduce the risk of contracting the corona virus.</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Observations show that the number of people complying with the rule of wearing a mask in public places has dropped due to relaxation of the lockdown restrictions</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There is often a need to have someone at the entrance of public establishments to monitor the wearing of mask which can be a risk to their health because of the possibility of being exposed to people who have the virus and not wearing masks</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It is also easy for people to forget to wear their masks before entering public establishments.</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rPr>
              <a:t>Implementing this AI model in public establishment entrance points will eliminate the need to have humans monitoring the wearing of masks which will minimise the risk of contracting the virus. </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endParaRPr>
          </a:p>
          <a:p>
            <a:pPr marL="285750" indent="-285750" algn="ctr">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endParaRPr>
          </a:p>
          <a:p>
            <a:pPr algn="ctr"/>
            <a:endParaRPr lang="en-ZA" dirty="0">
              <a:solidFill>
                <a:schemeClr val="tx1"/>
              </a:solidFill>
              <a:latin typeface="Arial" panose="020B0604020202020204" pitchFamily="34" charset="0"/>
              <a:ea typeface="Calibri" panose="020F0502020204030204" pitchFamily="34" charset="0"/>
            </a:endParaRPr>
          </a:p>
          <a:p>
            <a:pPr algn="ctr"/>
            <a:endParaRPr lang="en-ZA" dirty="0">
              <a:solidFill>
                <a:schemeClr val="tx1"/>
              </a:solidFill>
              <a:latin typeface="Arial" panose="020B0604020202020204" pitchFamily="34" charset="0"/>
              <a:ea typeface="Calibri" panose="020F0502020204030204" pitchFamily="34" charset="0"/>
            </a:endParaRPr>
          </a:p>
        </p:txBody>
      </p:sp>
      <p:sp>
        <p:nvSpPr>
          <p:cNvPr id="10" name="Rectangle: Rounded Corners 9">
            <a:extLst>
              <a:ext uri="{FF2B5EF4-FFF2-40B4-BE49-F238E27FC236}">
                <a16:creationId xmlns:a16="http://schemas.microsoft.com/office/drawing/2014/main" id="{3590B21E-5B02-451A-BCE2-BF5F5894C5B6}"/>
              </a:ext>
            </a:extLst>
          </p:cNvPr>
          <p:cNvSpPr/>
          <p:nvPr/>
        </p:nvSpPr>
        <p:spPr>
          <a:xfrm>
            <a:off x="16298994" y="7336836"/>
            <a:ext cx="7344000" cy="1800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ZA" sz="3200" b="1" kern="0" dirty="0">
                <a:solidFill>
                  <a:srgbClr val="365F91"/>
                </a:solidFill>
                <a:effectLst/>
                <a:latin typeface="Arial" panose="020B0604020202020204" pitchFamily="34" charset="0"/>
                <a:ea typeface="Times New Roman" panose="02020603050405020304" pitchFamily="18" charset="0"/>
                <a:cs typeface="Times New Roman" panose="02020603050405020304" pitchFamily="18" charset="0"/>
              </a:rPr>
              <a:t>PROBLEM DEFINITION</a:t>
            </a:r>
          </a:p>
          <a:p>
            <a:pPr algn="ctr"/>
            <a:endParaRPr lang="en-ZA" dirty="0"/>
          </a:p>
        </p:txBody>
      </p:sp>
      <p:sp>
        <p:nvSpPr>
          <p:cNvPr id="11" name="Rectangle: Rounded Corners 10">
            <a:extLst>
              <a:ext uri="{FF2B5EF4-FFF2-40B4-BE49-F238E27FC236}">
                <a16:creationId xmlns:a16="http://schemas.microsoft.com/office/drawing/2014/main" id="{47B3B2DC-8950-4F6C-9DAA-2B0ACA74CC44}"/>
              </a:ext>
            </a:extLst>
          </p:cNvPr>
          <p:cNvSpPr/>
          <p:nvPr/>
        </p:nvSpPr>
        <p:spPr>
          <a:xfrm>
            <a:off x="365760" y="18977564"/>
            <a:ext cx="13716002" cy="8839200"/>
          </a:xfrm>
          <a:prstGeom prst="roundRect">
            <a:avLst/>
          </a:prstGeom>
          <a:solidFill>
            <a:srgbClr val="9C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supervised machine learning algorithm will be used to implement this solution.</a:t>
            </a: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 classification method will be used to categorize the output of the model based on the captured face images.</a:t>
            </a:r>
          </a:p>
          <a:p>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Decision Tree classifier and logistic regression will be used within the convolutional neural network deep learning technique to classify the images based on the input data provided to the model.</a:t>
            </a: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Computer vision will be used to collect and pre-process image data for training and testing the model using the Intermediate-level vision. </a:t>
            </a: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Face detection will be performed using the openCV Haar cascade classifier.</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ZA" dirty="0"/>
          </a:p>
        </p:txBody>
      </p:sp>
      <p:sp>
        <p:nvSpPr>
          <p:cNvPr id="12" name="Rectangle: Rounded Corners 11">
            <a:extLst>
              <a:ext uri="{FF2B5EF4-FFF2-40B4-BE49-F238E27FC236}">
                <a16:creationId xmlns:a16="http://schemas.microsoft.com/office/drawing/2014/main" id="{A67C2163-0EF1-4C6E-AC06-7D38F8BF330D}"/>
              </a:ext>
            </a:extLst>
          </p:cNvPr>
          <p:cNvSpPr/>
          <p:nvPr/>
        </p:nvSpPr>
        <p:spPr>
          <a:xfrm>
            <a:off x="1444037" y="18077564"/>
            <a:ext cx="7344000" cy="1800000"/>
          </a:xfrm>
          <a:prstGeom prst="roundRect">
            <a:avLst/>
          </a:prstGeom>
          <a:solidFill>
            <a:srgbClr val="9AB6B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15000"/>
              </a:lnSpc>
              <a:spcAft>
                <a:spcPts val="1000"/>
              </a:spcAft>
            </a:pPr>
            <a:r>
              <a:rPr lang="en-ZA" sz="1100" dirty="0">
                <a:effectLst/>
                <a:latin typeface="Calibri" panose="020F0502020204030204" pitchFamily="34" charset="0"/>
                <a:ea typeface="Calibri" panose="020F0502020204030204" pitchFamily="34" charset="0"/>
                <a:cs typeface="Times New Roman" panose="02020603050405020304" pitchFamily="18" charset="0"/>
              </a:rPr>
              <a:t> </a:t>
            </a:r>
          </a:p>
          <a:p>
            <a:pPr lvl="1" algn="ctr">
              <a:lnSpc>
                <a:spcPct val="115000"/>
              </a:lnSpc>
              <a:spcBef>
                <a:spcPts val="1000"/>
              </a:spcBef>
            </a:pPr>
            <a:r>
              <a:rPr lang="en-ZA" sz="3200" b="1" dirty="0">
                <a:solidFill>
                  <a:srgbClr val="4F81BD"/>
                </a:solidFill>
                <a:effectLst/>
                <a:latin typeface="Arial" panose="020B0604020202020204" pitchFamily="34" charset="0"/>
                <a:ea typeface="Times New Roman" panose="02020603050405020304" pitchFamily="18" charset="0"/>
                <a:cs typeface="Times New Roman" panose="02020603050405020304" pitchFamily="18" charset="0"/>
              </a:rPr>
              <a:t>     MACHINE LEARNING   APPROACH</a:t>
            </a:r>
          </a:p>
          <a:p>
            <a:pPr algn="ctr"/>
            <a:endParaRPr lang="en-ZA" dirty="0"/>
          </a:p>
        </p:txBody>
      </p:sp>
      <p:sp>
        <p:nvSpPr>
          <p:cNvPr id="13" name="Rectangle: Rounded Corners 12">
            <a:extLst>
              <a:ext uri="{FF2B5EF4-FFF2-40B4-BE49-F238E27FC236}">
                <a16:creationId xmlns:a16="http://schemas.microsoft.com/office/drawing/2014/main" id="{6D89B1E4-3192-4C54-BC77-EB8C2674B542}"/>
              </a:ext>
            </a:extLst>
          </p:cNvPr>
          <p:cNvSpPr/>
          <p:nvPr/>
        </p:nvSpPr>
        <p:spPr>
          <a:xfrm>
            <a:off x="15651416" y="18977564"/>
            <a:ext cx="13716002" cy="8839200"/>
          </a:xfrm>
          <a:prstGeom prst="roundRect">
            <a:avLst/>
          </a:prstGeom>
          <a:solidFill>
            <a:srgbClr val="F2F9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data required for the solution include camera images of people wearing and not wearing a mask. </a:t>
            </a:r>
          </a:p>
          <a:p>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data can be obtained from the internet or through taking different pictures of people wearing and not wearing a mask using a webcam. </a:t>
            </a:r>
          </a:p>
          <a:p>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It is very important to also make sure that all the different types of mask are captured in the images for more accuracy. </a:t>
            </a:r>
          </a:p>
          <a:p>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As part of pre-processing and cleaning the input data, the images will have to be resized to a suitable value and converted to grayscale using the OpenCV package.</a:t>
            </a: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ZA" dirty="0"/>
          </a:p>
        </p:txBody>
      </p:sp>
      <p:sp>
        <p:nvSpPr>
          <p:cNvPr id="14" name="Rectangle: Rounded Corners 13">
            <a:extLst>
              <a:ext uri="{FF2B5EF4-FFF2-40B4-BE49-F238E27FC236}">
                <a16:creationId xmlns:a16="http://schemas.microsoft.com/office/drawing/2014/main" id="{2D1BE2FD-8773-4C59-BB50-F089113CB295}"/>
              </a:ext>
            </a:extLst>
          </p:cNvPr>
          <p:cNvSpPr/>
          <p:nvPr/>
        </p:nvSpPr>
        <p:spPr>
          <a:xfrm>
            <a:off x="16298994" y="17840484"/>
            <a:ext cx="7344000" cy="1800000"/>
          </a:xfrm>
          <a:prstGeom prst="roundRect">
            <a:avLst/>
          </a:prstGeom>
          <a:solidFill>
            <a:srgbClr val="CBD38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ZA" sz="3200" b="1" dirty="0">
                <a:solidFill>
                  <a:srgbClr val="4F81BD"/>
                </a:solidFill>
                <a:effectLst/>
                <a:latin typeface="Arial" panose="020B0604020202020204" pitchFamily="34" charset="0"/>
                <a:ea typeface="Times New Roman" panose="02020603050405020304" pitchFamily="18" charset="0"/>
                <a:cs typeface="Times New Roman" panose="02020603050405020304" pitchFamily="18" charset="0"/>
              </a:rPr>
              <a:t>DATA</a:t>
            </a:r>
          </a:p>
          <a:p>
            <a:pPr algn="ctr"/>
            <a:endParaRPr lang="en-ZA" dirty="0"/>
          </a:p>
        </p:txBody>
      </p:sp>
      <p:sp>
        <p:nvSpPr>
          <p:cNvPr id="15" name="Rectangle: Rounded Corners 14">
            <a:extLst>
              <a:ext uri="{FF2B5EF4-FFF2-40B4-BE49-F238E27FC236}">
                <a16:creationId xmlns:a16="http://schemas.microsoft.com/office/drawing/2014/main" id="{53AD8E1A-BE4F-4996-B03A-E13F43DB56CC}"/>
              </a:ext>
            </a:extLst>
          </p:cNvPr>
          <p:cNvSpPr/>
          <p:nvPr/>
        </p:nvSpPr>
        <p:spPr>
          <a:xfrm>
            <a:off x="365760" y="29494646"/>
            <a:ext cx="29149898" cy="9607323"/>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15000"/>
              </a:lnSpc>
              <a:spcAft>
                <a:spcPts val="1000"/>
              </a:spcAft>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endParaRPr lang="en-ZA"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Convolutional neural network deep learning technique will be used to create the model with the help of the keras and sklearn libraries and packages. </a:t>
            </a:r>
          </a:p>
          <a:p>
            <a:pPr>
              <a:lnSpc>
                <a:spcPct val="115000"/>
              </a:lnSpc>
              <a:spcAft>
                <a:spcPts val="1000"/>
              </a:spcAft>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accuracy of the model will be evaluated by splitting the input data into a training data set and a testing data set. </a:t>
            </a:r>
          </a:p>
          <a:p>
            <a:pPr>
              <a:lnSpc>
                <a:spcPct val="115000"/>
              </a:lnSpc>
              <a:spcAft>
                <a:spcPts val="1000"/>
              </a:spcAft>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Training data set will be used in the fit  function to train the model and the testing data will be used in the predict function to determine the accuracy of the model. </a:t>
            </a:r>
          </a:p>
          <a:p>
            <a:pPr>
              <a:lnSpc>
                <a:spcPct val="115000"/>
              </a:lnSpc>
              <a:spcAft>
                <a:spcPts val="1000"/>
              </a:spcAft>
            </a:pPr>
            <a:endPar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training and testing data will include images of people wearing and not wearing a mask. </a:t>
            </a:r>
          </a:p>
          <a:p>
            <a:pPr>
              <a:lnSpc>
                <a:spcPct val="115000"/>
              </a:lnSpc>
              <a:spcAft>
                <a:spcPts val="1000"/>
              </a:spcAft>
            </a:pPr>
            <a:endPar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ZA"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Adding more layers of the Convolutional neural network will assist to improve the accuracy of the model. The following will also help to improve the accuracy:</a:t>
            </a:r>
            <a:endPar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optimizer = 'adam'</a:t>
            </a:r>
            <a:endParaRPr lang="en-Z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loss = 'binary_crossentropy'</a:t>
            </a:r>
            <a:endParaRPr lang="en-Z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metrics= ['accuracy']</a:t>
            </a:r>
            <a:endParaRPr lang="en-Z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performing image augmentations (rescaling the images)</a:t>
            </a:r>
          </a:p>
          <a:p>
            <a:pPr marL="342900" indent="-342900" algn="just">
              <a:lnSpc>
                <a:spcPct val="115000"/>
              </a:lnSpc>
              <a:spcAft>
                <a:spcPts val="1000"/>
              </a:spcAft>
              <a:buFont typeface="Symbol" panose="05050102010706020507" pitchFamily="18" charset="2"/>
              <a:buChar char=""/>
            </a:pPr>
            <a:r>
              <a:rPr lang="en-ZA" sz="1600" dirty="0">
                <a:solidFill>
                  <a:schemeClr val="tx1"/>
                </a:solidFill>
                <a:latin typeface="Arial" panose="020B0604020202020204" pitchFamily="34" charset="0"/>
                <a:cs typeface="Times New Roman" panose="02020603050405020304" pitchFamily="18" charset="0"/>
              </a:rPr>
              <a:t>increasing the number of epochs and validation steps</a:t>
            </a:r>
          </a:p>
          <a:p>
            <a:pPr marL="342900" indent="-342900" algn="just">
              <a:lnSpc>
                <a:spcPct val="115000"/>
              </a:lnSpc>
              <a:spcAft>
                <a:spcPts val="1000"/>
              </a:spcAft>
              <a:buFont typeface="Symbol" panose="05050102010706020507" pitchFamily="18" charset="2"/>
              <a:buChar char=""/>
            </a:pPr>
            <a:r>
              <a:rPr lang="en-ZA" sz="1600" dirty="0">
                <a:solidFill>
                  <a:schemeClr val="tx1"/>
                </a:solidFill>
                <a:latin typeface="Arial" panose="020B0604020202020204" pitchFamily="34" charset="0"/>
                <a:cs typeface="Times New Roman" panose="02020603050405020304" pitchFamily="18" charset="0"/>
              </a:rPr>
              <a:t>Providing more distinct input images to the training and testing data set</a:t>
            </a:r>
          </a:p>
          <a:p>
            <a:pPr marL="342900" lvl="0" indent="-342900" algn="just">
              <a:lnSpc>
                <a:spcPct val="115000"/>
              </a:lnSpc>
              <a:spcAft>
                <a:spcPts val="1000"/>
              </a:spcAft>
              <a:buFont typeface="Symbol" panose="05050102010706020507" pitchFamily="18" charset="2"/>
              <a:buChar char=""/>
            </a:pPr>
            <a:endPar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endParaRPr lang="en-ZA" sz="1600"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endParaRPr lang="en-ZA"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endParaRPr lang="en-Z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ZA" dirty="0"/>
          </a:p>
        </p:txBody>
      </p:sp>
      <p:sp>
        <p:nvSpPr>
          <p:cNvPr id="16" name="Rectangle: Rounded Corners 15">
            <a:extLst>
              <a:ext uri="{FF2B5EF4-FFF2-40B4-BE49-F238E27FC236}">
                <a16:creationId xmlns:a16="http://schemas.microsoft.com/office/drawing/2014/main" id="{6186207D-6671-45DA-A6E4-D5A7C472E7CA}"/>
              </a:ext>
            </a:extLst>
          </p:cNvPr>
          <p:cNvSpPr/>
          <p:nvPr/>
        </p:nvSpPr>
        <p:spPr>
          <a:xfrm>
            <a:off x="1444037" y="28594646"/>
            <a:ext cx="7344000" cy="1800000"/>
          </a:xfrm>
          <a:prstGeom prst="roundRect">
            <a:avLst/>
          </a:prstGeom>
          <a:solidFill>
            <a:srgbClr val="6BF6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ZA" sz="3200" b="1" dirty="0">
                <a:solidFill>
                  <a:srgbClr val="4F81BD"/>
                </a:solidFill>
                <a:effectLst/>
                <a:latin typeface="Arial" panose="020B0604020202020204" pitchFamily="34" charset="0"/>
                <a:ea typeface="Times New Roman" panose="02020603050405020304" pitchFamily="18" charset="0"/>
                <a:cs typeface="Times New Roman" panose="02020603050405020304" pitchFamily="18" charset="0"/>
              </a:rPr>
              <a:t>AI MODEL</a:t>
            </a:r>
          </a:p>
          <a:p>
            <a:pPr algn="ctr"/>
            <a:endParaRPr lang="en-ZA" dirty="0"/>
          </a:p>
        </p:txBody>
      </p:sp>
      <p:pic>
        <p:nvPicPr>
          <p:cNvPr id="20" name="Picture 19" descr="Graphical user interface&#10;&#10;Description automatically generated with medium confidence">
            <a:extLst>
              <a:ext uri="{FF2B5EF4-FFF2-40B4-BE49-F238E27FC236}">
                <a16:creationId xmlns:a16="http://schemas.microsoft.com/office/drawing/2014/main" id="{71543249-7F76-4BEF-A7D9-D657E7B2B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235" y="22987291"/>
            <a:ext cx="12243332" cy="4100899"/>
          </a:xfrm>
          <a:prstGeom prst="rect">
            <a:avLst/>
          </a:prstGeom>
        </p:spPr>
      </p:pic>
      <p:pic>
        <p:nvPicPr>
          <p:cNvPr id="22" name="Picture 21" descr="Diagram&#10;&#10;Description automatically generated">
            <a:extLst>
              <a:ext uri="{FF2B5EF4-FFF2-40B4-BE49-F238E27FC236}">
                <a16:creationId xmlns:a16="http://schemas.microsoft.com/office/drawing/2014/main" id="{AF2A01A8-DEB4-483C-9610-66B89AF9B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795" y="23408640"/>
            <a:ext cx="12187718" cy="3873942"/>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53100EC2-6C1C-4FE1-8228-A079EE4168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39854" y="30044571"/>
            <a:ext cx="11138709" cy="8719457"/>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6B992CB0-12E2-47D3-B63F-52D08BF1A7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139" y="13945606"/>
            <a:ext cx="12331373" cy="2871324"/>
          </a:xfrm>
          <a:prstGeom prst="rect">
            <a:avLst/>
          </a:prstGeom>
        </p:spPr>
      </p:pic>
      <p:sp>
        <p:nvSpPr>
          <p:cNvPr id="27" name="Rectangle 26">
            <a:extLst>
              <a:ext uri="{FF2B5EF4-FFF2-40B4-BE49-F238E27FC236}">
                <a16:creationId xmlns:a16="http://schemas.microsoft.com/office/drawing/2014/main" id="{31E8E099-0F8D-4E8B-A5E8-7D5817BF17EA}"/>
              </a:ext>
            </a:extLst>
          </p:cNvPr>
          <p:cNvSpPr/>
          <p:nvPr/>
        </p:nvSpPr>
        <p:spPr>
          <a:xfrm>
            <a:off x="21508361" y="40445730"/>
            <a:ext cx="8518093" cy="1831704"/>
          </a:xfrm>
          <a:prstGeom prst="rect">
            <a:avLst/>
          </a:prstGeom>
          <a:solidFill>
            <a:schemeClr val="accent6">
              <a:lumMod val="40000"/>
              <a:lumOff val="60000"/>
            </a:schemeClr>
          </a:solidFill>
          <a:effectLst>
            <a:glow rad="228600">
              <a:schemeClr val="accent6">
                <a:satMod val="175000"/>
                <a:alpha val="40000"/>
              </a:schemeClr>
            </a:glow>
          </a:effectLst>
        </p:spPr>
        <p:style>
          <a:lnRef idx="1">
            <a:schemeClr val="accent2"/>
          </a:lnRef>
          <a:fillRef idx="2">
            <a:schemeClr val="accent2"/>
          </a:fillRef>
          <a:effectRef idx="1">
            <a:schemeClr val="accent2"/>
          </a:effectRef>
          <a:fontRef idx="minor">
            <a:schemeClr val="dk1"/>
          </a:fontRef>
        </p:style>
        <p:txBody>
          <a:bodyPr rtlCol="0" anchor="ctr"/>
          <a:lstStyle/>
          <a:p>
            <a:r>
              <a:rPr lang="en-ZA" sz="2400" dirty="0"/>
              <a:t>Author: Zama Illona Phiri</a:t>
            </a:r>
          </a:p>
          <a:p>
            <a:r>
              <a:rPr lang="en-ZA" sz="2400" dirty="0"/>
              <a:t>Student Number: 218253303</a:t>
            </a:r>
          </a:p>
          <a:p>
            <a:r>
              <a:rPr lang="en-ZA" sz="2400" dirty="0"/>
              <a:t>         </a:t>
            </a:r>
          </a:p>
          <a:p>
            <a:r>
              <a:rPr lang="en-ZA" sz="2400" dirty="0"/>
              <a:t>         : 218253303@edu.vut.ac.za</a:t>
            </a:r>
          </a:p>
        </p:txBody>
      </p:sp>
      <p:pic>
        <p:nvPicPr>
          <p:cNvPr id="29" name="Graphic 28" descr="Email with solid fill">
            <a:extLst>
              <a:ext uri="{FF2B5EF4-FFF2-40B4-BE49-F238E27FC236}">
                <a16:creationId xmlns:a16="http://schemas.microsoft.com/office/drawing/2014/main" id="{C005E867-88AE-403C-AFBA-053267284B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508361" y="41508425"/>
            <a:ext cx="511007" cy="560887"/>
          </a:xfrm>
          <a:prstGeom prst="rect">
            <a:avLst/>
          </a:prstGeom>
        </p:spPr>
      </p:pic>
      <p:pic>
        <p:nvPicPr>
          <p:cNvPr id="32" name="Picture 31" descr="A picture containing text&#10;&#10;Description automatically generated">
            <a:extLst>
              <a:ext uri="{FF2B5EF4-FFF2-40B4-BE49-F238E27FC236}">
                <a16:creationId xmlns:a16="http://schemas.microsoft.com/office/drawing/2014/main" id="{C52826AA-4D4A-4E37-B2F8-1D0D74C83A43}"/>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2070079" y="284201"/>
            <a:ext cx="17623923" cy="3835073"/>
          </a:xfrm>
          <a:prstGeom prst="rect">
            <a:avLst/>
          </a:prstGeom>
          <a:ln>
            <a:solidFill>
              <a:schemeClr val="accent5">
                <a:lumMod val="75000"/>
              </a:schemeClr>
            </a:solidFill>
          </a:ln>
          <a:effectLst>
            <a:outerShdw blurRad="76200" dist="12700" dir="8100000" sy="-23000" kx="800400" algn="br" rotWithShape="0">
              <a:prstClr val="black">
                <a:alpha val="20000"/>
              </a:prstClr>
            </a:outerShdw>
          </a:effectLst>
        </p:spPr>
      </p:pic>
      <p:pic>
        <p:nvPicPr>
          <p:cNvPr id="34" name="Picture 33" descr="A picture containing text&#10;&#10;Description automatically generated">
            <a:extLst>
              <a:ext uri="{FF2B5EF4-FFF2-40B4-BE49-F238E27FC236}">
                <a16:creationId xmlns:a16="http://schemas.microsoft.com/office/drawing/2014/main" id="{D7E103D2-4947-4CE5-85DF-DAA3FBA1EF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44200" y="12954900"/>
            <a:ext cx="3409090" cy="3862030"/>
          </a:xfrm>
          <a:prstGeom prst="rect">
            <a:avLst/>
          </a:prstGeom>
        </p:spPr>
      </p:pic>
      <p:pic>
        <p:nvPicPr>
          <p:cNvPr id="36" name="Picture 35" descr="A picture containing person, outdoor&#10;&#10;Description automatically generated">
            <a:extLst>
              <a:ext uri="{FF2B5EF4-FFF2-40B4-BE49-F238E27FC236}">
                <a16:creationId xmlns:a16="http://schemas.microsoft.com/office/drawing/2014/main" id="{40896A1D-2F8D-4DE0-806F-9A159BCCDA2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453290" y="13945606"/>
            <a:ext cx="5641910" cy="2368632"/>
          </a:xfrm>
          <a:prstGeom prst="rect">
            <a:avLst/>
          </a:prstGeom>
        </p:spPr>
      </p:pic>
      <p:pic>
        <p:nvPicPr>
          <p:cNvPr id="38" name="Picture 37" descr="A group of people walking&#10;&#10;Description automatically generated with medium confidence">
            <a:extLst>
              <a:ext uri="{FF2B5EF4-FFF2-40B4-BE49-F238E27FC236}">
                <a16:creationId xmlns:a16="http://schemas.microsoft.com/office/drawing/2014/main" id="{3F671F69-DC07-4E32-89E8-2CE765A8228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095200" y="12954900"/>
            <a:ext cx="3830367" cy="3862030"/>
          </a:xfrm>
          <a:prstGeom prst="rect">
            <a:avLst/>
          </a:prstGeom>
        </p:spPr>
      </p:pic>
      <p:sp>
        <p:nvSpPr>
          <p:cNvPr id="39" name="Rectangle 38">
            <a:extLst>
              <a:ext uri="{FF2B5EF4-FFF2-40B4-BE49-F238E27FC236}">
                <a16:creationId xmlns:a16="http://schemas.microsoft.com/office/drawing/2014/main" id="{7B08B3F1-BD1D-4979-A61F-724B148D90EA}"/>
              </a:ext>
            </a:extLst>
          </p:cNvPr>
          <p:cNvSpPr/>
          <p:nvPr/>
        </p:nvSpPr>
        <p:spPr>
          <a:xfrm>
            <a:off x="365760" y="40212818"/>
            <a:ext cx="4310149" cy="2093574"/>
          </a:xfrm>
          <a:prstGeom prst="rect">
            <a:avLst/>
          </a:prstGeom>
          <a:solidFill>
            <a:schemeClr val="accent6">
              <a:lumMod val="40000"/>
              <a:lumOff val="60000"/>
            </a:schemeClr>
          </a:solidFill>
          <a:ln>
            <a:solidFill>
              <a:schemeClr val="accent6"/>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2400" i="1" dirty="0">
                <a:solidFill>
                  <a:schemeClr val="tx1"/>
                </a:solidFill>
                <a:effectLst>
                  <a:outerShdw blurRad="38100" dist="38100" dir="2700000" algn="tl">
                    <a:srgbClr val="000000">
                      <a:alpha val="43137"/>
                    </a:srgbClr>
                  </a:outerShdw>
                </a:effectLst>
              </a:rPr>
              <a:t>References</a:t>
            </a:r>
          </a:p>
          <a:p>
            <a:pPr marL="342900" indent="-34290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www.tutorialspoint.com</a:t>
            </a:r>
          </a:p>
          <a:p>
            <a:pPr marL="342900" indent="-34290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Globaltime.cn</a:t>
            </a:r>
          </a:p>
          <a:p>
            <a:pPr marL="342900" indent="-34290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straitstimes.org</a:t>
            </a:r>
          </a:p>
          <a:p>
            <a:pPr marL="342900" indent="-34290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mprnews,org</a:t>
            </a:r>
          </a:p>
        </p:txBody>
      </p:sp>
      <p:sp>
        <p:nvSpPr>
          <p:cNvPr id="40" name="Rectangle 39">
            <a:extLst>
              <a:ext uri="{FF2B5EF4-FFF2-40B4-BE49-F238E27FC236}">
                <a16:creationId xmlns:a16="http://schemas.microsoft.com/office/drawing/2014/main" id="{79B6B0C1-6369-4496-9F0B-57D3F3BB051C}"/>
              </a:ext>
            </a:extLst>
          </p:cNvPr>
          <p:cNvSpPr/>
          <p:nvPr/>
        </p:nvSpPr>
        <p:spPr>
          <a:xfrm>
            <a:off x="5497721" y="40212818"/>
            <a:ext cx="4310149" cy="2064616"/>
          </a:xfrm>
          <a:prstGeom prst="rect">
            <a:avLst/>
          </a:prstGeom>
          <a:solidFill>
            <a:schemeClr val="accent6">
              <a:lumMod val="40000"/>
              <a:lumOff val="60000"/>
            </a:schemeClr>
          </a:solidFill>
          <a:ln>
            <a:solidFill>
              <a:schemeClr val="accent6"/>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2400" i="1" dirty="0">
                <a:solidFill>
                  <a:schemeClr val="tx1"/>
                </a:solidFill>
                <a:effectLst>
                  <a:outerShdw blurRad="38100" dist="38100" dir="2700000" algn="tl">
                    <a:srgbClr val="000000">
                      <a:alpha val="43137"/>
                    </a:srgbClr>
                  </a:outerShdw>
                </a:effectLst>
              </a:rPr>
              <a:t>References</a:t>
            </a:r>
          </a:p>
          <a:p>
            <a:pPr indent="-28575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Medium.com</a:t>
            </a:r>
          </a:p>
          <a:p>
            <a:pPr indent="-285750">
              <a:buFont typeface="Wingdings" panose="05000000000000000000" pitchFamily="2" charset="2"/>
              <a:buChar char="Ø"/>
            </a:pPr>
            <a:r>
              <a:rPr lang="en-ZA" sz="2400" i="1" dirty="0">
                <a:solidFill>
                  <a:schemeClr val="tx1"/>
                </a:solidFill>
                <a:effectLst>
                  <a:outerShdw blurRad="38100" dist="38100" dir="2700000" algn="tl">
                    <a:srgbClr val="000000">
                      <a:alpha val="43137"/>
                    </a:srgbClr>
                  </a:outerShdw>
                </a:effectLst>
              </a:rPr>
              <a:t>Pyimagesearch.com</a:t>
            </a:r>
          </a:p>
          <a:p>
            <a:pPr indent="-285750">
              <a:buFont typeface="Wingdings" panose="05000000000000000000" pitchFamily="2" charset="2"/>
              <a:buChar char="Ø"/>
            </a:pPr>
            <a:endParaRPr lang="en-ZA" dirty="0"/>
          </a:p>
          <a:p>
            <a:pPr algn="ctr"/>
            <a:endParaRPr lang="en-ZA" dirty="0"/>
          </a:p>
        </p:txBody>
      </p:sp>
    </p:spTree>
    <p:extLst>
      <p:ext uri="{BB962C8B-B14F-4D97-AF65-F5344CB8AC3E}">
        <p14:creationId xmlns:p14="http://schemas.microsoft.com/office/powerpoint/2010/main" val="30779102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1357</TotalTime>
  <Words>732</Words>
  <Application>Microsoft Office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Wingdings</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ZAMA ILLONA PHIRI</dc:creator>
  <cp:lastModifiedBy>ZAMA ILLONA PHIRI</cp:lastModifiedBy>
  <cp:revision>6</cp:revision>
  <dcterms:created xsi:type="dcterms:W3CDTF">2021-11-29T20:50:04Z</dcterms:created>
  <dcterms:modified xsi:type="dcterms:W3CDTF">2021-11-30T19:27:30Z</dcterms:modified>
</cp:coreProperties>
</file>