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05c8f619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05c8f619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05c8f619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05c8f619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05c8f619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05c8f619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05c8f619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05c8f619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05c8f619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05c8f619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05c8f619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05c8f619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05c8f619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05c8f619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05c8f619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05c8f619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05c8f619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05c8f619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05c8f619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05c8f619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05c8f619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05c8f619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05c8f619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05c8f619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05c8f619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05c8f619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05c8f619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05c8f619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05c8f619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05c8f619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05c8f619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05c8f619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kaggle/kaggle-survey-2017#multipleChoiceResponses.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Using Multiple Comparisons To Detect Meaningful Differences in Mean Salaries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Diekemper</a:t>
            </a:r>
            <a:endParaRPr/>
          </a:p>
          <a:p>
            <a:pPr indent="0" lvl="0" marL="0" rtl="0" algn="ctr">
              <a:spcBef>
                <a:spcPts val="0"/>
              </a:spcBef>
              <a:spcAft>
                <a:spcPts val="0"/>
              </a:spcAft>
              <a:buNone/>
            </a:pPr>
            <a:r>
              <a:rPr lang="en"/>
              <a:t>ST 765 // DAP 1</a:t>
            </a:r>
            <a:endParaRPr/>
          </a:p>
          <a:p>
            <a:pPr indent="0" lvl="0" marL="0" rtl="0" algn="ctr">
              <a:spcBef>
                <a:spcPts val="0"/>
              </a:spcBef>
              <a:spcAft>
                <a:spcPts val="0"/>
              </a:spcAft>
              <a:buNone/>
            </a:pPr>
            <a:r>
              <a:rPr lang="en"/>
              <a:t>Monday, October 21,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2: Job Satisfaction</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replace blank values </a:t>
            </a:r>
            <a:endParaRPr/>
          </a:p>
          <a:p>
            <a:pPr indent="0" lvl="0" marL="0" rtl="0" algn="l">
              <a:spcBef>
                <a:spcPts val="1600"/>
              </a:spcBef>
              <a:spcAft>
                <a:spcPts val="0"/>
              </a:spcAft>
              <a:buNone/>
            </a:pPr>
            <a:r>
              <a:rPr lang="en"/>
              <a:t>and “I prefer not to say” with 0.</a:t>
            </a:r>
            <a:endParaRPr/>
          </a:p>
          <a:p>
            <a:pPr indent="0" lvl="0" marL="0" rtl="0" algn="l">
              <a:spcBef>
                <a:spcPts val="1600"/>
              </a:spcBef>
              <a:spcAft>
                <a:spcPts val="0"/>
              </a:spcAft>
              <a:buNone/>
            </a:pPr>
            <a:r>
              <a:rPr lang="en"/>
              <a:t>1 means extremely dissatisfied; </a:t>
            </a:r>
            <a:endParaRPr/>
          </a:p>
          <a:p>
            <a:pPr indent="0" lvl="0" marL="0" rtl="0" algn="l">
              <a:spcBef>
                <a:spcPts val="1600"/>
              </a:spcBef>
              <a:spcAft>
                <a:spcPts val="0"/>
              </a:spcAft>
              <a:buNone/>
            </a:pPr>
            <a:r>
              <a:rPr lang="en"/>
              <a:t>10 means extremely satisfied.</a:t>
            </a:r>
            <a:endParaRPr/>
          </a:p>
          <a:p>
            <a:pPr indent="0" lvl="0" marL="0" rtl="0" algn="l">
              <a:spcBef>
                <a:spcPts val="1600"/>
              </a:spcBef>
              <a:spcAft>
                <a:spcPts val="1600"/>
              </a:spcAft>
              <a:buNone/>
            </a:pPr>
            <a:r>
              <a:rPr lang="en"/>
              <a:t>To the right is a bar graph of frequencies.</a:t>
            </a:r>
            <a:endParaRPr/>
          </a:p>
        </p:txBody>
      </p:sp>
      <p:pic>
        <p:nvPicPr>
          <p:cNvPr id="118" name="Google Shape;118;p22"/>
          <p:cNvPicPr preferRelativeResize="0"/>
          <p:nvPr/>
        </p:nvPicPr>
        <p:blipFill>
          <a:blip r:embed="rId3">
            <a:alphaModFix/>
          </a:blip>
          <a:stretch>
            <a:fillRect/>
          </a:stretch>
        </p:blipFill>
        <p:spPr>
          <a:xfrm>
            <a:off x="5415900" y="1152475"/>
            <a:ext cx="3416400"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Inspection: Boxplot of Means</a:t>
            </a:r>
            <a:endParaRPr/>
          </a:p>
        </p:txBody>
      </p:sp>
      <p:sp>
        <p:nvSpPr>
          <p:cNvPr id="124" name="Google Shape;124;p23"/>
          <p:cNvSpPr txBox="1"/>
          <p:nvPr>
            <p:ph idx="1" type="body"/>
          </p:nvPr>
        </p:nvSpPr>
        <p:spPr>
          <a:xfrm>
            <a:off x="311700" y="1152475"/>
            <a:ext cx="4529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seems, again, to be a striking consistency across the board.</a:t>
            </a:r>
            <a:endParaRPr/>
          </a:p>
        </p:txBody>
      </p:sp>
      <p:pic>
        <p:nvPicPr>
          <p:cNvPr id="125" name="Google Shape;125;p23"/>
          <p:cNvPicPr preferRelativeResize="0"/>
          <p:nvPr/>
        </p:nvPicPr>
        <p:blipFill>
          <a:blip r:embed="rId3">
            <a:alphaModFix/>
          </a:blip>
          <a:stretch>
            <a:fillRect/>
          </a:stretch>
        </p:blipFill>
        <p:spPr>
          <a:xfrm>
            <a:off x="4841275" y="1152475"/>
            <a:ext cx="3991025" cy="399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idx="1" type="body"/>
          </p:nvPr>
        </p:nvSpPr>
        <p:spPr>
          <a:xfrm>
            <a:off x="311700" y="1152475"/>
            <a:ext cx="8520600" cy="38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&gt; satismeans.aov &lt;- aov(CompensationAmount~JobSatisfaction, data=filter3)</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&gt; anova(satismeans.aov)</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Analysis of Variance Table</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Response: CompensationAmount</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                 Df     Sum Sq    Mean Sq F value  Pr(&gt;F)  </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JobSatisfaction  10 3.5185e+10 3518509054  1.9892 0.03154 *</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Residuals       934 1.6521e+12 1768824563                  </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Signif. codes:  0 ‘***’ 0.001 ‘**’ 0.01 ‘*’ 0.05 ‘.’ 0.1 ‘ ’ 1</a:t>
            </a:r>
            <a:endParaRPr sz="1200">
              <a:latin typeface="Consolas"/>
              <a:ea typeface="Consolas"/>
              <a:cs typeface="Consolas"/>
              <a:sym typeface="Consolas"/>
            </a:endParaRPr>
          </a:p>
          <a:p>
            <a:pPr indent="0" lvl="0" marL="0" rtl="0" algn="l">
              <a:spcBef>
                <a:spcPts val="1600"/>
              </a:spcBef>
              <a:spcAft>
                <a:spcPts val="1600"/>
              </a:spcAft>
              <a:buNone/>
            </a:pPr>
            <a:r>
              <a:t/>
            </a:r>
            <a:endParaRPr sz="1200">
              <a:latin typeface="Consolas"/>
              <a:ea typeface="Consolas"/>
              <a:cs typeface="Consolas"/>
              <a:sym typeface="Consolas"/>
            </a:endParaRPr>
          </a:p>
        </p:txBody>
      </p:sp>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suggests that job satisfaction is hardly significant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Comparisons Supports This</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comparisons with Tukey fails to find even a single pairing that suggests a significant difference: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8" name="Google Shape;138;p25"/>
          <p:cNvPicPr preferRelativeResize="0"/>
          <p:nvPr/>
        </p:nvPicPr>
        <p:blipFill>
          <a:blip r:embed="rId3">
            <a:alphaModFix/>
          </a:blip>
          <a:stretch>
            <a:fillRect/>
          </a:stretch>
        </p:blipFill>
        <p:spPr>
          <a:xfrm>
            <a:off x="4571976" y="2571744"/>
            <a:ext cx="4224366" cy="176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3: Employer Size</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sees similar across-the-board similarity except perhaps for the very small and “I don’t know”, “I prefer not to answer”: </a:t>
            </a:r>
            <a:endParaRPr/>
          </a:p>
          <a:p>
            <a:pPr indent="0" lvl="0" marL="0" rtl="0" algn="l">
              <a:spcBef>
                <a:spcPts val="1600"/>
              </a:spcBef>
              <a:spcAft>
                <a:spcPts val="1600"/>
              </a:spcAft>
              <a:buNone/>
            </a:pPr>
            <a:r>
              <a:t/>
            </a:r>
            <a:endParaRPr b="1"/>
          </a:p>
        </p:txBody>
      </p:sp>
      <p:pic>
        <p:nvPicPr>
          <p:cNvPr id="145" name="Google Shape;145;p26"/>
          <p:cNvPicPr preferRelativeResize="0"/>
          <p:nvPr/>
        </p:nvPicPr>
        <p:blipFill>
          <a:blip r:embed="rId3">
            <a:alphaModFix/>
          </a:blip>
          <a:stretch>
            <a:fillRect/>
          </a:stretch>
        </p:blipFill>
        <p:spPr>
          <a:xfrm>
            <a:off x="2532850" y="1961475"/>
            <a:ext cx="6243401" cy="3182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supports that finding</a:t>
            </a:r>
            <a:endParaRPr/>
          </a:p>
        </p:txBody>
      </p:sp>
      <p:sp>
        <p:nvSpPr>
          <p:cNvPr id="151" name="Google Shape;151;p27"/>
          <p:cNvSpPr txBox="1"/>
          <p:nvPr>
            <p:ph idx="1" type="body"/>
          </p:nvPr>
        </p:nvSpPr>
        <p:spPr>
          <a:xfrm>
            <a:off x="311700" y="1152475"/>
            <a:ext cx="8520600" cy="37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&gt; sizemeans.aov &lt;- aov(CompensationAmount~EmployerSize, data=filter3)</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&gt; anova(sizemeans.aov)</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Analysis of Variance Table</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Response: CompensationAmount</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              Df     Sum Sq    Mean Sq F value   Pr(&gt;F)   </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EmployerSize  10 4.7998e+10 4799815740  2.7348 0.002539 **</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Residuals    934 1.6393e+12 1755106076                    </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Signif. codes:  0 ‘***’ 0.001 ‘**’ 0.01 ‘*’ 0.05 ‘.’ 0.1 ‘ ’ 1</a:t>
            </a:r>
            <a:endParaRPr sz="1200">
              <a:latin typeface="Consolas"/>
              <a:ea typeface="Consolas"/>
              <a:cs typeface="Consolas"/>
              <a:sym typeface="Consolas"/>
            </a:endParaRPr>
          </a:p>
          <a:p>
            <a:pPr indent="0" lvl="0" marL="0" rtl="0" algn="l">
              <a:spcBef>
                <a:spcPts val="1600"/>
              </a:spcBef>
              <a:spcAft>
                <a:spcPts val="1600"/>
              </a:spcAft>
              <a:buNone/>
            </a:pPr>
            <a:r>
              <a:t/>
            </a:r>
            <a:endParaRPr sz="12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Comparisons Supports it as well</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All pairings with significant differences involve the “I Don’t Know” category.</a:t>
            </a:r>
            <a:endParaRPr/>
          </a:p>
        </p:txBody>
      </p:sp>
      <p:pic>
        <p:nvPicPr>
          <p:cNvPr id="158" name="Google Shape;158;p28"/>
          <p:cNvPicPr preferRelativeResize="0"/>
          <p:nvPr/>
        </p:nvPicPr>
        <p:blipFill>
          <a:blip r:embed="rId3">
            <a:alphaModFix/>
          </a:blip>
          <a:stretch>
            <a:fillRect/>
          </a:stretch>
        </p:blipFill>
        <p:spPr>
          <a:xfrm>
            <a:off x="503063" y="2951388"/>
            <a:ext cx="8010525" cy="1476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16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4" name="Google Shape;164;p29"/>
          <p:cNvSpPr txBox="1"/>
          <p:nvPr>
            <p:ph idx="1" type="body"/>
          </p:nvPr>
        </p:nvSpPr>
        <p:spPr>
          <a:xfrm>
            <a:off x="311700" y="989425"/>
            <a:ext cx="8520600" cy="35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primary finding from Industry analysis is that we can’t say industry is relevant to compensation, provided you’re not in academia. So </a:t>
            </a:r>
            <a:r>
              <a:rPr i="1" lang="en" sz="1600"/>
              <a:t>perhaps </a:t>
            </a:r>
            <a:r>
              <a:rPr lang="en" sz="1600"/>
              <a:t>you can take data science work to any industry in the US--health care, manufacturing, Internet work--free of salary concern. </a:t>
            </a:r>
            <a:endParaRPr sz="1600"/>
          </a:p>
          <a:p>
            <a:pPr indent="0" lvl="0" marL="457200" rtl="0" algn="l">
              <a:spcBef>
                <a:spcPts val="1600"/>
              </a:spcBef>
              <a:spcAft>
                <a:spcPts val="0"/>
              </a:spcAft>
              <a:buNone/>
            </a:pPr>
            <a:r>
              <a:rPr lang="en" sz="1600"/>
              <a:t>(Unless there are more confounding causal factors, or everyone tried to do this and the market has a labor supply issue)</a:t>
            </a:r>
            <a:endParaRPr sz="1600"/>
          </a:p>
          <a:p>
            <a:pPr indent="0" lvl="0" marL="0" rtl="0" algn="l">
              <a:spcBef>
                <a:spcPts val="1600"/>
              </a:spcBef>
              <a:spcAft>
                <a:spcPts val="0"/>
              </a:spcAft>
              <a:buNone/>
            </a:pPr>
            <a:r>
              <a:rPr lang="en" sz="1600"/>
              <a:t>Multiple comparisons suggested no link between (self-reported) job satisfaction and compensation, suggesting that </a:t>
            </a:r>
            <a:r>
              <a:rPr i="1" lang="en" sz="1600"/>
              <a:t>perhaps </a:t>
            </a:r>
            <a:r>
              <a:rPr lang="en" sz="1600"/>
              <a:t>job satisfaction and money isn’t, generally speaking, a necessary trade-off.</a:t>
            </a:r>
            <a:endParaRPr sz="1600"/>
          </a:p>
          <a:p>
            <a:pPr indent="0" lvl="0" marL="0" rtl="0" algn="l">
              <a:spcBef>
                <a:spcPts val="1600"/>
              </a:spcBef>
              <a:spcAft>
                <a:spcPts val="1600"/>
              </a:spcAft>
              <a:buNone/>
            </a:pPr>
            <a:r>
              <a:rPr lang="en" sz="1600"/>
              <a:t>The only pronounced link between company size and salary is whether or not the respondent knew, which predicted less compensation. So as far as that goes, perhaps not being clueless about broader corporate factors pays off.</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Kaggle, “Your Home For Data Science,” is a Google-owned website that offers datasets to download, a forum to post analyses, occasional competitions, &amp;c.</a:t>
            </a:r>
            <a:endParaRPr/>
          </a:p>
          <a:p>
            <a:pPr indent="0" lvl="0" marL="0" rtl="0" algn="l">
              <a:spcBef>
                <a:spcPts val="1600"/>
              </a:spcBef>
              <a:spcAft>
                <a:spcPts val="1600"/>
              </a:spcAft>
              <a:buNone/>
            </a:pPr>
            <a:r>
              <a:rPr lang="en"/>
              <a:t> In August 2017, they hosted a survey for people who work in or related to data science (many of these people were found through email lists or their social media channels); this generated 16,716 “usable” responses from 171 countries.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ask whether some peripheral factors may meaningfully bear on salary. Instead of conventionally studied factors like age, years of experience, or country of operation, we look at Employer Industry, Job Satisfaction, and Employer Size.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contains 16,716 usable responses. </a:t>
            </a:r>
            <a:endParaRPr/>
          </a:p>
          <a:p>
            <a:pPr indent="457200" lvl="0" marL="0" rtl="0" algn="l">
              <a:spcBef>
                <a:spcPts val="1600"/>
              </a:spcBef>
              <a:spcAft>
                <a:spcPts val="0"/>
              </a:spcAft>
              <a:buNone/>
            </a:pPr>
            <a:r>
              <a:rPr lang="en" sz="800"/>
              <a:t>This is in the file multipleChoiceResponses.csv at </a:t>
            </a:r>
            <a:r>
              <a:rPr lang="en" sz="800" u="sng">
                <a:solidFill>
                  <a:schemeClr val="hlink"/>
                </a:solidFill>
                <a:latin typeface="Arial"/>
                <a:ea typeface="Arial"/>
                <a:cs typeface="Arial"/>
                <a:sym typeface="Arial"/>
                <a:hlinkClick r:id="rId3"/>
              </a:rPr>
              <a:t>https://www.kaggle.com/kaggle/kaggle-survey-2017#multipleChoiceResponses.csv</a:t>
            </a:r>
            <a:endParaRPr sz="800"/>
          </a:p>
          <a:p>
            <a:pPr indent="0" lvl="0" marL="0" rtl="0" algn="l">
              <a:spcBef>
                <a:spcPts val="1600"/>
              </a:spcBef>
              <a:spcAft>
                <a:spcPts val="1600"/>
              </a:spcAft>
              <a:buNone/>
            </a:pPr>
            <a:r>
              <a:rPr lang="en"/>
              <a:t>To be able to compare apples to apples and remove potentially confounding variables, we look only at rows where country is “United States” (the modal answer, commanding a quarter of all responses) and where gender selected is “male” (again, the modal answer, commanding 81% of all responses). For similar reasons we also only consider data where currency = ‘USD.’</a:t>
            </a:r>
            <a:endParaRPr/>
          </a:p>
        </p:txBody>
      </p:sp>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variable in question is CompensationAmount, we eliminate the 14% of records where Employment Status is “Not Employed” (but we retain those that are just “retired” and “prefer not to say”).</a:t>
            </a:r>
            <a:endParaRPr/>
          </a:p>
          <a:p>
            <a:pPr indent="0" lvl="0" marL="0" rtl="0" algn="l">
              <a:spcBef>
                <a:spcPts val="1600"/>
              </a:spcBef>
              <a:spcAft>
                <a:spcPts val="0"/>
              </a:spcAft>
              <a:buNone/>
            </a:pPr>
            <a:r>
              <a:rPr lang="en"/>
              <a:t>We then replace all NAs and instances where CompensationAmount &lt; 10 with the median of the rest, and also strike outliers (&gt; $225,000).</a:t>
            </a:r>
            <a:endParaRPr/>
          </a:p>
          <a:p>
            <a:pPr indent="0" lvl="0" marL="0" rtl="0" algn="l">
              <a:spcBef>
                <a:spcPts val="1600"/>
              </a:spcBef>
              <a:spcAft>
                <a:spcPts val="0"/>
              </a:spcAft>
              <a:buNone/>
            </a:pPr>
            <a:r>
              <a:rPr lang="en"/>
              <a:t>This leaves us with 945 records.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Imperfect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1: Employer Industry</a:t>
            </a:r>
            <a:endParaRPr/>
          </a:p>
        </p:txBody>
      </p:sp>
      <p:sp>
        <p:nvSpPr>
          <p:cNvPr id="90" name="Google Shape;90;p18"/>
          <p:cNvSpPr txBox="1"/>
          <p:nvPr>
            <p:ph idx="1" type="body"/>
          </p:nvPr>
        </p:nvSpPr>
        <p:spPr>
          <a:xfrm>
            <a:off x="311700" y="1152475"/>
            <a:ext cx="2815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what the breakdown of the data by Employer Industry looks like: </a:t>
            </a:r>
            <a:endParaRPr/>
          </a:p>
        </p:txBody>
      </p:sp>
      <p:pic>
        <p:nvPicPr>
          <p:cNvPr id="91" name="Google Shape;91;p18"/>
          <p:cNvPicPr preferRelativeResize="0"/>
          <p:nvPr/>
        </p:nvPicPr>
        <p:blipFill>
          <a:blip r:embed="rId3">
            <a:alphaModFix/>
          </a:blip>
          <a:stretch>
            <a:fillRect/>
          </a:stretch>
        </p:blipFill>
        <p:spPr>
          <a:xfrm>
            <a:off x="3247232" y="1152475"/>
            <a:ext cx="5585070" cy="3416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Inspection: Boxplots of Means</a:t>
            </a:r>
            <a:endParaRPr/>
          </a:p>
        </p:txBody>
      </p:sp>
      <p:sp>
        <p:nvSpPr>
          <p:cNvPr id="97" name="Google Shape;97;p19"/>
          <p:cNvSpPr txBox="1"/>
          <p:nvPr>
            <p:ph idx="1" type="body"/>
          </p:nvPr>
        </p:nvSpPr>
        <p:spPr>
          <a:xfrm>
            <a:off x="311700" y="1152475"/>
            <a:ext cx="1938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Across the board, things look surprisingly consistent.</a:t>
            </a:r>
            <a:endParaRPr/>
          </a:p>
        </p:txBody>
      </p:sp>
      <p:pic>
        <p:nvPicPr>
          <p:cNvPr id="98" name="Google Shape;98;p19"/>
          <p:cNvPicPr preferRelativeResize="0"/>
          <p:nvPr/>
        </p:nvPicPr>
        <p:blipFill>
          <a:blip r:embed="rId3">
            <a:alphaModFix/>
          </a:blip>
          <a:stretch>
            <a:fillRect/>
          </a:stretch>
        </p:blipFill>
        <p:spPr>
          <a:xfrm>
            <a:off x="2278150" y="961125"/>
            <a:ext cx="6554150" cy="4125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suggests, though, that there is a difference: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Consolas"/>
                <a:ea typeface="Consolas"/>
                <a:cs typeface="Consolas"/>
                <a:sym typeface="Consolas"/>
              </a:rPr>
              <a:t>&gt; salmeans.aov &lt;- aov(CompensationAmount~EmployerIndustry, data=filter3)</a:t>
            </a:r>
            <a:endParaRPr sz="1200">
              <a:latin typeface="Consolas"/>
              <a:ea typeface="Consolas"/>
              <a:cs typeface="Consolas"/>
              <a:sym typeface="Consolas"/>
            </a:endParaRPr>
          </a:p>
          <a:p>
            <a:pPr indent="0" lvl="0" marL="0" rtl="0" algn="l">
              <a:lnSpc>
                <a:spcPct val="100000"/>
              </a:lnSpc>
              <a:spcBef>
                <a:spcPts val="1600"/>
              </a:spcBef>
              <a:spcAft>
                <a:spcPts val="0"/>
              </a:spcAft>
              <a:buNone/>
            </a:pPr>
            <a:r>
              <a:rPr lang="en" sz="1200">
                <a:latin typeface="Consolas"/>
                <a:ea typeface="Consolas"/>
                <a:cs typeface="Consolas"/>
                <a:sym typeface="Consolas"/>
              </a:rPr>
              <a:t>&gt; anova(salmeans.aov)</a:t>
            </a:r>
            <a:endParaRPr sz="1200">
              <a:latin typeface="Consolas"/>
              <a:ea typeface="Consolas"/>
              <a:cs typeface="Consolas"/>
              <a:sym typeface="Consolas"/>
            </a:endParaRPr>
          </a:p>
          <a:p>
            <a:pPr indent="0" lvl="0" marL="0" rtl="0" algn="l">
              <a:lnSpc>
                <a:spcPct val="100000"/>
              </a:lnSpc>
              <a:spcBef>
                <a:spcPts val="1600"/>
              </a:spcBef>
              <a:spcAft>
                <a:spcPts val="0"/>
              </a:spcAft>
              <a:buNone/>
            </a:pPr>
            <a:r>
              <a:rPr lang="en" sz="1200">
                <a:latin typeface="Consolas"/>
                <a:ea typeface="Consolas"/>
                <a:cs typeface="Consolas"/>
                <a:sym typeface="Consolas"/>
              </a:rPr>
              <a:t>Analysis of Variance Table</a:t>
            </a:r>
            <a:endParaRPr sz="1200">
              <a:latin typeface="Consolas"/>
              <a:ea typeface="Consolas"/>
              <a:cs typeface="Consolas"/>
              <a:sym typeface="Consolas"/>
            </a:endParaRPr>
          </a:p>
          <a:p>
            <a:pPr indent="0" lvl="0" marL="0" rtl="0" algn="l">
              <a:lnSpc>
                <a:spcPct val="100000"/>
              </a:lnSpc>
              <a:spcBef>
                <a:spcPts val="1600"/>
              </a:spcBef>
              <a:spcAft>
                <a:spcPts val="0"/>
              </a:spcAft>
              <a:buNone/>
            </a:pPr>
            <a:r>
              <a:rPr lang="en" sz="1200">
                <a:latin typeface="Consolas"/>
                <a:ea typeface="Consolas"/>
                <a:cs typeface="Consolas"/>
                <a:sym typeface="Consolas"/>
              </a:rPr>
              <a:t>Response: CompensationAmount</a:t>
            </a:r>
            <a:endParaRPr sz="1200">
              <a:latin typeface="Consolas"/>
              <a:ea typeface="Consolas"/>
              <a:cs typeface="Consolas"/>
              <a:sym typeface="Consolas"/>
            </a:endParaRPr>
          </a:p>
          <a:p>
            <a:pPr indent="0" lvl="0" marL="0" rtl="0" algn="l">
              <a:lnSpc>
                <a:spcPct val="100000"/>
              </a:lnSpc>
              <a:spcBef>
                <a:spcPts val="1600"/>
              </a:spcBef>
              <a:spcAft>
                <a:spcPts val="0"/>
              </a:spcAft>
              <a:buNone/>
            </a:pPr>
            <a:r>
              <a:rPr lang="en" sz="1200">
                <a:latin typeface="Consolas"/>
                <a:ea typeface="Consolas"/>
                <a:cs typeface="Consolas"/>
                <a:sym typeface="Consolas"/>
              </a:rPr>
              <a:t>                  Df     Sum Sq    Mean Sq F value    Pr(&gt;F)    </a:t>
            </a:r>
            <a:endParaRPr sz="1200">
              <a:latin typeface="Consolas"/>
              <a:ea typeface="Consolas"/>
              <a:cs typeface="Consolas"/>
              <a:sym typeface="Consolas"/>
            </a:endParaRPr>
          </a:p>
          <a:p>
            <a:pPr indent="0" lvl="0" marL="0" rtl="0" algn="l">
              <a:lnSpc>
                <a:spcPct val="100000"/>
              </a:lnSpc>
              <a:spcBef>
                <a:spcPts val="1600"/>
              </a:spcBef>
              <a:spcAft>
                <a:spcPts val="0"/>
              </a:spcAft>
              <a:buNone/>
            </a:pPr>
            <a:r>
              <a:rPr lang="en" sz="1200">
                <a:latin typeface="Consolas"/>
                <a:ea typeface="Consolas"/>
                <a:cs typeface="Consolas"/>
                <a:sym typeface="Consolas"/>
              </a:rPr>
              <a:t>EmployerIndustry  15 2.0989e+11 1.3992e+10  8.7987 &lt; 2.2e-16 ***</a:t>
            </a:r>
            <a:endParaRPr sz="1200">
              <a:latin typeface="Consolas"/>
              <a:ea typeface="Consolas"/>
              <a:cs typeface="Consolas"/>
              <a:sym typeface="Consolas"/>
            </a:endParaRPr>
          </a:p>
          <a:p>
            <a:pPr indent="0" lvl="0" marL="0" rtl="0" algn="l">
              <a:lnSpc>
                <a:spcPct val="100000"/>
              </a:lnSpc>
              <a:spcBef>
                <a:spcPts val="1600"/>
              </a:spcBef>
              <a:spcAft>
                <a:spcPts val="0"/>
              </a:spcAft>
              <a:buNone/>
            </a:pPr>
            <a:r>
              <a:rPr lang="en" sz="1200">
                <a:latin typeface="Consolas"/>
                <a:ea typeface="Consolas"/>
                <a:cs typeface="Consolas"/>
                <a:sym typeface="Consolas"/>
              </a:rPr>
              <a:t>Residuals        929 1.4774e+12 1.5903e+09                      </a:t>
            </a:r>
            <a:endParaRPr sz="1200">
              <a:latin typeface="Consolas"/>
              <a:ea typeface="Consolas"/>
              <a:cs typeface="Consolas"/>
              <a:sym typeface="Consolas"/>
            </a:endParaRPr>
          </a:p>
          <a:p>
            <a:pPr indent="0" lvl="0" marL="0" rtl="0" algn="l">
              <a:lnSpc>
                <a:spcPct val="100000"/>
              </a:lnSpc>
              <a:spcBef>
                <a:spcPts val="160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00000"/>
              </a:lnSpc>
              <a:spcBef>
                <a:spcPts val="1600"/>
              </a:spcBef>
              <a:spcAft>
                <a:spcPts val="0"/>
              </a:spcAft>
              <a:buNone/>
            </a:pPr>
            <a:r>
              <a:rPr lang="en" sz="1200">
                <a:latin typeface="Consolas"/>
                <a:ea typeface="Consolas"/>
                <a:cs typeface="Consolas"/>
                <a:sym typeface="Consolas"/>
              </a:rPr>
              <a:t>Signif. codes:  0 ‘***’ 0.001 ‘**’ 0.01 ‘*’ 0.05 ‘.’ 0.1 ‘ ’ 1</a:t>
            </a:r>
            <a:endParaRPr sz="1200">
              <a:latin typeface="Consolas"/>
              <a:ea typeface="Consolas"/>
              <a:cs typeface="Consolas"/>
              <a:sym typeface="Consolas"/>
            </a:endParaRPr>
          </a:p>
          <a:p>
            <a:pPr indent="0" lvl="0" marL="0" rtl="0" algn="l">
              <a:lnSpc>
                <a:spcPct val="100000"/>
              </a:lnSpc>
              <a:spcBef>
                <a:spcPts val="1600"/>
              </a:spcBef>
              <a:spcAft>
                <a:spcPts val="1600"/>
              </a:spcAft>
              <a:buNone/>
            </a:pPr>
            <a:r>
              <a:t/>
            </a:r>
            <a:endParaRPr sz="12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Comparison Suggests Some Pairs Matter</a:t>
            </a:r>
            <a:endParaRPr/>
          </a:p>
        </p:txBody>
      </p:sp>
      <p:sp>
        <p:nvSpPr>
          <p:cNvPr id="110" name="Google Shape;110;p21"/>
          <p:cNvSpPr txBox="1"/>
          <p:nvPr>
            <p:ph idx="1" type="body"/>
          </p:nvPr>
        </p:nvSpPr>
        <p:spPr>
          <a:xfrm>
            <a:off x="311700" y="1152475"/>
            <a:ext cx="3155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t>Of 120 possible pairings, multiple comparisons with Tukey suggests real differences exist between 15 of them, mostly with the “Academic” Industry and everything else. </a:t>
            </a:r>
            <a:endParaRPr sz="1200"/>
          </a:p>
        </p:txBody>
      </p:sp>
      <p:pic>
        <p:nvPicPr>
          <p:cNvPr id="111" name="Google Shape;111;p21"/>
          <p:cNvPicPr preferRelativeResize="0"/>
          <p:nvPr/>
        </p:nvPicPr>
        <p:blipFill>
          <a:blip r:embed="rId3">
            <a:alphaModFix/>
          </a:blip>
          <a:stretch>
            <a:fillRect/>
          </a:stretch>
        </p:blipFill>
        <p:spPr>
          <a:xfrm>
            <a:off x="3513948" y="1152473"/>
            <a:ext cx="5318351" cy="370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