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5" r:id="rId11"/>
    <p:sldId id="26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Marcellu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6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b05e420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b05e420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b63004c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b63004c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D77E5AC-5D97-3F44-8621-E8E932261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077954D3-35B1-C5D6-740A-643077641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718528F4-765D-C476-E8D7-1D6935AAD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94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DA6B116-A97C-5B13-DD5C-FD024354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B02CF606-7618-BD39-EE71-3A3647B90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DCF36537-3A21-2932-2D29-EC1353045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1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472C2456-0C7E-5E56-864F-C13A0D57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90EC122B-DA60-9EAD-61DA-8DEA1C6EC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BA093EEC-C320-7D7C-AF5E-A083337EBA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2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B7746231-B741-8AF6-33BF-60E6BE78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90803D3B-F62D-B872-59DB-4F3B991D7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73ACF175-2C0C-F5F4-5237-43EA82367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46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7573503D-60AB-F216-605C-3C8F2857D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D60CE26D-3D9F-56E0-721A-5C0D4D7749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A88F432F-A34B-4C39-B0A6-BCC3DF07C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F452DDC9-53E6-A5D8-0945-782A4310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6C811E5F-50AC-5D58-7B54-F6DFD9180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3292AEBA-9F73-A6AA-46CA-88C79851B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21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AA65275-06AC-3019-AEDC-C34777812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63004c26_0_10:notes">
            <a:extLst>
              <a:ext uri="{FF2B5EF4-FFF2-40B4-BE49-F238E27FC236}">
                <a16:creationId xmlns:a16="http://schemas.microsoft.com/office/drawing/2014/main" id="{398CA80D-E989-57A8-940A-3E0A46F00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63004c26_0_10:notes">
            <a:extLst>
              <a:ext uri="{FF2B5EF4-FFF2-40B4-BE49-F238E27FC236}">
                <a16:creationId xmlns:a16="http://schemas.microsoft.com/office/drawing/2014/main" id="{70F28EDA-ECB3-E8DA-C577-D84EC4371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2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945c22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4945c22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945c226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4945c226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945c226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945c226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45c2268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45c2268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945c2268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945c2268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945c2268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945c2268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b63004c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b63004c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0075F032-CB7C-B0D7-94F1-20EF09B82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b63004c26_0_0:notes">
            <a:extLst>
              <a:ext uri="{FF2B5EF4-FFF2-40B4-BE49-F238E27FC236}">
                <a16:creationId xmlns:a16="http://schemas.microsoft.com/office/drawing/2014/main" id="{2E2C1B49-7CE6-2413-E911-870E272B1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b63004c26_0_0:notes">
            <a:extLst>
              <a:ext uri="{FF2B5EF4-FFF2-40B4-BE49-F238E27FC236}">
                <a16:creationId xmlns:a16="http://schemas.microsoft.com/office/drawing/2014/main" id="{33C4EF23-2340-B741-A2BF-5897CF17E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89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5260" y="4901474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33375" y="1009650"/>
            <a:ext cx="8458200" cy="3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5260" y="4911710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2400"/>
              <a:buFont typeface="Marcellus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33375" y="1028700"/>
            <a:ext cx="34290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8595B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3907536" y="1028699"/>
            <a:ext cx="42648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SzPts val="1500"/>
              <a:buChar char="▪"/>
              <a:defRPr sz="1500"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200"/>
              <a:buChar char="▪"/>
              <a:defRPr sz="1200"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200"/>
              <a:buChar char="▪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Char char="▪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Char char="▪"/>
              <a:defRPr sz="1100"/>
            </a:lvl5pPr>
            <a:lvl6pPr marL="274320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6pPr>
            <a:lvl7pPr marL="320040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marL="365760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8pPr>
            <a:lvl9pPr marL="411480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5260" y="4901474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2400"/>
              <a:buFont typeface="Marcellus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23850" y="990599"/>
            <a:ext cx="2695500" cy="3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8595B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8" name="Google Shape;28;p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3100478" y="1000124"/>
            <a:ext cx="5131500" cy="3648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5260" y="4901474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 rot="5400000">
            <a:off x="2766975" y="-1423950"/>
            <a:ext cx="3591000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5260" y="4901474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 rot="5400000">
            <a:off x="5492925" y="1810444"/>
            <a:ext cx="43590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 rot="5400000">
            <a:off x="1686297" y="-583706"/>
            <a:ext cx="4359000" cy="6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5260" y="4901474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Fira Sans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2100"/>
              <a:buFont typeface="Marcellus"/>
              <a:buNone/>
              <a:defRPr sz="2100" b="0" i="0" u="none" strike="noStrike" cap="none">
                <a:solidFill>
                  <a:srgbClr val="B7202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3375" y="1009650"/>
            <a:ext cx="8458200" cy="3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39035" y="65950"/>
            <a:ext cx="1300264" cy="4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-10236"/>
            <a:ext cx="207000" cy="5143500"/>
          </a:xfrm>
          <a:prstGeom prst="rect">
            <a:avLst/>
          </a:prstGeom>
          <a:solidFill>
            <a:srgbClr val="B7202E"/>
          </a:solidFill>
          <a:ln w="48000" cap="flat" cmpd="thickThin">
            <a:solidFill>
              <a:srgbClr val="B72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66137"/>
            <a:ext cx="3304800" cy="177300"/>
          </a:xfrm>
          <a:prstGeom prst="rect">
            <a:avLst/>
          </a:prstGeom>
          <a:solidFill>
            <a:srgbClr val="B7202E"/>
          </a:solidFill>
          <a:ln w="48000" cap="flat" cmpd="thickThin">
            <a:solidFill>
              <a:srgbClr val="B72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304846" y="4966137"/>
            <a:ext cx="1690200" cy="177300"/>
          </a:xfrm>
          <a:prstGeom prst="rect">
            <a:avLst/>
          </a:prstGeom>
          <a:solidFill>
            <a:srgbClr val="ED1C24"/>
          </a:solidFill>
          <a:ln w="48000" cap="flat" cmpd="thickThin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5260" y="4901474"/>
            <a:ext cx="59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pos="5238">
          <p15:clr>
            <a:srgbClr val="F26B43"/>
          </p15:clr>
        </p15:guide>
        <p15:guide id="3" orient="horz" pos="756">
          <p15:clr>
            <a:srgbClr val="F26B43"/>
          </p15:clr>
        </p15:guide>
        <p15:guide id="4" orient="horz" pos="29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112500" y="1409500"/>
            <a:ext cx="7240200" cy="880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A Comprehensive Performance Analysis of Stream Processing with Kafka in Cloud Native Deployments for IoT Use-Cases 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272650" y="2289700"/>
            <a:ext cx="2919900" cy="1599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Chinmay Acharya:-16010122002</a:t>
            </a:r>
            <a:endParaRPr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Manas </a:t>
            </a:r>
            <a:r>
              <a:rPr lang="en" dirty="0" err="1"/>
              <a:t>Bhambhra</a:t>
            </a:r>
            <a:r>
              <a:rPr lang="en" dirty="0"/>
              <a:t>:-16010122017</a:t>
            </a:r>
            <a:endParaRPr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Parth Bhanushali:-16010122019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2960953" y="203948"/>
            <a:ext cx="3222093" cy="4566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dirty="0">
                <a:solidFill>
                  <a:schemeClr val="dk1"/>
                </a:solidFill>
              </a:rPr>
              <a:t>Performance Metrics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86417" y="652799"/>
            <a:ext cx="4263075" cy="4163303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Throughput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Events per second (EPS) processed successfully.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Latency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Time from message production to final output.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CPU Usage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Percentage of vCPU utilization per component (Kafka, Streams).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Memory Usage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RAM consumed by Kafka brokers and processing nodes.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Scalability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System </a:t>
            </a:r>
            <a:r>
              <a:rPr lang="en-IN" sz="1200" dirty="0" err="1">
                <a:solidFill>
                  <a:schemeClr val="tx1"/>
                </a:solidFill>
              </a:rPr>
              <a:t>behavior</a:t>
            </a:r>
            <a:r>
              <a:rPr lang="en-IN" sz="1200" dirty="0">
                <a:solidFill>
                  <a:schemeClr val="tx1"/>
                </a:solidFill>
              </a:rPr>
              <a:t> under increased load and thread counts.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Resource Efficiency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Impact of stateless vs stateful processing on system resources.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</a:rPr>
              <a:t>TLS Overhead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Additional CPU cost due to encrypted communication.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4" name="Picture 3" descr="A graph of different types of threads&#10;&#10;AI-generated content may be incorrect.">
            <a:extLst>
              <a:ext uri="{FF2B5EF4-FFF2-40B4-BE49-F238E27FC236}">
                <a16:creationId xmlns:a16="http://schemas.microsoft.com/office/drawing/2014/main" id="{913F9769-3F31-185C-AA77-BE0E01A7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74"/>
          <a:stretch/>
        </p:blipFill>
        <p:spPr>
          <a:xfrm>
            <a:off x="4649492" y="782598"/>
            <a:ext cx="4455763" cy="3903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177612" y="138773"/>
            <a:ext cx="4196294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Stream Processing Scenarios 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49625" y="981559"/>
            <a:ext cx="8677834" cy="376384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Objective: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Evaluate Kafka Streams’ performance during filtering of IoT events based on specific ID criteria.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Implementation: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Used filter() method in Kafka Streams API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Retained a configurable subset: 0.05%, 1%, and 10% of input stream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Output events written to a new Kafka topic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Performance Observations: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Throughput: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No major drop between 0.05% and 1%; 10% caused ~5k events/sec reduction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Latency: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Remained below 0.4 seconds in all test cases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357CF46D-7C0D-8487-E022-3279458F8118}"/>
              </a:ext>
            </a:extLst>
          </p:cNvPr>
          <p:cNvSpPr txBox="1">
            <a:spLocks/>
          </p:cNvSpPr>
          <p:nvPr/>
        </p:nvSpPr>
        <p:spPr>
          <a:xfrm>
            <a:off x="349625" y="509359"/>
            <a:ext cx="4196294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Font typeface="Marcellus"/>
              <a:buNone/>
              <a:defRPr sz="2100" b="0" i="0" u="none" strike="noStrike" cap="none">
                <a:solidFill>
                  <a:srgbClr val="B7202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dk1"/>
                </a:solidFill>
              </a:rPr>
              <a:t>Scenario A: Filtering (Stateless)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62B4F01-CA1E-79B0-D2A9-B84E9C546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2C21236A-A2E2-C150-9D68-58D912A37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7612" y="138773"/>
            <a:ext cx="4196294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Stream Processing Scenarios 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946C3078-C5E1-C673-2BB5-FA13A0A9B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25" y="981559"/>
            <a:ext cx="8677834" cy="376384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Objective: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Protect sensitive information in IoT event streams by masking selected data fields.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Implementation: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Streams map() method used to transform records.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Specific fields in JSON messages were anonymized using masked characters (e.g., replacing values with "X").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Less than 1% of total fields per event were modified.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Performance Observations: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Throughput: Capped around 4.5k events/sec due to reserialization overhead.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Latency: Maintained below 0.4 seconds across all configurations.</a:t>
            </a:r>
          </a:p>
        </p:txBody>
      </p:sp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A16BFC11-5201-CD97-06CE-FAF0345A8C0E}"/>
              </a:ext>
            </a:extLst>
          </p:cNvPr>
          <p:cNvSpPr txBox="1">
            <a:spLocks/>
          </p:cNvSpPr>
          <p:nvPr/>
        </p:nvSpPr>
        <p:spPr>
          <a:xfrm>
            <a:off x="349624" y="509359"/>
            <a:ext cx="450028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Font typeface="Marcellus"/>
              <a:buNone/>
              <a:defRPr sz="2100" b="0" i="0" u="none" strike="noStrike" cap="none">
                <a:solidFill>
                  <a:srgbClr val="B7202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dk1"/>
                </a:solidFill>
              </a:rPr>
              <a:t>Scenario B: Anonymization (Stateless)</a:t>
            </a:r>
          </a:p>
        </p:txBody>
      </p:sp>
    </p:spTree>
    <p:extLst>
      <p:ext uri="{BB962C8B-B14F-4D97-AF65-F5344CB8AC3E}">
        <p14:creationId xmlns:p14="http://schemas.microsoft.com/office/powerpoint/2010/main" val="306199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6849834B-41B0-B9F5-4721-EB9D4BD8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A8853891-C211-A5FE-241E-EAB69D644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7612" y="76020"/>
            <a:ext cx="4196294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Stream Processing Scenarios 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D9AD2743-9594-CE35-8785-229EAA336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25" y="610973"/>
            <a:ext cx="8677834" cy="376384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Overview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Stateful processing was evaluated using Kafka Streams' windowed aggregations with a 1-second tumbling window. Three subcases were implemented to simulate common IoT analytics patterns.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Subcases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Basic Block Aggregation: Counted occurrences of 11 unique keys in the event stream.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Output: Single key-value pair with 11 fields.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Grouped Block Aggregation: Counted events grouped by specific field values (e.g., event codes).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Output: Multiple key-value pairs mapping event codes to counts.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Averaging Block Aggregation: Calculated average duration between start and end timestamps in events.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Output: A single float representing the average time difference.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Performance Summary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Throughput: Peaked at ~1,000 events/sec — significantly lower than stateless scenarios.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Latency: Averaged around 0.6 seconds.</a:t>
            </a:r>
          </a:p>
        </p:txBody>
      </p:sp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A98AE015-7D46-6842-CCBF-8CF30823DE1E}"/>
              </a:ext>
            </a:extLst>
          </p:cNvPr>
          <p:cNvSpPr txBox="1">
            <a:spLocks/>
          </p:cNvSpPr>
          <p:nvPr/>
        </p:nvSpPr>
        <p:spPr>
          <a:xfrm>
            <a:off x="349625" y="374873"/>
            <a:ext cx="4196294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Font typeface="Marcellus"/>
              <a:buNone/>
              <a:defRPr sz="2100" b="0" i="0" u="none" strike="noStrike" cap="none">
                <a:solidFill>
                  <a:srgbClr val="B7202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dk1"/>
                </a:solidFill>
              </a:rPr>
              <a:t>Scenario C: Aggregation (Stateful)</a:t>
            </a:r>
          </a:p>
        </p:txBody>
      </p:sp>
    </p:spTree>
    <p:extLst>
      <p:ext uri="{BB962C8B-B14F-4D97-AF65-F5344CB8AC3E}">
        <p14:creationId xmlns:p14="http://schemas.microsoft.com/office/powerpoint/2010/main" val="336716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EFE8C438-B9EB-7A8D-9815-00949C93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60D51879-4F2B-F212-555A-8CB988BB0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353" y="138773"/>
            <a:ext cx="5800165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Performance Results and Observations 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2F25B388-CABC-57EE-8C24-D4E83415C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24" y="870297"/>
            <a:ext cx="8677834" cy="376384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Objective: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Evaluate Kafka's raw data ingestion capabilities without Kafka Streams to establish a baseline.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Setup: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12 Kafka brokers deployed in Kubernetes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Each broker allocated 2 vCPUs and 4GB RAM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TLS enabled, topics with replication factor of 3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Key Observations: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Maximum Throughput: ~32,000 events/sec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Memory Usage: Up to 90% of allocated memory per broker under load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Memory Retention Pattern: Memory usage remained high even after load reduction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Retention Time: No impact observed between 15-min and 1-hour configurations</a:t>
            </a:r>
          </a:p>
        </p:txBody>
      </p:sp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81D7DC6F-DB54-9245-30D2-03602452F64C}"/>
              </a:ext>
            </a:extLst>
          </p:cNvPr>
          <p:cNvSpPr txBox="1">
            <a:spLocks/>
          </p:cNvSpPr>
          <p:nvPr/>
        </p:nvSpPr>
        <p:spPr>
          <a:xfrm>
            <a:off x="349624" y="509359"/>
            <a:ext cx="450028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Font typeface="Marcellus"/>
              <a:buNone/>
              <a:defRPr sz="2100" b="0" i="0" u="none" strike="noStrike" cap="none">
                <a:solidFill>
                  <a:srgbClr val="B7202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dk1"/>
                </a:solidFill>
              </a:rPr>
              <a:t>Baseline Performance (Kafka Only)</a:t>
            </a:r>
          </a:p>
        </p:txBody>
      </p:sp>
    </p:spTree>
    <p:extLst>
      <p:ext uri="{BB962C8B-B14F-4D97-AF65-F5344CB8AC3E}">
        <p14:creationId xmlns:p14="http://schemas.microsoft.com/office/powerpoint/2010/main" val="39000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ABDAA19-ABAE-F3D6-75BA-BC051010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F6321822-F441-1CAD-3646-64C54AD66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353" y="138773"/>
            <a:ext cx="5800165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Performance Results and Observations 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49EE6F2C-77B5-E246-4BBB-229ACD5438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24" y="870297"/>
            <a:ext cx="8677834" cy="376384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Objective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Evaluate the overhead introduced by enabling TLS encryption between the Kafka Producer, Kafka Cluster, and Kafka Streams Processor.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Findings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Throughput: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No observable drop in throughput after enabling TLS.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Data rates remained consistent across encrypted and unencrypted deployments.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Latency: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No significant increase in processing latency. Latency stayed under 0.4 seconds for stateless tasks and under 0.6 seconds for stateful tasks.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CPU Usage Increase: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Kafka- Increased by approximately 6–9%. Kafka Streams- Increased by approximately 7–10%</a:t>
            </a:r>
          </a:p>
        </p:txBody>
      </p:sp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E7A9D9B3-F36E-C147-58F5-32A2075AB64E}"/>
              </a:ext>
            </a:extLst>
          </p:cNvPr>
          <p:cNvSpPr txBox="1">
            <a:spLocks/>
          </p:cNvSpPr>
          <p:nvPr/>
        </p:nvSpPr>
        <p:spPr>
          <a:xfrm>
            <a:off x="349624" y="509359"/>
            <a:ext cx="450028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202E"/>
              </a:buClr>
              <a:buSzPts val="1400"/>
              <a:buFont typeface="Marcellus"/>
              <a:buNone/>
              <a:defRPr sz="2100" b="0" i="0" u="none" strike="noStrike" cap="none">
                <a:solidFill>
                  <a:srgbClr val="B7202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dk1"/>
                </a:solidFill>
              </a:rPr>
              <a:t>TLS Encryption Impact</a:t>
            </a:r>
          </a:p>
        </p:txBody>
      </p:sp>
      <p:pic>
        <p:nvPicPr>
          <p:cNvPr id="3" name="Picture 2" descr="A table with numbers and words&#10;&#10;AI-generated content may be incorrect.">
            <a:extLst>
              <a:ext uri="{FF2B5EF4-FFF2-40B4-BE49-F238E27FC236}">
                <a16:creationId xmlns:a16="http://schemas.microsoft.com/office/drawing/2014/main" id="{FD938A76-394D-7454-B711-425AB46D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89" y="1631576"/>
            <a:ext cx="3645246" cy="13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FA02411E-BE33-96ED-075D-A3C5E2AF1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5E9B36C9-143C-549F-4C18-3628B6FC8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353" y="138773"/>
            <a:ext cx="5800165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Deployment Environments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972D5A69-9BEB-3EE0-4EF7-70150D945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1" y="610972"/>
            <a:ext cx="8677834" cy="4185145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Test Platforms: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ELKH Cloud (OpenStack VMs):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Deployed on virtual machines using Kubernetes. 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Configured with multiple brokers, pods, and containerized components.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Bare-Metal Server: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40-core CPU and 188 GB RAM.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Kubernetes deployed directly on hardware for minimal virtualization overhead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Throughput: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Bare-metal outperformed VMs significantly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VM-based Kafka ingestion was limited by inter-VM network performance (only ~30% of peak throughput)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3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2B78730C-9A64-0B3B-DE62-48D62D80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FC4C4305-DF5D-5CAB-0269-D1D602621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353" y="138773"/>
            <a:ext cx="5800165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Key Takeaways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48FE7877-5BFE-6A2A-9060-DF4BC9DB5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1" y="610972"/>
            <a:ext cx="8677834" cy="4185145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and Kafka Streams provide scalable, low-latency stream processing suited for IoT use-cases in cloud-native environments.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Stateless operations (e.g., filtering, anonymization) achieve higher throughput and lower resource usage compared to stateful tasks.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Stateful operations (e.g., aggregation) consume significantly more memory and CPU, resulting in lower throughput and slightly higher latency.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TLS encryption introduces minimal overhead, increasing CPU usage slightly without affecting throughput or latency.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Deployment environment has a significant impact:</a:t>
            </a:r>
          </a:p>
          <a:p>
            <a:pPr marL="742950" lvl="1" indent="-285750"/>
            <a:r>
              <a:rPr lang="en-IN" dirty="0">
                <a:solidFill>
                  <a:schemeClr val="tx1"/>
                </a:solidFill>
              </a:rPr>
              <a:t>Bare-metal servers outperform cloud VMs due to better network throughput and more predictable resource allocation.</a:t>
            </a:r>
          </a:p>
          <a:p>
            <a:pPr marL="742950" lvl="1" indent="-285750"/>
            <a:r>
              <a:rPr lang="en-IN" dirty="0">
                <a:solidFill>
                  <a:schemeClr val="tx1"/>
                </a:solidFill>
              </a:rPr>
              <a:t>Kubernetes networking on VMs can become a bottleneck.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Monitoring and observability tools (Prometheus, Grafana, </a:t>
            </a:r>
            <a:r>
              <a:rPr lang="en-IN" dirty="0" err="1">
                <a:solidFill>
                  <a:schemeClr val="tx1"/>
                </a:solidFill>
              </a:rPr>
              <a:t>Netdata</a:t>
            </a:r>
            <a:r>
              <a:rPr lang="en-IN" dirty="0">
                <a:solidFill>
                  <a:schemeClr val="tx1"/>
                </a:solidFill>
              </a:rPr>
              <a:t>) are essential for tracking system </a:t>
            </a:r>
            <a:r>
              <a:rPr lang="en-IN" dirty="0" err="1">
                <a:solidFill>
                  <a:schemeClr val="tx1"/>
                </a:solidFill>
              </a:rPr>
              <a:t>behavior</a:t>
            </a:r>
            <a:r>
              <a:rPr lang="en-IN" dirty="0">
                <a:solidFill>
                  <a:schemeClr val="tx1"/>
                </a:solidFill>
              </a:rPr>
              <a:t> and supporting scaling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1775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39EB3342-B045-47D7-AB79-54118F107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>
            <a:extLst>
              <a:ext uri="{FF2B5EF4-FFF2-40B4-BE49-F238E27FC236}">
                <a16:creationId xmlns:a16="http://schemas.microsoft.com/office/drawing/2014/main" id="{60173CD6-1B06-D0F6-E4AD-E162F3122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353" y="138773"/>
            <a:ext cx="5800165" cy="4722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123" name="Google Shape;123;p19">
            <a:extLst>
              <a:ext uri="{FF2B5EF4-FFF2-40B4-BE49-F238E27FC236}">
                <a16:creationId xmlns:a16="http://schemas.microsoft.com/office/drawing/2014/main" id="{980B135A-2A89-EE19-5203-F2EE471DD8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1" y="610972"/>
            <a:ext cx="8677834" cy="4185145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This study demonstrated the effectiveness of Apache Kafka and Kafka Streams for real-time stream processing in cloud-native IoT environments.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Stateless operations (filtering, anonymization) showed high throughput and low latency with efficient CPU and memory usage.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Stateful operations (aggregations) incurred higher resource usage and lower throughput, highlighting the trade-offs in complexity.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TLS encryption had minimal impact on latency but increased CPU usage slightly, proving its feasibility for secure deployments.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The deployment environment significantly influenced performance; bare-metal systems outperformed VM-based clusters, especially in terms of network throughput and resource utilization.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Overall, Kafka and Kafka Streams provide a scalable, resilient, and efficient foundation for IoT data processing in modern cloud-native architectures</a:t>
            </a:r>
          </a:p>
          <a:p>
            <a:pPr marL="285750" indent="-285750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3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D254-93B9-4BF1-2B78-0C042600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21" y="1748850"/>
            <a:ext cx="3119158" cy="822900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15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067625" y="381275"/>
            <a:ext cx="7240200" cy="4989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 Introduction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88262" y="922669"/>
            <a:ext cx="7557902" cy="3839556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The increasing number of Internet of Things (IoT) devices has led to an explosion of real-time data, requiring efficient and scalable processing frameworks. Traditional monolithic systems often struggle to meet the demands of low-latency analytics and elasticity.</a:t>
            </a: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</a:rPr>
              <a:t>	Cloud-native platforms, built on containerized microservices and managed by orchestration tools like Kubernetes, provide the flexibility and resilience needed for modern data processing pipelines.</a:t>
            </a: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</a:rPr>
              <a:t>	Apache Kafka, a distributed event streaming platform, along with Kafka Streams, enables real-time data transformation and analytics at scale. Their integration within cloud-native ecosystems makes them suitable for high-throughput, low-latency IoT workloads.</a:t>
            </a: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</a:rPr>
              <a:t>      This study presents a performance analysis of Kafka and Kafka Streams deployed in Kubernetes environments, focusing on key metrics such as throughput, latency, CPU, and memory utilization.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075125" y="774150"/>
            <a:ext cx="7240200" cy="4260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</a:rPr>
              <a:t>Research Objectives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28675" y="902308"/>
            <a:ext cx="7486650" cy="3541532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Evaluate the performance of Apache Kafka and Kafka Streams in processing real-time IoT data in cloud-native environments.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Measure key metrics: throughput, latency, CPU usage, and memory utilization under different workloads.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 err="1">
                <a:solidFill>
                  <a:schemeClr val="dk1"/>
                </a:solidFill>
              </a:rPr>
              <a:t>Analyze</a:t>
            </a:r>
            <a:r>
              <a:rPr lang="en-IN" dirty="0">
                <a:solidFill>
                  <a:schemeClr val="dk1"/>
                </a:solidFill>
              </a:rPr>
              <a:t> system </a:t>
            </a:r>
            <a:r>
              <a:rPr lang="en-IN" dirty="0" err="1">
                <a:solidFill>
                  <a:schemeClr val="dk1"/>
                </a:solidFill>
              </a:rPr>
              <a:t>behavior</a:t>
            </a:r>
            <a:r>
              <a:rPr lang="en-IN" dirty="0">
                <a:solidFill>
                  <a:schemeClr val="dk1"/>
                </a:solidFill>
              </a:rPr>
              <a:t> under stateless (filtering, anonymization) and stateful (aggregation) stream processing operations.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Assess the impact of TLS encryption and hardware configurations on overall system efficiency.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Implement and test a complete Kafka-based streaming pipeline to simulate real-world IoT scenarios.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2777753" y="267274"/>
            <a:ext cx="3588493" cy="4206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IN" sz="2500" dirty="0">
                <a:solidFill>
                  <a:schemeClr val="dk1"/>
                </a:solidFill>
              </a:rPr>
              <a:t>IoT &amp; Stream Processing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18474" y="782573"/>
            <a:ext cx="8625526" cy="419478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Role of Real-Time Analytics in IoT: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IoT systems generate continuous streams of data from sensors, devices, and edge nodes.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Real-time analytics enables immediate processing and response, crucial for time-sensitive decisions.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Delays in data processing can lead to system inefficiencies or even failures in critical applications.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Need for Reactive Systems: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Smart Cities: Traffic control, pollution monitoring, and public safety systems rely on real-time responses.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Healthcare: Patient monitoring devices demand low-latency analytics to detect emergencies like heart rate anomalies.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2620950" y="343875"/>
            <a:ext cx="4923900" cy="4839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Kafka &amp; Kafka Streams Overview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282804" y="944824"/>
            <a:ext cx="8861195" cy="3561187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Apache Kafka: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Distributed, fault-tolerant, high-throughput messaging system.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Organizes data into topics, each divided into partitions and replicated across brokers.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Enables real-time data ingestion and distribution for scalable systems.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Kafka Streams: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Java-based stream processing library integrated with Kafka.</a:t>
            </a:r>
          </a:p>
          <a:p>
            <a:pPr marL="285750" indent="-285750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</a:rPr>
              <a:t>Processes data directly from Kafka topics using processing topologies (source, processor, sink nodes).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47529" y="131400"/>
            <a:ext cx="7240200" cy="8229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Kafka Features for IoT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42801" y="890505"/>
            <a:ext cx="8706930" cy="35910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285750" indent="-285750"/>
            <a:r>
              <a:rPr lang="en-IN" dirty="0">
                <a:solidFill>
                  <a:schemeClr val="dk1"/>
                </a:solidFill>
              </a:rPr>
              <a:t>High Throughput &amp; Low Latency</a:t>
            </a:r>
            <a:br>
              <a:rPr lang="en-IN" dirty="0">
                <a:solidFill>
                  <a:schemeClr val="dk1"/>
                </a:solidFill>
              </a:rPr>
            </a:br>
            <a:r>
              <a:rPr lang="en-IN" dirty="0">
                <a:solidFill>
                  <a:schemeClr val="dk1"/>
                </a:solidFill>
              </a:rPr>
              <a:t>Kafka’s distributed architecture enables it to process millions of events per second with sub-second latency, ideal for real-time IoT scenarios.</a:t>
            </a:r>
          </a:p>
          <a:p>
            <a:pPr marL="285750" indent="-285750"/>
            <a:r>
              <a:rPr lang="en-IN" dirty="0">
                <a:solidFill>
                  <a:schemeClr val="dk1"/>
                </a:solidFill>
              </a:rPr>
              <a:t>Fault Tolerance</a:t>
            </a:r>
            <a:br>
              <a:rPr lang="en-IN" dirty="0">
                <a:solidFill>
                  <a:schemeClr val="dk1"/>
                </a:solidFill>
              </a:rPr>
            </a:br>
            <a:r>
              <a:rPr lang="en-IN" dirty="0">
                <a:solidFill>
                  <a:schemeClr val="dk1"/>
                </a:solidFill>
              </a:rPr>
              <a:t>Kafka replicates data across multiple brokers, ensuring resilience and high availability in case of node failures.</a:t>
            </a:r>
          </a:p>
          <a:p>
            <a:pPr marL="285750" indent="-285750"/>
            <a:r>
              <a:rPr lang="en-IN" dirty="0">
                <a:solidFill>
                  <a:schemeClr val="dk1"/>
                </a:solidFill>
              </a:rPr>
              <a:t>Stream-Table Duality</a:t>
            </a:r>
            <a:br>
              <a:rPr lang="en-IN" dirty="0">
                <a:solidFill>
                  <a:schemeClr val="dk1"/>
                </a:solidFill>
              </a:rPr>
            </a:br>
            <a:r>
              <a:rPr lang="en-IN" dirty="0">
                <a:solidFill>
                  <a:schemeClr val="dk1"/>
                </a:solidFill>
              </a:rPr>
              <a:t>Kafka Streams treats streams as changelogs and enables dynamic table views, allowing flexible real-time processing and enrichment.</a:t>
            </a:r>
          </a:p>
          <a:p>
            <a:pPr marL="285750" indent="-285750"/>
            <a:r>
              <a:rPr lang="en-IN" dirty="0">
                <a:solidFill>
                  <a:schemeClr val="dk1"/>
                </a:solidFill>
              </a:rPr>
              <a:t>Scalable &amp; Distributed</a:t>
            </a:r>
            <a:br>
              <a:rPr lang="en-IN" dirty="0">
                <a:solidFill>
                  <a:schemeClr val="dk1"/>
                </a:solidFill>
              </a:rPr>
            </a:br>
            <a:r>
              <a:rPr lang="en-IN" dirty="0">
                <a:solidFill>
                  <a:schemeClr val="dk1"/>
                </a:solidFill>
              </a:rPr>
              <a:t>Kafka partitions topics across multiple brokers and processors, supporting horizontal scaling as the number of IoT devices grows.</a:t>
            </a:r>
          </a:p>
          <a:p>
            <a:pPr marL="285750" indent="-285750"/>
            <a:r>
              <a:rPr lang="en-IN" dirty="0">
                <a:solidFill>
                  <a:schemeClr val="dk1"/>
                </a:solidFill>
              </a:rPr>
              <a:t>Lightweight Deployment</a:t>
            </a:r>
            <a:br>
              <a:rPr lang="en-IN" dirty="0">
                <a:solidFill>
                  <a:schemeClr val="dk1"/>
                </a:solidFill>
              </a:rPr>
            </a:br>
            <a:r>
              <a:rPr lang="en-IN" dirty="0">
                <a:solidFill>
                  <a:schemeClr val="dk1"/>
                </a:solidFill>
              </a:rPr>
              <a:t>Kafka Streams applications are standard Java applications that can be containerized and deployed easily within cloud-native platforms like Kubernetes.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4325" y="57150"/>
            <a:ext cx="7240200" cy="8229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</a:rPr>
              <a:t>Cloud-Native Kafka Deployment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33374" y="1009650"/>
            <a:ext cx="8688077" cy="3911142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Containerization and Orchestration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and Kafka Streams applications are containerized using Docker.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Kubernetes is used to orchestrate deployments, ensuring scalability, self-healing, and rolling updates.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tx1"/>
                </a:solidFill>
              </a:rPr>
              <a:t>Strimzi</a:t>
            </a:r>
            <a:r>
              <a:rPr lang="en-IN" dirty="0">
                <a:solidFill>
                  <a:schemeClr val="tx1"/>
                </a:solidFill>
              </a:rPr>
              <a:t> Operator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Automates Kafka cluster provisioning and management in Kubernetes.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Handles broker configuration, topic creation, TLS encryption, and </a:t>
            </a:r>
            <a:r>
              <a:rPr lang="en-IN" dirty="0" err="1">
                <a:solidFill>
                  <a:schemeClr val="tx1"/>
                </a:solidFill>
              </a:rPr>
              <a:t>ZooKeeper</a:t>
            </a:r>
            <a:r>
              <a:rPr lang="en-IN" dirty="0">
                <a:solidFill>
                  <a:schemeClr val="tx1"/>
                </a:solidFill>
              </a:rPr>
              <a:t> coordination.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Kafka Streams Deployment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Streams processors are deployed as independent Java-based microservices.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Configurable thread count for parallel stream processing using partitioned topics.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951900" y="312200"/>
            <a:ext cx="7240200" cy="8229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</a:rPr>
              <a:t>Measurement Framework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22729" y="1009650"/>
            <a:ext cx="4500283" cy="35910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Pipeline Components: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Producer (Java-based, JSON event publisher)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Cluster (multi-broker, TLS-enabled)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Kafka Streams Processor (stateless/stateful ops)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Optional Kafka Consumer (for output validation)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Deployment: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All services containerized using Docker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Orchestrated via Kubernetes with </a:t>
            </a:r>
            <a:r>
              <a:rPr lang="en-IN" dirty="0" err="1">
                <a:solidFill>
                  <a:schemeClr val="tx1"/>
                </a:solidFill>
              </a:rPr>
              <a:t>Strimzi</a:t>
            </a:r>
            <a:r>
              <a:rPr lang="en-IN" dirty="0">
                <a:solidFill>
                  <a:schemeClr val="tx1"/>
                </a:solidFill>
              </a:rPr>
              <a:t> Operator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Google Shape;95;p15">
            <a:extLst>
              <a:ext uri="{FF2B5EF4-FFF2-40B4-BE49-F238E27FC236}">
                <a16:creationId xmlns:a16="http://schemas.microsoft.com/office/drawing/2014/main" id="{838179DB-2099-7DE2-1EE0-2A34BA35D57A}"/>
              </a:ext>
            </a:extLst>
          </p:cNvPr>
          <p:cNvSpPr txBox="1">
            <a:spLocks/>
          </p:cNvSpPr>
          <p:nvPr/>
        </p:nvSpPr>
        <p:spPr>
          <a:xfrm>
            <a:off x="5181601" y="1009650"/>
            <a:ext cx="4320988" cy="3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Noto Sans Symbols"/>
              <a:buChar char="▪"/>
              <a:defRPr sz="15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Noto Sans Symbols"/>
              <a:buChar char="▪"/>
              <a:defRPr sz="12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Metrics Collected: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CPU &amp; Memory usage (Kafka, Streams)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Processing Latency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Throughput (events/sec)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Monitoring Tools: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Prometheus, Grafana, </a:t>
            </a:r>
            <a:r>
              <a:rPr lang="en-IN" dirty="0" err="1">
                <a:solidFill>
                  <a:schemeClr val="tx1"/>
                </a:solidFill>
              </a:rPr>
              <a:t>Netdata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Environment:</a:t>
            </a:r>
          </a:p>
          <a:p>
            <a:pPr marL="285750" indent="-285750"/>
            <a:r>
              <a:rPr lang="en-IN" dirty="0">
                <a:solidFill>
                  <a:schemeClr val="tx1"/>
                </a:solidFill>
              </a:rPr>
              <a:t>ELKH Cloud (VMs and Bare-metal nodes)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786B0D6-5188-6415-D7EC-589A627F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BF54FEB8-A38C-FAB4-5FE9-1F37D942C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00" y="312200"/>
            <a:ext cx="7240200" cy="822900"/>
          </a:xfrm>
          <a:prstGeom prst="rect">
            <a:avLst/>
          </a:prstGeom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</a:rPr>
              <a:t>Measurement Framework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CF09-C93B-481D-B100-44A45F09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00" y="1228829"/>
            <a:ext cx="3548799" cy="36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7849"/>
      </p:ext>
    </p:extLst>
  </p:cSld>
  <p:clrMapOvr>
    <a:masterClrMapping/>
  </p:clrMapOvr>
</p:sld>
</file>

<file path=ppt/theme/theme1.xml><?xml version="1.0" encoding="utf-8"?>
<a:theme xmlns:a="http://schemas.openxmlformats.org/drawingml/2006/main" name="K J Somaiya Institute of Management 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1673</Words>
  <Application>Microsoft Office PowerPoint</Application>
  <PresentationFormat>On-screen Show (16:9)</PresentationFormat>
  <Paragraphs>155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Marcellus</vt:lpstr>
      <vt:lpstr>Arial</vt:lpstr>
      <vt:lpstr>Fira Sans</vt:lpstr>
      <vt:lpstr>Noto Sans Symbols</vt:lpstr>
      <vt:lpstr>K J Somaiya Institute of Management PPT</vt:lpstr>
      <vt:lpstr>A Comprehensive Performance Analysis of Stream Processing with Kafka in Cloud Native Deployments for IoT Use-Cases </vt:lpstr>
      <vt:lpstr>  Introduction</vt:lpstr>
      <vt:lpstr>Research Objectives </vt:lpstr>
      <vt:lpstr>IoT &amp; Stream Processing</vt:lpstr>
      <vt:lpstr>Kafka &amp; Kafka Streams Overview</vt:lpstr>
      <vt:lpstr>Kafka Features for IoT</vt:lpstr>
      <vt:lpstr>Cloud-Native Kafka Deployment</vt:lpstr>
      <vt:lpstr>Measurement Framework</vt:lpstr>
      <vt:lpstr>Measurement Framework</vt:lpstr>
      <vt:lpstr>Performance Metrics</vt:lpstr>
      <vt:lpstr>Stream Processing Scenarios </vt:lpstr>
      <vt:lpstr>Stream Processing Scenarios </vt:lpstr>
      <vt:lpstr>Stream Processing Scenarios </vt:lpstr>
      <vt:lpstr>Performance Results and Observations </vt:lpstr>
      <vt:lpstr>Performance Results and Observations </vt:lpstr>
      <vt:lpstr>Deployment Environments</vt:lpstr>
      <vt:lpstr>Key Takeaways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Chinmay Acharya</cp:lastModifiedBy>
  <cp:revision>6</cp:revision>
  <dcterms:modified xsi:type="dcterms:W3CDTF">2025-04-16T16:34:16Z</dcterms:modified>
</cp:coreProperties>
</file>