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414" r:id="rId4"/>
    <p:sldId id="419" r:id="rId5"/>
    <p:sldId id="415" r:id="rId6"/>
    <p:sldId id="420" r:id="rId7"/>
    <p:sldId id="416" r:id="rId8"/>
    <p:sldId id="421" r:id="rId9"/>
    <p:sldId id="417" r:id="rId10"/>
    <p:sldId id="418" r:id="rId11"/>
  </p:sldIdLst>
  <p:sldSz cx="9144000" cy="6858000" type="screen4x3"/>
  <p:notesSz cx="6858000" cy="9144000"/>
  <p:custDataLst>
    <p:tags r:id="rId12"/>
  </p:custData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12" autoAdjust="0"/>
    <p:restoredTop sz="93274" autoAdjust="0"/>
  </p:normalViewPr>
  <p:slideViewPr>
    <p:cSldViewPr>
      <p:cViewPr>
        <p:scale>
          <a:sx n="77" d="100"/>
          <a:sy n="77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AE76-F61D-4E24-8906-2E6242777EFC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4031-C7A3-479A-9854-75824044718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AD94-3DF0-446B-8B01-8AA4A056DA50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7FCF-73F6-4C87-975C-3A2B0C7F4A3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95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154B-72E9-4DC3-A540-935B2CD1785E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3AE34-D41A-45A0-BD0D-C4DEA747B7E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49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2EDC3-8803-4742-B256-54F23E157191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5F63-4229-4C66-B8A2-EB37D7C6462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3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0C43C-E68D-4349-AC1D-DADE6ED7DF48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06B3-DE0E-43E7-A5B6-94854E0FCAB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0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D8D6-C350-4720-A908-8DFC570D8E72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63F1-5D60-47FD-9CCF-0E8BF0D169F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095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B4D4E-7A49-4BA5-9C78-8A36A769D625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0065B-C12E-4B9A-978C-2C3590ACAAC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00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E1378-8209-4890-9447-E24E852F2A33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3F84-F23E-410D-A64A-CB97821C0FB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992A2-8D91-4728-8101-232AD013A3D3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70D6-9948-42D0-9DE8-E3C241AD428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7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2639-0F7C-4C89-B0B3-1F63EFD8810E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A7E92-896B-445E-818C-E2B46E21564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5754-19CB-4030-82AE-903E5D7680C2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8BA21-B4BE-4654-AF80-22C93AC7066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uk-UA" alt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uk-UA" alt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BD8319-6D4A-430B-B079-2096C65A3320}" type="datetimeFigureOut">
              <a:rPr lang="uk-UA"/>
              <a:pPr>
                <a:defRPr/>
              </a:pPr>
              <a:t>12.04.2023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3BA78F-7CC3-4CA5-9A4C-7BEE3258C5E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2448271"/>
          </a:xfrm>
        </p:spPr>
        <p:txBody>
          <a:bodyPr/>
          <a:lstStyle/>
          <a:p>
            <a:r>
              <a:rPr lang="en-US" altLang="uk-UA" b="1" dirty="0" smtClean="0"/>
              <a:t>Practice of </a:t>
            </a:r>
            <a:br>
              <a:rPr lang="en-US" altLang="uk-UA" b="1" dirty="0" smtClean="0"/>
            </a:br>
            <a:r>
              <a:rPr lang="en-US" altLang="uk-UA" b="1" dirty="0" smtClean="0"/>
              <a:t>Translation</a:t>
            </a:r>
            <a:endParaRPr lang="uk-UA" altLang="uk-UA" b="1" dirty="0" smtClean="0"/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altLang="uk-UA" b="1" dirty="0" smtClean="0">
              <a:solidFill>
                <a:srgbClr val="0070C0"/>
              </a:solidFill>
            </a:endParaRPr>
          </a:p>
          <a:p>
            <a:r>
              <a:rPr lang="en-US" altLang="uk-UA" b="1" dirty="0" smtClean="0">
                <a:solidFill>
                  <a:srgbClr val="0070C0"/>
                </a:solidFill>
              </a:rPr>
              <a:t>Class </a:t>
            </a:r>
            <a:r>
              <a:rPr lang="en-US" altLang="uk-UA" b="1" dirty="0" smtClean="0">
                <a:solidFill>
                  <a:srgbClr val="0070C0"/>
                </a:solidFill>
              </a:rPr>
              <a:t>16</a:t>
            </a:r>
            <a:endParaRPr lang="en-US" altLang="uk-UA" b="1" dirty="0" smtClean="0">
              <a:solidFill>
                <a:srgbClr val="0070C0"/>
              </a:solidFill>
            </a:endParaRPr>
          </a:p>
          <a:p>
            <a:endParaRPr lang="uk-UA" altLang="uk-UA" b="1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4368" y="504455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Minor-3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</a:rPr>
              <a:t>ranslating the sentences with the Absolute  Participial Complex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/>
          <a:lstStyle/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telephone being out of order, I had to go out to make a call.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dog sat still, with his eyes fixed on the fire.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job done, I was able to take a week's holiday.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delegates came from ten countries, with Great Britain be­ing represented by Professor Arthur Clark.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room being dark, she didn't see anyone at first.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reception being good at this time of the year, we could lis­ten to the remote stations.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There being a good wind that day, we could practise surfing.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urban population increasing, much attention is paid to hous­ing construction.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climate of Britain being mild, its flora is very rich.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Tom began to answer his lesson, Mrs. Gladstone watching him closely.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key having been lost, they could not enter the office.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The teacher being ill, the class was put off.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This duty completed, he had three months leave.</a:t>
            </a:r>
            <a:endParaRPr lang="uk-UA" sz="1800" dirty="0" smtClean="0"/>
          </a:p>
          <a:p>
            <a:pPr marL="444500" lvl="2" indent="-444500">
              <a:buFont typeface="+mj-lt"/>
              <a:buAutoNum type="arabicPeriod"/>
            </a:pPr>
            <a:r>
              <a:rPr lang="en-US" sz="1800" dirty="0" smtClean="0"/>
              <a:t>Breakfast over, he went to his office.</a:t>
            </a:r>
            <a:endParaRPr lang="uk-UA" sz="1800" dirty="0" smtClean="0"/>
          </a:p>
        </p:txBody>
      </p:sp>
    </p:spTree>
    <p:extLst>
      <p:ext uri="{BB962C8B-B14F-4D97-AF65-F5344CB8AC3E}">
        <p14:creationId xmlns:p14="http://schemas.microsoft.com/office/powerpoint/2010/main" val="1805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Objectives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peculiarities of translating the </a:t>
            </a:r>
            <a:r>
              <a:rPr lang="en-US" dirty="0" smtClean="0"/>
              <a:t>participle.</a:t>
            </a:r>
            <a:endParaRPr lang="en-US" dirty="0" smtClean="0"/>
          </a:p>
          <a:p>
            <a:r>
              <a:rPr lang="en-US" dirty="0" smtClean="0"/>
              <a:t>Learn to translate the </a:t>
            </a:r>
            <a:r>
              <a:rPr lang="en-US" dirty="0" smtClean="0"/>
              <a:t>participial complexes.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05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Ways of translating the </a:t>
            </a:r>
            <a:r>
              <a:rPr lang="en-US" sz="3200" b="1" dirty="0" smtClean="0">
                <a:solidFill>
                  <a:srgbClr val="FF0000"/>
                </a:solidFill>
              </a:rPr>
              <a:t>participial complexes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/>
              <a:t>S + P + </a:t>
            </a:r>
            <a:r>
              <a:rPr lang="en-US" sz="2000" b="1" dirty="0" smtClean="0">
                <a:solidFill>
                  <a:srgbClr val="00B0F0"/>
                </a:solidFill>
              </a:rPr>
              <a:t>Noun in the Common Case / </a:t>
            </a:r>
            <a:r>
              <a:rPr lang="en-US" sz="2000" b="1" dirty="0">
                <a:solidFill>
                  <a:srgbClr val="00B0F0"/>
                </a:solidFill>
              </a:rPr>
              <a:t>Pronoun </a:t>
            </a:r>
            <a:r>
              <a:rPr lang="en-US" sz="2000" b="1" dirty="0" smtClean="0">
                <a:solidFill>
                  <a:srgbClr val="00B0F0"/>
                </a:solidFill>
              </a:rPr>
              <a:t>in the Objective  Cases+ </a:t>
            </a:r>
            <a:r>
              <a:rPr lang="en-US" sz="2000" b="1" dirty="0">
                <a:solidFill>
                  <a:srgbClr val="00B0F0"/>
                </a:solidFill>
              </a:rPr>
              <a:t>Participle </a:t>
            </a:r>
          </a:p>
          <a:p>
            <a:pPr marL="0" indent="0">
              <a:buNone/>
            </a:pPr>
            <a:r>
              <a:rPr lang="uk-UA" sz="2000" i="1" dirty="0" smtClean="0"/>
              <a:t> </a:t>
            </a:r>
            <a:r>
              <a:rPr lang="en-US" sz="2000" i="1" dirty="0"/>
              <a:t>The </a:t>
            </a:r>
            <a:r>
              <a:rPr lang="en-US" sz="2000" i="1" dirty="0" smtClean="0"/>
              <a:t>Objective Participial </a:t>
            </a:r>
            <a:r>
              <a:rPr lang="en-US" sz="2000" i="1" dirty="0"/>
              <a:t>Complex  &gt;&gt; Ukrainian </a:t>
            </a:r>
            <a:r>
              <a:rPr lang="en-US" sz="2000" i="1" dirty="0" smtClean="0"/>
              <a:t>1) </a:t>
            </a:r>
            <a:r>
              <a:rPr lang="en-US" sz="2000" dirty="0" smtClean="0"/>
              <a:t>subordinate </a:t>
            </a:r>
            <a:r>
              <a:rPr lang="en-US" sz="2000" dirty="0"/>
              <a:t>clause beginning with </a:t>
            </a:r>
            <a:r>
              <a:rPr lang="ru-RU" sz="2000" i="1" dirty="0" err="1" smtClean="0"/>
              <a:t>що</a:t>
            </a:r>
            <a:r>
              <a:rPr lang="en-US" sz="2000" i="1" dirty="0" smtClean="0"/>
              <a:t>, </a:t>
            </a:r>
            <a:r>
              <a:rPr lang="uk-UA" sz="2000" i="1" dirty="0" smtClean="0"/>
              <a:t>щоб, </a:t>
            </a:r>
            <a:r>
              <a:rPr lang="ru-RU" sz="2000" i="1" dirty="0" smtClean="0"/>
              <a:t>як</a:t>
            </a:r>
            <a:r>
              <a:rPr lang="en-US" sz="2000" i="1" dirty="0" smtClean="0"/>
              <a:t>; 2) </a:t>
            </a:r>
            <a:r>
              <a:rPr lang="en-US" sz="2000" i="1" dirty="0" err="1" smtClean="0"/>
              <a:t>substantival</a:t>
            </a:r>
            <a:r>
              <a:rPr lang="en-US" sz="2000" i="1" dirty="0" smtClean="0"/>
              <a:t> word  group; 3) finite form of the verb</a:t>
            </a:r>
            <a:endParaRPr lang="en-US" sz="2000" i="1" dirty="0"/>
          </a:p>
          <a:p>
            <a:pPr marL="358775" indent="0">
              <a:buNone/>
            </a:pPr>
            <a:r>
              <a:rPr lang="en-US" sz="2000" i="1" dirty="0" smtClean="0"/>
              <a:t>They </a:t>
            </a:r>
            <a:r>
              <a:rPr lang="en-US" sz="2000" i="1" dirty="0"/>
              <a:t>watched </a:t>
            </a:r>
            <a:r>
              <a:rPr lang="en-US" sz="2000" i="1" u="sng" dirty="0"/>
              <a:t>the </a:t>
            </a:r>
            <a:r>
              <a:rPr lang="en-US" sz="2000" i="1" u="sng" dirty="0" smtClean="0"/>
              <a:t>temperature </a:t>
            </a:r>
            <a:r>
              <a:rPr lang="en-US" sz="2000" i="1" u="sng" dirty="0"/>
              <a:t>gradually</a:t>
            </a:r>
            <a:r>
              <a:rPr lang="en-US" sz="2000" i="1" dirty="0"/>
              <a:t> </a:t>
            </a:r>
            <a:r>
              <a:rPr lang="en-US" sz="2000" i="1" u="sng" dirty="0"/>
              <a:t>rising</a:t>
            </a:r>
            <a:r>
              <a:rPr lang="en-US" sz="2000" i="1" dirty="0" smtClean="0"/>
              <a:t>. &gt;&gt; </a:t>
            </a:r>
            <a:r>
              <a:rPr lang="uk-UA" sz="2000" i="1" dirty="0" smtClean="0"/>
              <a:t>Вони </a:t>
            </a:r>
            <a:r>
              <a:rPr lang="uk-UA" sz="2000" i="1" dirty="0"/>
              <a:t>стежили за тим, </a:t>
            </a:r>
            <a:r>
              <a:rPr lang="uk-UA" sz="2000" i="1" u="sng" dirty="0"/>
              <a:t>як </a:t>
            </a:r>
            <a:r>
              <a:rPr lang="uk-UA" sz="2000" i="1" u="sng" dirty="0" smtClean="0"/>
              <a:t>температура </a:t>
            </a:r>
            <a:r>
              <a:rPr lang="uk-UA" sz="2000" i="1" u="sng" dirty="0"/>
              <a:t>поступово </a:t>
            </a:r>
            <a:r>
              <a:rPr lang="uk-UA" sz="2000" i="1" u="sng" dirty="0" smtClean="0"/>
              <a:t>підвищувалась</a:t>
            </a:r>
            <a:r>
              <a:rPr lang="uk-UA" sz="2000" i="1" dirty="0"/>
              <a:t>.</a:t>
            </a:r>
          </a:p>
          <a:p>
            <a:pPr marL="358775" indent="0">
              <a:buNone/>
            </a:pPr>
            <a:r>
              <a:rPr lang="en-US" sz="2000" i="1" dirty="0"/>
              <a:t>I heard </a:t>
            </a:r>
            <a:r>
              <a:rPr lang="en-US" sz="2000" i="1" u="sng" dirty="0"/>
              <a:t>your name </a:t>
            </a:r>
            <a:r>
              <a:rPr lang="en-US" sz="2000" i="1" u="sng" dirty="0" smtClean="0"/>
              <a:t>mentioned</a:t>
            </a:r>
            <a:r>
              <a:rPr lang="en-US" sz="2000" i="1" dirty="0" smtClean="0"/>
              <a:t>. &gt;&gt;  </a:t>
            </a:r>
            <a:r>
              <a:rPr lang="uk-UA" sz="2000" i="1" dirty="0" smtClean="0"/>
              <a:t>Я </a:t>
            </a:r>
            <a:r>
              <a:rPr lang="uk-UA" sz="2000" i="1" dirty="0"/>
              <a:t>почула, </a:t>
            </a:r>
            <a:r>
              <a:rPr lang="uk-UA" sz="2000" i="1" u="sng" dirty="0"/>
              <a:t>як назвали ваше ім'я</a:t>
            </a:r>
            <a:r>
              <a:rPr lang="uk-UA" sz="2000" i="1" dirty="0"/>
              <a:t>.</a:t>
            </a:r>
          </a:p>
          <a:p>
            <a:pPr marL="358775" indent="0">
              <a:buNone/>
            </a:pPr>
            <a:r>
              <a:rPr lang="en-US" sz="2000" i="1" dirty="0"/>
              <a:t>He wants </a:t>
            </a:r>
            <a:r>
              <a:rPr lang="en-US" sz="2000" i="1" u="sng" dirty="0"/>
              <a:t>the documents sent </a:t>
            </a:r>
            <a:r>
              <a:rPr lang="en-US" sz="2000" i="1" dirty="0"/>
              <a:t>by air mail</a:t>
            </a:r>
            <a:r>
              <a:rPr lang="en-US" sz="2000" i="1" dirty="0" smtClean="0"/>
              <a:t>. &gt;&gt; </a:t>
            </a:r>
            <a:r>
              <a:rPr lang="uk-UA" sz="2000" i="1" dirty="0" smtClean="0"/>
              <a:t>Він </a:t>
            </a:r>
            <a:r>
              <a:rPr lang="uk-UA" sz="2000" i="1" dirty="0"/>
              <a:t>хоче, </a:t>
            </a:r>
            <a:r>
              <a:rPr lang="uk-UA" sz="2000" i="1" u="sng" dirty="0"/>
              <a:t>щоб документи були відправлені </a:t>
            </a:r>
            <a:r>
              <a:rPr lang="uk-UA" sz="2000" i="1" dirty="0"/>
              <a:t>авіапоштою</a:t>
            </a:r>
            <a:r>
              <a:rPr lang="uk-UA" sz="2000" i="1" dirty="0" smtClean="0"/>
              <a:t>.</a:t>
            </a:r>
          </a:p>
          <a:p>
            <a:pPr marL="358775" indent="0">
              <a:buNone/>
            </a:pPr>
            <a:r>
              <a:rPr lang="uk-UA" sz="2000" i="1" dirty="0"/>
              <a:t>Не </a:t>
            </a:r>
            <a:r>
              <a:rPr lang="en-US" sz="2000" i="1" dirty="0"/>
              <a:t>found </a:t>
            </a:r>
            <a:r>
              <a:rPr lang="en-US" sz="2000" i="1" u="sng" dirty="0"/>
              <a:t>the prices declining </a:t>
            </a:r>
            <a:r>
              <a:rPr lang="en-US" sz="2000" i="1" dirty="0"/>
              <a:t>in summer. (Int. Her. Tribune)	</a:t>
            </a:r>
            <a:r>
              <a:rPr lang="en-US" sz="2000" i="1" dirty="0" smtClean="0"/>
              <a:t>&gt;&gt; </a:t>
            </a:r>
            <a:r>
              <a:rPr lang="uk-UA" sz="2000" i="1" dirty="0" smtClean="0"/>
              <a:t>Він </a:t>
            </a:r>
            <a:r>
              <a:rPr lang="uk-UA" sz="2000" i="1" dirty="0"/>
              <a:t>помітив </a:t>
            </a:r>
            <a:r>
              <a:rPr lang="uk-UA" sz="2000" i="1" u="sng" dirty="0"/>
              <a:t>зниження цін/що ціни знижуються влітку</a:t>
            </a:r>
            <a:r>
              <a:rPr lang="uk-UA" sz="2000" i="1" dirty="0"/>
              <a:t>.</a:t>
            </a:r>
            <a:endParaRPr lang="uk-UA" sz="2000" dirty="0"/>
          </a:p>
          <a:p>
            <a:pPr marL="0" indent="0">
              <a:buNone/>
            </a:pPr>
            <a:r>
              <a:rPr lang="en-US" sz="2000" b="1" dirty="0" smtClean="0"/>
              <a:t>Note</a:t>
            </a:r>
            <a:r>
              <a:rPr lang="en-US" sz="2000" b="1" dirty="0"/>
              <a:t>. </a:t>
            </a:r>
            <a:r>
              <a:rPr lang="en-US" sz="2000" b="1" dirty="0" smtClean="0"/>
              <a:t>Do not </a:t>
            </a:r>
            <a:r>
              <a:rPr lang="en-US" sz="2000" b="1" dirty="0"/>
              <a:t>to confuse </a:t>
            </a:r>
            <a:r>
              <a:rPr lang="en-US" sz="2000" dirty="0" smtClean="0"/>
              <a:t>the </a:t>
            </a:r>
            <a:r>
              <a:rPr lang="en-US" sz="2000" dirty="0"/>
              <a:t>Objective Participial Complex  </a:t>
            </a:r>
            <a:r>
              <a:rPr lang="en-US" sz="2000" i="1" dirty="0" smtClean="0"/>
              <a:t>with </a:t>
            </a:r>
            <a:r>
              <a:rPr lang="en-US" sz="2000" dirty="0" smtClean="0"/>
              <a:t>attributive </a:t>
            </a:r>
            <a:r>
              <a:rPr lang="en-US" sz="2000" dirty="0"/>
              <a:t>constructions </a:t>
            </a:r>
            <a:r>
              <a:rPr lang="en-US" sz="2000" dirty="0" smtClean="0"/>
              <a:t> </a:t>
            </a:r>
          </a:p>
          <a:p>
            <a:pPr marL="358775" indent="0">
              <a:buNone/>
            </a:pPr>
            <a:r>
              <a:rPr lang="en-US" sz="2000" i="1" dirty="0" smtClean="0"/>
              <a:t>He </a:t>
            </a:r>
            <a:r>
              <a:rPr lang="en-US" sz="2000" i="1" dirty="0"/>
              <a:t>looked at his </a:t>
            </a:r>
            <a:r>
              <a:rPr lang="en-US" sz="2000" i="1" u="sng" dirty="0"/>
              <a:t>father listening with</a:t>
            </a:r>
            <a:r>
              <a:rPr lang="en-US" sz="2000" i="1" dirty="0"/>
              <a:t> a kind of painful desperation. (Cronin</a:t>
            </a:r>
            <a:r>
              <a:rPr lang="en-US" sz="2000" i="1" dirty="0" smtClean="0"/>
              <a:t>) &gt;&gt; </a:t>
            </a:r>
            <a:r>
              <a:rPr lang="uk-UA" sz="2000" i="1" dirty="0"/>
              <a:t>Він глянув на батька, що </a:t>
            </a:r>
            <a:r>
              <a:rPr lang="uk-UA" sz="2000" i="1" u="sng" dirty="0"/>
              <a:t>слухав його</a:t>
            </a:r>
            <a:r>
              <a:rPr lang="uk-UA" sz="2000" i="1" dirty="0"/>
              <a:t> з якимсь болісним відчаєм.</a:t>
            </a:r>
            <a:endParaRPr lang="uk-UA" sz="2000" dirty="0"/>
          </a:p>
          <a:p>
            <a:pPr marL="358775" indent="0">
              <a:buNone/>
            </a:pPr>
            <a:r>
              <a:rPr lang="en-US" sz="2000" i="1" dirty="0" smtClean="0"/>
              <a:t>He </a:t>
            </a:r>
            <a:r>
              <a:rPr lang="en-US" sz="2000" i="1" dirty="0"/>
              <a:t>had seen </a:t>
            </a:r>
            <a:r>
              <a:rPr lang="en-US" sz="2000" i="1" u="sng" dirty="0"/>
              <a:t>towns destroyed by bombing</a:t>
            </a:r>
            <a:r>
              <a:rPr lang="en-US" sz="2000" i="1" dirty="0"/>
              <a:t>. (Cheever</a:t>
            </a:r>
            <a:r>
              <a:rPr lang="en-US" sz="2000" i="1" dirty="0" smtClean="0"/>
              <a:t>) &gt;&gt; </a:t>
            </a:r>
            <a:r>
              <a:rPr lang="uk-UA" sz="2000" i="1" dirty="0"/>
              <a:t>Він побачив міста, </a:t>
            </a:r>
            <a:r>
              <a:rPr lang="uk-UA" sz="2000" i="1" u="sng" dirty="0"/>
              <a:t>зруйновані бомбардуваннями</a:t>
            </a:r>
            <a:r>
              <a:rPr lang="uk-UA" sz="2000" i="1" dirty="0"/>
              <a:t>.</a:t>
            </a:r>
            <a:endParaRPr lang="uk-UA" sz="2000" dirty="0"/>
          </a:p>
          <a:p>
            <a:pPr marL="0" indent="0">
              <a:buNone/>
            </a:pP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4297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Translating the sentences with the </a:t>
            </a:r>
            <a:r>
              <a:rPr lang="en-US" sz="3200" b="1" dirty="0" smtClean="0">
                <a:solidFill>
                  <a:srgbClr val="FF0000"/>
                </a:solidFill>
              </a:rPr>
              <a:t>Objective Participial </a:t>
            </a:r>
            <a:r>
              <a:rPr lang="en-US" sz="3200" b="1" dirty="0">
                <a:solidFill>
                  <a:srgbClr val="FF0000"/>
                </a:solidFill>
              </a:rPr>
              <a:t>Complex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688632"/>
          </a:xfrm>
        </p:spPr>
        <p:txBody>
          <a:bodyPr/>
          <a:lstStyle/>
          <a:p>
            <a:pPr marL="542925" lvl="4" indent="-457200">
              <a:buFont typeface="+mj-lt"/>
              <a:buAutoNum type="arabicPeriod"/>
            </a:pPr>
            <a:r>
              <a:rPr lang="en-US" sz="1800" dirty="0" smtClean="0"/>
              <a:t>He </a:t>
            </a:r>
            <a:r>
              <a:rPr lang="en-US" sz="1800" dirty="0"/>
              <a:t>turned and saw a pair of large dark eyes looking at him through the window of the cab.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He could feel himself turning red.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She glanced up to see the door slowly opening.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The news left me wondering what would happen next.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We hope to see this issue raised at the University conference.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 smtClean="0"/>
              <a:t>Please </a:t>
            </a:r>
            <a:r>
              <a:rPr lang="en-US" sz="1800" dirty="0"/>
              <a:t>start the clock going.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My clumsy mistake set all the girls giggling.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James felt his heart overflowing with love for Jane.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We turned to see the sun rising.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They have scarcely any money saved for their old age.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He felt himself clutched by the collar.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The governor wants it done quick.</a:t>
            </a:r>
            <a:endParaRPr lang="uk-UA" sz="1800" dirty="0"/>
          </a:p>
          <a:p>
            <a:pPr marL="542925" lvl="4" indent="-457200">
              <a:buFont typeface="+mj-lt"/>
              <a:buAutoNum type="arabicPeriod"/>
            </a:pPr>
            <a:r>
              <a:rPr lang="en-US" sz="1800" dirty="0"/>
              <a:t>You will probably find your sister grown, Bella</a:t>
            </a:r>
            <a:r>
              <a:rPr lang="en-US" sz="1800" dirty="0" smtClean="0"/>
              <a:t>. </a:t>
            </a:r>
            <a:endParaRPr lang="uk-UA" sz="1800" i="1" dirty="0"/>
          </a:p>
        </p:txBody>
      </p:sp>
    </p:spTree>
    <p:extLst>
      <p:ext uri="{BB962C8B-B14F-4D97-AF65-F5344CB8AC3E}">
        <p14:creationId xmlns:p14="http://schemas.microsoft.com/office/powerpoint/2010/main" val="1654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Ways of translating the </a:t>
            </a:r>
            <a:r>
              <a:rPr lang="en-US" sz="3200" b="1" dirty="0" smtClean="0">
                <a:solidFill>
                  <a:srgbClr val="FF0000"/>
                </a:solidFill>
              </a:rPr>
              <a:t>participial complexes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smtClean="0"/>
              <a:t>have/</a:t>
            </a:r>
            <a:r>
              <a:rPr lang="uk-UA" sz="2400" b="1" dirty="0" smtClean="0"/>
              <a:t> </a:t>
            </a:r>
            <a:r>
              <a:rPr lang="en-US" sz="2400" b="1" dirty="0" smtClean="0"/>
              <a:t>get + </a:t>
            </a:r>
            <a:r>
              <a:rPr lang="en-US" sz="2400" b="1" dirty="0" smtClean="0">
                <a:solidFill>
                  <a:srgbClr val="00B0F0"/>
                </a:solidFill>
              </a:rPr>
              <a:t>Noun / Pronoun + Participle </a:t>
            </a:r>
          </a:p>
          <a:p>
            <a:pPr marL="0" indent="0">
              <a:buNone/>
            </a:pPr>
            <a:r>
              <a:rPr lang="en-US" sz="2000" b="1" i="1" dirty="0" smtClean="0"/>
              <a:t>Causative complex  </a:t>
            </a:r>
            <a:r>
              <a:rPr lang="en-US" sz="2000" i="1" dirty="0" smtClean="0"/>
              <a:t>(the action is performed not by the subject, but smb else for/instead of  them) has no equivalent in Ukrainian, i.e. the translation can be different</a:t>
            </a:r>
            <a:r>
              <a:rPr lang="uk-UA" sz="2000" i="1" dirty="0" smtClean="0"/>
              <a:t>:</a:t>
            </a:r>
          </a:p>
          <a:p>
            <a:pPr marL="358775" indent="0">
              <a:buNone/>
            </a:pPr>
            <a:r>
              <a:rPr lang="en-US" sz="2000" i="1" dirty="0" smtClean="0"/>
              <a:t>I </a:t>
            </a:r>
            <a:r>
              <a:rPr lang="en-US" sz="2000" i="1" u="sng" dirty="0" smtClean="0"/>
              <a:t>have my hair cut</a:t>
            </a:r>
            <a:r>
              <a:rPr lang="en-US" sz="2000" i="1" dirty="0" smtClean="0"/>
              <a:t> every month. &gt;&gt; </a:t>
            </a:r>
            <a:r>
              <a:rPr lang="uk-UA" sz="2000" i="1" dirty="0"/>
              <a:t> </a:t>
            </a:r>
            <a:r>
              <a:rPr lang="uk-UA" sz="2000" i="1" dirty="0" smtClean="0"/>
              <a:t>Я </a:t>
            </a:r>
            <a:r>
              <a:rPr lang="uk-UA" sz="2000" i="1" u="sng" dirty="0" smtClean="0"/>
              <a:t>роблю стрижку </a:t>
            </a:r>
            <a:r>
              <a:rPr lang="uk-UA" sz="2000" i="1" dirty="0" smtClean="0"/>
              <a:t>щомісяця.</a:t>
            </a:r>
            <a:endParaRPr lang="en-US" sz="2000" i="1" dirty="0" smtClean="0"/>
          </a:p>
          <a:p>
            <a:pPr marL="358775" indent="0">
              <a:buNone/>
            </a:pPr>
            <a:r>
              <a:rPr lang="en-US" sz="2000" i="1" dirty="0" smtClean="0"/>
              <a:t>We </a:t>
            </a:r>
            <a:r>
              <a:rPr lang="en-US" sz="2000" i="1" dirty="0"/>
              <a:t>must treat this as a </a:t>
            </a:r>
            <a:r>
              <a:rPr lang="en-US" sz="2000" i="1" dirty="0" smtClean="0"/>
              <a:t>national </a:t>
            </a:r>
            <a:r>
              <a:rPr lang="en-US" sz="2000" i="1" dirty="0"/>
              <a:t>emergency issue and must </a:t>
            </a:r>
            <a:r>
              <a:rPr lang="en-US" sz="2000" i="1" u="sng" dirty="0"/>
              <a:t>get this decision </a:t>
            </a:r>
            <a:r>
              <a:rPr lang="en-US" sz="2000" i="1" u="sng" dirty="0" smtClean="0"/>
              <a:t>reversed</a:t>
            </a:r>
            <a:r>
              <a:rPr lang="en-US" sz="2000" i="1" dirty="0" smtClean="0"/>
              <a:t>.</a:t>
            </a:r>
            <a:r>
              <a:rPr lang="uk-UA" sz="2000" i="1" dirty="0" smtClean="0"/>
              <a:t> </a:t>
            </a:r>
            <a:r>
              <a:rPr lang="en-US" sz="2000" i="1" dirty="0" smtClean="0"/>
              <a:t>&gt;&gt; </a:t>
            </a:r>
            <a:r>
              <a:rPr lang="uk-UA" sz="2000" i="1" dirty="0" smtClean="0"/>
              <a:t>Ми </a:t>
            </a:r>
            <a:r>
              <a:rPr lang="uk-UA" sz="2000" i="1" dirty="0"/>
              <a:t>маємо розглядати це як надзвичайно важливе </a:t>
            </a:r>
            <a:r>
              <a:rPr lang="uk-UA" sz="2000" i="1" dirty="0" smtClean="0"/>
              <a:t>питання </a:t>
            </a:r>
            <a:r>
              <a:rPr lang="uk-UA" sz="2000" i="1" dirty="0"/>
              <a:t>для країни і повинні </a:t>
            </a:r>
            <a:r>
              <a:rPr lang="uk-UA" sz="2000" i="1" u="sng" dirty="0" smtClean="0"/>
              <a:t>домагатися </a:t>
            </a:r>
            <a:r>
              <a:rPr lang="uk-UA" sz="2000" i="1" u="sng" dirty="0"/>
              <a:t>зміни рішення</a:t>
            </a:r>
            <a:r>
              <a:rPr lang="uk-UA" sz="2000" i="1" dirty="0"/>
              <a:t>.</a:t>
            </a:r>
          </a:p>
          <a:p>
            <a:pPr marL="0" indent="0">
              <a:buNone/>
            </a:pP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014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Translating the sentences with the </a:t>
            </a:r>
            <a:r>
              <a:rPr lang="en-US" sz="3200" b="1" dirty="0" smtClean="0">
                <a:solidFill>
                  <a:srgbClr val="FF0000"/>
                </a:solidFill>
              </a:rPr>
              <a:t>Causative Participial </a:t>
            </a:r>
            <a:r>
              <a:rPr lang="en-US" sz="3200" b="1" dirty="0">
                <a:solidFill>
                  <a:srgbClr val="FF0000"/>
                </a:solidFill>
              </a:rPr>
              <a:t>Complex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US" sz="2000" dirty="0"/>
              <a:t>We have our clothes dry-cleaned once a month.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I </a:t>
            </a:r>
            <a:r>
              <a:rPr lang="en-US" sz="2000" dirty="0"/>
              <a:t>will have another key made tomorrow.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Jake </a:t>
            </a:r>
            <a:r>
              <a:rPr lang="en-US" sz="2000" dirty="0"/>
              <a:t>had his groceries delivered two hours ago.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I </a:t>
            </a:r>
            <a:r>
              <a:rPr lang="en-US" sz="2000" dirty="0"/>
              <a:t>am going to have my blood tested</a:t>
            </a:r>
            <a:r>
              <a:rPr lang="en-US" sz="2000" dirty="0" smtClean="0"/>
              <a:t>.</a:t>
            </a:r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I </a:t>
            </a:r>
            <a:r>
              <a:rPr lang="en-US" sz="2000" dirty="0"/>
              <a:t>had my luggage stolen at the airport 5 minutes ago.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I </a:t>
            </a:r>
            <a:r>
              <a:rPr lang="en-US" sz="2000" dirty="0"/>
              <a:t>had my nose broken in the fight.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Mr</a:t>
            </a:r>
            <a:r>
              <a:rPr lang="en-US" sz="2000" dirty="0"/>
              <a:t>. Graham is going to get his car fixed.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were getting our windows replaced yesterday at 11 a.m. </a:t>
            </a:r>
            <a:endParaRPr lang="en-US" sz="2000" dirty="0" smtClean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The company had its computer equipment confiscated.</a:t>
            </a:r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My </a:t>
            </a:r>
            <a:r>
              <a:rPr lang="en-US" sz="2000" dirty="0"/>
              <a:t>friend has just had a telephone installed in his office.</a:t>
            </a:r>
            <a:endParaRPr lang="uk-UA" sz="2000" dirty="0"/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I need to get my nails done.</a:t>
            </a:r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Our neighbours are having a new house built.</a:t>
            </a:r>
          </a:p>
          <a:p>
            <a:pPr marL="358775" indent="-358775">
              <a:buFont typeface="+mj-lt"/>
              <a:buAutoNum type="arabicPeriod"/>
            </a:pPr>
            <a:r>
              <a:rPr lang="en-US" sz="2000" dirty="0" smtClean="0"/>
              <a:t>Doctors say you should have your eyes tested every two years</a:t>
            </a:r>
            <a:r>
              <a:rPr lang="en-US" sz="2000" i="1" dirty="0" smtClean="0"/>
              <a:t>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18403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Ways of translating the </a:t>
            </a:r>
            <a:r>
              <a:rPr lang="en-US" sz="3200" b="1" dirty="0" smtClean="0">
                <a:solidFill>
                  <a:srgbClr val="FF0000"/>
                </a:solidFill>
              </a:rPr>
              <a:t>participial complexes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97666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S </a:t>
            </a:r>
            <a:r>
              <a:rPr lang="en-US" sz="2800" b="1" dirty="0"/>
              <a:t>+ </a:t>
            </a:r>
            <a:r>
              <a:rPr lang="en-US" sz="2800" b="1" dirty="0" smtClean="0"/>
              <a:t>P in the Passive Voice </a:t>
            </a:r>
            <a:r>
              <a:rPr lang="en-US" sz="2800" b="1" dirty="0" smtClean="0">
                <a:solidFill>
                  <a:srgbClr val="00B0F0"/>
                </a:solidFill>
              </a:rPr>
              <a:t>+Participle</a:t>
            </a:r>
            <a:endParaRPr lang="en-US" sz="2800" b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err="1" smtClean="0"/>
              <a:t>Cf</a:t>
            </a:r>
            <a:r>
              <a:rPr lang="en-US" sz="2000" i="1" dirty="0" smtClean="0"/>
              <a:t>: 	</a:t>
            </a:r>
            <a:r>
              <a:rPr lang="en-US" sz="2000" i="1" u="sng" dirty="0" smtClean="0"/>
              <a:t>He</a:t>
            </a:r>
            <a:r>
              <a:rPr lang="en-US" sz="2000" i="1" dirty="0" smtClean="0"/>
              <a:t> </a:t>
            </a:r>
            <a:r>
              <a:rPr lang="en-US" sz="2000" i="1" dirty="0"/>
              <a:t>was heard </a:t>
            </a:r>
            <a:r>
              <a:rPr lang="en-US" sz="2000" i="1" u="sng" dirty="0"/>
              <a:t>to sing</a:t>
            </a:r>
            <a:r>
              <a:rPr lang="en-US" sz="2000" i="1" dirty="0"/>
              <a:t>.	</a:t>
            </a:r>
            <a:r>
              <a:rPr lang="uk-UA" sz="2000" i="1" dirty="0"/>
              <a:t>Чули, </a:t>
            </a:r>
            <a:r>
              <a:rPr lang="uk-UA" sz="2000" i="1" u="sng" dirty="0"/>
              <a:t>що</a:t>
            </a:r>
            <a:r>
              <a:rPr lang="uk-UA" sz="2000" i="1" dirty="0"/>
              <a:t> він співав.</a:t>
            </a:r>
            <a:endParaRPr lang="uk-UA" sz="2000" dirty="0"/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uk-UA" sz="2000" i="1" u="sng" dirty="0" smtClean="0"/>
              <a:t>Не</a:t>
            </a:r>
            <a:r>
              <a:rPr lang="uk-UA" sz="2000" i="1" dirty="0" smtClean="0"/>
              <a:t> </a:t>
            </a:r>
            <a:r>
              <a:rPr lang="en-US" sz="2000" i="1" dirty="0"/>
              <a:t>was heard </a:t>
            </a:r>
            <a:r>
              <a:rPr lang="en-US" sz="2000" i="1" u="sng" dirty="0"/>
              <a:t>singing</a:t>
            </a:r>
            <a:r>
              <a:rPr lang="en-US" sz="2000" i="1" dirty="0"/>
              <a:t>.	</a:t>
            </a:r>
            <a:r>
              <a:rPr lang="uk-UA" sz="2000" i="1" dirty="0"/>
              <a:t>Чули, </a:t>
            </a:r>
            <a:r>
              <a:rPr lang="uk-UA" sz="2000" i="1" u="sng" dirty="0"/>
              <a:t>як/коли</a:t>
            </a:r>
            <a:r>
              <a:rPr lang="uk-UA" sz="2000" i="1" dirty="0"/>
              <a:t> він співав.</a:t>
            </a:r>
            <a:endParaRPr lang="uk-UA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b="1" i="1" dirty="0" smtClean="0"/>
              <a:t>The Subjective Participial Complex  </a:t>
            </a:r>
            <a:r>
              <a:rPr lang="en-US" sz="2000" i="1" dirty="0" smtClean="0"/>
              <a:t>&gt;&gt; Ukrainian </a:t>
            </a:r>
            <a:r>
              <a:rPr lang="en-US" sz="2000" dirty="0"/>
              <a:t>subordinate clause beginning with </a:t>
            </a:r>
            <a:r>
              <a:rPr lang="ru-RU" sz="2000" i="1" dirty="0" err="1" smtClean="0"/>
              <a:t>що</a:t>
            </a:r>
            <a:r>
              <a:rPr lang="uk-UA" sz="2000" dirty="0" smtClean="0"/>
              <a:t> </a:t>
            </a:r>
            <a:r>
              <a:rPr lang="en-US" sz="2000" dirty="0" smtClean="0"/>
              <a:t>&amp;</a:t>
            </a:r>
            <a:r>
              <a:rPr lang="ru-RU" sz="2000" i="1" dirty="0" smtClean="0"/>
              <a:t> </a:t>
            </a:r>
            <a:r>
              <a:rPr lang="ru-RU" sz="2000" i="1" dirty="0"/>
              <a:t>як</a:t>
            </a:r>
            <a:r>
              <a:rPr lang="ru-RU" sz="2000" i="1" dirty="0" smtClean="0"/>
              <a:t>:</a:t>
            </a:r>
            <a:endParaRPr lang="en-US" sz="2000" i="1" dirty="0" smtClean="0"/>
          </a:p>
          <a:p>
            <a:pPr marL="358775" indent="0">
              <a:buNone/>
            </a:pPr>
            <a:r>
              <a:rPr lang="en-US" sz="2000" i="1" dirty="0"/>
              <a:t>One evening </a:t>
            </a:r>
            <a:r>
              <a:rPr lang="en-US" sz="2000" i="1" u="sng" dirty="0"/>
              <a:t>he</a:t>
            </a:r>
            <a:r>
              <a:rPr lang="en-US" sz="2000" i="1" dirty="0"/>
              <a:t> was seen </a:t>
            </a:r>
            <a:r>
              <a:rPr lang="en-US" sz="2000" i="1" u="sng" dirty="0"/>
              <a:t>going</a:t>
            </a:r>
            <a:r>
              <a:rPr lang="en-US" sz="2000" i="1" dirty="0"/>
              <a:t> </a:t>
            </a:r>
            <a:r>
              <a:rPr lang="en-US" sz="2000" i="1" u="sng" dirty="0"/>
              <a:t>into</a:t>
            </a:r>
            <a:r>
              <a:rPr lang="en-US" sz="2000" i="1" dirty="0"/>
              <a:t> this very house, but was never seen </a:t>
            </a:r>
            <a:r>
              <a:rPr lang="en-US" sz="2000" i="1" u="sng" dirty="0"/>
              <a:t>coming</a:t>
            </a:r>
            <a:r>
              <a:rPr lang="en-US" sz="2000" i="1" dirty="0"/>
              <a:t> </a:t>
            </a:r>
            <a:r>
              <a:rPr lang="en-US" sz="2000" i="1" u="sng" dirty="0"/>
              <a:t>out</a:t>
            </a:r>
            <a:r>
              <a:rPr lang="en-US" sz="2000" i="1" dirty="0"/>
              <a:t> of it. (</a:t>
            </a:r>
            <a:r>
              <a:rPr lang="en-US" sz="2000" i="1" dirty="0" err="1"/>
              <a:t>J.K</a:t>
            </a:r>
            <a:r>
              <a:rPr lang="en-US" sz="2000" i="1" dirty="0" smtClean="0"/>
              <a:t>.</a:t>
            </a:r>
            <a:r>
              <a:rPr lang="uk-UA" sz="2000" i="1" dirty="0" smtClean="0"/>
              <a:t> </a:t>
            </a:r>
            <a:r>
              <a:rPr lang="en-US" sz="2000" i="1" dirty="0" smtClean="0"/>
              <a:t>Jerome) &gt;&gt; </a:t>
            </a:r>
            <a:r>
              <a:rPr lang="uk-UA" sz="2000" i="1" dirty="0" smtClean="0"/>
              <a:t>Бачили, як він одного вечора </a:t>
            </a:r>
            <a:r>
              <a:rPr lang="uk-UA" sz="2000" i="1" u="sng" dirty="0" smtClean="0"/>
              <a:t>заходив</a:t>
            </a:r>
            <a:r>
              <a:rPr lang="uk-UA" sz="2000" i="1" dirty="0" smtClean="0"/>
              <a:t> у цей самий будинок, але не бачили, як він із нього </a:t>
            </a:r>
            <a:r>
              <a:rPr lang="uk-UA" sz="2000" i="1" u="sng" dirty="0" smtClean="0"/>
              <a:t>виходив</a:t>
            </a:r>
            <a:r>
              <a:rPr lang="uk-UA" sz="2000" i="1" dirty="0" smtClean="0"/>
              <a:t>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4818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Translating the sentences with the </a:t>
            </a:r>
            <a:r>
              <a:rPr lang="en-US" sz="3200" b="1" dirty="0" smtClean="0">
                <a:solidFill>
                  <a:srgbClr val="FF0000"/>
                </a:solidFill>
              </a:rPr>
              <a:t>Subjective Participial </a:t>
            </a:r>
            <a:r>
              <a:rPr lang="en-US" sz="3200" b="1" dirty="0">
                <a:solidFill>
                  <a:srgbClr val="FF0000"/>
                </a:solidFill>
              </a:rPr>
              <a:t>Complex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/>
          <a:lstStyle/>
          <a:p>
            <a:pPr marL="542925" lvl="6" indent="-542925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/>
              <a:t>car was seen moving fast along the street.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Through the open window a piano was heard being played.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He is in hospital and his condition is reported as being very serious.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A score of young heads were seen peering out of the narrow window.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When the car was heard approaching, the people fled any­where to avoid the police.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In his novel she is shown doing a lot for other people.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Soon she may have found the note because she was seen look­ing through the magazine.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When I rang the bell, a dog could be heard barking in the hall.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In his talk with my father the visitor was heard mentioning some accident.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She was seen listening to him trying to catch every word.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The painter was found putting the finishing touches to a pic­ture of a </a:t>
            </a:r>
            <a:r>
              <a:rPr lang="en-US" sz="1800" dirty="0" err="1"/>
              <a:t>beggarman</a:t>
            </a:r>
            <a:r>
              <a:rPr lang="en-US" sz="1800" dirty="0"/>
              <a:t>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The beggar himself was seen standing on a raised platform in the corner of the studio.</a:t>
            </a:r>
            <a:endParaRPr lang="uk-UA" sz="1800" dirty="0"/>
          </a:p>
          <a:p>
            <a:pPr marL="542925" lvl="6" indent="-542925">
              <a:buFont typeface="+mj-lt"/>
              <a:buAutoNum type="arabicPeriod"/>
            </a:pPr>
            <a:r>
              <a:rPr lang="en-US" sz="1800" dirty="0"/>
              <a:t>Clare's footsteps were heard crossing the room.</a:t>
            </a:r>
            <a:endParaRPr lang="uk-UA" sz="1800" dirty="0"/>
          </a:p>
          <a:p>
            <a:pPr marL="0" indent="0">
              <a:buNone/>
            </a:pP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642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Translating the Nominative  Absolute Participial Complex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8964488" cy="56166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Subject 2</a:t>
            </a:r>
            <a:r>
              <a:rPr lang="uk-UA" sz="2400" b="1" dirty="0" smtClean="0">
                <a:solidFill>
                  <a:srgbClr val="00B0F0"/>
                </a:solidFill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 +</a:t>
            </a:r>
            <a:r>
              <a:rPr lang="uk-UA" sz="2400" b="1" dirty="0" smtClean="0">
                <a:solidFill>
                  <a:srgbClr val="00B0F0"/>
                </a:solidFill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 Participle	,	 S1 + P1 </a:t>
            </a:r>
          </a:p>
          <a:p>
            <a:pPr marL="0" indent="0">
              <a:buNone/>
            </a:pPr>
            <a:r>
              <a:rPr lang="en-US" sz="1800" b="1" i="1" dirty="0" smtClean="0"/>
              <a:t>Noun in the Common Case 		</a:t>
            </a:r>
            <a:r>
              <a:rPr lang="uk-UA" sz="1800" b="1" i="1" dirty="0" smtClean="0"/>
              <a:t>	        ! </a:t>
            </a:r>
            <a:r>
              <a:rPr lang="en-US" sz="1800" b="1" i="1" dirty="0" smtClean="0"/>
              <a:t>comma</a:t>
            </a:r>
            <a:r>
              <a:rPr lang="uk-UA" sz="1800" b="1" i="1" dirty="0"/>
              <a:t>!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 smtClean="0"/>
              <a:t>Pronoun in the Nominative Case</a:t>
            </a:r>
          </a:p>
          <a:p>
            <a:pPr marL="0" indent="0">
              <a:buNone/>
            </a:pPr>
            <a:r>
              <a:rPr lang="en-US" sz="2000" b="1" dirty="0" smtClean="0"/>
              <a:t>The Nominative Absolute Participial </a:t>
            </a:r>
            <a:r>
              <a:rPr lang="en-US" sz="2000" b="1" dirty="0"/>
              <a:t>Complex </a:t>
            </a:r>
            <a:r>
              <a:rPr lang="en-US" sz="2000" dirty="0" smtClean="0"/>
              <a:t>&gt;&gt; Ukrainian 1) subordinate clause beginning with </a:t>
            </a:r>
            <a:r>
              <a:rPr lang="uk-UA" sz="2000" dirty="0" smtClean="0"/>
              <a:t>оскільки</a:t>
            </a:r>
            <a:r>
              <a:rPr lang="uk-UA" sz="2000" dirty="0"/>
              <a:t>, бо, після того як, коли, якщо і, якщо, </a:t>
            </a:r>
            <a:r>
              <a:rPr lang="uk-UA" sz="2000" dirty="0" smtClean="0"/>
              <a:t>причому</a:t>
            </a:r>
            <a:r>
              <a:rPr lang="en-US" sz="2000" dirty="0" smtClean="0"/>
              <a:t>; </a:t>
            </a:r>
            <a:r>
              <a:rPr lang="uk-UA" sz="2000" dirty="0" smtClean="0"/>
              <a:t> </a:t>
            </a:r>
            <a:r>
              <a:rPr lang="en-US" sz="2000" dirty="0" smtClean="0"/>
              <a:t>2) a nominal phrase; 3</a:t>
            </a:r>
            <a:r>
              <a:rPr lang="uk-UA" sz="2000" dirty="0" smtClean="0"/>
              <a:t>) </a:t>
            </a:r>
            <a:r>
              <a:rPr lang="en-US" sz="2000" dirty="0" smtClean="0"/>
              <a:t>a separate sentence</a:t>
            </a:r>
            <a:r>
              <a:rPr lang="uk-UA" sz="2000" dirty="0" smtClean="0"/>
              <a:t>; </a:t>
            </a:r>
            <a:r>
              <a:rPr lang="en-US" sz="2000" dirty="0" smtClean="0"/>
              <a:t>4</a:t>
            </a:r>
            <a:r>
              <a:rPr lang="uk-UA" sz="2000" dirty="0" smtClean="0"/>
              <a:t>) </a:t>
            </a:r>
            <a:r>
              <a:rPr lang="en-US" sz="2000" dirty="0" err="1" smtClean="0"/>
              <a:t>diiepryslivnyk</a:t>
            </a:r>
            <a:r>
              <a:rPr lang="en-US" sz="2000" dirty="0" smtClean="0"/>
              <a:t> construction</a:t>
            </a:r>
            <a:endParaRPr lang="uk-UA" sz="2000" dirty="0"/>
          </a:p>
          <a:p>
            <a:pPr marL="358775" indent="0">
              <a:buNone/>
            </a:pPr>
            <a:r>
              <a:rPr lang="en-US" sz="2000" i="1" u="sng" dirty="0"/>
              <a:t>My colleague being away,</a:t>
            </a:r>
            <a:r>
              <a:rPr lang="en-US" sz="2000" i="1" dirty="0"/>
              <a:t> I had to take the decision </a:t>
            </a:r>
            <a:r>
              <a:rPr lang="en-US" sz="2000" i="1" dirty="0" smtClean="0"/>
              <a:t>myself. &gt;&gt; </a:t>
            </a:r>
            <a:r>
              <a:rPr lang="uk-UA" sz="2000" i="1" dirty="0" smtClean="0"/>
              <a:t>Оскільки </a:t>
            </a:r>
            <a:r>
              <a:rPr lang="uk-UA" sz="2000" i="1" dirty="0"/>
              <a:t>мій колега був відсутній, мені довелося </a:t>
            </a:r>
            <a:r>
              <a:rPr lang="uk-UA" sz="2000" i="1" dirty="0" smtClean="0"/>
              <a:t>самому </a:t>
            </a:r>
            <a:r>
              <a:rPr lang="uk-UA" sz="2000" i="1" dirty="0"/>
              <a:t>приймати рішення.</a:t>
            </a:r>
          </a:p>
          <a:p>
            <a:pPr marL="358775" indent="0">
              <a:buNone/>
            </a:pPr>
            <a:r>
              <a:rPr lang="en-US" sz="2000" i="1" u="sng" dirty="0" smtClean="0"/>
              <a:t>The </a:t>
            </a:r>
            <a:r>
              <a:rPr lang="en-US" sz="2000" i="1" u="sng" dirty="0"/>
              <a:t>signal given</a:t>
            </a:r>
            <a:r>
              <a:rPr lang="en-US" sz="2000" i="1" dirty="0"/>
              <a:t>, the rocket starts immediately</a:t>
            </a:r>
            <a:r>
              <a:rPr lang="en-US" sz="2000" i="1" dirty="0" smtClean="0"/>
              <a:t>. &gt;&gt;  </a:t>
            </a:r>
            <a:r>
              <a:rPr lang="uk-UA" sz="2000" i="1" dirty="0" smtClean="0"/>
              <a:t>Як </a:t>
            </a:r>
            <a:r>
              <a:rPr lang="uk-UA" sz="2000" i="1" dirty="0"/>
              <a:t>тільки подається сигнал, відразу ж відбувається запуск ракети</a:t>
            </a:r>
            <a:r>
              <a:rPr lang="uk-UA" sz="2000" i="1" dirty="0" smtClean="0"/>
              <a:t>.</a:t>
            </a:r>
            <a:endParaRPr lang="en-US" sz="2000" i="1" dirty="0" smtClean="0"/>
          </a:p>
          <a:p>
            <a:pPr marL="358775" indent="0">
              <a:buNone/>
            </a:pPr>
            <a:r>
              <a:rPr lang="en-US" sz="2000" i="1" dirty="0" smtClean="0"/>
              <a:t> </a:t>
            </a:r>
            <a:r>
              <a:rPr lang="en-US" sz="2000" i="1" u="sng" dirty="0"/>
              <a:t>Weather permitting,</a:t>
            </a:r>
            <a:r>
              <a:rPr lang="en-US" sz="2000" i="1" dirty="0"/>
              <a:t> the astronomer will proceed with his observations. &gt;&gt; </a:t>
            </a:r>
            <a:r>
              <a:rPr lang="uk-UA" sz="2000" i="1" dirty="0" smtClean="0"/>
              <a:t>За сприятливої погоди </a:t>
            </a:r>
            <a:r>
              <a:rPr lang="uk-UA" sz="2000" i="1" dirty="0"/>
              <a:t>астроном продовжить свої спостереження</a:t>
            </a:r>
            <a:r>
              <a:rPr lang="uk-UA" sz="2000" i="1" dirty="0" smtClean="0"/>
              <a:t>.</a:t>
            </a:r>
            <a:endParaRPr lang="en-US" sz="2000" i="1" dirty="0" smtClean="0"/>
          </a:p>
          <a:p>
            <a:pPr marL="358775" lvl="0" indent="0">
              <a:buNone/>
            </a:pPr>
            <a:r>
              <a:rPr lang="en-US" sz="2000" i="1" dirty="0"/>
              <a:t>Peter worked quickly and carefully</a:t>
            </a:r>
            <a:r>
              <a:rPr lang="en-US" sz="2000" i="1" u="sng" dirty="0"/>
              <a:t>, his colleagues looking at him silently</a:t>
            </a:r>
            <a:r>
              <a:rPr lang="en-US" sz="2000" i="1" dirty="0" smtClean="0"/>
              <a:t>.  &gt;&gt; </a:t>
            </a:r>
            <a:r>
              <a:rPr lang="uk-UA" sz="2000" i="1" dirty="0" smtClean="0"/>
              <a:t>Пітер </a:t>
            </a:r>
            <a:r>
              <a:rPr lang="uk-UA" sz="2000" i="1" dirty="0"/>
              <a:t>працював швидко і уваж­но</a:t>
            </a:r>
            <a:r>
              <a:rPr lang="uk-UA" sz="2000" i="1" u="sng" dirty="0"/>
              <a:t>, а його колеги мовчки на нього дивились</a:t>
            </a:r>
            <a:r>
              <a:rPr lang="uk-UA" sz="2000" i="1" dirty="0" smtClean="0"/>
              <a:t>.</a:t>
            </a:r>
            <a:endParaRPr lang="en-US" sz="2000" i="1" dirty="0" smtClean="0"/>
          </a:p>
          <a:p>
            <a:pPr marL="358775" lvl="0" indent="0">
              <a:buNone/>
            </a:pPr>
            <a:r>
              <a:rPr lang="en-US" sz="2000" i="1" u="sng" dirty="0"/>
              <a:t>This job done</a:t>
            </a:r>
            <a:r>
              <a:rPr lang="en-US" sz="2000" i="1" dirty="0"/>
              <a:t>, they continued discussing their current affairs</a:t>
            </a:r>
            <a:r>
              <a:rPr lang="en-US" sz="2000" i="1" dirty="0" smtClean="0"/>
              <a:t>. &gt;&gt; </a:t>
            </a:r>
            <a:r>
              <a:rPr lang="uk-UA" sz="2000" i="1" u="sng" dirty="0" smtClean="0"/>
              <a:t>Зробивши </a:t>
            </a:r>
            <a:r>
              <a:rPr lang="uk-UA" sz="2000" i="1" u="sng" dirty="0"/>
              <a:t>це, </a:t>
            </a:r>
            <a:r>
              <a:rPr lang="uk-UA" sz="2000" i="1" dirty="0"/>
              <a:t>вони продовжи­ли обговорення поточних справ.</a:t>
            </a:r>
          </a:p>
          <a:p>
            <a:pPr marL="358775" indent="0">
              <a:buNone/>
            </a:pPr>
            <a:endParaRPr lang="uk-UA" sz="2000" i="1" dirty="0"/>
          </a:p>
          <a:p>
            <a:pPr marL="0" indent="0">
              <a:buNone/>
            </a:pP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7256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4.0"/>
  <p:tag name="TPVERSION" val="2008"/>
  <p:tag name="PPVERSION" val="14.0"/>
  <p:tag name="TPFULLVERSION" val="4.5.1.2243"/>
  <p:tag name="DELIMITERS" val="3.1"/>
  <p:tag name="TASKPANEKEY" val="04e5ee4c-db4b-4326-abf6-1b5702d4d113"/>
  <p:tag name="SHOWBARVISIBLE" val="True"/>
  <p:tag name="EXPANDSHOWBAR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0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Презентация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Презентация2</Template>
  <TotalTime>36413</TotalTime>
  <Words>911</Words>
  <Application>Microsoft Office PowerPoint</Application>
  <PresentationFormat>Экран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Презентация2</vt:lpstr>
      <vt:lpstr>Practice of  Translation</vt:lpstr>
      <vt:lpstr>Objectives</vt:lpstr>
      <vt:lpstr>Ways of translating the participial complexes</vt:lpstr>
      <vt:lpstr>Translating the sentences with the Objective Participial Complex</vt:lpstr>
      <vt:lpstr>Ways of translating the participial complexes</vt:lpstr>
      <vt:lpstr>Translating the sentences with the Causative Participial Complex</vt:lpstr>
      <vt:lpstr>Ways of translating the participial complexes</vt:lpstr>
      <vt:lpstr>Translating the sentences with the Subjective Participial Complex</vt:lpstr>
      <vt:lpstr>Translating the Nominative  Absolute Participial Complex</vt:lpstr>
      <vt:lpstr>Translating the sentences with the Absolute  Participial Complex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and Practice of  Translation</dc:title>
  <dc:creator>Lira</dc:creator>
  <cp:lastModifiedBy>Lira</cp:lastModifiedBy>
  <cp:revision>209</cp:revision>
  <dcterms:created xsi:type="dcterms:W3CDTF">2023-02-01T16:54:54Z</dcterms:created>
  <dcterms:modified xsi:type="dcterms:W3CDTF">2023-04-14T12:20:10Z</dcterms:modified>
</cp:coreProperties>
</file>