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</p:sldIdLst>
  <p:sldSz cx="9144000" cy="6858000" type="screen4x3"/>
  <p:notesSz cx="6858000" cy="9144000"/>
  <p:custDataLst>
    <p:tags r:id="rId12"/>
  </p:custDataLst>
  <p:defaultTextStyle>
    <a:defPPr>
      <a:defRPr lang="uk-U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0" autoAdjust="0"/>
    <p:restoredTop sz="94660"/>
  </p:normalViewPr>
  <p:slideViewPr>
    <p:cSldViewPr>
      <p:cViewPr varScale="1">
        <p:scale>
          <a:sx n="75" d="100"/>
          <a:sy n="75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EAE76-F61D-4E24-8906-2E6242777EFC}" type="datetimeFigureOut">
              <a:rPr lang="uk-UA"/>
              <a:pPr>
                <a:defRPr/>
              </a:pPr>
              <a:t>16.03.2023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74031-C7A3-479A-9854-758240447181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700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69AD94-3DF0-446B-8B01-8AA4A056DA50}" type="datetimeFigureOut">
              <a:rPr lang="uk-UA"/>
              <a:pPr>
                <a:defRPr/>
              </a:pPr>
              <a:t>16.03.2023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7FCF-73F6-4C87-975C-3A2B0C7F4A3B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2995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C154B-72E9-4DC3-A540-935B2CD1785E}" type="datetimeFigureOut">
              <a:rPr lang="uk-UA"/>
              <a:pPr>
                <a:defRPr/>
              </a:pPr>
              <a:t>16.03.2023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3AE34-D41A-45A0-BD0D-C4DEA747B7EF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3492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2EDC3-8803-4742-B256-54F23E157191}" type="datetimeFigureOut">
              <a:rPr lang="uk-UA"/>
              <a:pPr>
                <a:defRPr/>
              </a:pPr>
              <a:t>16.03.2023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25F63-4229-4C66-B8A2-EB37D7C64624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737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00C43C-E68D-4349-AC1D-DADE6ED7DF48}" type="datetimeFigureOut">
              <a:rPr lang="uk-UA"/>
              <a:pPr>
                <a:defRPr/>
              </a:pPr>
              <a:t>16.03.2023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506B3-DE0E-43E7-A5B6-94854E0FCAB0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408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FD8D6-C350-4720-A908-8DFC570D8E72}" type="datetimeFigureOut">
              <a:rPr lang="uk-UA"/>
              <a:pPr>
                <a:defRPr/>
              </a:pPr>
              <a:t>16.03.2023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163F1-5D60-47FD-9CCF-0E8BF0D169F7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095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4B4D4E-7A49-4BA5-9C78-8A36A769D625}" type="datetimeFigureOut">
              <a:rPr lang="uk-UA"/>
              <a:pPr>
                <a:defRPr/>
              </a:pPr>
              <a:t>16.03.2023</a:t>
            </a:fld>
            <a:endParaRPr lang="uk-UA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0065B-C12E-4B9A-978C-2C3590ACAAC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0087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8E1378-8209-4890-9447-E24E852F2A33}" type="datetimeFigureOut">
              <a:rPr lang="uk-UA"/>
              <a:pPr>
                <a:defRPr/>
              </a:pPr>
              <a:t>16.03.2023</a:t>
            </a:fld>
            <a:endParaRPr lang="uk-UA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3F84-F23E-410D-A64A-CB97821C0FBD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59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992A2-8D91-4728-8101-232AD013A3D3}" type="datetimeFigureOut">
              <a:rPr lang="uk-UA"/>
              <a:pPr>
                <a:defRPr/>
              </a:pPr>
              <a:t>16.03.2023</a:t>
            </a:fld>
            <a:endParaRPr lang="uk-UA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F70D6-9948-42D0-9DE8-E3C241AD428A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571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02639-0F7C-4C89-B0B3-1F63EFD8810E}" type="datetimeFigureOut">
              <a:rPr lang="uk-UA"/>
              <a:pPr>
                <a:defRPr/>
              </a:pPr>
              <a:t>16.03.2023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A7E92-896B-445E-818C-E2B46E215646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903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uk-UA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B5754-19CB-4030-82AE-903E5D7680C2}" type="datetimeFigureOut">
              <a:rPr lang="uk-UA"/>
              <a:pPr>
                <a:defRPr/>
              </a:pPr>
              <a:t>16.03.2023</a:t>
            </a:fld>
            <a:endParaRPr lang="uk-UA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8BA21-B4BE-4654-AF80-22C93AC70665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117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заголовка</a:t>
            </a:r>
            <a:endParaRPr lang="uk-UA" altLang="uk-UA" smtClean="0"/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uk-UA" smtClean="0"/>
              <a:t>Образец текста</a:t>
            </a:r>
          </a:p>
          <a:p>
            <a:pPr lvl="1"/>
            <a:r>
              <a:rPr lang="ru-RU" altLang="uk-UA" smtClean="0"/>
              <a:t>Второй уровень</a:t>
            </a:r>
          </a:p>
          <a:p>
            <a:pPr lvl="2"/>
            <a:r>
              <a:rPr lang="ru-RU" altLang="uk-UA" smtClean="0"/>
              <a:t>Третий уровень</a:t>
            </a:r>
          </a:p>
          <a:p>
            <a:pPr lvl="3"/>
            <a:r>
              <a:rPr lang="ru-RU" altLang="uk-UA" smtClean="0"/>
              <a:t>Четвертый уровень</a:t>
            </a:r>
          </a:p>
          <a:p>
            <a:pPr lvl="4"/>
            <a:r>
              <a:rPr lang="ru-RU" altLang="uk-UA" smtClean="0"/>
              <a:t>Пятый уровень</a:t>
            </a:r>
            <a:endParaRPr lang="uk-UA" altLang="uk-UA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BD8319-6D4A-430B-B079-2096C65A3320}" type="datetimeFigureOut">
              <a:rPr lang="uk-UA"/>
              <a:pPr>
                <a:defRPr/>
              </a:pPr>
              <a:t>16.03.2023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F3BA78F-7CC3-4CA5-9A4C-7BEE3258C5E3}" type="slidenum">
              <a:rPr lang="uk-UA"/>
              <a:pPr>
                <a:defRPr/>
              </a:pPr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Заголовок 1"/>
          <p:cNvSpPr>
            <a:spLocks noGrp="1"/>
          </p:cNvSpPr>
          <p:nvPr>
            <p:ph type="ctrTitle"/>
          </p:nvPr>
        </p:nvSpPr>
        <p:spPr>
          <a:xfrm>
            <a:off x="685800" y="1412776"/>
            <a:ext cx="7772400" cy="3384376"/>
          </a:xfrm>
        </p:spPr>
        <p:txBody>
          <a:bodyPr/>
          <a:lstStyle/>
          <a:p>
            <a:r>
              <a:rPr lang="en-US" altLang="uk-UA" b="1" dirty="0" smtClean="0"/>
              <a:t>Practice of Interpretation and</a:t>
            </a:r>
            <a:br>
              <a:rPr lang="en-US" altLang="uk-UA" b="1" dirty="0" smtClean="0"/>
            </a:br>
            <a:r>
              <a:rPr lang="en-US" altLang="uk-UA" b="1" dirty="0" smtClean="0"/>
              <a:t>Translation</a:t>
            </a:r>
            <a:r>
              <a:rPr lang="uk-UA" altLang="uk-UA" b="1" dirty="0" smtClean="0"/>
              <a:t> </a:t>
            </a:r>
          </a:p>
        </p:txBody>
      </p:sp>
      <p:sp>
        <p:nvSpPr>
          <p:cNvPr id="205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25144"/>
            <a:ext cx="6400800" cy="1800200"/>
          </a:xfrm>
        </p:spPr>
        <p:txBody>
          <a:bodyPr/>
          <a:lstStyle/>
          <a:p>
            <a:endParaRPr lang="en-US" altLang="uk-UA" sz="4000" b="1" dirty="0" smtClean="0">
              <a:solidFill>
                <a:srgbClr val="0070C0"/>
              </a:solidFill>
            </a:endParaRPr>
          </a:p>
          <a:p>
            <a:r>
              <a:rPr lang="en-US" altLang="uk-UA" sz="4000" b="1" dirty="0" smtClean="0">
                <a:solidFill>
                  <a:srgbClr val="0070C0"/>
                </a:solidFill>
              </a:rPr>
              <a:t>Class </a:t>
            </a:r>
            <a:r>
              <a:rPr lang="uk-UA" altLang="uk-UA" sz="4000" b="1" dirty="0" smtClean="0">
                <a:solidFill>
                  <a:srgbClr val="0070C0"/>
                </a:solidFill>
              </a:rPr>
              <a:t>8</a:t>
            </a:r>
            <a:endParaRPr lang="en-US" altLang="uk-UA" sz="4000" b="1" dirty="0" smtClean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84368" y="504455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EL 31/32</a:t>
            </a:r>
            <a:endParaRPr lang="uk-UA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Translate paying attention to grammatical homonyms  </a:t>
            </a:r>
            <a:r>
              <a:rPr lang="en-US" sz="3200" b="1" i="1" dirty="0" smtClean="0">
                <a:solidFill>
                  <a:srgbClr val="FF0000"/>
                </a:solidFill>
              </a:rPr>
              <a:t>it</a:t>
            </a:r>
            <a:r>
              <a:rPr lang="en-US" sz="3200" b="1" dirty="0" smtClean="0">
                <a:solidFill>
                  <a:srgbClr val="FF0000"/>
                </a:solidFill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</a:rPr>
              <a:t>one</a:t>
            </a:r>
            <a:r>
              <a:rPr lang="en-US" sz="3200" b="1" dirty="0" smtClean="0">
                <a:solidFill>
                  <a:srgbClr val="FF0000"/>
                </a:solidFill>
              </a:rPr>
              <a:t>, </a:t>
            </a:r>
            <a:r>
              <a:rPr lang="en-US" sz="3200" b="1" i="1" dirty="0" smtClean="0">
                <a:solidFill>
                  <a:srgbClr val="FF0000"/>
                </a:solidFill>
              </a:rPr>
              <a:t>that</a:t>
            </a:r>
            <a:endParaRPr lang="uk-UA" sz="3200" b="1" i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573325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B0F0"/>
                </a:solidFill>
              </a:rPr>
              <a:t>A</a:t>
            </a:r>
            <a:r>
              <a:rPr lang="en-US" sz="2000" dirty="0" smtClean="0"/>
              <a:t> building to meet in one wasn’t enough, they wanted to own </a:t>
            </a:r>
            <a:r>
              <a:rPr lang="en-US" sz="2000" dirty="0" smtClean="0">
                <a:solidFill>
                  <a:srgbClr val="00B0F0"/>
                </a:solidFill>
              </a:rPr>
              <a:t>one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solidFill>
                  <a:srgbClr val="00B0F0"/>
                </a:solidFill>
              </a:rPr>
              <a:t>It</a:t>
            </a:r>
            <a:r>
              <a:rPr lang="en-US" sz="2000" dirty="0" smtClean="0"/>
              <a:t> is little wonder </a:t>
            </a:r>
            <a:r>
              <a:rPr lang="en-US" sz="2000" dirty="0" smtClean="0">
                <a:solidFill>
                  <a:srgbClr val="00B0F0"/>
                </a:solidFill>
              </a:rPr>
              <a:t>that</a:t>
            </a:r>
            <a:r>
              <a:rPr lang="en-US" sz="2000" dirty="0" smtClean="0"/>
              <a:t> the Nile, like the sun, was a deity to the ancient Egyptians.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Foreign-owned firms are offered the same incentives by the Government as British-owned </a:t>
            </a:r>
            <a:r>
              <a:rPr lang="en-US" sz="2000" dirty="0" smtClean="0">
                <a:solidFill>
                  <a:srgbClr val="00B0F0"/>
                </a:solidFill>
              </a:rPr>
              <a:t>ones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Since </a:t>
            </a:r>
            <a:r>
              <a:rPr lang="en-US" sz="2000" dirty="0" smtClean="0">
                <a:solidFill>
                  <a:srgbClr val="00B0F0"/>
                </a:solidFill>
              </a:rPr>
              <a:t>it</a:t>
            </a:r>
            <a:r>
              <a:rPr lang="en-US" sz="2000" dirty="0" smtClean="0"/>
              <a:t> started, the program has continued to be </a:t>
            </a:r>
            <a:r>
              <a:rPr lang="en-US" sz="2000" dirty="0" smtClean="0">
                <a:solidFill>
                  <a:srgbClr val="00B0F0"/>
                </a:solidFill>
              </a:rPr>
              <a:t>one</a:t>
            </a:r>
            <a:r>
              <a:rPr lang="en-US" sz="2000" dirty="0" smtClean="0"/>
              <a:t> of the most popular TV shows.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To join the fitness club </a:t>
            </a:r>
            <a:r>
              <a:rPr lang="en-US" sz="2000" dirty="0" smtClean="0">
                <a:solidFill>
                  <a:srgbClr val="00B0F0"/>
                </a:solidFill>
              </a:rPr>
              <a:t>one</a:t>
            </a:r>
            <a:r>
              <a:rPr lang="en-US" sz="2000" dirty="0" smtClean="0"/>
              <a:t> needs a certificate from a doctor.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most famous building in </a:t>
            </a:r>
            <a:r>
              <a:rPr lang="en-US" sz="2000" dirty="0"/>
              <a:t>A</a:t>
            </a:r>
            <a:r>
              <a:rPr lang="en-US" sz="2000" dirty="0" smtClean="0"/>
              <a:t>ustralia is the Sydney Opera House. </a:t>
            </a:r>
            <a:r>
              <a:rPr lang="en-US" sz="2000" dirty="0" smtClean="0">
                <a:solidFill>
                  <a:srgbClr val="00B0F0"/>
                </a:solidFill>
              </a:rPr>
              <a:t>It</a:t>
            </a:r>
            <a:r>
              <a:rPr lang="en-US" sz="2000" dirty="0" smtClean="0"/>
              <a:t> took sixteen years to build </a:t>
            </a:r>
            <a:r>
              <a:rPr lang="en-US" sz="2000" dirty="0" smtClean="0">
                <a:solidFill>
                  <a:srgbClr val="00B0F0"/>
                </a:solidFill>
              </a:rPr>
              <a:t>it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Criminals are becoming bolder and more brazen – everywhere. </a:t>
            </a:r>
            <a:r>
              <a:rPr lang="en-US" sz="2000" dirty="0" smtClean="0">
                <a:solidFill>
                  <a:srgbClr val="00B0F0"/>
                </a:solidFill>
              </a:rPr>
              <a:t>That</a:t>
            </a:r>
            <a:r>
              <a:rPr lang="en-US" sz="2000" dirty="0" smtClean="0"/>
              <a:t> doesn’t mean you have to become paranoid – just prepared.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you split with someone you like a lot, </a:t>
            </a:r>
            <a:r>
              <a:rPr lang="en-US" sz="2000" dirty="0" smtClean="0">
                <a:solidFill>
                  <a:srgbClr val="00B0F0"/>
                </a:solidFill>
              </a:rPr>
              <a:t>it</a:t>
            </a:r>
            <a:r>
              <a:rPr lang="en-US" sz="2000" dirty="0" smtClean="0"/>
              <a:t> might take you not a while to get over </a:t>
            </a:r>
            <a:r>
              <a:rPr lang="en-US" sz="2000" dirty="0" smtClean="0">
                <a:solidFill>
                  <a:srgbClr val="00B0F0"/>
                </a:solidFill>
              </a:rPr>
              <a:t>it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9385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Objectives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translating polysemous words and neologisms.</a:t>
            </a:r>
          </a:p>
          <a:p>
            <a:r>
              <a:rPr lang="en-US" dirty="0" smtClean="0"/>
              <a:t>Learn </a:t>
            </a:r>
            <a:r>
              <a:rPr lang="en-US" dirty="0"/>
              <a:t>to translate grammar forms with no equivalents in Ukrainian (articles, </a:t>
            </a:r>
            <a:r>
              <a:rPr lang="en-US" dirty="0" smtClean="0"/>
              <a:t>grammatical homonyms </a:t>
            </a:r>
            <a:r>
              <a:rPr lang="en-US" i="1" dirty="0" smtClean="0"/>
              <a:t>it</a:t>
            </a:r>
            <a:r>
              <a:rPr lang="en-US" dirty="0"/>
              <a:t>, </a:t>
            </a:r>
            <a:r>
              <a:rPr lang="en-US" i="1" dirty="0"/>
              <a:t>one</a:t>
            </a:r>
            <a:r>
              <a:rPr lang="en-US" dirty="0"/>
              <a:t>, </a:t>
            </a:r>
            <a:r>
              <a:rPr lang="en-US" i="1" dirty="0" smtClean="0"/>
              <a:t>that</a:t>
            </a:r>
            <a:r>
              <a:rPr lang="en-US" dirty="0" smtClean="0"/>
              <a:t>).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226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Translating articles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980728"/>
            <a:ext cx="8435280" cy="576064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 (an)</a:t>
            </a:r>
          </a:p>
          <a:p>
            <a:pPr marL="0" indent="0">
              <a:buNone/>
            </a:pPr>
            <a:r>
              <a:rPr lang="en-US" sz="2400" dirty="0" smtClean="0"/>
              <a:t>The </a:t>
            </a:r>
          </a:p>
        </p:txBody>
      </p:sp>
    </p:spTree>
    <p:extLst>
      <p:ext uri="{BB962C8B-B14F-4D97-AF65-F5344CB8AC3E}">
        <p14:creationId xmlns:p14="http://schemas.microsoft.com/office/powerpoint/2010/main" val="334351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Translating articles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980728"/>
            <a:ext cx="8435280" cy="576064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A (an)</a:t>
            </a:r>
            <a:r>
              <a:rPr lang="uk-UA" sz="2400" dirty="0" smtClean="0"/>
              <a:t> (</a:t>
            </a:r>
            <a:r>
              <a:rPr lang="en-US" sz="2400" dirty="0" smtClean="0"/>
              <a:t>classifying</a:t>
            </a:r>
            <a:r>
              <a:rPr lang="uk-UA" sz="2400" dirty="0" smtClean="0"/>
              <a:t>)</a:t>
            </a:r>
            <a:r>
              <a:rPr lang="en-US" sz="2400" dirty="0" smtClean="0"/>
              <a:t> – </a:t>
            </a:r>
            <a:r>
              <a:rPr lang="uk-UA" sz="2400" dirty="0" smtClean="0"/>
              <a:t>один, один з, якийсь, будь-який, новий, такий, певний</a:t>
            </a:r>
            <a:endParaRPr lang="en-US" sz="2400" dirty="0" smtClean="0"/>
          </a:p>
          <a:p>
            <a:pPr marL="0" indent="0">
              <a:buNone/>
            </a:pPr>
            <a:r>
              <a:rPr lang="en-US" sz="2000" dirty="0" smtClean="0"/>
              <a:t>e.g. </a:t>
            </a:r>
            <a:r>
              <a:rPr lang="en-US" sz="2000" dirty="0" smtClean="0">
                <a:solidFill>
                  <a:srgbClr val="00B0F0"/>
                </a:solidFill>
              </a:rPr>
              <a:t>A</a:t>
            </a:r>
            <a:r>
              <a:rPr lang="en-US" sz="2000" dirty="0" smtClean="0"/>
              <a:t> </a:t>
            </a:r>
            <a:r>
              <a:rPr lang="en-US" sz="2000" dirty="0"/>
              <a:t>passenger was looking for a place to put his </a:t>
            </a:r>
            <a:r>
              <a:rPr lang="en-US" sz="2000" dirty="0" smtClean="0"/>
              <a:t>bag. / </a:t>
            </a:r>
            <a:r>
              <a:rPr lang="uk-UA" sz="2000" dirty="0" smtClean="0">
                <a:solidFill>
                  <a:srgbClr val="00B0F0"/>
                </a:solidFill>
              </a:rPr>
              <a:t>Якийсь</a:t>
            </a:r>
            <a:r>
              <a:rPr lang="uk-UA" sz="2000" dirty="0" smtClean="0"/>
              <a:t> </a:t>
            </a:r>
            <a:r>
              <a:rPr lang="ru-RU" sz="2000" dirty="0" smtClean="0"/>
              <a:t>пассажир </a:t>
            </a:r>
            <a:r>
              <a:rPr lang="ru-RU" sz="2000" dirty="0" err="1" smtClean="0"/>
              <a:t>шукав</a:t>
            </a:r>
            <a:r>
              <a:rPr lang="ru-RU" sz="2000" dirty="0" smtClean="0"/>
              <a:t> </a:t>
            </a:r>
            <a:r>
              <a:rPr lang="ru-RU" sz="2000" dirty="0" err="1" smtClean="0"/>
              <a:t>місце</a:t>
            </a:r>
            <a:r>
              <a:rPr lang="ru-RU" sz="2000" dirty="0" smtClean="0"/>
              <a:t>, </a:t>
            </a:r>
            <a:r>
              <a:rPr lang="ru-RU" sz="2000" dirty="0" err="1" smtClean="0"/>
              <a:t>щоб</a:t>
            </a:r>
            <a:r>
              <a:rPr lang="ru-RU" sz="2000" dirty="0" smtClean="0"/>
              <a:t> </a:t>
            </a:r>
            <a:r>
              <a:rPr lang="ru-RU" sz="2000" dirty="0" err="1" smtClean="0"/>
              <a:t>поставити</a:t>
            </a:r>
            <a:r>
              <a:rPr lang="ru-RU" sz="2000" dirty="0" smtClean="0"/>
              <a:t> сумку</a:t>
            </a:r>
            <a:r>
              <a:rPr lang="ru-RU" sz="2000" dirty="0"/>
              <a:t>.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Yet Herbert </a:t>
            </a:r>
            <a:r>
              <a:rPr lang="en-US" sz="2000" dirty="0"/>
              <a:t>had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not an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enemy on earth</a:t>
            </a:r>
            <a:r>
              <a:rPr lang="en-US" sz="2000" dirty="0" smtClean="0"/>
              <a:t>. / </a:t>
            </a:r>
            <a:r>
              <a:rPr lang="ru-RU" sz="2000" dirty="0" err="1" smtClean="0"/>
              <a:t>Однак</a:t>
            </a:r>
            <a:r>
              <a:rPr lang="ru-RU" sz="2000" dirty="0" smtClean="0"/>
              <a:t> </a:t>
            </a:r>
            <a:r>
              <a:rPr lang="ru-RU" sz="2000" dirty="0"/>
              <a:t>у Герберта не </a:t>
            </a:r>
            <a:r>
              <a:rPr lang="ru-RU" sz="2000" dirty="0" smtClean="0"/>
              <a:t>б</a:t>
            </a:r>
            <a:r>
              <a:rPr lang="uk-UA" sz="2000" dirty="0" smtClean="0"/>
              <a:t>у</a:t>
            </a:r>
            <a:r>
              <a:rPr lang="ru-RU" sz="2000" dirty="0" err="1" smtClean="0"/>
              <a:t>ло</a:t>
            </a:r>
            <a:r>
              <a:rPr lang="ru-RU" sz="2000" b="1" dirty="0" smtClean="0"/>
              <a:t> </a:t>
            </a:r>
            <a:r>
              <a:rPr lang="ru-RU" sz="2000" b="1" dirty="0" err="1" smtClean="0">
                <a:solidFill>
                  <a:srgbClr val="00B0F0"/>
                </a:solidFill>
              </a:rPr>
              <a:t>жодного</a:t>
            </a:r>
            <a:r>
              <a:rPr lang="ru-RU" sz="2000" b="1" dirty="0" smtClean="0">
                <a:solidFill>
                  <a:srgbClr val="00B0F0"/>
                </a:solidFill>
              </a:rPr>
              <a:t> </a:t>
            </a:r>
            <a:r>
              <a:rPr lang="ru-RU" sz="2000" dirty="0" smtClean="0"/>
              <a:t>ворога</a:t>
            </a:r>
            <a:r>
              <a:rPr lang="ru-RU" sz="2000" b="1" dirty="0" smtClean="0"/>
              <a:t> </a:t>
            </a:r>
            <a:r>
              <a:rPr lang="ru-RU" sz="2000" dirty="0" smtClean="0"/>
              <a:t>на </a:t>
            </a:r>
            <a:r>
              <a:rPr lang="ru-RU" sz="2000" dirty="0" err="1" smtClean="0"/>
              <a:t>світі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I don’t believe he is </a:t>
            </a:r>
            <a:r>
              <a:rPr lang="en-US" sz="2000" dirty="0" smtClean="0">
                <a:solidFill>
                  <a:srgbClr val="00B0F0"/>
                </a:solidFill>
              </a:rPr>
              <a:t>a</a:t>
            </a:r>
            <a:r>
              <a:rPr lang="en-US" sz="2000" dirty="0" smtClean="0"/>
              <a:t> Newton, though he is undoubtedly an extremely talented physicist. / </a:t>
            </a:r>
            <a:r>
              <a:rPr lang="uk-UA" sz="2000" dirty="0"/>
              <a:t>Я</a:t>
            </a:r>
            <a:r>
              <a:rPr lang="uk-UA" sz="2000" dirty="0" smtClean="0"/>
              <a:t> не думаю, що це </a:t>
            </a:r>
            <a:r>
              <a:rPr lang="uk-UA" sz="2000" dirty="0" smtClean="0">
                <a:solidFill>
                  <a:srgbClr val="00B0F0"/>
                </a:solidFill>
              </a:rPr>
              <a:t>новий</a:t>
            </a:r>
            <a:r>
              <a:rPr lang="uk-UA" sz="2000" dirty="0" smtClean="0"/>
              <a:t> Ньютон, але він, безперечно, дуже талановитий фізик.</a:t>
            </a:r>
          </a:p>
          <a:p>
            <a:pPr marL="0" indent="0">
              <a:buNone/>
            </a:pPr>
            <a:r>
              <a:rPr lang="en-US" sz="2000" dirty="0" smtClean="0"/>
              <a:t>On this particular morning he sat facing a new client, </a:t>
            </a:r>
            <a:r>
              <a:rPr lang="en-US" sz="2000" dirty="0" smtClean="0">
                <a:solidFill>
                  <a:srgbClr val="00B0F0"/>
                </a:solidFill>
              </a:rPr>
              <a:t>a </a:t>
            </a:r>
            <a:r>
              <a:rPr lang="en-US" sz="2000" dirty="0" smtClean="0"/>
              <a:t>Mr. </a:t>
            </a:r>
            <a:r>
              <a:rPr lang="en-US" sz="2000" dirty="0" err="1" smtClean="0"/>
              <a:t>Redginald</a:t>
            </a:r>
            <a:r>
              <a:rPr lang="en-US" sz="2000" dirty="0" smtClean="0"/>
              <a:t> Wade. / </a:t>
            </a:r>
            <a:r>
              <a:rPr lang="uk-UA" sz="2000" dirty="0" smtClean="0"/>
              <a:t>Цього ранку перед ним сидів новий клієнт, </a:t>
            </a:r>
            <a:r>
              <a:rPr lang="uk-UA" sz="2000" dirty="0" smtClean="0">
                <a:solidFill>
                  <a:srgbClr val="00B0F0"/>
                </a:solidFill>
              </a:rPr>
              <a:t>якийсь</a:t>
            </a:r>
            <a:r>
              <a:rPr lang="uk-UA" sz="2000" dirty="0" smtClean="0"/>
              <a:t> </a:t>
            </a:r>
            <a:r>
              <a:rPr lang="uk-UA" sz="2000" dirty="0" err="1" smtClean="0"/>
              <a:t>Реджинальд</a:t>
            </a:r>
            <a:r>
              <a:rPr lang="uk-UA" sz="2000" dirty="0" smtClean="0"/>
              <a:t> </a:t>
            </a:r>
            <a:r>
              <a:rPr lang="uk-UA" sz="2000" dirty="0" err="1" smtClean="0"/>
              <a:t>Вейд</a:t>
            </a:r>
            <a:r>
              <a:rPr lang="uk-UA" sz="2000" dirty="0" smtClean="0"/>
              <a:t>.</a:t>
            </a:r>
            <a:endParaRPr lang="uk-UA" sz="2000" dirty="0"/>
          </a:p>
          <a:p>
            <a:pPr marL="0" indent="0">
              <a:buNone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12193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Translating articles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980728"/>
            <a:ext cx="8435280" cy="576064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The</a:t>
            </a:r>
            <a:r>
              <a:rPr lang="uk-UA" sz="2000" dirty="0" smtClean="0"/>
              <a:t> (</a:t>
            </a:r>
            <a:r>
              <a:rPr lang="en-US" sz="2000" dirty="0" smtClean="0"/>
              <a:t>limiting functions</a:t>
            </a:r>
            <a:r>
              <a:rPr lang="uk-UA" sz="2000" dirty="0" smtClean="0"/>
              <a:t>)</a:t>
            </a:r>
            <a:r>
              <a:rPr lang="en-US" sz="2000" dirty="0" smtClean="0"/>
              <a:t> – </a:t>
            </a:r>
            <a:r>
              <a:rPr lang="uk-UA" sz="2000" dirty="0" smtClean="0"/>
              <a:t>поточний, нинішній; той, що зараз існує і діє; той, саме той, цей, всі</a:t>
            </a:r>
            <a:r>
              <a:rPr lang="en-US" sz="2000" dirty="0" smtClean="0"/>
              <a:t>, etc.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e.g.  </a:t>
            </a:r>
            <a:r>
              <a:rPr lang="en-US" sz="2000" dirty="0"/>
              <a:t>She is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B0F0"/>
                </a:solidFill>
              </a:rPr>
              <a:t>the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right person to speak to on this matter</a:t>
            </a:r>
            <a:r>
              <a:rPr lang="en-US" sz="2000" dirty="0" smtClean="0"/>
              <a:t>. / </a:t>
            </a:r>
            <a:r>
              <a:rPr lang="uk-UA" sz="2000" dirty="0" smtClean="0"/>
              <a:t>Вона – </a:t>
            </a:r>
            <a:r>
              <a:rPr lang="uk-UA" sz="2000" dirty="0" smtClean="0">
                <a:solidFill>
                  <a:srgbClr val="00B0F0"/>
                </a:solidFill>
              </a:rPr>
              <a:t>саме та</a:t>
            </a:r>
            <a:r>
              <a:rPr lang="uk-UA" sz="2000" dirty="0" smtClean="0"/>
              <a:t> людина, з якою потрібно про це говорити.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B0F0"/>
                </a:solidFill>
              </a:rPr>
              <a:t>The</a:t>
            </a:r>
            <a:r>
              <a:rPr lang="en-US" sz="2000" dirty="0" smtClean="0"/>
              <a:t> call made by the President will be the subject of talks to be held in the future./ </a:t>
            </a:r>
            <a:r>
              <a:rPr lang="uk-UA" sz="2000" dirty="0" smtClean="0">
                <a:solidFill>
                  <a:srgbClr val="00B0F0"/>
                </a:solidFill>
              </a:rPr>
              <a:t>Саме цей </a:t>
            </a:r>
            <a:r>
              <a:rPr lang="uk-UA" sz="2000" dirty="0" smtClean="0"/>
              <a:t>заклик президента буде темою майбутніх переговорів.</a:t>
            </a:r>
          </a:p>
          <a:p>
            <a:pPr marL="0" indent="0">
              <a:buNone/>
            </a:pPr>
            <a:r>
              <a:rPr lang="en-US" sz="2000" dirty="0" smtClean="0"/>
              <a:t>The years of </a:t>
            </a:r>
            <a:r>
              <a:rPr lang="en-US" sz="2000" dirty="0" smtClean="0">
                <a:solidFill>
                  <a:srgbClr val="00B0F0"/>
                </a:solidFill>
              </a:rPr>
              <a:t>the</a:t>
            </a:r>
            <a:r>
              <a:rPr lang="en-US" sz="2000" dirty="0" smtClean="0"/>
              <a:t> Depression were not as hard for them as for most people. / </a:t>
            </a:r>
            <a:r>
              <a:rPr lang="uk-UA" sz="2000" dirty="0" smtClean="0"/>
              <a:t>Для них роки </a:t>
            </a:r>
            <a:r>
              <a:rPr lang="uk-UA" sz="2000" dirty="0" smtClean="0">
                <a:solidFill>
                  <a:srgbClr val="00B0F0"/>
                </a:solidFill>
              </a:rPr>
              <a:t>Великої</a:t>
            </a:r>
            <a:r>
              <a:rPr lang="uk-UA" sz="2000" dirty="0" smtClean="0"/>
              <a:t> депресії 1930-х років були не такими важкими, як для більшості.</a:t>
            </a:r>
          </a:p>
          <a:p>
            <a:pPr marL="0" indent="0">
              <a:buNone/>
            </a:pPr>
            <a:endParaRPr lang="uk-UA" sz="2000" dirty="0" smtClean="0"/>
          </a:p>
          <a:p>
            <a:pPr marL="0" indent="0">
              <a:buNone/>
            </a:pPr>
            <a:endParaRPr lang="uk-UA" sz="2000" dirty="0"/>
          </a:p>
          <a:p>
            <a:pPr marL="0" indent="0">
              <a:buNone/>
            </a:pP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57845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Translating articles</a:t>
            </a:r>
            <a:endParaRPr lang="uk-UA" sz="36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5192" y="980728"/>
            <a:ext cx="8435280" cy="576064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I'm waiting here for a Dr. Fisher to get the papers.</a:t>
            </a:r>
            <a:endParaRPr lang="uk-UA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A </a:t>
            </a:r>
            <a:r>
              <a:rPr lang="en-US" sz="2000" dirty="0"/>
              <a:t>new team was formed to develop the project.</a:t>
            </a:r>
            <a:endParaRPr lang="uk-UA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This </a:t>
            </a:r>
            <a:r>
              <a:rPr lang="en-US" sz="2000" dirty="0"/>
              <a:t>is a most serious matter, and it needs to be treated with care.</a:t>
            </a:r>
            <a:endParaRPr lang="uk-UA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The danger of forest fires is the greater the more carelessly people act when camping.</a:t>
            </a:r>
            <a:endParaRPr lang="uk-UA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She is a kind of person you never know what to expect.</a:t>
            </a:r>
            <a:endParaRPr lang="uk-UA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Miss Trotwood came on the Friday when David was born.</a:t>
            </a:r>
            <a:endParaRPr lang="uk-UA" sz="2000" dirty="0"/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A peculiar coalition of business and consumer groups defends the system.</a:t>
            </a:r>
            <a:endParaRPr lang="uk-UA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If anybody had known it, you’d have been the one.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I’m at the Mozart Hotel. For the money it’s one of the best.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I became certain that a phase in our life had ended.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An acquaintance suggested that he should go into business and the idea seems to have appealed to him.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63747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Translating Grammatical Homonyms: it</a:t>
            </a:r>
            <a:endParaRPr lang="uk-UA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237312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 smtClean="0"/>
              <a:t>It</a:t>
            </a:r>
            <a:r>
              <a:rPr lang="en-US" sz="2000" dirty="0" smtClean="0"/>
              <a:t> in the function of real subject is translated as  </a:t>
            </a:r>
            <a:r>
              <a:rPr lang="uk-UA" sz="2000" dirty="0" smtClean="0"/>
              <a:t>він, вона, воно; цей, ця, це</a:t>
            </a:r>
            <a:endParaRPr lang="en-US" sz="2000" dirty="0" smtClean="0"/>
          </a:p>
          <a:p>
            <a:pPr marL="0" indent="355600">
              <a:buNone/>
            </a:pPr>
            <a:r>
              <a:rPr lang="en-US" sz="2000" dirty="0" smtClean="0"/>
              <a:t>e.g. </a:t>
            </a:r>
            <a:r>
              <a:rPr lang="en-US" sz="2000" i="1" dirty="0" smtClean="0"/>
              <a:t>(I took the book.) </a:t>
            </a:r>
            <a:r>
              <a:rPr lang="en-US" sz="2000" i="1" dirty="0" smtClean="0">
                <a:solidFill>
                  <a:srgbClr val="00B0F0"/>
                </a:solidFill>
              </a:rPr>
              <a:t>It</a:t>
            </a:r>
            <a:r>
              <a:rPr lang="en-US" sz="2000" i="1" dirty="0" smtClean="0"/>
              <a:t> was heavy.</a:t>
            </a:r>
            <a:r>
              <a:rPr lang="uk-UA" sz="2000" i="1" dirty="0" smtClean="0"/>
              <a:t> / </a:t>
            </a:r>
            <a:r>
              <a:rPr lang="uk-UA" sz="2000" i="1" dirty="0" smtClean="0">
                <a:solidFill>
                  <a:srgbClr val="00B0F0"/>
                </a:solidFill>
              </a:rPr>
              <a:t>Вона</a:t>
            </a:r>
            <a:r>
              <a:rPr lang="uk-UA" sz="2000" i="1" dirty="0" smtClean="0"/>
              <a:t> була важка.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b="1" i="1" dirty="0" smtClean="0"/>
              <a:t>It</a:t>
            </a:r>
            <a:r>
              <a:rPr lang="en-US" sz="2000" dirty="0" smtClean="0"/>
              <a:t> in the function of formal subject in impersonal sentences  – not translated.</a:t>
            </a:r>
          </a:p>
          <a:p>
            <a:pPr marL="355600" indent="0">
              <a:buNone/>
            </a:pPr>
            <a:r>
              <a:rPr lang="en-US" sz="2000" dirty="0" smtClean="0"/>
              <a:t>e.g. </a:t>
            </a:r>
            <a:r>
              <a:rPr lang="en-US" sz="2000" i="1" dirty="0" smtClean="0">
                <a:solidFill>
                  <a:srgbClr val="00B0F0"/>
                </a:solidFill>
              </a:rPr>
              <a:t>It</a:t>
            </a:r>
            <a:r>
              <a:rPr lang="en-US" sz="2000" i="1" dirty="0" smtClean="0"/>
              <a:t> is winter. </a:t>
            </a:r>
            <a:r>
              <a:rPr lang="uk-UA" sz="2000" i="1" dirty="0" smtClean="0"/>
              <a:t>/ Зима. </a:t>
            </a:r>
            <a:r>
              <a:rPr lang="en-US" sz="2000" i="1" dirty="0" smtClean="0">
                <a:solidFill>
                  <a:srgbClr val="00B0F0"/>
                </a:solidFill>
              </a:rPr>
              <a:t>It</a:t>
            </a:r>
            <a:r>
              <a:rPr lang="en-US" sz="2000" i="1" dirty="0" smtClean="0"/>
              <a:t> is raining.</a:t>
            </a:r>
            <a:r>
              <a:rPr lang="uk-UA" sz="2000" i="1" dirty="0" smtClean="0"/>
              <a:t> / Йде дощ. </a:t>
            </a:r>
            <a:r>
              <a:rPr lang="en-US" sz="2000" i="1" dirty="0" smtClean="0"/>
              <a:t> </a:t>
            </a:r>
            <a:r>
              <a:rPr lang="en-US" sz="2000" i="1" dirty="0" smtClean="0">
                <a:solidFill>
                  <a:srgbClr val="00B0F0"/>
                </a:solidFill>
              </a:rPr>
              <a:t>It</a:t>
            </a:r>
            <a:r>
              <a:rPr lang="en-US" sz="2000" i="1" dirty="0" smtClean="0"/>
              <a:t> is necessary that you do it as soon as possible.</a:t>
            </a:r>
            <a:r>
              <a:rPr lang="uk-UA" sz="2000" i="1" dirty="0" smtClean="0"/>
              <a:t> / Необхідно зробити це якомога швидше.</a:t>
            </a:r>
            <a:r>
              <a:rPr lang="en-US" sz="2000" i="1" dirty="0" smtClean="0"/>
              <a:t> </a:t>
            </a:r>
            <a:r>
              <a:rPr lang="en-US" sz="2000" i="1" dirty="0" smtClean="0">
                <a:solidFill>
                  <a:srgbClr val="00B0F0"/>
                </a:solidFill>
              </a:rPr>
              <a:t>It</a:t>
            </a:r>
            <a:r>
              <a:rPr lang="en-US" sz="2000" i="1" dirty="0" smtClean="0"/>
              <a:t> is likely to rain. </a:t>
            </a:r>
            <a:r>
              <a:rPr lang="uk-UA" sz="2000" i="1" dirty="0" smtClean="0"/>
              <a:t>/ Схоже на дощ. (Ймовірно, почнеться дощ.)</a:t>
            </a:r>
            <a:endParaRPr lang="en-US" sz="2000" i="1" dirty="0" smtClean="0"/>
          </a:p>
          <a:p>
            <a:pPr marL="0" indent="0">
              <a:buNone/>
            </a:pPr>
            <a:r>
              <a:rPr lang="en-US" sz="2000" b="1" i="1" dirty="0"/>
              <a:t>It</a:t>
            </a:r>
            <a:r>
              <a:rPr lang="en-US" sz="2000" dirty="0"/>
              <a:t> in the function of formal </a:t>
            </a:r>
            <a:r>
              <a:rPr lang="en-US" sz="2000" dirty="0" smtClean="0"/>
              <a:t>object after make, think, consider, find, feel, believe– </a:t>
            </a:r>
            <a:r>
              <a:rPr lang="en-US" sz="2000" dirty="0"/>
              <a:t>not translated</a:t>
            </a:r>
            <a:r>
              <a:rPr lang="en-US" sz="2000" dirty="0" smtClean="0"/>
              <a:t>.</a:t>
            </a:r>
          </a:p>
          <a:p>
            <a:pPr marL="355600" indent="0">
              <a:buNone/>
            </a:pPr>
            <a:r>
              <a:rPr lang="en-US" sz="2000" dirty="0" smtClean="0"/>
              <a:t>e.g. </a:t>
            </a:r>
            <a:r>
              <a:rPr lang="en-US" sz="2000" i="1" dirty="0" smtClean="0"/>
              <a:t>I find </a:t>
            </a:r>
            <a:r>
              <a:rPr lang="en-US" sz="2000" i="1" dirty="0" smtClean="0">
                <a:solidFill>
                  <a:srgbClr val="00B0F0"/>
                </a:solidFill>
              </a:rPr>
              <a:t>it</a:t>
            </a:r>
            <a:r>
              <a:rPr lang="en-US" sz="2000" i="1" dirty="0" smtClean="0"/>
              <a:t> difficult to translate this text. / </a:t>
            </a:r>
            <a:r>
              <a:rPr lang="uk-UA" sz="2000" i="1" dirty="0" smtClean="0"/>
              <a:t>Мені важко буде перекласти цей текст.</a:t>
            </a:r>
          </a:p>
          <a:p>
            <a:pPr marL="0" indent="0">
              <a:buNone/>
            </a:pPr>
            <a:r>
              <a:rPr lang="en-US" sz="2000" b="1" i="1" dirty="0" smtClean="0"/>
              <a:t>It is (was) not + till (until) </a:t>
            </a:r>
            <a:r>
              <a:rPr lang="en-US" sz="2000" dirty="0" smtClean="0"/>
              <a:t>= </a:t>
            </a:r>
            <a:r>
              <a:rPr lang="uk-UA" sz="2000" dirty="0" smtClean="0"/>
              <a:t>як тільки, тільки після, тільки тоді, не раніше</a:t>
            </a:r>
          </a:p>
          <a:p>
            <a:pPr marL="355600" indent="0">
              <a:buNone/>
            </a:pPr>
            <a:r>
              <a:rPr lang="en-US" sz="2000" dirty="0" smtClean="0"/>
              <a:t>e.g</a:t>
            </a:r>
            <a:r>
              <a:rPr lang="en-US" sz="2000" i="1" dirty="0" smtClean="0"/>
              <a:t>. </a:t>
            </a:r>
            <a:r>
              <a:rPr lang="en-US" sz="2000" i="1" dirty="0" smtClean="0">
                <a:solidFill>
                  <a:srgbClr val="00B0F0"/>
                </a:solidFill>
              </a:rPr>
              <a:t>It</a:t>
            </a:r>
            <a:r>
              <a:rPr lang="en-US" sz="2000" i="1" dirty="0" smtClean="0"/>
              <a:t> is not until November that they will get the increase in salary. / </a:t>
            </a:r>
            <a:r>
              <a:rPr lang="uk-UA" sz="2000" i="1" dirty="0" smtClean="0"/>
              <a:t>Вони отримають підвищену зарплатню </a:t>
            </a:r>
            <a:r>
              <a:rPr lang="uk-UA" sz="2000" i="1" dirty="0" smtClean="0">
                <a:solidFill>
                  <a:srgbClr val="00B0F0"/>
                </a:solidFill>
              </a:rPr>
              <a:t>тільки</a:t>
            </a:r>
            <a:r>
              <a:rPr lang="uk-UA" sz="2000" i="1" dirty="0" smtClean="0"/>
              <a:t> в листопаді (</a:t>
            </a:r>
            <a:r>
              <a:rPr lang="uk-UA" sz="2000" i="1" dirty="0" smtClean="0">
                <a:solidFill>
                  <a:srgbClr val="00B0F0"/>
                </a:solidFill>
              </a:rPr>
              <a:t>не раніше </a:t>
            </a:r>
            <a:r>
              <a:rPr lang="uk-UA" sz="2000" i="1" dirty="0" smtClean="0"/>
              <a:t>листопада).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137998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Translating Grammatical Homonyms: one</a:t>
            </a:r>
            <a:endParaRPr lang="uk-UA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237312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 smtClean="0"/>
              <a:t>One</a:t>
            </a:r>
            <a:r>
              <a:rPr lang="en-US" sz="2000" dirty="0" smtClean="0"/>
              <a:t> as a subject in indefinite personal sentences is not translated.</a:t>
            </a:r>
          </a:p>
          <a:p>
            <a:pPr marL="355600" indent="0">
              <a:buNone/>
            </a:pPr>
            <a:r>
              <a:rPr lang="en-US" sz="2000" dirty="0" smtClean="0"/>
              <a:t>e.g. </a:t>
            </a:r>
            <a:r>
              <a:rPr lang="en-US" sz="2000" i="1" dirty="0" smtClean="0">
                <a:solidFill>
                  <a:srgbClr val="00B0F0"/>
                </a:solidFill>
              </a:rPr>
              <a:t>One</a:t>
            </a:r>
            <a:r>
              <a:rPr lang="en-US" sz="2000" i="1" dirty="0" smtClean="0"/>
              <a:t> can easily </a:t>
            </a:r>
            <a:r>
              <a:rPr lang="en-US" sz="2000" i="1" dirty="0"/>
              <a:t>u</a:t>
            </a:r>
            <a:r>
              <a:rPr lang="en-US" sz="2000" i="1" dirty="0" smtClean="0"/>
              <a:t>nderstand people’s aspirations for world peace. / </a:t>
            </a:r>
            <a:r>
              <a:rPr lang="uk-UA" sz="2000" i="1" dirty="0" smtClean="0"/>
              <a:t>Легко можна зрозуміти прагнення народів до миру в усьому світі.</a:t>
            </a:r>
          </a:p>
          <a:p>
            <a:pPr marL="0" indent="0">
              <a:buNone/>
            </a:pPr>
            <a:r>
              <a:rPr lang="en-US" sz="2000" b="1" i="1" dirty="0" smtClean="0"/>
              <a:t>One</a:t>
            </a:r>
            <a:r>
              <a:rPr lang="en-US" sz="2000" dirty="0" smtClean="0"/>
              <a:t> a the word-substitute (used instead of the earlier used noun) is translated by that noun or not translated.</a:t>
            </a:r>
          </a:p>
          <a:p>
            <a:pPr marL="355600" indent="0">
              <a:buNone/>
            </a:pPr>
            <a:r>
              <a:rPr lang="en-US" sz="2000" dirty="0" smtClean="0"/>
              <a:t>e.g. </a:t>
            </a:r>
            <a:r>
              <a:rPr lang="en-US" sz="2000" i="1" dirty="0" smtClean="0"/>
              <a:t>There are many animals in Australia that cannot be found anywhere else in the world. The most famous </a:t>
            </a:r>
            <a:r>
              <a:rPr lang="en-US" sz="2000" i="1" dirty="0" smtClean="0">
                <a:solidFill>
                  <a:srgbClr val="00B0F0"/>
                </a:solidFill>
              </a:rPr>
              <a:t>ones</a:t>
            </a:r>
            <a:r>
              <a:rPr lang="en-US" sz="2000" i="1" dirty="0" smtClean="0"/>
              <a:t> are kangaroos and </a:t>
            </a:r>
            <a:r>
              <a:rPr lang="en-US" sz="2000" i="1" dirty="0"/>
              <a:t>k</a:t>
            </a:r>
            <a:r>
              <a:rPr lang="en-US" sz="2000" i="1" dirty="0" smtClean="0"/>
              <a:t>oalas. / </a:t>
            </a:r>
            <a:r>
              <a:rPr lang="uk-UA" sz="2000" i="1" dirty="0" smtClean="0"/>
              <a:t>В Австралії є дуже багато унікальних тварин. Найбільш відомі – це славнозвісні </a:t>
            </a:r>
            <a:r>
              <a:rPr lang="uk-UA" sz="2000" i="1" dirty="0" err="1" smtClean="0"/>
              <a:t>коала</a:t>
            </a:r>
            <a:r>
              <a:rPr lang="uk-UA" sz="2000" i="1" dirty="0" smtClean="0"/>
              <a:t> і кенгуру.</a:t>
            </a:r>
          </a:p>
          <a:p>
            <a:pPr marL="0" indent="0">
              <a:buNone/>
            </a:pPr>
            <a:r>
              <a:rPr lang="en-US" sz="2000" b="1" i="1" dirty="0" smtClean="0"/>
              <a:t>One</a:t>
            </a:r>
            <a:r>
              <a:rPr lang="en-US" sz="2000" dirty="0" smtClean="0"/>
              <a:t> as a part of the predicative has emphatic function, translated by means of </a:t>
            </a:r>
            <a:r>
              <a:rPr lang="uk-UA" sz="2000" dirty="0" smtClean="0"/>
              <a:t>саме, якраз, це.</a:t>
            </a:r>
          </a:p>
          <a:p>
            <a:pPr marL="355600" indent="0">
              <a:buNone/>
            </a:pPr>
            <a:r>
              <a:rPr lang="en-US" sz="2000" dirty="0" smtClean="0"/>
              <a:t>e.g. </a:t>
            </a:r>
            <a:r>
              <a:rPr lang="en-US" sz="2000" i="1" dirty="0" smtClean="0"/>
              <a:t>He was the </a:t>
            </a:r>
            <a:r>
              <a:rPr lang="en-US" sz="2000" i="1" dirty="0" smtClean="0">
                <a:solidFill>
                  <a:srgbClr val="00B0F0"/>
                </a:solidFill>
              </a:rPr>
              <a:t>one</a:t>
            </a:r>
            <a:r>
              <a:rPr lang="en-US" sz="2000" i="1" dirty="0" smtClean="0"/>
              <a:t> who told me the truth. – </a:t>
            </a:r>
            <a:r>
              <a:rPr lang="uk-UA" sz="2000" i="1" dirty="0" smtClean="0">
                <a:solidFill>
                  <a:srgbClr val="00B0F0"/>
                </a:solidFill>
              </a:rPr>
              <a:t>Саме</a:t>
            </a:r>
            <a:r>
              <a:rPr lang="uk-UA" sz="2000" i="1" dirty="0" smtClean="0"/>
              <a:t> він сказав мені правду.</a:t>
            </a: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29537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Translating Grammatical Homonyms: that</a:t>
            </a:r>
            <a:endParaRPr lang="uk-UA" sz="3200" b="1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20688"/>
            <a:ext cx="8856984" cy="6237312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1" dirty="0" smtClean="0"/>
              <a:t>That</a:t>
            </a:r>
            <a:r>
              <a:rPr lang="en-US" sz="2000" dirty="0" smtClean="0"/>
              <a:t> as demonstrative pronoun = </a:t>
            </a:r>
            <a:r>
              <a:rPr lang="uk-UA" sz="2000" dirty="0" smtClean="0"/>
              <a:t>той, та, цей.</a:t>
            </a:r>
          </a:p>
          <a:p>
            <a:pPr marL="355600" indent="0">
              <a:buNone/>
            </a:pPr>
            <a:r>
              <a:rPr lang="en-US" sz="2000" dirty="0" smtClean="0"/>
              <a:t>e.g. </a:t>
            </a:r>
            <a:r>
              <a:rPr lang="en-US" sz="2000" i="1" dirty="0" smtClean="0"/>
              <a:t>It was really a big proposal. But </a:t>
            </a:r>
            <a:r>
              <a:rPr lang="en-US" sz="2000" i="1" dirty="0" smtClean="0">
                <a:solidFill>
                  <a:srgbClr val="00B0F0"/>
                </a:solidFill>
              </a:rPr>
              <a:t>that</a:t>
            </a:r>
            <a:r>
              <a:rPr lang="en-US" sz="2000" i="1" dirty="0" smtClean="0"/>
              <a:t> proposal was somewhat strange. / </a:t>
            </a:r>
            <a:r>
              <a:rPr lang="uk-UA" sz="2000" i="1" dirty="0" smtClean="0"/>
              <a:t>Це була справді грандіозна пропозиція. Але </a:t>
            </a:r>
            <a:r>
              <a:rPr lang="uk-UA" sz="2000" i="1" dirty="0" smtClean="0">
                <a:solidFill>
                  <a:srgbClr val="00B0F0"/>
                </a:solidFill>
              </a:rPr>
              <a:t>ця</a:t>
            </a:r>
            <a:r>
              <a:rPr lang="uk-UA" sz="2000" i="1" dirty="0" smtClean="0"/>
              <a:t> пропозиція здавалась дещо дивною.</a:t>
            </a:r>
          </a:p>
          <a:p>
            <a:pPr marL="0" indent="0">
              <a:buNone/>
            </a:pPr>
            <a:r>
              <a:rPr lang="en-US" sz="2000" b="1" i="1" dirty="0" smtClean="0"/>
              <a:t>That</a:t>
            </a:r>
            <a:r>
              <a:rPr lang="en-US" sz="2000" dirty="0" smtClean="0"/>
              <a:t> as a conjunction (a part of a clause of object clause) = </a:t>
            </a:r>
            <a:r>
              <a:rPr lang="uk-UA" sz="2000" dirty="0" smtClean="0"/>
              <a:t>що, щоб</a:t>
            </a:r>
          </a:p>
          <a:p>
            <a:pPr marL="355600" indent="0">
              <a:buNone/>
            </a:pPr>
            <a:r>
              <a:rPr lang="en-US" sz="2000" dirty="0" smtClean="0"/>
              <a:t>e.g. </a:t>
            </a:r>
            <a:r>
              <a:rPr lang="en-US" sz="2000" i="1" dirty="0" smtClean="0"/>
              <a:t>Sociological investigations show </a:t>
            </a:r>
            <a:r>
              <a:rPr lang="en-US" sz="2000" i="1" dirty="0" smtClean="0">
                <a:solidFill>
                  <a:srgbClr val="00B0F0"/>
                </a:solidFill>
              </a:rPr>
              <a:t>that</a:t>
            </a:r>
            <a:r>
              <a:rPr lang="en-US" sz="2000" i="1" dirty="0" smtClean="0"/>
              <a:t> everyone wants to marry. / </a:t>
            </a:r>
            <a:r>
              <a:rPr lang="uk-UA" sz="2000" i="1" dirty="0" smtClean="0"/>
              <a:t>Соціологічні дослідження показують, </a:t>
            </a:r>
            <a:r>
              <a:rPr lang="uk-UA" sz="2000" i="1" dirty="0" smtClean="0">
                <a:solidFill>
                  <a:srgbClr val="00B0F0"/>
                </a:solidFill>
              </a:rPr>
              <a:t>що</a:t>
            </a:r>
            <a:r>
              <a:rPr lang="uk-UA" sz="2000" i="1" dirty="0" smtClean="0"/>
              <a:t> кожен з нас прагне створити сім</a:t>
            </a:r>
            <a:r>
              <a:rPr lang="en-US" sz="2000" i="1" dirty="0" smtClean="0"/>
              <a:t>’</a:t>
            </a:r>
            <a:r>
              <a:rPr lang="uk-UA" sz="2000" i="1" dirty="0" smtClean="0"/>
              <a:t>ю.</a:t>
            </a:r>
          </a:p>
          <a:p>
            <a:pPr marL="0" indent="0">
              <a:buNone/>
            </a:pPr>
            <a:r>
              <a:rPr lang="en-US" sz="2000" b="1" i="1" dirty="0" smtClean="0"/>
              <a:t>That</a:t>
            </a:r>
            <a:r>
              <a:rPr lang="en-US" sz="2000" dirty="0" smtClean="0"/>
              <a:t> </a:t>
            </a:r>
            <a:r>
              <a:rPr lang="en-US" sz="2000" dirty="0"/>
              <a:t>as a conjunction (a part of a clause of </a:t>
            </a:r>
            <a:r>
              <a:rPr lang="en-US" sz="2000" dirty="0" smtClean="0"/>
              <a:t>attributive clause</a:t>
            </a:r>
            <a:r>
              <a:rPr lang="en-US" sz="2000" dirty="0"/>
              <a:t>) </a:t>
            </a:r>
            <a:r>
              <a:rPr lang="en-US" sz="2000" dirty="0" smtClean="0"/>
              <a:t>= </a:t>
            </a:r>
            <a:r>
              <a:rPr lang="uk-UA" sz="2000" dirty="0" smtClean="0"/>
              <a:t>котрий, котра, який, яка</a:t>
            </a:r>
          </a:p>
          <a:p>
            <a:pPr marL="355600" indent="0">
              <a:buNone/>
            </a:pPr>
            <a:r>
              <a:rPr lang="en-US" sz="2000" dirty="0" smtClean="0"/>
              <a:t>e.g.</a:t>
            </a:r>
            <a:r>
              <a:rPr lang="en-US" sz="2000" i="1" dirty="0" smtClean="0"/>
              <a:t> The Statue of Liberty is the large copper statue </a:t>
            </a:r>
            <a:r>
              <a:rPr lang="en-US" sz="2000" i="1" dirty="0" smtClean="0">
                <a:solidFill>
                  <a:srgbClr val="00B0F0"/>
                </a:solidFill>
              </a:rPr>
              <a:t>that</a:t>
            </a:r>
            <a:r>
              <a:rPr lang="en-US" sz="2000" i="1" dirty="0" smtClean="0"/>
              <a:t> stands on Liberty Island in New York Harbor. / </a:t>
            </a:r>
            <a:r>
              <a:rPr lang="uk-UA" sz="2000" i="1" dirty="0" smtClean="0"/>
              <a:t>Статуя Свободи – це велика мідна споруда, </a:t>
            </a:r>
            <a:r>
              <a:rPr lang="uk-UA" sz="2000" i="1" dirty="0" smtClean="0">
                <a:solidFill>
                  <a:srgbClr val="00B0F0"/>
                </a:solidFill>
              </a:rPr>
              <a:t>яка</a:t>
            </a:r>
            <a:r>
              <a:rPr lang="uk-UA" sz="2000" i="1" dirty="0" smtClean="0"/>
              <a:t> стоїть на острові Свободи в гавані міста Нью-Йорк.</a:t>
            </a:r>
          </a:p>
          <a:p>
            <a:pPr marL="0" indent="0">
              <a:buNone/>
            </a:pPr>
            <a:r>
              <a:rPr lang="en-US" sz="2000" b="1" i="1" dirty="0" smtClean="0"/>
              <a:t>That</a:t>
            </a:r>
            <a:r>
              <a:rPr lang="en-US" sz="2000" dirty="0" smtClean="0"/>
              <a:t> – a word-substitute – to refer to a noun/group of words mentioned earlier.</a:t>
            </a:r>
          </a:p>
          <a:p>
            <a:pPr marL="355600" indent="0">
              <a:buNone/>
            </a:pPr>
            <a:r>
              <a:rPr lang="en-US" sz="2000" dirty="0" smtClean="0"/>
              <a:t>e.g. </a:t>
            </a:r>
            <a:r>
              <a:rPr lang="en-US" sz="2000" i="1" dirty="0" smtClean="0"/>
              <a:t>The development of monopoly in the British Empire proceeded differently from </a:t>
            </a:r>
            <a:r>
              <a:rPr lang="en-US" sz="2000" i="1" dirty="0" smtClean="0">
                <a:solidFill>
                  <a:srgbClr val="00B0F0"/>
                </a:solidFill>
              </a:rPr>
              <a:t>that</a:t>
            </a:r>
            <a:r>
              <a:rPr lang="en-US" sz="2000" i="1" dirty="0" smtClean="0"/>
              <a:t> in other countries. / </a:t>
            </a:r>
            <a:r>
              <a:rPr lang="uk-UA" sz="2000" i="1" dirty="0" smtClean="0"/>
              <a:t>Розвиток монополій у Британській імперії відрізнявся від </a:t>
            </a:r>
            <a:r>
              <a:rPr lang="uk-UA" sz="2000" i="1" dirty="0" smtClean="0">
                <a:solidFill>
                  <a:srgbClr val="00B0F0"/>
                </a:solidFill>
              </a:rPr>
              <a:t>розвитку монополій </a:t>
            </a:r>
            <a:r>
              <a:rPr lang="uk-UA" sz="2000" i="1" dirty="0" smtClean="0"/>
              <a:t>в інших країнах.</a:t>
            </a:r>
            <a:endParaRPr lang="uk-UA" sz="2000" i="1" dirty="0"/>
          </a:p>
        </p:txBody>
      </p:sp>
    </p:spTree>
    <p:extLst>
      <p:ext uri="{BB962C8B-B14F-4D97-AF65-F5344CB8AC3E}">
        <p14:creationId xmlns:p14="http://schemas.microsoft.com/office/powerpoint/2010/main" val="5394875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POINTVERSION" val="14.0"/>
  <p:tag name="TPVERSION" val="2008"/>
  <p:tag name="PPVERSION" val="14.0"/>
  <p:tag name="TPFULLVERSION" val="4.5.1.2243"/>
  <p:tag name="DELIMITERS" val="3.1"/>
  <p:tag name="TASKPANEKEY" val="04e5ee4c-db4b-4326-abf6-1b5702d4d113"/>
  <p:tag name="SHOWBARVISIBLE" val="True"/>
  <p:tag name="EXPANDSHOWBAR" val="True"/>
  <p:tag name="USESECONDARYMONITOR" val="True"/>
  <p:tag name="SAVECSVWITHSESSION" val="True"/>
  <p:tag name="CSVFORMAT" val="0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RACEENDPOINTS" val="100"/>
  <p:tag name="RACERSMAXDISPLAYED" val="5"/>
  <p:tag name="RACEANIMATIONSPEED" val="3"/>
  <p:tag name="SKIPREMAININGRACESLIDES" val="True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GRIDFONTSIZE" val="12"/>
  <p:tag name="POLLINGCYCLE" val="2"/>
  <p:tag name="CHARTCOLORS" val="0"/>
  <p:tag name="CHARTLABELS" val="1"/>
  <p:tag name="RESETCHARTS" val="True"/>
  <p:tag name="INCLUDENONRESPONDERS" val="False"/>
  <p:tag name="MULTIRESPDIVISOR" val="1"/>
  <p:tag name="INCLUDEPPT" val="True"/>
  <p:tag name="ALLOWUSERFEEDBACK" val="True"/>
  <p:tag name="CORRECTPOINTVALUE" val="1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PRRESPONSE1" val="10"/>
  <p:tag name="PRRESPONSE2" val="9"/>
  <p:tag name="PRRESPONSE3" val="8"/>
  <p:tag name="PRRESPONSE4" val="7"/>
  <p:tag name="PRRESPONSE5" val="6"/>
  <p:tag name="PRRESPONSE6" val="5"/>
  <p:tag name="PRRESPONSE7" val="4"/>
  <p:tag name="PRRESPONSE8" val="3"/>
  <p:tag name="PRRESPONSE9" val="2"/>
  <p:tag name="PRRESPONSE10" val="1"/>
  <p:tag name="SHOWFLASHWARNING" val="True"/>
  <p:tag name="ALWAYSOPENPOLL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Презентация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Презентация2</Template>
  <TotalTime>25605</TotalTime>
  <Words>1157</Words>
  <Application>Microsoft Office PowerPoint</Application>
  <PresentationFormat>Экран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Презентация2</vt:lpstr>
      <vt:lpstr>Practice of Interpretation and Translation </vt:lpstr>
      <vt:lpstr>Objectives</vt:lpstr>
      <vt:lpstr>Translating articles</vt:lpstr>
      <vt:lpstr>Translating articles</vt:lpstr>
      <vt:lpstr>Translating articles</vt:lpstr>
      <vt:lpstr>Translating articles</vt:lpstr>
      <vt:lpstr>Translating Grammatical Homonyms: it</vt:lpstr>
      <vt:lpstr>Translating Grammatical Homonyms: one</vt:lpstr>
      <vt:lpstr>Translating Grammatical Homonyms: that</vt:lpstr>
      <vt:lpstr>Translate paying attention to grammatical homonyms  it, one, that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and Practice of  Translation</dc:title>
  <dc:creator>Lira</dc:creator>
  <cp:lastModifiedBy>Lira</cp:lastModifiedBy>
  <cp:revision>159</cp:revision>
  <dcterms:created xsi:type="dcterms:W3CDTF">2023-02-01T16:54:54Z</dcterms:created>
  <dcterms:modified xsi:type="dcterms:W3CDTF">2023-03-16T15:27:43Z</dcterms:modified>
</cp:coreProperties>
</file>