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E6C69-6B6E-432D-BD95-A1348583CB20}" v="15" dt="2024-12-03T10:28:59.244"/>
    <p1510:client id="{468FAAEB-9813-0504-7D50-632181F7910D}" v="185" dt="2024-12-03T10:51:09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73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8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8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4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2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6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5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3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3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7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>
                <a:latin typeface="Aptos Light"/>
                <a:ea typeface="+mj-lt"/>
                <a:cs typeface="+mj-lt"/>
              </a:rPr>
              <a:t>Відокремлений структурний підрозділ «ФАХОВИЙ КОЛЕДЖ РАКЕТНО-КОСМІЧНОГО МАШИНОБУДУВАННЯ ДНІПРОВСЬКОГО НАЦІОНАЛЬНОГО УНІВЕРСИТЕТУ імені Олеся Гончара»</a:t>
            </a:r>
            <a:endParaRPr lang="uk-UA" b="1">
              <a:latin typeface="Aptos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uk-UA" sz="2400" dirty="0">
                <a:solidFill>
                  <a:srgbClr val="000000"/>
                </a:solidFill>
                <a:latin typeface="Aptos Light"/>
                <a:cs typeface="Segoe UI"/>
              </a:rPr>
              <a:t>Тема курсового проекту:</a:t>
            </a:r>
            <a:r>
              <a:rPr lang="uk-UA" sz="2000" i="1" dirty="0">
                <a:solidFill>
                  <a:srgbClr val="000000"/>
                </a:solidFill>
                <a:latin typeface="Aptos Light"/>
                <a:cs typeface="Segoe UI"/>
              </a:rPr>
              <a:t> </a:t>
            </a:r>
            <a:endParaRPr lang="uk-UA" sz="2000" dirty="0">
              <a:solidFill>
                <a:srgbClr val="000000"/>
              </a:solidFill>
              <a:latin typeface="Aptos Light"/>
              <a:cs typeface="Segoe UI"/>
            </a:endParaRPr>
          </a:p>
          <a:p>
            <a:pPr algn="l">
              <a:lnSpc>
                <a:spcPct val="90000"/>
              </a:lnSpc>
            </a:pPr>
            <a:r>
              <a:rPr lang="uk-UA" sz="2000" i="1" dirty="0">
                <a:solidFill>
                  <a:srgbClr val="000000"/>
                </a:solidFill>
                <a:latin typeface="Aptos Light"/>
                <a:cs typeface="Segoe UI"/>
              </a:rPr>
              <a:t>Розробка автоматизованої системи ведення обліку кредитів банком</a:t>
            </a:r>
            <a:endParaRPr lang="uk-UA" sz="2000" dirty="0">
              <a:solidFill>
                <a:srgbClr val="000000"/>
              </a:solidFill>
              <a:latin typeface="Aptos Light"/>
              <a:cs typeface="Segoe UI"/>
            </a:endParaRPr>
          </a:p>
          <a:p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1F7CD-5D67-A3A8-FCC1-CFE31047ECF8}"/>
              </a:ext>
            </a:extLst>
          </p:cNvPr>
          <p:cNvSpPr txBox="1"/>
          <p:nvPr/>
        </p:nvSpPr>
        <p:spPr>
          <a:xfrm>
            <a:off x="8857282" y="5783451"/>
            <a:ext cx="28594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latin typeface="Aptos Light"/>
                <a:cs typeface="Segoe UI"/>
              </a:rPr>
              <a:t>Виконав студент групи ​</a:t>
            </a:r>
          </a:p>
          <a:p>
            <a:r>
              <a:rPr lang="uk-UA" dirty="0">
                <a:latin typeface="Aptos Light"/>
                <a:cs typeface="Segoe UI"/>
              </a:rPr>
              <a:t>ПЗ-22п-1​</a:t>
            </a:r>
          </a:p>
          <a:p>
            <a:r>
              <a:rPr lang="uk-UA" dirty="0">
                <a:latin typeface="Aptos Light"/>
                <a:cs typeface="Segoe UI"/>
              </a:rPr>
              <a:t>Бєдін Т. В.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Редагування запису у файлі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 dirty="0"/>
          </a:p>
        </p:txBody>
      </p:sp>
      <p:pic>
        <p:nvPicPr>
          <p:cNvPr id="7" name="Рисунок 6" descr="Изображение выглядит как текст, снимок экрана, монохромный">
            <a:extLst>
              <a:ext uri="{FF2B5EF4-FFF2-40B4-BE49-F238E27FC236}">
                <a16:creationId xmlns:a16="http://schemas.microsoft.com/office/drawing/2014/main" id="{CFDAB2E1-2A5C-46F3-32D4-70A173A0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76350"/>
            <a:ext cx="9715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8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Редагування запису цілком</a:t>
            </a:r>
            <a:endParaRPr lang="ru-RU" b="1">
              <a:latin typeface="Aptos Light"/>
              <a:cs typeface="Times New Roman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11</a:t>
            </a:fld>
            <a:endParaRPr lang="en-US" dirty="0"/>
          </a:p>
        </p:txBody>
      </p:sp>
      <p:pic>
        <p:nvPicPr>
          <p:cNvPr id="3" name="Рисунок 2" descr="Изображение выглядит как текст, снимок экрана, Шрифт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20AD3562-B41A-B273-CF35-707D64EB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4" y="1000061"/>
            <a:ext cx="9320669" cy="52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5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Редагування запису за </a:t>
            </a:r>
            <a:r>
              <a:rPr lang="uk-UA" b="1" err="1">
                <a:latin typeface="Aptos Light"/>
                <a:cs typeface="Times New Roman"/>
              </a:rPr>
              <a:t>окрмеми</a:t>
            </a:r>
            <a:r>
              <a:rPr lang="uk-UA" b="1" dirty="0">
                <a:latin typeface="Aptos Light"/>
                <a:cs typeface="Times New Roman"/>
              </a:rPr>
              <a:t> полями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12</a:t>
            </a:fld>
            <a:endParaRPr lang="en-US" dirty="0"/>
          </a:p>
        </p:txBody>
      </p:sp>
      <p:pic>
        <p:nvPicPr>
          <p:cNvPr id="7" name="Рисунок 6" descr="Изображение выглядит как текст, снимок экрана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CFA97466-E180-7287-3DC0-8BC311B0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13" y="975333"/>
            <a:ext cx="9384213" cy="53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4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Видалення запису із файлу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13</a:t>
            </a:fld>
            <a:endParaRPr lang="en-US" dirty="0"/>
          </a:p>
        </p:txBody>
      </p:sp>
      <p:pic>
        <p:nvPicPr>
          <p:cNvPr id="3" name="Рисунок 2" descr="Изображение выглядит как текст, снимок экрана, монохромный, шов&#10;&#10;Автоматически созданное описание">
            <a:extLst>
              <a:ext uri="{FF2B5EF4-FFF2-40B4-BE49-F238E27FC236}">
                <a16:creationId xmlns:a16="http://schemas.microsoft.com/office/drawing/2014/main" id="{4EBCD563-B943-4968-C223-9C31B786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38263"/>
            <a:ext cx="96964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Видалення запису із файлу за ПІБ вкладника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14</a:t>
            </a:fld>
            <a:endParaRPr lang="en-US" dirty="0"/>
          </a:p>
        </p:txBody>
      </p:sp>
      <p:pic>
        <p:nvPicPr>
          <p:cNvPr id="7" name="Рисунок 6" descr="Изображение выглядит как текст, снимок экрана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424BB9F5-0334-4103-792E-037A6383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076325"/>
            <a:ext cx="97155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 fontScale="90000"/>
          </a:bodyPr>
          <a:lstStyle/>
          <a:p>
            <a:r>
              <a:rPr lang="uk-UA" b="1" dirty="0">
                <a:latin typeface="Aptos Light"/>
                <a:cs typeface="Times New Roman"/>
              </a:rPr>
              <a:t>Видалення запису із файлу за номером телефону вкладника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15</a:t>
            </a:fld>
            <a:endParaRPr lang="en-US" dirty="0"/>
          </a:p>
        </p:txBody>
      </p:sp>
      <p:pic>
        <p:nvPicPr>
          <p:cNvPr id="3" name="Рисунок 2" descr="Изображение выглядит как текст, снимок экрана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B0169CB3-A603-A8DF-6FB6-6561B91D2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171575"/>
            <a:ext cx="97155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Сортування записів у файлі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16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1C6FAF-4A0D-5006-8AFA-7A97FE207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52550"/>
            <a:ext cx="96964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07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Сортування записів за містом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17</a:t>
            </a:fld>
            <a:endParaRPr lang="en-US" dirty="0"/>
          </a:p>
        </p:txBody>
      </p:sp>
      <p:pic>
        <p:nvPicPr>
          <p:cNvPr id="8" name="Рисунок 7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B51176D-F424-30C3-898F-27824280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788" y="1014022"/>
            <a:ext cx="6964863" cy="48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83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Відсортовані записи у файлі за містом</a:t>
            </a:r>
            <a:endParaRPr lang="ru-RU" b="1">
              <a:latin typeface="Aptos Light"/>
              <a:cs typeface="Times New Roman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18</a:t>
            </a:fld>
            <a:endParaRPr lang="en-US" dirty="0"/>
          </a:p>
        </p:txBody>
      </p:sp>
      <p:pic>
        <p:nvPicPr>
          <p:cNvPr id="3" name="Рисунок 2" descr="Изображение выглядит как текст, снимок экрана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0674EE12-9ACD-6CCA-F6C8-BD7C42B63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595438"/>
            <a:ext cx="96964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6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Сортування записів за сумою кредиту</a:t>
            </a:r>
            <a:endParaRPr lang="ru-RU" b="1">
              <a:latin typeface="Aptos Ligh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19</a:t>
            </a:fld>
            <a:endParaRPr lang="en-US" dirty="0"/>
          </a:p>
        </p:txBody>
      </p:sp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BC5085A-1B5E-F6E4-BBF5-BC340673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3" y="914400"/>
            <a:ext cx="78390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2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Aptos Light"/>
              </a:rPr>
              <a:t>ВСТУП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C5B01-1DA0-6024-CC14-2141783E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45069"/>
            <a:ext cx="5947939" cy="39167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1800" dirty="0">
                <a:ea typeface="+mn-lt"/>
                <a:cs typeface="+mn-lt"/>
              </a:rPr>
              <a:t>Темою курсового проекту є «Ведення обліку видачі банківських кредитів». </a:t>
            </a:r>
            <a:endParaRPr lang="ru-RU" sz="18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1800" dirty="0">
                <a:ea typeface="+mn-lt"/>
                <a:cs typeface="+mn-lt"/>
              </a:rPr>
              <a:t>Метою його створення є автоматизація процесів обліку, аналізу та зберігання інформації про видачу кредитів. </a:t>
            </a:r>
            <a:endParaRPr lang="ru-RU" sz="18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1800" dirty="0">
                <a:ea typeface="+mn-lt"/>
                <a:cs typeface="+mn-lt"/>
              </a:rPr>
              <a:t>Проект можна використовувати у банківських установах у рамках обліку вкладників банку з детальною інформацією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uk-UA" sz="1800" dirty="0">
                <a:ea typeface="+mn-lt"/>
                <a:cs typeface="+mn-lt"/>
              </a:rPr>
              <a:t>Проект націлений на те, щоб спростити процеси обліку та управління фінансовими даними, підвищуючи їхню точність і швидкість.</a:t>
            </a:r>
            <a:endParaRPr lang="uk-UA" sz="18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 dirty="0"/>
          </a:p>
        </p:txBody>
      </p:sp>
      <p:pic>
        <p:nvPicPr>
          <p:cNvPr id="8" name="Рисунок 7" descr="Кредит – Бесплатные иконки: бизнес и финансы">
            <a:extLst>
              <a:ext uri="{FF2B5EF4-FFF2-40B4-BE49-F238E27FC236}">
                <a16:creationId xmlns:a16="http://schemas.microsoft.com/office/drawing/2014/main" id="{5EE54F98-1FCB-D1A8-CFA0-7D2EFF5D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739" y="2134891"/>
            <a:ext cx="3621437" cy="35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8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Відсортовані записи у файлі за сумою кредиту</a:t>
            </a:r>
            <a:endParaRPr lang="ru-RU" b="1">
              <a:latin typeface="Aptos Ligh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20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9821B4-544F-A754-A457-3E081D33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95438"/>
            <a:ext cx="97155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0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Під-меню запитів до файлу</a:t>
            </a:r>
            <a:endParaRPr lang="uk-UA" b="1">
              <a:latin typeface="Aptos Ligh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21</a:t>
            </a:fld>
            <a:endParaRPr lang="en-US" dirty="0"/>
          </a:p>
        </p:txBody>
      </p:sp>
      <p:pic>
        <p:nvPicPr>
          <p:cNvPr id="7" name="Рисунок 6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97734EA-B556-FF66-FDFD-ABAC71D60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38" y="1747680"/>
            <a:ext cx="9133562" cy="336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1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Пошук вкладників банку за ПІБ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22</a:t>
            </a:fld>
            <a:endParaRPr lang="en-US" dirty="0"/>
          </a:p>
        </p:txBody>
      </p:sp>
      <p:pic>
        <p:nvPicPr>
          <p:cNvPr id="3" name="Рисунок 2" descr="Изображение выглядит как текст, снимок экрана, Шрифт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DC191D52-F569-9756-D978-EE29932AF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42" y="1297684"/>
            <a:ext cx="10258294" cy="2122769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D684B98-B57D-F7F2-AFEF-EBB4C416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692" y="3575723"/>
            <a:ext cx="9184971" cy="25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06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Пошук максимального та мінімального кредиту у файлі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23</a:t>
            </a:fld>
            <a:endParaRPr lang="en-US" dirty="0"/>
          </a:p>
        </p:txBody>
      </p:sp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6DC3692-8737-50D5-B73A-DF88F6CE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900237"/>
            <a:ext cx="96964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8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Перелік кредитів за визначений період</a:t>
            </a:r>
            <a:endParaRPr lang="ru-RU" b="1">
              <a:latin typeface="Aptos Ligh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24</a:t>
            </a:fld>
            <a:endParaRPr lang="en-US" dirty="0"/>
          </a:p>
        </p:txBody>
      </p:sp>
      <p:pic>
        <p:nvPicPr>
          <p:cNvPr id="3" name="Рисунок 2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D79FF39-11A3-75F8-4F9A-16503513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37" y="939132"/>
            <a:ext cx="8862165" cy="323653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5CB58A5-6F80-D168-70F6-E962C04A8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513" y="4291795"/>
            <a:ext cx="56578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87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Вивід боржників банку</a:t>
            </a:r>
            <a:endParaRPr lang="ru-RU" b="1">
              <a:latin typeface="Aptos Ligh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25</a:t>
            </a:fld>
            <a:endParaRPr lang="en-US" dirty="0"/>
          </a:p>
        </p:txBody>
      </p:sp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3D75802-F9E7-DE4A-45C3-9F6417A6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272"/>
            <a:ext cx="12192000" cy="31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63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697"/>
            <a:ext cx="10512414" cy="785764"/>
          </a:xfrm>
        </p:spPr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Вивід загального прибутку банку</a:t>
            </a:r>
            <a:endParaRPr lang="ru-RU" b="1">
              <a:latin typeface="Aptos Ligh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26</a:t>
            </a:fld>
            <a:endParaRPr lang="en-US" dirty="0"/>
          </a:p>
        </p:txBody>
      </p:sp>
      <p:pic>
        <p:nvPicPr>
          <p:cNvPr id="3" name="Рисунок 2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762F29D-8CEE-11A3-E2F8-1210F627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990725"/>
            <a:ext cx="9696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71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b="1" dirty="0">
                <a:latin typeface="Aptos Light"/>
                <a:ea typeface="+mj-lt"/>
                <a:cs typeface="+mj-lt"/>
              </a:rPr>
              <a:t>Дякую за увагу!</a:t>
            </a:r>
            <a:endParaRPr lang="ru-RU" b="1">
              <a:latin typeface="Apto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206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840" y="598977"/>
            <a:ext cx="10439052" cy="675647"/>
          </a:xfrm>
        </p:spPr>
        <p:txBody>
          <a:bodyPr/>
          <a:lstStyle/>
          <a:p>
            <a:r>
              <a:rPr lang="uk-UA" b="1" dirty="0">
                <a:solidFill>
                  <a:srgbClr val="35403A"/>
                </a:solidFill>
                <a:latin typeface="Aptos Light"/>
                <a:ea typeface="+mj-lt"/>
                <a:cs typeface="+mj-lt"/>
              </a:rPr>
              <a:t>Постановка завдання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C5B01-1DA0-6024-CC14-2141783E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78435"/>
            <a:ext cx="10442448" cy="4547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uk-UA" sz="1800" dirty="0">
                <a:ea typeface="+mn-lt"/>
                <a:cs typeface="Times New Roman"/>
              </a:rPr>
              <a:t>Основний функціонал програми складається з:</a:t>
            </a:r>
            <a:endParaRPr lang="uk-UA" sz="1800" dirty="0">
              <a:latin typeface="Aptos Light"/>
              <a:cs typeface="Times New Roman"/>
            </a:endParaRPr>
          </a:p>
          <a:p>
            <a:pPr>
              <a:lnSpc>
                <a:spcPct val="110000"/>
              </a:lnSpc>
              <a:buAutoNum type="arabicParenR"/>
            </a:pPr>
            <a:r>
              <a:rPr lang="uk-UA" sz="1800" dirty="0">
                <a:latin typeface="Aptos Light"/>
                <a:cs typeface="Times New Roman"/>
              </a:rPr>
              <a:t>Виведення з файлу вкладників банку.</a:t>
            </a:r>
          </a:p>
          <a:p>
            <a:pPr>
              <a:lnSpc>
                <a:spcPct val="110000"/>
              </a:lnSpc>
              <a:buAutoNum type="arabicParenR"/>
            </a:pPr>
            <a:r>
              <a:rPr lang="uk-UA" sz="1800" dirty="0">
                <a:latin typeface="Aptos Light"/>
                <a:cs typeface="Times New Roman"/>
              </a:rPr>
              <a:t>Додавання запису з інформацією щодо оформлення кредиту вкладником.</a:t>
            </a:r>
          </a:p>
          <a:p>
            <a:pPr>
              <a:lnSpc>
                <a:spcPct val="110000"/>
              </a:lnSpc>
              <a:buAutoNum type="arabicParenR"/>
            </a:pPr>
            <a:r>
              <a:rPr lang="uk-UA" sz="1800" dirty="0">
                <a:latin typeface="Aptos Light"/>
                <a:cs typeface="Times New Roman"/>
              </a:rPr>
              <a:t>Редагування запису цілком, або за окремим полем.</a:t>
            </a:r>
          </a:p>
          <a:p>
            <a:pPr>
              <a:lnSpc>
                <a:spcPct val="110000"/>
              </a:lnSpc>
              <a:buAutoNum type="arabicParenR"/>
            </a:pPr>
            <a:r>
              <a:rPr lang="uk-UA" sz="1800" dirty="0">
                <a:latin typeface="Aptos Light"/>
                <a:cs typeface="Times New Roman"/>
              </a:rPr>
              <a:t>Видалення запису за ПІБ або номером телефону.</a:t>
            </a:r>
          </a:p>
          <a:p>
            <a:pPr>
              <a:lnSpc>
                <a:spcPct val="110000"/>
              </a:lnSpc>
              <a:buAutoNum type="arabicParenR"/>
            </a:pPr>
            <a:r>
              <a:rPr lang="uk-UA" sz="1800" dirty="0">
                <a:latin typeface="Aptos Light"/>
                <a:cs typeface="Times New Roman"/>
              </a:rPr>
              <a:t>Сортування запису за містом або сумою кредиту.</a:t>
            </a:r>
          </a:p>
          <a:p>
            <a:pPr>
              <a:lnSpc>
                <a:spcPct val="110000"/>
              </a:lnSpc>
              <a:buAutoNum type="arabicParenR"/>
            </a:pPr>
            <a:r>
              <a:rPr lang="uk-UA" sz="1800" dirty="0">
                <a:latin typeface="Aptos Light"/>
                <a:cs typeface="Times New Roman"/>
              </a:rPr>
              <a:t>Вивід записів за ПІБ.</a:t>
            </a:r>
          </a:p>
          <a:p>
            <a:pPr>
              <a:lnSpc>
                <a:spcPct val="110000"/>
              </a:lnSpc>
              <a:buAutoNum type="arabicParenR"/>
            </a:pPr>
            <a:r>
              <a:rPr lang="uk-UA" sz="1800" dirty="0">
                <a:latin typeface="Aptos Light"/>
                <a:cs typeface="Times New Roman"/>
              </a:rPr>
              <a:t>Вивід максимального та мінімального тіла кредиту.</a:t>
            </a:r>
          </a:p>
          <a:p>
            <a:pPr>
              <a:lnSpc>
                <a:spcPct val="110000"/>
              </a:lnSpc>
              <a:buAutoNum type="arabicParenR"/>
            </a:pPr>
            <a:r>
              <a:rPr lang="uk-UA" sz="1800" dirty="0">
                <a:latin typeface="Aptos Light"/>
                <a:ea typeface="Calibri"/>
                <a:cs typeface="Times New Roman"/>
              </a:rPr>
              <a:t>Виведення </a:t>
            </a:r>
            <a:r>
              <a:rPr lang="uk-UA" sz="1800" dirty="0">
                <a:latin typeface="Aptos Light"/>
                <a:cs typeface="Times New Roman"/>
              </a:rPr>
              <a:t>усіх боржників.</a:t>
            </a:r>
          </a:p>
          <a:p>
            <a:pPr>
              <a:lnSpc>
                <a:spcPct val="110000"/>
              </a:lnSpc>
              <a:buAutoNum type="arabicParenR"/>
            </a:pPr>
            <a:r>
              <a:rPr lang="uk-UA" sz="1800" dirty="0">
                <a:latin typeface="Aptos Light"/>
                <a:ea typeface="Calibri"/>
                <a:cs typeface="Times New Roman"/>
              </a:rPr>
              <a:t>Виведення </a:t>
            </a:r>
            <a:r>
              <a:rPr lang="uk-UA" sz="1800" dirty="0">
                <a:latin typeface="Aptos Light"/>
                <a:cs typeface="Times New Roman"/>
              </a:rPr>
              <a:t>доходу банку за місяць.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 dirty="0"/>
          </a:p>
        </p:txBody>
      </p:sp>
      <p:pic>
        <p:nvPicPr>
          <p:cNvPr id="10" name="Рисунок 9" descr="Пин содержит: Download this Free Vector about Business finance doodle vector hands holding objects, and discover more than 15 Million Professional Graphic Resources on Freepik">
            <a:extLst>
              <a:ext uri="{FF2B5EF4-FFF2-40B4-BE49-F238E27FC236}">
                <a16:creationId xmlns:a16="http://schemas.microsoft.com/office/drawing/2014/main" id="{67581FB9-3732-DFDF-9DBB-7EF23E04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960" y="4110450"/>
            <a:ext cx="2743200" cy="18273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125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35403A"/>
                </a:solidFill>
                <a:latin typeface="Aptos Light"/>
                <a:ea typeface="+mj-lt"/>
                <a:cs typeface="+mj-lt"/>
              </a:rPr>
              <a:t>Опис структури основного файлу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C5B01-1DA0-6024-CC14-2141783E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 dirty="0">
                <a:cs typeface="Times New Roman"/>
              </a:rPr>
              <a:t>Основний файл має назву </a:t>
            </a:r>
            <a:r>
              <a:rPr lang="uk-UA" sz="1800" dirty="0">
                <a:ea typeface="+mn-lt"/>
                <a:cs typeface="+mn-lt"/>
              </a:rPr>
              <a:t>data.dat. Кожен запис файлу має наступну структуру:</a:t>
            </a:r>
            <a:endParaRPr lang="uk-UA" sz="1800" dirty="0">
              <a:cs typeface="Times New Roman"/>
            </a:endParaRPr>
          </a:p>
          <a:p>
            <a:pPr marL="342900" indent="-3429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uk-UA" sz="1800" dirty="0">
                <a:latin typeface="Aptos Light"/>
                <a:cs typeface="Times New Roman"/>
              </a:rPr>
              <a:t>Місто проживання</a:t>
            </a:r>
            <a:endParaRPr lang="uk-UA" sz="1800"/>
          </a:p>
          <a:p>
            <a:pPr marL="342900" indent="-3429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uk-UA" sz="1800" dirty="0">
                <a:latin typeface="Aptos Light"/>
                <a:cs typeface="Times New Roman"/>
              </a:rPr>
              <a:t>ПІБ клієнта</a:t>
            </a:r>
          </a:p>
          <a:p>
            <a:pPr marL="342900" indent="-3429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uk-UA" sz="1800" dirty="0">
                <a:latin typeface="Aptos Light"/>
                <a:cs typeface="Times New Roman"/>
              </a:rPr>
              <a:t>Номер телефону клієнта</a:t>
            </a:r>
          </a:p>
          <a:p>
            <a:pPr marL="342900" indent="-3429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uk-UA" sz="1800" dirty="0">
                <a:latin typeface="Aptos Light"/>
                <a:cs typeface="Times New Roman"/>
              </a:rPr>
              <a:t>Тіло кредиту</a:t>
            </a:r>
          </a:p>
          <a:p>
            <a:pPr marL="342900" indent="-3429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uk-UA" sz="1800" dirty="0">
                <a:latin typeface="Aptos Light"/>
                <a:cs typeface="Times New Roman"/>
              </a:rPr>
              <a:t>Сума до сплати</a:t>
            </a:r>
          </a:p>
          <a:p>
            <a:pPr marL="342900" indent="-3429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uk-UA" sz="1800" dirty="0">
                <a:latin typeface="Aptos Light"/>
                <a:cs typeface="Times New Roman"/>
              </a:rPr>
              <a:t>Щомісячний платіж</a:t>
            </a:r>
          </a:p>
          <a:p>
            <a:pPr marL="342900" indent="-342900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uk-UA" sz="1800" dirty="0">
                <a:latin typeface="Aptos Light"/>
                <a:cs typeface="Times New Roman"/>
              </a:rPr>
              <a:t>Дата видачі кредиту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 dirty="0"/>
          </a:p>
        </p:txBody>
      </p:sp>
      <p:pic>
        <p:nvPicPr>
          <p:cNvPr id="12" name="Рисунок 11" descr="Изображение выглядит как рисунок, зарисовка, Человеческое лицо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CF87D865-CF56-3A4E-E317-CB0428FE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635" y="2729753"/>
            <a:ext cx="274320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265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3697"/>
            <a:ext cx="10533290" cy="1182421"/>
          </a:xfrm>
        </p:spPr>
        <p:txBody>
          <a:bodyPr/>
          <a:lstStyle/>
          <a:p>
            <a:r>
              <a:rPr lang="uk-UA" b="1" dirty="0">
                <a:solidFill>
                  <a:srgbClr val="35403A"/>
                </a:solidFill>
                <a:latin typeface="Aptos Light"/>
                <a:ea typeface="+mj-lt"/>
                <a:cs typeface="+mj-lt"/>
              </a:rPr>
              <a:t>Схема зв</a:t>
            </a:r>
            <a:r>
              <a:rPr lang="uk-UA" sz="2500" b="1" dirty="0">
                <a:solidFill>
                  <a:srgbClr val="35403A"/>
                </a:solidFill>
                <a:latin typeface="Aptos Light"/>
                <a:ea typeface="+mj-lt"/>
                <a:cs typeface="+mj-lt"/>
              </a:rPr>
              <a:t>’</a:t>
            </a:r>
            <a:r>
              <a:rPr lang="uk-UA" b="1" dirty="0">
                <a:solidFill>
                  <a:srgbClr val="35403A"/>
                </a:solidFill>
                <a:latin typeface="Aptos Light"/>
                <a:ea typeface="+mj-lt"/>
                <a:cs typeface="+mj-lt"/>
              </a:rPr>
              <a:t>язків між функціями</a:t>
            </a:r>
            <a:endParaRPr lang="uk-UA" b="1">
              <a:latin typeface="Aptos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C5B01-1DA0-6024-CC14-2141783E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09" y="1404299"/>
            <a:ext cx="4795299" cy="855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 dirty="0">
                <a:ea typeface="+mn-lt"/>
                <a:cs typeface="+mn-lt"/>
              </a:rPr>
              <a:t>Програма складається з 33 функцій, зв’язок між якими наведений на рисунку. </a:t>
            </a:r>
            <a:endParaRPr lang="uk-UA" sz="1800">
              <a:latin typeface="Aptos Light"/>
              <a:cs typeface="Times New Roman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Рисунок 6" descr="Изображение выглядит как текст, снимок экрана, диаграмм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F796A681-884D-E1E7-FCF5-DA7A2B0F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566" y="1187495"/>
            <a:ext cx="5318605" cy="53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1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3697"/>
            <a:ext cx="10449784" cy="1265928"/>
          </a:xfrm>
        </p:spPr>
        <p:txBody>
          <a:bodyPr/>
          <a:lstStyle/>
          <a:p>
            <a:r>
              <a:rPr lang="uk-UA" b="1" dirty="0">
                <a:solidFill>
                  <a:srgbClr val="35403A"/>
                </a:solidFill>
                <a:latin typeface="Aptos Light"/>
                <a:ea typeface="+mj-lt"/>
                <a:cs typeface="+mj-lt"/>
              </a:rPr>
              <a:t>Схема зв</a:t>
            </a:r>
            <a:r>
              <a:rPr lang="uk-UA" sz="2500" b="1" dirty="0">
                <a:solidFill>
                  <a:srgbClr val="35403A"/>
                </a:solidFill>
                <a:latin typeface="Aptos Light"/>
                <a:ea typeface="+mj-lt"/>
                <a:cs typeface="+mj-lt"/>
              </a:rPr>
              <a:t>’</a:t>
            </a:r>
            <a:r>
              <a:rPr lang="uk-UA" b="1" dirty="0">
                <a:solidFill>
                  <a:srgbClr val="35403A"/>
                </a:solidFill>
                <a:latin typeface="Aptos Light"/>
                <a:ea typeface="+mj-lt"/>
                <a:cs typeface="+mj-lt"/>
              </a:rPr>
              <a:t>язків між функціями </a:t>
            </a:r>
            <a:r>
              <a:rPr lang="uk-UA" sz="2500" b="1" dirty="0">
                <a:solidFill>
                  <a:srgbClr val="35403A"/>
                </a:solidFill>
                <a:latin typeface="Aptos Light"/>
                <a:ea typeface="+mj-lt"/>
                <a:cs typeface="+mj-lt"/>
              </a:rPr>
              <a:t>(</a:t>
            </a:r>
            <a:r>
              <a:rPr lang="uk-UA" b="1" dirty="0">
                <a:solidFill>
                  <a:srgbClr val="35403A"/>
                </a:solidFill>
                <a:latin typeface="Aptos Light"/>
                <a:ea typeface="+mj-lt"/>
                <a:cs typeface="+mj-lt"/>
              </a:rPr>
              <a:t>продовження</a:t>
            </a:r>
            <a:r>
              <a:rPr lang="uk-UA" sz="2500" b="1" dirty="0">
                <a:solidFill>
                  <a:srgbClr val="35403A"/>
                </a:solidFill>
                <a:latin typeface="Aptos Light"/>
                <a:ea typeface="+mj-lt"/>
                <a:cs typeface="+mj-lt"/>
              </a:rPr>
              <a:t>)</a:t>
            </a:r>
            <a:endParaRPr lang="uk-UA" sz="2500" b="1">
              <a:latin typeface="Aptos Ligh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 dirty="0"/>
          </a:p>
        </p:txBody>
      </p:sp>
      <p:pic>
        <p:nvPicPr>
          <p:cNvPr id="8" name="Рисунок 7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457AD72-29B0-32A1-7571-1E0457437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41" y="1902718"/>
            <a:ext cx="7808281" cy="42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9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35403A"/>
                </a:solidFill>
                <a:latin typeface="Aptos Light"/>
                <a:ea typeface="+mj-lt"/>
                <a:cs typeface="+mj-lt"/>
              </a:rPr>
              <a:t>Головне меню</a:t>
            </a:r>
            <a:endParaRPr lang="ru-RU" b="1">
              <a:latin typeface="Aptos Ligh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 dirty="0"/>
          </a:p>
        </p:txBody>
      </p:sp>
      <p:pic>
        <p:nvPicPr>
          <p:cNvPr id="10" name="Рисунок 9" descr="Изображение выглядит как текст, Шрифт, снимок экрана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0F73B25A-FBE6-F256-07E0-617DA2ED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48" y="2135686"/>
            <a:ext cx="4886065" cy="42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Aptos Light"/>
              </a:rPr>
              <a:t>Виведення з файлу вкладників банку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 dirty="0"/>
          </a:p>
        </p:txBody>
      </p:sp>
      <p:pic>
        <p:nvPicPr>
          <p:cNvPr id="3" name="Рисунок 2" descr="Изображение выглядит как текст, снимок экрана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A31B69BA-C7ED-03DD-2560-F8A75F90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13" y="2243333"/>
            <a:ext cx="96964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1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D5E1-9FF9-0887-3DFD-7928D717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>
                <a:latin typeface="Aptos Light"/>
                <a:cs typeface="Times New Roman"/>
              </a:rPr>
              <a:t>Додавання нового запису до файлу</a:t>
            </a:r>
            <a:endParaRPr lang="ru-RU" b="1">
              <a:latin typeface="Aptos Ligh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7420A-45B2-8646-39CC-709FCB9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6B57-194C-4C93-9D48-7ADE2E027671}" type="datetime1">
              <a:t>03.12.2024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75B61-4E2F-A5EB-B7D3-284FEA1D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2003F-8B63-CAD6-5F84-B7C31A46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3E4E0F4-13BC-19C5-5E35-BC32BC37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13" y="2309095"/>
            <a:ext cx="96964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66773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BohoVogueVTI</vt:lpstr>
      <vt:lpstr>Відокремлений структурний підрозділ «ФАХОВИЙ КОЛЕДЖ РАКЕТНО-КОСМІЧНОГО МАШИНОБУДУВАННЯ ДНІПРОВСЬКОГО НАЦІОНАЛЬНОГО УНІВЕРСИТЕТУ імені Олеся Гончара»</vt:lpstr>
      <vt:lpstr>ВСТУП</vt:lpstr>
      <vt:lpstr>Постановка завдання</vt:lpstr>
      <vt:lpstr>Опис структури основного файлу</vt:lpstr>
      <vt:lpstr>Схема зв’язків між функціями</vt:lpstr>
      <vt:lpstr>Схема зв’язків між функціями (продовження)</vt:lpstr>
      <vt:lpstr>Головне меню</vt:lpstr>
      <vt:lpstr>Виведення з файлу вкладників банку</vt:lpstr>
      <vt:lpstr>Додавання нового запису до файлу</vt:lpstr>
      <vt:lpstr>Редагування запису у файлі</vt:lpstr>
      <vt:lpstr>Редагування запису цілком</vt:lpstr>
      <vt:lpstr>Редагування запису за окрмеми полями</vt:lpstr>
      <vt:lpstr>Видалення запису із файлу</vt:lpstr>
      <vt:lpstr>Видалення запису із файлу за ПІБ вкладника</vt:lpstr>
      <vt:lpstr>Видалення запису із файлу за номером телефону вкладника</vt:lpstr>
      <vt:lpstr>Сортування записів у файлі</vt:lpstr>
      <vt:lpstr>Сортування записів за містом</vt:lpstr>
      <vt:lpstr>Відсортовані записи у файлі за містом</vt:lpstr>
      <vt:lpstr>Сортування записів за сумою кредиту</vt:lpstr>
      <vt:lpstr>Відсортовані записи у файлі за сумою кредиту</vt:lpstr>
      <vt:lpstr>Під-меню запитів до файлу</vt:lpstr>
      <vt:lpstr>Пошук вкладників банку за ПІБ</vt:lpstr>
      <vt:lpstr>Пошук максимального та мінімального кредиту у файлі</vt:lpstr>
      <vt:lpstr>Перелік кредитів за визначений період</vt:lpstr>
      <vt:lpstr>Вивід боржників банку</vt:lpstr>
      <vt:lpstr>Вивід загального прибутку банку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581</cp:revision>
  <dcterms:created xsi:type="dcterms:W3CDTF">2024-11-24T13:04:31Z</dcterms:created>
  <dcterms:modified xsi:type="dcterms:W3CDTF">2024-12-03T10:54:54Z</dcterms:modified>
</cp:coreProperties>
</file>