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1"/>
  </p:notesMasterIdLst>
  <p:sldIdLst>
    <p:sldId id="256" r:id="rId2"/>
    <p:sldId id="257" r:id="rId3"/>
    <p:sldId id="258" r:id="rId4"/>
    <p:sldId id="259" r:id="rId5"/>
    <p:sldId id="266" r:id="rId6"/>
    <p:sldId id="267" r:id="rId7"/>
    <p:sldId id="271" r:id="rId8"/>
    <p:sldId id="260" r:id="rId9"/>
    <p:sldId id="272" r:id="rId10"/>
    <p:sldId id="273" r:id="rId11"/>
    <p:sldId id="274" r:id="rId12"/>
    <p:sldId id="275" r:id="rId13"/>
    <p:sldId id="277" r:id="rId14"/>
    <p:sldId id="264" r:id="rId15"/>
    <p:sldId id="265" r:id="rId16"/>
    <p:sldId id="268" r:id="rId17"/>
    <p:sldId id="262" r:id="rId18"/>
    <p:sldId id="278"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p:scale>
          <a:sx n="80" d="100"/>
          <a:sy n="80" d="100"/>
        </p:scale>
        <p:origin x="-1476" y="1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DE7C01-94EB-407E-AF00-963C04767F19}" type="datetimeFigureOut">
              <a:rPr lang="en-US" smtClean="0"/>
              <a:pPr/>
              <a:t>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8FB03F-6F4C-4AE3-8176-8C2115A328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824D338-1CF2-4138-B52F-AC679B169677}" type="datetime1">
              <a:rPr lang="en-US" smtClean="0"/>
              <a:pPr/>
              <a:t>2/1/2023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A98E328-1B13-4AAD-AFCF-7CFCF18726C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8DEDFC-D13E-4088-92B4-154CC14213A8}" type="datetime1">
              <a:rPr lang="en-US" smtClean="0"/>
              <a:pPr/>
              <a:t>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A98E328-1B13-4AAD-AFCF-7CFCF18726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FACA18-AA9D-4A7D-8E2C-4E629E72BA6A}" type="datetime1">
              <a:rPr lang="en-US" smtClean="0"/>
              <a:pPr/>
              <a:t>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A98E328-1B13-4AAD-AFCF-7CFCF18726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604892-16C5-4EB8-A2E1-9A017FC71D53}" type="datetime1">
              <a:rPr lang="en-US" smtClean="0"/>
              <a:pPr/>
              <a:t>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A98E328-1B13-4AAD-AFCF-7CFCF18726C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5173096-E9B4-46A1-BE8C-ED6C38CBE5D6}" type="datetime1">
              <a:rPr lang="en-US" smtClean="0"/>
              <a:pPr/>
              <a:t>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A98E328-1B13-4AAD-AFCF-7CFCF18726C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8DAECC-9186-45D3-A655-EA3D88070C18}" type="datetime1">
              <a:rPr lang="en-US" smtClean="0"/>
              <a:pPr/>
              <a:t>2/1/2023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A98E328-1B13-4AAD-AFCF-7CFCF18726C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B07C8F-BB74-445F-8AE2-BF53237EA62C}" type="datetime1">
              <a:rPr lang="en-US" smtClean="0"/>
              <a:pPr/>
              <a:t>2/1/2023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A98E328-1B13-4AAD-AFCF-7CFCF18726C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CE63B9A-EA48-49AA-8134-BF9BFEE19058}" type="datetime1">
              <a:rPr lang="en-US" smtClean="0"/>
              <a:pPr/>
              <a:t>2/1/2023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A98E328-1B13-4AAD-AFCF-7CFCF18726C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3A49DCF-5B26-49FA-AC7B-41F7E60E2A94}" type="datetime1">
              <a:rPr lang="en-US" smtClean="0"/>
              <a:pPr/>
              <a:t>2/1/2023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A98E328-1B13-4AAD-AFCF-7CFCF18726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A10378E-D01C-44AC-9865-5CBBDD6E36E6}" type="datetime1">
              <a:rPr lang="en-US" smtClean="0"/>
              <a:pPr/>
              <a:t>2/1/2023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A98E328-1B13-4AAD-AFCF-7CFCF18726C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7EFD4E1-2388-490D-95D9-D2289B123E8D}" type="datetime1">
              <a:rPr lang="en-US" smtClean="0"/>
              <a:pPr/>
              <a:t>2/1/2023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A98E328-1B13-4AAD-AFCF-7CFCF18726C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7FDE725-3F67-4AB5-94B3-63A19D73FB3F}" type="datetime1">
              <a:rPr lang="en-US" smtClean="0"/>
              <a:pPr/>
              <a:t>2/1/2023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A98E328-1B13-4AAD-AFCF-7CFCF18726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0A98E328-1B13-4AAD-AFCF-7CFCF18726C2}" type="slidenum">
              <a:rPr lang="en-US" smtClean="0"/>
              <a:pPr/>
              <a:t>1</a:t>
            </a:fld>
            <a:endParaRPr lang="en-US"/>
          </a:p>
        </p:txBody>
      </p:sp>
      <p:pic>
        <p:nvPicPr>
          <p:cNvPr id="5" name="Picture 4" descr="Beige Modern Coffee Shop Banner Landscape.png"/>
          <p:cNvPicPr>
            <a:picLocks noChangeAspect="1"/>
          </p:cNvPicPr>
          <p:nvPr/>
        </p:nvPicPr>
        <p:blipFill>
          <a:blip r:embed="rId2" cstate="print"/>
          <a:stretch>
            <a:fillRect/>
          </a:stretch>
        </p:blipFill>
        <p:spPr>
          <a:xfrm>
            <a:off x="857224" y="857232"/>
            <a:ext cx="7429520" cy="371476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jpg"/>
          <p:cNvPicPr>
            <a:picLocks noGrp="1" noChangeAspect="1"/>
          </p:cNvPicPr>
          <p:nvPr>
            <p:ph idx="1"/>
          </p:nvPr>
        </p:nvPicPr>
        <p:blipFill>
          <a:blip r:embed="rId2"/>
          <a:stretch>
            <a:fillRect/>
          </a:stretch>
        </p:blipFill>
        <p:spPr>
          <a:xfrm>
            <a:off x="500034" y="2071678"/>
            <a:ext cx="8072462" cy="2683939"/>
          </a:xfrm>
        </p:spPr>
      </p:pic>
      <p:sp>
        <p:nvSpPr>
          <p:cNvPr id="3" name="Slide Number Placeholder 2"/>
          <p:cNvSpPr>
            <a:spLocks noGrp="1"/>
          </p:cNvSpPr>
          <p:nvPr>
            <p:ph type="sldNum" sz="quarter" idx="12"/>
          </p:nvPr>
        </p:nvSpPr>
        <p:spPr/>
        <p:txBody>
          <a:bodyPr/>
          <a:lstStyle/>
          <a:p>
            <a:fld id="{0A98E328-1B13-4AAD-AFCF-7CFCF18726C2}" type="slidenum">
              <a:rPr lang="en-US" smtClean="0"/>
              <a:pPr/>
              <a:t>10</a:t>
            </a:fld>
            <a:endParaRPr lang="en-US"/>
          </a:p>
        </p:txBody>
      </p:sp>
      <p:sp>
        <p:nvSpPr>
          <p:cNvPr id="4" name="Title 3"/>
          <p:cNvSpPr>
            <a:spLocks noGrp="1"/>
          </p:cNvSpPr>
          <p:nvPr>
            <p:ph type="title"/>
          </p:nvPr>
        </p:nvSpPr>
        <p:spPr/>
        <p:txBody>
          <a:bodyPr>
            <a:normAutofit/>
          </a:bodyPr>
          <a:lstStyle/>
          <a:p>
            <a:pPr algn="ctr"/>
            <a:r>
              <a:rPr lang="en-GB" sz="2800" dirty="0" smtClean="0">
                <a:effectLst/>
              </a:rPr>
              <a:t>Protocol revenues</a:t>
            </a:r>
            <a:endParaRPr lang="en-US" sz="2800" dirty="0">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2022-12-24 002043.jpg"/>
          <p:cNvPicPr>
            <a:picLocks noGrp="1" noChangeAspect="1"/>
          </p:cNvPicPr>
          <p:nvPr>
            <p:ph idx="1"/>
          </p:nvPr>
        </p:nvPicPr>
        <p:blipFill>
          <a:blip r:embed="rId2"/>
          <a:stretch>
            <a:fillRect/>
          </a:stretch>
        </p:blipFill>
        <p:spPr>
          <a:xfrm>
            <a:off x="214282" y="1714488"/>
            <a:ext cx="8806773" cy="3714776"/>
          </a:xfrm>
        </p:spPr>
      </p:pic>
      <p:sp>
        <p:nvSpPr>
          <p:cNvPr id="3" name="Slide Number Placeholder 2"/>
          <p:cNvSpPr>
            <a:spLocks noGrp="1"/>
          </p:cNvSpPr>
          <p:nvPr>
            <p:ph type="sldNum" sz="quarter" idx="12"/>
          </p:nvPr>
        </p:nvSpPr>
        <p:spPr/>
        <p:txBody>
          <a:bodyPr/>
          <a:lstStyle/>
          <a:p>
            <a:fld id="{0A98E328-1B13-4AAD-AFCF-7CFCF18726C2}" type="slidenum">
              <a:rPr lang="en-US" smtClean="0"/>
              <a:pPr/>
              <a:t>11</a:t>
            </a:fld>
            <a:endParaRPr lang="en-US"/>
          </a:p>
        </p:txBody>
      </p:sp>
      <p:sp>
        <p:nvSpPr>
          <p:cNvPr id="4" name="Title 3"/>
          <p:cNvSpPr>
            <a:spLocks noGrp="1"/>
          </p:cNvSpPr>
          <p:nvPr>
            <p:ph type="title"/>
          </p:nvPr>
        </p:nvSpPr>
        <p:spPr/>
        <p:txBody>
          <a:bodyPr>
            <a:normAutofit/>
          </a:bodyPr>
          <a:lstStyle/>
          <a:p>
            <a:pPr algn="ctr"/>
            <a:r>
              <a:rPr lang="en-GB" sz="2800" dirty="0" smtClean="0">
                <a:effectLst/>
              </a:rPr>
              <a:t>Protocol revenues</a:t>
            </a:r>
            <a:endParaRPr lang="en-US" sz="2800" dirty="0">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2022-12-24 002144.jpg"/>
          <p:cNvPicPr>
            <a:picLocks noGrp="1" noChangeAspect="1"/>
          </p:cNvPicPr>
          <p:nvPr>
            <p:ph idx="1"/>
          </p:nvPr>
        </p:nvPicPr>
        <p:blipFill>
          <a:blip r:embed="rId2"/>
          <a:stretch>
            <a:fillRect/>
          </a:stretch>
        </p:blipFill>
        <p:spPr>
          <a:xfrm>
            <a:off x="41936" y="1500175"/>
            <a:ext cx="9030930" cy="3929090"/>
          </a:xfrm>
        </p:spPr>
      </p:pic>
      <p:sp>
        <p:nvSpPr>
          <p:cNvPr id="3" name="Slide Number Placeholder 2"/>
          <p:cNvSpPr>
            <a:spLocks noGrp="1"/>
          </p:cNvSpPr>
          <p:nvPr>
            <p:ph type="sldNum" sz="quarter" idx="12"/>
          </p:nvPr>
        </p:nvSpPr>
        <p:spPr/>
        <p:txBody>
          <a:bodyPr/>
          <a:lstStyle/>
          <a:p>
            <a:fld id="{0A98E328-1B13-4AAD-AFCF-7CFCF18726C2}" type="slidenum">
              <a:rPr lang="en-US" smtClean="0"/>
              <a:pPr/>
              <a:t>12</a:t>
            </a:fld>
            <a:endParaRPr lang="en-US"/>
          </a:p>
        </p:txBody>
      </p:sp>
      <p:sp>
        <p:nvSpPr>
          <p:cNvPr id="4" name="Title 3"/>
          <p:cNvSpPr>
            <a:spLocks noGrp="1"/>
          </p:cNvSpPr>
          <p:nvPr>
            <p:ph type="title"/>
          </p:nvPr>
        </p:nvSpPr>
        <p:spPr/>
        <p:txBody>
          <a:bodyPr>
            <a:normAutofit/>
          </a:bodyPr>
          <a:lstStyle/>
          <a:p>
            <a:pPr algn="ctr"/>
            <a:r>
              <a:rPr lang="en-GB" sz="2800" dirty="0" smtClean="0">
                <a:effectLst/>
              </a:rPr>
              <a:t>Protocol revenues</a:t>
            </a:r>
            <a:endParaRPr lang="en-US" sz="2800" dirty="0">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357298"/>
            <a:ext cx="8258204" cy="1304730"/>
          </a:xfrm>
        </p:spPr>
        <p:txBody>
          <a:bodyPr>
            <a:normAutofit fontScale="92500"/>
          </a:bodyPr>
          <a:lstStyle/>
          <a:p>
            <a:r>
              <a:rPr lang="en-GB" sz="1600" dirty="0" smtClean="0"/>
              <a:t>Nonagon Finance will be deployed to Ethereum, BSC, Tron and Avalanche. </a:t>
            </a:r>
          </a:p>
          <a:p>
            <a:r>
              <a:rPr lang="en-GB" sz="1600" dirty="0" smtClean="0"/>
              <a:t>The deployment will be prioritized according to the TVL of the respective chains.</a:t>
            </a:r>
            <a:endParaRPr lang="en-US" sz="1600" dirty="0" smtClean="0"/>
          </a:p>
          <a:p>
            <a:endParaRPr lang="en-GB" sz="1600" dirty="0" smtClean="0"/>
          </a:p>
          <a:p>
            <a:pPr algn="ctr">
              <a:buNone/>
            </a:pPr>
            <a:r>
              <a:rPr lang="en-GB" sz="1600" b="1" dirty="0" smtClean="0"/>
              <a:t>The graphic below shows the Total Value Locked TVL in all EVM compatible chains</a:t>
            </a:r>
          </a:p>
        </p:txBody>
      </p:sp>
      <p:sp>
        <p:nvSpPr>
          <p:cNvPr id="3" name="Slide Number Placeholder 2"/>
          <p:cNvSpPr>
            <a:spLocks noGrp="1"/>
          </p:cNvSpPr>
          <p:nvPr>
            <p:ph type="sldNum" sz="quarter" idx="12"/>
          </p:nvPr>
        </p:nvSpPr>
        <p:spPr/>
        <p:txBody>
          <a:bodyPr/>
          <a:lstStyle/>
          <a:p>
            <a:fld id="{0A98E328-1B13-4AAD-AFCF-7CFCF18726C2}" type="slidenum">
              <a:rPr lang="en-US" smtClean="0"/>
              <a:pPr/>
              <a:t>13</a:t>
            </a:fld>
            <a:endParaRPr lang="en-US"/>
          </a:p>
        </p:txBody>
      </p:sp>
      <p:sp>
        <p:nvSpPr>
          <p:cNvPr id="4" name="Title 3"/>
          <p:cNvSpPr>
            <a:spLocks noGrp="1"/>
          </p:cNvSpPr>
          <p:nvPr>
            <p:ph type="title"/>
          </p:nvPr>
        </p:nvSpPr>
        <p:spPr/>
        <p:txBody>
          <a:bodyPr>
            <a:normAutofit/>
          </a:bodyPr>
          <a:lstStyle/>
          <a:p>
            <a:pPr algn="ctr"/>
            <a:r>
              <a:rPr lang="en-GB" sz="2800" dirty="0" smtClean="0">
                <a:effectLst/>
              </a:rPr>
              <a:t>Protocol development</a:t>
            </a:r>
            <a:endParaRPr lang="en-US" sz="2800" dirty="0">
              <a:effectLst/>
            </a:endParaRPr>
          </a:p>
        </p:txBody>
      </p:sp>
      <p:pic>
        <p:nvPicPr>
          <p:cNvPr id="5" name="Picture 4" descr="Screenshot 2022-12-24 010335.jpg"/>
          <p:cNvPicPr>
            <a:picLocks noChangeAspect="1"/>
          </p:cNvPicPr>
          <p:nvPr/>
        </p:nvPicPr>
        <p:blipFill>
          <a:blip r:embed="rId2"/>
          <a:stretch>
            <a:fillRect/>
          </a:stretch>
        </p:blipFill>
        <p:spPr>
          <a:xfrm>
            <a:off x="1357290" y="2714620"/>
            <a:ext cx="6500858" cy="337112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A98E328-1B13-4AAD-AFCF-7CFCF18726C2}" type="slidenum">
              <a:rPr lang="en-US" smtClean="0"/>
              <a:pPr/>
              <a:t>14</a:t>
            </a:fld>
            <a:endParaRPr lang="en-US"/>
          </a:p>
        </p:txBody>
      </p:sp>
      <p:sp>
        <p:nvSpPr>
          <p:cNvPr id="4" name="Title 3"/>
          <p:cNvSpPr>
            <a:spLocks noGrp="1"/>
          </p:cNvSpPr>
          <p:nvPr>
            <p:ph type="title"/>
          </p:nvPr>
        </p:nvSpPr>
        <p:spPr>
          <a:xfrm>
            <a:off x="500034" y="142852"/>
            <a:ext cx="8229600" cy="1143000"/>
          </a:xfrm>
        </p:spPr>
        <p:txBody>
          <a:bodyPr>
            <a:normAutofit/>
          </a:bodyPr>
          <a:lstStyle/>
          <a:p>
            <a:pPr algn="ctr"/>
            <a:r>
              <a:rPr lang="en-GB" sz="2800" dirty="0" smtClean="0">
                <a:effectLst/>
              </a:rPr>
              <a:t>Architecture – components and deployment</a:t>
            </a:r>
            <a:endParaRPr lang="en-US" sz="2800" dirty="0">
              <a:effectLst/>
            </a:endParaRPr>
          </a:p>
        </p:txBody>
      </p:sp>
      <p:pic>
        <p:nvPicPr>
          <p:cNvPr id="11" name="Content Placeholder 10" descr="Screenshot 2022-12-11 175012.jpg"/>
          <p:cNvPicPr>
            <a:picLocks noGrp="1" noChangeAspect="1"/>
          </p:cNvPicPr>
          <p:nvPr>
            <p:ph idx="1"/>
          </p:nvPr>
        </p:nvPicPr>
        <p:blipFill>
          <a:blip r:embed="rId2"/>
          <a:stretch>
            <a:fillRect/>
          </a:stretch>
        </p:blipFill>
        <p:spPr>
          <a:xfrm>
            <a:off x="642910" y="928670"/>
            <a:ext cx="7915000" cy="498645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GB" sz="1600" b="1" u="sng" dirty="0" smtClean="0"/>
              <a:t>Trade execution:</a:t>
            </a:r>
            <a:endParaRPr lang="en-US" sz="1600" b="1" u="sng" dirty="0" smtClean="0"/>
          </a:p>
          <a:p>
            <a:r>
              <a:rPr lang="en-US" sz="1600" b="1" dirty="0" smtClean="0"/>
              <a:t>Trading </a:t>
            </a:r>
            <a:r>
              <a:rPr lang="en-US" sz="1600" dirty="0" smtClean="0"/>
              <a:t>0x699ec8F15802A17B74821894088E8733b5a59C63</a:t>
            </a:r>
          </a:p>
          <a:p>
            <a:r>
              <a:rPr lang="en-US" sz="1600" b="1" dirty="0" smtClean="0"/>
              <a:t>Router </a:t>
            </a:r>
            <a:r>
              <a:rPr lang="en-US" sz="1600" dirty="0" smtClean="0"/>
              <a:t>0xAEbcB1D4655bDb0D753AAD238beb32000c4B91AC</a:t>
            </a:r>
          </a:p>
          <a:p>
            <a:r>
              <a:rPr lang="en-US" sz="1600" b="1" dirty="0" smtClean="0"/>
              <a:t>Treasury </a:t>
            </a:r>
            <a:r>
              <a:rPr lang="en-US" sz="1600" dirty="0" smtClean="0"/>
              <a:t>0x885C00125AaF2bf16d4A527b33BFEE20Ae5E121c</a:t>
            </a:r>
          </a:p>
          <a:p>
            <a:r>
              <a:rPr lang="en-US" sz="1600" b="1" dirty="0" smtClean="0"/>
              <a:t>Oracle </a:t>
            </a:r>
            <a:r>
              <a:rPr lang="en-US" sz="1600" dirty="0" smtClean="0"/>
              <a:t>0x8F2D8BA71B65d3F341E173d8a2AC049CA397e497</a:t>
            </a:r>
          </a:p>
          <a:p>
            <a:endParaRPr lang="en-GB" sz="1600" dirty="0" smtClean="0"/>
          </a:p>
          <a:p>
            <a:pPr>
              <a:buNone/>
            </a:pPr>
            <a:r>
              <a:rPr lang="en-GB" sz="1600" b="1" u="sng" dirty="0" smtClean="0"/>
              <a:t>Pools:</a:t>
            </a:r>
            <a:endParaRPr lang="en-US" sz="1600" b="1" u="sng" dirty="0" smtClean="0"/>
          </a:p>
          <a:p>
            <a:r>
              <a:rPr lang="en-US" sz="1600" b="1" dirty="0" smtClean="0"/>
              <a:t>PoolONA </a:t>
            </a:r>
            <a:r>
              <a:rPr lang="en-US" sz="1600" dirty="0" smtClean="0"/>
              <a:t>0x58Bd1102f3dABDf95F2D5D2147F4d96Ef66973B8</a:t>
            </a:r>
          </a:p>
          <a:p>
            <a:r>
              <a:rPr lang="en-US" sz="1600" b="1" dirty="0" smtClean="0"/>
              <a:t>ONArewardsUSD C</a:t>
            </a:r>
            <a:r>
              <a:rPr lang="en-US" sz="1600" dirty="0" smtClean="0"/>
              <a:t>0x4b516Cd2a47AF1B1641f06E92fdfdad6CBB07c52</a:t>
            </a:r>
          </a:p>
          <a:p>
            <a:pPr>
              <a:buFont typeface="Wingdings"/>
              <a:buChar char="à"/>
            </a:pPr>
            <a:r>
              <a:rPr lang="en-GB" sz="1600" dirty="0" smtClean="0">
                <a:sym typeface="Wingdings" pitchFamily="2" charset="2"/>
              </a:rPr>
              <a:t>There is a ONArewards pool for every staking pool separately, which are used for collecting protocol based revenues such as withdrawal fees.</a:t>
            </a:r>
          </a:p>
          <a:p>
            <a:pPr>
              <a:buNone/>
            </a:pPr>
            <a:endParaRPr lang="en-GB" sz="1600" dirty="0" smtClean="0">
              <a:sym typeface="Wingdings" pitchFamily="2" charset="2"/>
            </a:endParaRPr>
          </a:p>
          <a:p>
            <a:pPr>
              <a:buFont typeface="Wingdings" pitchFamily="2" charset="2"/>
              <a:buChar char="Ø"/>
            </a:pPr>
            <a:r>
              <a:rPr lang="en-US" sz="1600" b="1" dirty="0" smtClean="0"/>
              <a:t>Pool Rewards USDC </a:t>
            </a:r>
            <a:r>
              <a:rPr lang="en-US" sz="1600" dirty="0" smtClean="0"/>
              <a:t>0xcE8eF8e0f0FE68c618A7a9A8ab6871511f41B403</a:t>
            </a:r>
          </a:p>
          <a:p>
            <a:pPr>
              <a:buNone/>
            </a:pPr>
            <a:r>
              <a:rPr lang="en-GB" sz="1600" dirty="0" smtClean="0">
                <a:sym typeface="Wingdings" pitchFamily="2" charset="2"/>
              </a:rPr>
              <a:t> There is a rewards pool for every staking pool separately for receiving profits.</a:t>
            </a:r>
            <a:endParaRPr lang="en-US" sz="1600" dirty="0" smtClean="0"/>
          </a:p>
          <a:p>
            <a:endParaRPr lang="en-GB" sz="1600" dirty="0" smtClean="0"/>
          </a:p>
          <a:p>
            <a:pPr>
              <a:buNone/>
            </a:pPr>
            <a:endParaRPr lang="en-US" sz="1600" dirty="0" smtClean="0"/>
          </a:p>
          <a:p>
            <a:endParaRPr lang="en-GB" sz="1600" dirty="0" smtClean="0"/>
          </a:p>
        </p:txBody>
      </p:sp>
      <p:sp>
        <p:nvSpPr>
          <p:cNvPr id="3" name="Slide Number Placeholder 2"/>
          <p:cNvSpPr>
            <a:spLocks noGrp="1"/>
          </p:cNvSpPr>
          <p:nvPr>
            <p:ph type="sldNum" sz="quarter" idx="12"/>
          </p:nvPr>
        </p:nvSpPr>
        <p:spPr/>
        <p:txBody>
          <a:bodyPr/>
          <a:lstStyle/>
          <a:p>
            <a:fld id="{0A98E328-1B13-4AAD-AFCF-7CFCF18726C2}" type="slidenum">
              <a:rPr lang="en-US" smtClean="0"/>
              <a:pPr/>
              <a:t>15</a:t>
            </a:fld>
            <a:endParaRPr lang="en-US"/>
          </a:p>
        </p:txBody>
      </p:sp>
      <p:sp>
        <p:nvSpPr>
          <p:cNvPr id="4" name="Title 3"/>
          <p:cNvSpPr>
            <a:spLocks noGrp="1"/>
          </p:cNvSpPr>
          <p:nvPr>
            <p:ph type="title"/>
          </p:nvPr>
        </p:nvSpPr>
        <p:spPr/>
        <p:txBody>
          <a:bodyPr>
            <a:normAutofit/>
          </a:bodyPr>
          <a:lstStyle/>
          <a:p>
            <a:pPr algn="ctr"/>
            <a:r>
              <a:rPr lang="en-GB" sz="2800" dirty="0" smtClean="0">
                <a:effectLst/>
              </a:rPr>
              <a:t>Smart contracts</a:t>
            </a:r>
            <a:endParaRPr lang="en-US" sz="2800" dirty="0">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A98E328-1B13-4AAD-AFCF-7CFCF18726C2}" type="slidenum">
              <a:rPr lang="en-US" smtClean="0"/>
              <a:pPr/>
              <a:t>16</a:t>
            </a:fld>
            <a:endParaRPr lang="en-US"/>
          </a:p>
        </p:txBody>
      </p:sp>
      <p:sp>
        <p:nvSpPr>
          <p:cNvPr id="4" name="Title 3"/>
          <p:cNvSpPr>
            <a:spLocks noGrp="1"/>
          </p:cNvSpPr>
          <p:nvPr>
            <p:ph type="title"/>
          </p:nvPr>
        </p:nvSpPr>
        <p:spPr/>
        <p:txBody>
          <a:bodyPr>
            <a:normAutofit/>
          </a:bodyPr>
          <a:lstStyle/>
          <a:p>
            <a:pPr algn="ctr"/>
            <a:r>
              <a:rPr lang="en-GB" sz="2800" dirty="0" smtClean="0">
                <a:effectLst/>
              </a:rPr>
              <a:t>The Graph</a:t>
            </a:r>
            <a:endParaRPr lang="en-US" sz="2800" dirty="0">
              <a:effectLst/>
            </a:endParaRPr>
          </a:p>
        </p:txBody>
      </p:sp>
      <p:pic>
        <p:nvPicPr>
          <p:cNvPr id="5" name="Picture 4" descr="Screenshot 2022-12-13 155245.jpg"/>
          <p:cNvPicPr>
            <a:picLocks noChangeAspect="1"/>
          </p:cNvPicPr>
          <p:nvPr/>
        </p:nvPicPr>
        <p:blipFill>
          <a:blip r:embed="rId2"/>
          <a:stretch>
            <a:fillRect/>
          </a:stretch>
        </p:blipFill>
        <p:spPr>
          <a:xfrm>
            <a:off x="357158" y="2000240"/>
            <a:ext cx="8358214" cy="30679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GB" sz="1200" dirty="0" smtClean="0"/>
          </a:p>
          <a:p>
            <a:pPr>
              <a:buNone/>
            </a:pPr>
            <a:r>
              <a:rPr lang="en-US" sz="1200" dirty="0" smtClean="0"/>
              <a:t>https://nonagon.finance/</a:t>
            </a:r>
          </a:p>
          <a:p>
            <a:pPr>
              <a:buNone/>
            </a:pPr>
            <a:endParaRPr lang="en-US" sz="1200" dirty="0" smtClean="0"/>
          </a:p>
          <a:p>
            <a:pPr>
              <a:buNone/>
            </a:pPr>
            <a:r>
              <a:rPr lang="en-US" sz="1200" dirty="0" smtClean="0"/>
              <a:t>https://github.com/Nonagon-Finance</a:t>
            </a:r>
          </a:p>
          <a:p>
            <a:pPr>
              <a:buNone/>
            </a:pPr>
            <a:endParaRPr lang="en-US" sz="1200" dirty="0" smtClean="0"/>
          </a:p>
          <a:p>
            <a:pPr>
              <a:buNone/>
            </a:pPr>
            <a:r>
              <a:rPr lang="en-US" sz="1200" dirty="0" smtClean="0"/>
              <a:t>https://thegraph.com/hosted-service/subgraph/nedimrenesalis/nonagon?selected=playground</a:t>
            </a:r>
          </a:p>
          <a:p>
            <a:pPr>
              <a:buNone/>
            </a:pPr>
            <a:endParaRPr lang="en-US" sz="1200" dirty="0" smtClean="0"/>
          </a:p>
          <a:p>
            <a:pPr>
              <a:buNone/>
            </a:pPr>
            <a:r>
              <a:rPr lang="en-US" sz="1200" dirty="0" smtClean="0"/>
              <a:t>https://nonagon-finance.gitbook.io/introduction/</a:t>
            </a:r>
          </a:p>
          <a:p>
            <a:pPr>
              <a:buNone/>
            </a:pPr>
            <a:endParaRPr lang="en-US" sz="1200" dirty="0" smtClean="0"/>
          </a:p>
          <a:p>
            <a:pPr>
              <a:buNone/>
            </a:pPr>
            <a:r>
              <a:rPr lang="en-US" sz="1200" dirty="0" smtClean="0"/>
              <a:t>https://www.optimism.io/</a:t>
            </a:r>
          </a:p>
          <a:p>
            <a:pPr>
              <a:buNone/>
            </a:pPr>
            <a:endParaRPr lang="en-GB" sz="1200" dirty="0" smtClean="0"/>
          </a:p>
          <a:p>
            <a:pPr>
              <a:buNone/>
            </a:pPr>
            <a:r>
              <a:rPr lang="en-US" sz="1200" dirty="0" smtClean="0"/>
              <a:t>https://defillama.com/chains</a:t>
            </a:r>
          </a:p>
          <a:p>
            <a:pPr>
              <a:buNone/>
            </a:pPr>
            <a:endParaRPr lang="en-US" sz="1200" dirty="0" smtClean="0"/>
          </a:p>
          <a:p>
            <a:pPr>
              <a:buNone/>
            </a:pPr>
            <a:endParaRPr lang="en-US" sz="1200" dirty="0" smtClean="0"/>
          </a:p>
          <a:p>
            <a:pPr>
              <a:buNone/>
            </a:pPr>
            <a:endParaRPr lang="en-GB" sz="1600" dirty="0" smtClean="0"/>
          </a:p>
          <a:p>
            <a:pPr>
              <a:buNone/>
            </a:pPr>
            <a:endParaRPr lang="en-US" sz="1600" dirty="0"/>
          </a:p>
        </p:txBody>
      </p:sp>
      <p:sp>
        <p:nvSpPr>
          <p:cNvPr id="3" name="Slide Number Placeholder 2"/>
          <p:cNvSpPr>
            <a:spLocks noGrp="1"/>
          </p:cNvSpPr>
          <p:nvPr>
            <p:ph type="sldNum" sz="quarter" idx="12"/>
          </p:nvPr>
        </p:nvSpPr>
        <p:spPr/>
        <p:txBody>
          <a:bodyPr/>
          <a:lstStyle/>
          <a:p>
            <a:fld id="{0A98E328-1B13-4AAD-AFCF-7CFCF18726C2}" type="slidenum">
              <a:rPr lang="en-US" smtClean="0"/>
              <a:pPr/>
              <a:t>17</a:t>
            </a:fld>
            <a:endParaRPr lang="en-US"/>
          </a:p>
        </p:txBody>
      </p:sp>
      <p:sp>
        <p:nvSpPr>
          <p:cNvPr id="4" name="Title 3"/>
          <p:cNvSpPr>
            <a:spLocks noGrp="1"/>
          </p:cNvSpPr>
          <p:nvPr>
            <p:ph type="title"/>
          </p:nvPr>
        </p:nvSpPr>
        <p:spPr/>
        <p:txBody>
          <a:bodyPr>
            <a:normAutofit/>
          </a:bodyPr>
          <a:lstStyle/>
          <a:p>
            <a:pPr algn="ctr"/>
            <a:r>
              <a:rPr lang="en-GB" sz="2800" dirty="0" smtClean="0">
                <a:effectLst/>
              </a:rPr>
              <a:t>Sources</a:t>
            </a:r>
            <a:endParaRPr lang="en-US" sz="2800" dirty="0">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A98E328-1B13-4AAD-AFCF-7CFCF18726C2}" type="slidenum">
              <a:rPr lang="en-US" smtClean="0"/>
              <a:pPr/>
              <a:t>18</a:t>
            </a:fld>
            <a:endParaRPr lang="en-US"/>
          </a:p>
        </p:txBody>
      </p:sp>
      <p:pic>
        <p:nvPicPr>
          <p:cNvPr id="5" name="Picture 4" descr="Beige Modern Coffee Shop Banner Landscape.png"/>
          <p:cNvPicPr>
            <a:picLocks noChangeAspect="1"/>
          </p:cNvPicPr>
          <p:nvPr/>
        </p:nvPicPr>
        <p:blipFill>
          <a:blip r:embed="rId2" cstate="print"/>
          <a:stretch>
            <a:fillRect/>
          </a:stretch>
        </p:blipFill>
        <p:spPr>
          <a:xfrm>
            <a:off x="0" y="1143000"/>
            <a:ext cx="9144000" cy="4572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A98E328-1B13-4AAD-AFCF-7CFCF18726C2}" type="slidenum">
              <a:rPr lang="en-US" smtClean="0"/>
              <a:pPr/>
              <a:t>19</a:t>
            </a:fld>
            <a:endParaRPr lang="en-US"/>
          </a:p>
        </p:txBody>
      </p:sp>
      <p:pic>
        <p:nvPicPr>
          <p:cNvPr id="5" name="Picture 4" descr="Screenshot 2022-12-11 161859.jpg"/>
          <p:cNvPicPr>
            <a:picLocks noChangeAspect="1"/>
          </p:cNvPicPr>
          <p:nvPr/>
        </p:nvPicPr>
        <p:blipFill>
          <a:blip r:embed="rId2"/>
          <a:stretch>
            <a:fillRect/>
          </a:stretch>
        </p:blipFill>
        <p:spPr>
          <a:xfrm>
            <a:off x="785786" y="1500174"/>
            <a:ext cx="7519548" cy="378621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1600" dirty="0" smtClean="0"/>
              <a:t>Introduction</a:t>
            </a:r>
          </a:p>
          <a:p>
            <a:endParaRPr lang="en-GB" sz="1600" dirty="0" smtClean="0"/>
          </a:p>
          <a:p>
            <a:r>
              <a:rPr lang="en-GB" sz="1600" dirty="0" smtClean="0"/>
              <a:t>Overview</a:t>
            </a:r>
          </a:p>
          <a:p>
            <a:endParaRPr lang="en-GB" sz="1600" dirty="0" smtClean="0"/>
          </a:p>
          <a:p>
            <a:r>
              <a:rPr lang="en-GB" sz="1600" dirty="0" smtClean="0"/>
              <a:t>Protocol fees</a:t>
            </a:r>
          </a:p>
          <a:p>
            <a:endParaRPr lang="en-GB" sz="1600" dirty="0" smtClean="0"/>
          </a:p>
          <a:p>
            <a:r>
              <a:rPr lang="en-GB" sz="1600" dirty="0" smtClean="0"/>
              <a:t>Architecture</a:t>
            </a:r>
          </a:p>
          <a:p>
            <a:pPr>
              <a:buNone/>
            </a:pPr>
            <a:endParaRPr lang="en-GB" sz="1600" dirty="0" smtClean="0"/>
          </a:p>
          <a:p>
            <a:r>
              <a:rPr lang="en-GB" sz="1600" dirty="0" smtClean="0"/>
              <a:t>Sources</a:t>
            </a:r>
            <a:endParaRPr lang="en-US" sz="1600" dirty="0"/>
          </a:p>
        </p:txBody>
      </p:sp>
      <p:sp>
        <p:nvSpPr>
          <p:cNvPr id="4" name="Slide Number Placeholder 3"/>
          <p:cNvSpPr>
            <a:spLocks noGrp="1"/>
          </p:cNvSpPr>
          <p:nvPr>
            <p:ph type="sldNum" sz="quarter" idx="12"/>
          </p:nvPr>
        </p:nvSpPr>
        <p:spPr/>
        <p:txBody>
          <a:bodyPr/>
          <a:lstStyle/>
          <a:p>
            <a:fld id="{0A98E328-1B13-4AAD-AFCF-7CFCF18726C2}"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GB" sz="1600" dirty="0" smtClean="0"/>
          </a:p>
          <a:p>
            <a:pPr algn="ctr">
              <a:buNone/>
            </a:pPr>
            <a:r>
              <a:rPr lang="en-GB" sz="1800" b="1" dirty="0" smtClean="0"/>
              <a:t>Nonagon Finance is a free, decentralized </a:t>
            </a:r>
          </a:p>
          <a:p>
            <a:pPr algn="ctr">
              <a:buNone/>
            </a:pPr>
            <a:r>
              <a:rPr lang="en-GB" sz="1800" b="1" dirty="0" smtClean="0"/>
              <a:t>perpetual and derivative leverage trading protocol </a:t>
            </a:r>
          </a:p>
          <a:p>
            <a:pPr algn="ctr">
              <a:buNone/>
            </a:pPr>
            <a:r>
              <a:rPr lang="en-GB" sz="1800" b="1" dirty="0" smtClean="0"/>
              <a:t>built on </a:t>
            </a:r>
          </a:p>
          <a:p>
            <a:pPr algn="ctr">
              <a:buNone/>
            </a:pPr>
            <a:r>
              <a:rPr lang="en-GB" sz="1800" b="1" dirty="0" smtClean="0"/>
              <a:t>Ethereum’s L2 Optimism</a:t>
            </a:r>
          </a:p>
          <a:p>
            <a:pPr>
              <a:buNone/>
            </a:pPr>
            <a:endParaRPr lang="en-GB" sz="1600" dirty="0" smtClean="0"/>
          </a:p>
          <a:p>
            <a:pPr>
              <a:buNone/>
            </a:pPr>
            <a:endParaRPr lang="en-GB" sz="1600" dirty="0" smtClean="0"/>
          </a:p>
          <a:p>
            <a:endParaRPr lang="en-GB" sz="1600" dirty="0" smtClean="0"/>
          </a:p>
          <a:p>
            <a:endParaRPr lang="en-US" sz="1600" dirty="0"/>
          </a:p>
        </p:txBody>
      </p:sp>
      <p:sp>
        <p:nvSpPr>
          <p:cNvPr id="3" name="Title 2"/>
          <p:cNvSpPr>
            <a:spLocks noGrp="1"/>
          </p:cNvSpPr>
          <p:nvPr>
            <p:ph type="title"/>
          </p:nvPr>
        </p:nvSpPr>
        <p:spPr/>
        <p:txBody>
          <a:bodyPr>
            <a:normAutofit/>
          </a:bodyPr>
          <a:lstStyle/>
          <a:p>
            <a:pPr algn="ctr"/>
            <a:r>
              <a:rPr lang="en-GB" sz="2800" dirty="0" smtClean="0">
                <a:effectLst/>
              </a:rPr>
              <a:t>Introduction</a:t>
            </a:r>
            <a:endParaRPr lang="en-US" sz="2800" dirty="0">
              <a:effectLst/>
            </a:endParaRPr>
          </a:p>
        </p:txBody>
      </p:sp>
      <p:sp>
        <p:nvSpPr>
          <p:cNvPr id="4" name="Slide Number Placeholder 3"/>
          <p:cNvSpPr>
            <a:spLocks noGrp="1"/>
          </p:cNvSpPr>
          <p:nvPr>
            <p:ph type="sldNum" sz="quarter" idx="12"/>
          </p:nvPr>
        </p:nvSpPr>
        <p:spPr/>
        <p:txBody>
          <a:bodyPr/>
          <a:lstStyle/>
          <a:p>
            <a:fld id="{0A98E328-1B13-4AAD-AFCF-7CFCF18726C2}" type="slidenum">
              <a:rPr lang="en-US" smtClean="0"/>
              <a:pPr/>
              <a:t>3</a:t>
            </a:fld>
            <a:endParaRPr lang="en-US"/>
          </a:p>
        </p:txBody>
      </p:sp>
      <p:pic>
        <p:nvPicPr>
          <p:cNvPr id="5" name="Picture 4" descr="favicon-32x32.png"/>
          <p:cNvPicPr>
            <a:picLocks noChangeAspect="1"/>
          </p:cNvPicPr>
          <p:nvPr/>
        </p:nvPicPr>
        <p:blipFill>
          <a:blip r:embed="rId2"/>
          <a:stretch>
            <a:fillRect/>
          </a:stretch>
        </p:blipFill>
        <p:spPr>
          <a:xfrm>
            <a:off x="3643306" y="3429000"/>
            <a:ext cx="2071702" cy="209181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GB" sz="2800" dirty="0" smtClean="0">
                <a:effectLst/>
              </a:rPr>
              <a:t>Introduction</a:t>
            </a:r>
            <a:endParaRPr lang="en-US" sz="2800" dirty="0">
              <a:effectLst/>
            </a:endParaRPr>
          </a:p>
        </p:txBody>
      </p:sp>
      <p:sp>
        <p:nvSpPr>
          <p:cNvPr id="5" name="Slide Number Placeholder 4"/>
          <p:cNvSpPr>
            <a:spLocks noGrp="1"/>
          </p:cNvSpPr>
          <p:nvPr>
            <p:ph type="sldNum" sz="quarter" idx="12"/>
          </p:nvPr>
        </p:nvSpPr>
        <p:spPr/>
        <p:txBody>
          <a:bodyPr/>
          <a:lstStyle/>
          <a:p>
            <a:fld id="{0A98E328-1B13-4AAD-AFCF-7CFCF18726C2}" type="slidenum">
              <a:rPr lang="en-US" smtClean="0"/>
              <a:pPr/>
              <a:t>4</a:t>
            </a:fld>
            <a:endParaRPr lang="en-US"/>
          </a:p>
        </p:txBody>
      </p:sp>
      <p:pic>
        <p:nvPicPr>
          <p:cNvPr id="7" name="Content Placeholder 6" descr="dapp.jpg"/>
          <p:cNvPicPr>
            <a:picLocks noGrp="1" noChangeAspect="1"/>
          </p:cNvPicPr>
          <p:nvPr>
            <p:ph idx="1"/>
          </p:nvPr>
        </p:nvPicPr>
        <p:blipFill>
          <a:blip r:embed="rId2"/>
          <a:stretch>
            <a:fillRect/>
          </a:stretch>
        </p:blipFill>
        <p:spPr>
          <a:xfrm>
            <a:off x="285720" y="1785926"/>
            <a:ext cx="8650212" cy="3623514"/>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A98E328-1B13-4AAD-AFCF-7CFCF18726C2}" type="slidenum">
              <a:rPr lang="en-US" smtClean="0"/>
              <a:pPr/>
              <a:t>5</a:t>
            </a:fld>
            <a:endParaRPr lang="en-US"/>
          </a:p>
        </p:txBody>
      </p:sp>
      <p:sp>
        <p:nvSpPr>
          <p:cNvPr id="4" name="Title 3"/>
          <p:cNvSpPr>
            <a:spLocks noGrp="1"/>
          </p:cNvSpPr>
          <p:nvPr>
            <p:ph type="title"/>
          </p:nvPr>
        </p:nvSpPr>
        <p:spPr/>
        <p:txBody>
          <a:bodyPr>
            <a:normAutofit/>
          </a:bodyPr>
          <a:lstStyle/>
          <a:p>
            <a:pPr algn="ctr"/>
            <a:r>
              <a:rPr lang="en-GB" sz="2800" dirty="0" smtClean="0">
                <a:effectLst/>
              </a:rPr>
              <a:t>Introduction</a:t>
            </a:r>
            <a:endParaRPr lang="en-US" sz="2800" dirty="0">
              <a:effectLst/>
            </a:endParaRPr>
          </a:p>
        </p:txBody>
      </p:sp>
      <p:pic>
        <p:nvPicPr>
          <p:cNvPr id="5" name="Picture 4" descr="Screenshot 2022-12-13 150956.jpg"/>
          <p:cNvPicPr>
            <a:picLocks noChangeAspect="1"/>
          </p:cNvPicPr>
          <p:nvPr/>
        </p:nvPicPr>
        <p:blipFill>
          <a:blip r:embed="rId2"/>
          <a:stretch>
            <a:fillRect/>
          </a:stretch>
        </p:blipFill>
        <p:spPr>
          <a:xfrm>
            <a:off x="142844" y="1714488"/>
            <a:ext cx="8858280" cy="348234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A98E328-1B13-4AAD-AFCF-7CFCF18726C2}" type="slidenum">
              <a:rPr lang="en-US" smtClean="0"/>
              <a:pPr/>
              <a:t>6</a:t>
            </a:fld>
            <a:endParaRPr lang="en-US"/>
          </a:p>
        </p:txBody>
      </p:sp>
      <p:sp>
        <p:nvSpPr>
          <p:cNvPr id="4" name="Title 3"/>
          <p:cNvSpPr>
            <a:spLocks noGrp="1"/>
          </p:cNvSpPr>
          <p:nvPr>
            <p:ph type="title"/>
          </p:nvPr>
        </p:nvSpPr>
        <p:spPr/>
        <p:txBody>
          <a:bodyPr>
            <a:normAutofit/>
          </a:bodyPr>
          <a:lstStyle/>
          <a:p>
            <a:pPr algn="ctr"/>
            <a:r>
              <a:rPr lang="en-GB" sz="2800" dirty="0" smtClean="0">
                <a:effectLst/>
              </a:rPr>
              <a:t>Introduction</a:t>
            </a:r>
            <a:endParaRPr lang="en-US" sz="2800" dirty="0">
              <a:effectLst/>
            </a:endParaRPr>
          </a:p>
        </p:txBody>
      </p:sp>
      <p:pic>
        <p:nvPicPr>
          <p:cNvPr id="5" name="Picture 4" descr="Screenshot 2022-12-13 151237.jpg"/>
          <p:cNvPicPr>
            <a:picLocks noChangeAspect="1"/>
          </p:cNvPicPr>
          <p:nvPr/>
        </p:nvPicPr>
        <p:blipFill>
          <a:blip r:embed="rId2"/>
          <a:stretch>
            <a:fillRect/>
          </a:stretch>
        </p:blipFill>
        <p:spPr>
          <a:xfrm>
            <a:off x="142844" y="1500174"/>
            <a:ext cx="8858280" cy="40106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A98E328-1B13-4AAD-AFCF-7CFCF18726C2}" type="slidenum">
              <a:rPr lang="en-US" smtClean="0"/>
              <a:pPr/>
              <a:t>7</a:t>
            </a:fld>
            <a:endParaRPr lang="en-US"/>
          </a:p>
        </p:txBody>
      </p:sp>
      <p:sp>
        <p:nvSpPr>
          <p:cNvPr id="4" name="Title 3"/>
          <p:cNvSpPr>
            <a:spLocks noGrp="1"/>
          </p:cNvSpPr>
          <p:nvPr>
            <p:ph type="title"/>
          </p:nvPr>
        </p:nvSpPr>
        <p:spPr/>
        <p:txBody>
          <a:bodyPr>
            <a:normAutofit/>
          </a:bodyPr>
          <a:lstStyle/>
          <a:p>
            <a:pPr algn="ctr"/>
            <a:r>
              <a:rPr lang="en-GB" sz="2800" dirty="0" smtClean="0">
                <a:effectLst/>
              </a:rPr>
              <a:t>Introduction</a:t>
            </a:r>
            <a:endParaRPr lang="en-US" sz="2800" dirty="0">
              <a:effectLst/>
            </a:endParaRPr>
          </a:p>
        </p:txBody>
      </p:sp>
      <p:pic>
        <p:nvPicPr>
          <p:cNvPr id="5" name="Picture 4" descr="new products.jpg"/>
          <p:cNvPicPr>
            <a:picLocks noChangeAspect="1"/>
          </p:cNvPicPr>
          <p:nvPr/>
        </p:nvPicPr>
        <p:blipFill>
          <a:blip r:embed="rId2"/>
          <a:stretch>
            <a:fillRect/>
          </a:stretch>
        </p:blipFill>
        <p:spPr>
          <a:xfrm>
            <a:off x="1500166" y="1785926"/>
            <a:ext cx="6000792" cy="311291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GB" sz="1600" b="1" dirty="0" smtClean="0"/>
              <a:t>How users can interact with Nonagon Finance:</a:t>
            </a:r>
          </a:p>
          <a:p>
            <a:pPr>
              <a:buNone/>
            </a:pPr>
            <a:endParaRPr lang="en-GB" sz="1600" b="1" dirty="0" smtClean="0"/>
          </a:p>
          <a:p>
            <a:pPr>
              <a:buNone/>
            </a:pPr>
            <a:endParaRPr lang="en-GB" sz="1600" dirty="0" smtClean="0"/>
          </a:p>
          <a:p>
            <a:pPr marL="452628" indent="-342900">
              <a:buFont typeface="Wingdings" pitchFamily="2" charset="2"/>
              <a:buChar char="q"/>
            </a:pPr>
            <a:r>
              <a:rPr lang="en-GB" sz="1600" dirty="0" smtClean="0"/>
              <a:t>Trade directly from your wallet, no account needed. Optionally select leverage up to 50x to multiply potential profits / losses. </a:t>
            </a:r>
          </a:p>
          <a:p>
            <a:pPr marL="452628" indent="-342900">
              <a:buFont typeface="Wingdings" pitchFamily="2" charset="2"/>
              <a:buChar char="q"/>
            </a:pPr>
            <a:endParaRPr lang="en-GB" sz="1600" dirty="0" smtClean="0"/>
          </a:p>
          <a:p>
            <a:pPr marL="452628" indent="-342900">
              <a:buFont typeface="Wingdings" pitchFamily="2" charset="2"/>
              <a:buChar char="q"/>
            </a:pPr>
            <a:r>
              <a:rPr lang="en-GB" sz="1600" dirty="0" smtClean="0"/>
              <a:t>Trades are free with 0% fees.</a:t>
            </a:r>
          </a:p>
          <a:p>
            <a:pPr marL="452628" indent="-342900">
              <a:buFont typeface="Wingdings" pitchFamily="2" charset="2"/>
              <a:buChar char="q"/>
            </a:pPr>
            <a:endParaRPr lang="en-GB" sz="1600" dirty="0" smtClean="0"/>
          </a:p>
          <a:p>
            <a:pPr marL="452628" indent="-342900">
              <a:buFont typeface="Wingdings" pitchFamily="2" charset="2"/>
              <a:buChar char="q"/>
            </a:pPr>
            <a:r>
              <a:rPr lang="en-GB" sz="1600" dirty="0" smtClean="0"/>
              <a:t>Traders can LONG or SHORT 21 different markets.</a:t>
            </a:r>
          </a:p>
          <a:p>
            <a:pPr marL="452628" indent="-342900">
              <a:buNone/>
            </a:pPr>
            <a:endParaRPr lang="en-GB" sz="1600" dirty="0" smtClean="0"/>
          </a:p>
          <a:p>
            <a:pPr marL="452628" indent="-342900">
              <a:buFont typeface="Wingdings" pitchFamily="2" charset="2"/>
              <a:buChar char="q"/>
            </a:pPr>
            <a:r>
              <a:rPr lang="en-GB" sz="1600" dirty="0" smtClean="0"/>
              <a:t>Pool ETH, USDC, TUSD, WBTC and SNX to back trader profits and receive a share of trader losses.</a:t>
            </a:r>
          </a:p>
          <a:p>
            <a:pPr marL="452628" indent="-342900">
              <a:buFont typeface="Wingdings" pitchFamily="2" charset="2"/>
              <a:buChar char="q"/>
            </a:pPr>
            <a:endParaRPr lang="en-GB" sz="1600" dirty="0" smtClean="0"/>
          </a:p>
          <a:p>
            <a:pPr>
              <a:buNone/>
            </a:pPr>
            <a:endParaRPr lang="en-US" sz="1600" dirty="0"/>
          </a:p>
        </p:txBody>
      </p:sp>
      <p:sp>
        <p:nvSpPr>
          <p:cNvPr id="3" name="Slide Number Placeholder 2"/>
          <p:cNvSpPr>
            <a:spLocks noGrp="1"/>
          </p:cNvSpPr>
          <p:nvPr>
            <p:ph type="sldNum" sz="quarter" idx="12"/>
          </p:nvPr>
        </p:nvSpPr>
        <p:spPr/>
        <p:txBody>
          <a:bodyPr/>
          <a:lstStyle/>
          <a:p>
            <a:fld id="{0A98E328-1B13-4AAD-AFCF-7CFCF18726C2}" type="slidenum">
              <a:rPr lang="en-US" smtClean="0"/>
              <a:pPr/>
              <a:t>8</a:t>
            </a:fld>
            <a:endParaRPr lang="en-US"/>
          </a:p>
        </p:txBody>
      </p:sp>
      <p:sp>
        <p:nvSpPr>
          <p:cNvPr id="4" name="Title 3"/>
          <p:cNvSpPr>
            <a:spLocks noGrp="1"/>
          </p:cNvSpPr>
          <p:nvPr>
            <p:ph type="title"/>
          </p:nvPr>
        </p:nvSpPr>
        <p:spPr/>
        <p:txBody>
          <a:bodyPr>
            <a:normAutofit/>
          </a:bodyPr>
          <a:lstStyle/>
          <a:p>
            <a:pPr algn="ctr"/>
            <a:r>
              <a:rPr lang="en-GB" sz="2800" dirty="0" smtClean="0">
                <a:effectLst/>
              </a:rPr>
              <a:t>Overview</a:t>
            </a:r>
            <a:endParaRPr lang="en-US" sz="2800" dirty="0">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GB" sz="1600" b="1" dirty="0" smtClean="0"/>
              <a:t>Since traders do not pay any trading fees, how do stakers in the pools and ONA token holders profit?</a:t>
            </a:r>
          </a:p>
          <a:p>
            <a:pPr>
              <a:buNone/>
            </a:pPr>
            <a:endParaRPr lang="en-GB" sz="1600" dirty="0" smtClean="0"/>
          </a:p>
          <a:p>
            <a:pPr>
              <a:buNone/>
            </a:pPr>
            <a:r>
              <a:rPr lang="en-GB" sz="1600" b="1" dirty="0" smtClean="0"/>
              <a:t>COLLATERAL POOL STAKER PROFIT:</a:t>
            </a:r>
          </a:p>
          <a:p>
            <a:r>
              <a:rPr lang="en-GB" sz="1600" dirty="0" smtClean="0"/>
              <a:t>When a trader for example goes short on the price of Polkadot, but the market moves in the other direction, then the loss of the trader becomes the profit for the staker of pool. See “Outcome 2”.</a:t>
            </a:r>
          </a:p>
          <a:p>
            <a:r>
              <a:rPr lang="en-GB" sz="1600" dirty="0" smtClean="0"/>
              <a:t>Rewards in case of liquidation (see “Outcome 3” on next slides for detailed description).</a:t>
            </a:r>
          </a:p>
          <a:p>
            <a:pPr>
              <a:buNone/>
            </a:pPr>
            <a:endParaRPr lang="en-GB" sz="1600" dirty="0" smtClean="0"/>
          </a:p>
          <a:p>
            <a:pPr>
              <a:buNone/>
            </a:pPr>
            <a:r>
              <a:rPr lang="en-GB" sz="1600" b="1" dirty="0" smtClean="0"/>
              <a:t>ONA TOKEN HOLDERS PROFIT:</a:t>
            </a:r>
          </a:p>
          <a:p>
            <a:r>
              <a:rPr lang="en-GB" sz="1600" dirty="0" smtClean="0"/>
              <a:t>Withdrawal fees from staking pools are distributed among ONA token holders who stake their ONA tokens in the ONA pool.</a:t>
            </a:r>
          </a:p>
          <a:p>
            <a:r>
              <a:rPr lang="en-GB" sz="1600" dirty="0" smtClean="0"/>
              <a:t>Rewards in case of liquidation (see “Outcome 3” on next slides for detailed description).</a:t>
            </a:r>
          </a:p>
          <a:p>
            <a:endParaRPr lang="en-GB" sz="1600" dirty="0" smtClean="0"/>
          </a:p>
          <a:p>
            <a:pPr>
              <a:buNone/>
            </a:pPr>
            <a:endParaRPr lang="en-GB" sz="1600" dirty="0" smtClean="0"/>
          </a:p>
          <a:p>
            <a:endParaRPr lang="en-GB" sz="1600" dirty="0" smtClean="0"/>
          </a:p>
          <a:p>
            <a:pPr>
              <a:buNone/>
            </a:pPr>
            <a:endParaRPr lang="en-US" sz="1600" dirty="0"/>
          </a:p>
        </p:txBody>
      </p:sp>
      <p:sp>
        <p:nvSpPr>
          <p:cNvPr id="3" name="Slide Number Placeholder 2"/>
          <p:cNvSpPr>
            <a:spLocks noGrp="1"/>
          </p:cNvSpPr>
          <p:nvPr>
            <p:ph type="sldNum" sz="quarter" idx="12"/>
          </p:nvPr>
        </p:nvSpPr>
        <p:spPr/>
        <p:txBody>
          <a:bodyPr/>
          <a:lstStyle/>
          <a:p>
            <a:fld id="{0A98E328-1B13-4AAD-AFCF-7CFCF18726C2}" type="slidenum">
              <a:rPr lang="en-US" smtClean="0"/>
              <a:pPr/>
              <a:t>9</a:t>
            </a:fld>
            <a:endParaRPr lang="en-US"/>
          </a:p>
        </p:txBody>
      </p:sp>
      <p:sp>
        <p:nvSpPr>
          <p:cNvPr id="4" name="Title 3"/>
          <p:cNvSpPr>
            <a:spLocks noGrp="1"/>
          </p:cNvSpPr>
          <p:nvPr>
            <p:ph type="title"/>
          </p:nvPr>
        </p:nvSpPr>
        <p:spPr/>
        <p:txBody>
          <a:bodyPr>
            <a:normAutofit/>
          </a:bodyPr>
          <a:lstStyle/>
          <a:p>
            <a:pPr algn="ctr"/>
            <a:r>
              <a:rPr lang="en-GB" sz="2800" dirty="0" smtClean="0">
                <a:effectLst/>
              </a:rPr>
              <a:t>Protocol revenues</a:t>
            </a:r>
            <a:endParaRPr lang="en-US" sz="2800" dirty="0">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5155</TotalTime>
  <Words>392</Words>
  <Application>Microsoft Office PowerPoint</Application>
  <PresentationFormat>On-screen Show (4:3)</PresentationFormat>
  <Paragraphs>103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Slide 1</vt:lpstr>
      <vt:lpstr>Slide 2</vt:lpstr>
      <vt:lpstr>Introduction</vt:lpstr>
      <vt:lpstr>Introduction</vt:lpstr>
      <vt:lpstr>Introduction</vt:lpstr>
      <vt:lpstr>Introduction</vt:lpstr>
      <vt:lpstr>Introduction</vt:lpstr>
      <vt:lpstr>Overview</vt:lpstr>
      <vt:lpstr>Protocol revenues</vt:lpstr>
      <vt:lpstr>Protocol revenues</vt:lpstr>
      <vt:lpstr>Protocol revenues</vt:lpstr>
      <vt:lpstr>Protocol revenues</vt:lpstr>
      <vt:lpstr>Protocol development</vt:lpstr>
      <vt:lpstr>Architecture – components and deployment</vt:lpstr>
      <vt:lpstr>Smart contracts</vt:lpstr>
      <vt:lpstr>The Graph</vt:lpstr>
      <vt:lpstr>Sources</vt:lpstr>
      <vt:lpstr>Slide 18</vt:lpstr>
      <vt:lpstr>Slide 19</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43699</dc:creator>
  <cp:lastModifiedBy>43699</cp:lastModifiedBy>
  <cp:revision>122</cp:revision>
  <dcterms:created xsi:type="dcterms:W3CDTF">2022-12-11T00:05:16Z</dcterms:created>
  <dcterms:modified xsi:type="dcterms:W3CDTF">2023-02-01T17:18:59Z</dcterms:modified>
</cp:coreProperties>
</file>