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4"/>
  </p:sldMasterIdLst>
  <p:notesMasterIdLst>
    <p:notesMasterId r:id="rId25"/>
  </p:notesMasterIdLst>
  <p:handoutMasterIdLst>
    <p:handoutMasterId r:id="rId26"/>
  </p:handoutMasterIdLst>
  <p:sldIdLst>
    <p:sldId id="257" r:id="rId5"/>
    <p:sldId id="269" r:id="rId6"/>
    <p:sldId id="312" r:id="rId7"/>
    <p:sldId id="267" r:id="rId8"/>
    <p:sldId id="281" r:id="rId9"/>
    <p:sldId id="258" r:id="rId10"/>
    <p:sldId id="259" r:id="rId11"/>
    <p:sldId id="268" r:id="rId12"/>
    <p:sldId id="272" r:id="rId13"/>
    <p:sldId id="316" r:id="rId14"/>
    <p:sldId id="271" r:id="rId15"/>
    <p:sldId id="318" r:id="rId16"/>
    <p:sldId id="317" r:id="rId17"/>
    <p:sldId id="274" r:id="rId18"/>
    <p:sldId id="314" r:id="rId19"/>
    <p:sldId id="313" r:id="rId20"/>
    <p:sldId id="308" r:id="rId21"/>
    <p:sldId id="319" r:id="rId22"/>
    <p:sldId id="265" r:id="rId23"/>
    <p:sldId id="315" r:id="rId24"/>
  </p:sldIdLst>
  <p:sldSz cx="12192000" cy="6858000"/>
  <p:notesSz cx="6858000" cy="9144000"/>
  <p:embeddedFontLst>
    <p:embeddedFont>
      <p:font typeface="Acumin Pro" panose="020B0604020202020204" charset="0"/>
      <p:regular r:id=""/>
      <p:bold r:id=""/>
      <p:italic r:id=""/>
      <p:boldItalic r:id=""/>
    </p:embeddedFont>
    <p:embeddedFont>
      <p:font typeface="Acumin Pro ExtraCondensed" panose="020B0604020202020204" charset="0"/>
      <p:regular r:id=""/>
      <p:bold r:id=""/>
      <p:italic r:id=""/>
      <p:boldItalic r:id=""/>
    </p:embeddedFont>
    <p:embeddedFont>
      <p:font typeface="Acumin Pro ExtraCondensed Smbd" panose="020B0604020202020204" charset="0"/>
      <p:regular r:id=""/>
      <p:bold r:id=""/>
      <p:italic r:id=""/>
      <p:boldItalic r:id=""/>
    </p:embeddedFont>
    <p:embeddedFont>
      <p:font typeface="Acumin Pro Medium" panose="020B0604020202020204" charset="0"/>
      <p:regular r:id=""/>
      <p:italic r:id=""/>
    </p:embeddedFont>
    <p:embeddedFont>
      <p:font typeface="Acumin Pro Semibold" panose="020B0604020202020204" charset="0"/>
      <p:regular r:id=""/>
      <p:bold r:id=""/>
      <p:italic r:id=""/>
      <p:boldItalic r:id=""/>
    </p:embeddedFont>
    <p:embeddedFont>
      <p:font typeface="Acumin Pro SemiCondensed" panose="020B0604020202020204" charset="0"/>
      <p:regular r:id=""/>
      <p:bold r:id=""/>
      <p:italic r:id=""/>
      <p:boldItalic r:id=""/>
    </p:embeddedFont>
    <p:embeddedFont>
      <p:font typeface="United Sans Cd Md" charset="0"/>
      <p:regular r:id=""/>
    </p:embeddedFont>
    <p:embeddedFont>
      <p:font typeface="United Sans Rg Md" charset="0"/>
      <p:regular r:id=""/>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2DC411-D185-4236-EAD9-E6363BBD12F1}" name="Schulz, Eray" initials="SE" userId="S::erschulz@iu.edu::0d076afd-41e4-4200-bbc0-5b06474d7d67" providerId="AD"/>
  <p188:author id="{ACE54ECF-C5C8-1E18-694D-420E7097EBA3}" name="Woollam, Mark David" initials="WMD" userId="S::mwoollam@iu.edu::51b66240-bfbd-459b-b1b4-c4ba3a8fd4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F3E"/>
    <a:srgbClr val="DBD5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72712-7F4D-4F8B-A869-C6A454AF43A0}" v="3" dt="2024-04-25T17:09:20.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4345" autoAdjust="0"/>
  </p:normalViewPr>
  <p:slideViewPr>
    <p:cSldViewPr snapToGrid="0" snapToObjects="1">
      <p:cViewPr varScale="1">
        <p:scale>
          <a:sx n="93" d="100"/>
          <a:sy n="93" d="100"/>
        </p:scale>
        <p:origin x="1122"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27879-3DBD-4DAD-9A5E-3CBFB087802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93499813-EE5F-44BE-AD1C-31105F6D7D0D}">
      <dgm:prSet phldrT="[Text]" custT="1"/>
      <dgm:spPr>
        <a:solidFill>
          <a:schemeClr val="bg1"/>
        </a:solidFill>
        <a:ln w="28575">
          <a:solidFill>
            <a:schemeClr val="bg1"/>
          </a:solidFill>
        </a:ln>
      </dgm:spPr>
      <dgm:t>
        <a:bodyPr/>
        <a:lstStyle/>
        <a:p>
          <a:r>
            <a:rPr lang="en-US" sz="1500" dirty="0">
              <a:solidFill>
                <a:schemeClr val="accent4"/>
              </a:solidFill>
            </a:rPr>
            <a:t>Frames fetched by webcam</a:t>
          </a:r>
        </a:p>
      </dgm:t>
    </dgm:pt>
    <dgm:pt modelId="{D482A0C6-D1C4-4A3D-BD68-7D08D5650B75}" type="parTrans" cxnId="{F01C074C-44E1-446D-B33E-8D3094B79CD1}">
      <dgm:prSet/>
      <dgm:spPr/>
      <dgm:t>
        <a:bodyPr/>
        <a:lstStyle/>
        <a:p>
          <a:endParaRPr lang="en-US"/>
        </a:p>
      </dgm:t>
    </dgm:pt>
    <dgm:pt modelId="{F48432E1-F21F-4738-B8D6-06A4E97DFCDE}" type="sibTrans" cxnId="{F01C074C-44E1-446D-B33E-8D3094B79CD1}">
      <dgm:prSet/>
      <dgm:spPr>
        <a:solidFill>
          <a:schemeClr val="bg1"/>
        </a:solidFill>
        <a:ln>
          <a:solidFill>
            <a:schemeClr val="bg1"/>
          </a:solidFill>
        </a:ln>
      </dgm:spPr>
      <dgm:t>
        <a:bodyPr/>
        <a:lstStyle/>
        <a:p>
          <a:endParaRPr lang="en-US"/>
        </a:p>
      </dgm:t>
    </dgm:pt>
    <dgm:pt modelId="{0A99C8FA-C3D1-4C60-878D-744C42095DBB}">
      <dgm:prSet phldrT="[Text]" custT="1"/>
      <dgm:spPr>
        <a:solidFill>
          <a:schemeClr val="bg1"/>
        </a:solidFill>
        <a:ln w="28575" cap="flat" cmpd="sng" algn="ctr">
          <a:solidFill>
            <a:schemeClr val="bg1"/>
          </a:solidFill>
          <a:prstDash val="solid"/>
        </a:ln>
        <a:effectLst/>
      </dgm:spPr>
      <dgm:t>
        <a:bodyPr/>
        <a:lstStyle/>
        <a:p>
          <a:pPr marL="0" lvl="0" indent="0" algn="ctr" defTabSz="1911350">
            <a:lnSpc>
              <a:spcPct val="90000"/>
            </a:lnSpc>
            <a:spcBef>
              <a:spcPct val="0"/>
            </a:spcBef>
            <a:spcAft>
              <a:spcPct val="35000"/>
            </a:spcAft>
          </a:pPr>
          <a:r>
            <a:rPr lang="en-US" sz="1500" kern="1200" dirty="0">
              <a:solidFill>
                <a:schemeClr val="accent4"/>
              </a:solidFill>
            </a:rPr>
            <a:t>Hardware Processing</a:t>
          </a:r>
          <a:endParaRPr lang="en-US" sz="1500" kern="1200" dirty="0">
            <a:solidFill>
              <a:schemeClr val="accent4"/>
            </a:solidFill>
            <a:latin typeface="Acumin Pro"/>
            <a:ea typeface="+mn-ea"/>
            <a:cs typeface="+mn-cs"/>
          </a:endParaRPr>
        </a:p>
      </dgm:t>
    </dgm:pt>
    <dgm:pt modelId="{186181D0-6F11-41FB-81DB-A76573951440}" type="parTrans" cxnId="{16982B44-9D44-415C-826C-BC6723BCB83A}">
      <dgm:prSet/>
      <dgm:spPr/>
      <dgm:t>
        <a:bodyPr/>
        <a:lstStyle/>
        <a:p>
          <a:endParaRPr lang="en-US"/>
        </a:p>
      </dgm:t>
    </dgm:pt>
    <dgm:pt modelId="{BD74B6BA-5B4A-4969-91EC-ADF737FCF82A}" type="sibTrans" cxnId="{16982B44-9D44-415C-826C-BC6723BCB83A}">
      <dgm:prSet/>
      <dgm:spPr>
        <a:solidFill>
          <a:schemeClr val="bg1"/>
        </a:solidFill>
        <a:ln>
          <a:solidFill>
            <a:schemeClr val="bg1"/>
          </a:solidFill>
        </a:ln>
      </dgm:spPr>
      <dgm:t>
        <a:bodyPr/>
        <a:lstStyle/>
        <a:p>
          <a:endParaRPr lang="en-US">
            <a:solidFill>
              <a:schemeClr val="accent5"/>
            </a:solidFill>
          </a:endParaRPr>
        </a:p>
      </dgm:t>
    </dgm:pt>
    <dgm:pt modelId="{4723B4DD-62C7-4D63-8FF4-90223C5A9DC2}">
      <dgm:prSet custT="1"/>
      <dgm:spPr>
        <a:solidFill>
          <a:schemeClr val="accent1">
            <a:lumMod val="60000"/>
            <a:lumOff val="40000"/>
          </a:schemeClr>
        </a:solidFill>
        <a:ln w="28575">
          <a:solidFill>
            <a:schemeClr val="bg1"/>
          </a:solidFill>
        </a:ln>
      </dgm:spPr>
      <dgm:t>
        <a:bodyPr/>
        <a:lstStyle/>
        <a:p>
          <a:pPr>
            <a:buFont typeface="Arial" panose="020B0604020202020204" pitchFamily="34" charset="0"/>
            <a:buChar char="•"/>
          </a:pPr>
          <a:r>
            <a:rPr lang="en-US" sz="1300" dirty="0">
              <a:solidFill>
                <a:schemeClr val="accent5"/>
              </a:solidFill>
            </a:rPr>
            <a:t>Initially the webcam is accepting images in real time. </a:t>
          </a:r>
        </a:p>
      </dgm:t>
    </dgm:pt>
    <dgm:pt modelId="{00853D4D-3863-49A1-8B74-0F3622F3750A}" type="parTrans" cxnId="{3C39B9CD-50E3-4208-9F28-DC85BB4F40A3}">
      <dgm:prSet/>
      <dgm:spPr/>
      <dgm:t>
        <a:bodyPr/>
        <a:lstStyle/>
        <a:p>
          <a:endParaRPr lang="en-US"/>
        </a:p>
      </dgm:t>
    </dgm:pt>
    <dgm:pt modelId="{6A376384-C1E3-4D06-A0F5-11FE42600622}" type="sibTrans" cxnId="{3C39B9CD-50E3-4208-9F28-DC85BB4F40A3}">
      <dgm:prSet/>
      <dgm:spPr/>
      <dgm:t>
        <a:bodyPr/>
        <a:lstStyle/>
        <a:p>
          <a:endParaRPr lang="en-US"/>
        </a:p>
      </dgm:t>
    </dgm:pt>
    <dgm:pt modelId="{8DAF0269-ACE2-43E5-B71C-66F6AD5AC408}">
      <dgm:prSet custT="1"/>
      <dgm:spPr>
        <a:solidFill>
          <a:schemeClr val="accent1">
            <a:lumMod val="60000"/>
            <a:lumOff val="40000"/>
          </a:schemeClr>
        </a:solidFill>
        <a:ln w="28575">
          <a:solidFill>
            <a:schemeClr val="bg1"/>
          </a:solidFill>
        </a:ln>
      </dgm:spPr>
      <dgm:t>
        <a:bodyPr/>
        <a:lstStyle/>
        <a:p>
          <a:r>
            <a:rPr lang="en-US" sz="1300" dirty="0">
              <a:solidFill>
                <a:schemeClr val="accent5"/>
              </a:solidFill>
            </a:rPr>
            <a:t>Dual core ARM Cortex A9 is processing the data. </a:t>
          </a:r>
          <a:endParaRPr lang="en-US" sz="800" dirty="0">
            <a:solidFill>
              <a:schemeClr val="accent5"/>
            </a:solidFill>
          </a:endParaRPr>
        </a:p>
      </dgm:t>
    </dgm:pt>
    <dgm:pt modelId="{2FE445CC-7421-4A19-8A3B-38254335FCC4}" type="parTrans" cxnId="{CB4C182E-3C74-4337-8963-E5D5D5674BBD}">
      <dgm:prSet/>
      <dgm:spPr/>
      <dgm:t>
        <a:bodyPr/>
        <a:lstStyle/>
        <a:p>
          <a:endParaRPr lang="en-US"/>
        </a:p>
      </dgm:t>
    </dgm:pt>
    <dgm:pt modelId="{9B426C32-D977-4799-931B-340649A7E9C6}" type="sibTrans" cxnId="{CB4C182E-3C74-4337-8963-E5D5D5674BBD}">
      <dgm:prSet/>
      <dgm:spPr/>
      <dgm:t>
        <a:bodyPr/>
        <a:lstStyle/>
        <a:p>
          <a:endParaRPr lang="en-US"/>
        </a:p>
      </dgm:t>
    </dgm:pt>
    <dgm:pt modelId="{39100F22-91C9-4856-BD01-11CED9B31065}">
      <dgm:prSet phldrT="[Text]" custT="1"/>
      <dgm:spPr>
        <a:solidFill>
          <a:schemeClr val="bg1"/>
        </a:solidFill>
        <a:ln w="28575">
          <a:solidFill>
            <a:schemeClr val="bg1"/>
          </a:solidFill>
        </a:ln>
      </dgm:spPr>
      <dgm:t>
        <a:bodyPr/>
        <a:lstStyle/>
        <a:p>
          <a:r>
            <a:rPr lang="en-US" sz="1500" dirty="0">
              <a:solidFill>
                <a:schemeClr val="accent4"/>
              </a:solidFill>
            </a:rPr>
            <a:t>Software Processing</a:t>
          </a:r>
        </a:p>
      </dgm:t>
    </dgm:pt>
    <dgm:pt modelId="{A2D212D9-2DAE-4B1D-B793-CA95DB340D8E}" type="parTrans" cxnId="{63C77A17-B148-44CF-AFCA-C33CC987C4A2}">
      <dgm:prSet/>
      <dgm:spPr/>
      <dgm:t>
        <a:bodyPr/>
        <a:lstStyle/>
        <a:p>
          <a:endParaRPr lang="en-US"/>
        </a:p>
      </dgm:t>
    </dgm:pt>
    <dgm:pt modelId="{7AFAFA14-EF03-46B1-B6A0-B651A1C2E27D}" type="sibTrans" cxnId="{63C77A17-B148-44CF-AFCA-C33CC987C4A2}">
      <dgm:prSet/>
      <dgm:spPr>
        <a:solidFill>
          <a:schemeClr val="bg1"/>
        </a:solidFill>
        <a:ln>
          <a:solidFill>
            <a:schemeClr val="bg1"/>
          </a:solidFill>
        </a:ln>
      </dgm:spPr>
      <dgm:t>
        <a:bodyPr/>
        <a:lstStyle/>
        <a:p>
          <a:endParaRPr lang="en-US"/>
        </a:p>
      </dgm:t>
    </dgm:pt>
    <dgm:pt modelId="{9686D140-173C-4928-A59F-EC6FC4208F48}">
      <dgm:prSet phldrT="[Text]" custT="1"/>
      <dgm:spPr>
        <a:solidFill>
          <a:schemeClr val="accent1">
            <a:lumMod val="60000"/>
            <a:lumOff val="40000"/>
          </a:schemeClr>
        </a:solidFill>
        <a:ln w="28575">
          <a:solidFill>
            <a:schemeClr val="bg1"/>
          </a:solidFill>
        </a:ln>
      </dgm:spPr>
      <dgm:t>
        <a:bodyPr/>
        <a:lstStyle/>
        <a:p>
          <a:pPr>
            <a:buFont typeface="Arial" panose="020B0604020202020204" pitchFamily="34" charset="0"/>
            <a:buChar char="•"/>
          </a:pPr>
          <a:r>
            <a:rPr lang="en-US" sz="1300" dirty="0">
              <a:solidFill>
                <a:schemeClr val="accent5"/>
              </a:solidFill>
            </a:rPr>
            <a:t>The output fetched from previous section is used to calculate Gradient. </a:t>
          </a:r>
        </a:p>
      </dgm:t>
    </dgm:pt>
    <dgm:pt modelId="{DE6EAE19-43D7-4ACC-A8DE-FDFDBFB5A0D9}" type="parTrans" cxnId="{E5168C7E-C554-4727-A714-288495B88939}">
      <dgm:prSet/>
      <dgm:spPr/>
      <dgm:t>
        <a:bodyPr/>
        <a:lstStyle/>
        <a:p>
          <a:endParaRPr lang="en-US"/>
        </a:p>
      </dgm:t>
    </dgm:pt>
    <dgm:pt modelId="{BE295DAE-77B6-4B3C-B04D-86B32ADFE978}" type="sibTrans" cxnId="{E5168C7E-C554-4727-A714-288495B88939}">
      <dgm:prSet/>
      <dgm:spPr/>
      <dgm:t>
        <a:bodyPr/>
        <a:lstStyle/>
        <a:p>
          <a:endParaRPr lang="en-US"/>
        </a:p>
      </dgm:t>
    </dgm:pt>
    <dgm:pt modelId="{0A623D54-BABE-4EA5-9CE5-C00054CE60F0}">
      <dgm:prSet phldrT="[Text]" custT="1"/>
      <dgm:spPr>
        <a:solidFill>
          <a:schemeClr val="bg1"/>
        </a:solidFill>
        <a:ln w="28575">
          <a:solidFill>
            <a:schemeClr val="bg1"/>
          </a:solidFill>
        </a:ln>
      </dgm:spPr>
      <dgm:t>
        <a:bodyPr/>
        <a:lstStyle/>
        <a:p>
          <a:r>
            <a:rPr lang="en-US" sz="1500" dirty="0">
              <a:solidFill>
                <a:schemeClr val="accent4"/>
              </a:solidFill>
            </a:rPr>
            <a:t>Monitor Display using HDMI</a:t>
          </a:r>
        </a:p>
      </dgm:t>
    </dgm:pt>
    <dgm:pt modelId="{DFCC3389-3394-456E-B5B0-3E4936C9E716}" type="parTrans" cxnId="{A0FBDC68-3AF9-4EA7-902E-CF14D98E89D1}">
      <dgm:prSet/>
      <dgm:spPr/>
      <dgm:t>
        <a:bodyPr/>
        <a:lstStyle/>
        <a:p>
          <a:endParaRPr lang="en-US"/>
        </a:p>
      </dgm:t>
    </dgm:pt>
    <dgm:pt modelId="{9C61279E-937D-4D6B-8DA1-952B4A3AFA28}" type="sibTrans" cxnId="{A0FBDC68-3AF9-4EA7-902E-CF14D98E89D1}">
      <dgm:prSet/>
      <dgm:spPr/>
      <dgm:t>
        <a:bodyPr/>
        <a:lstStyle/>
        <a:p>
          <a:endParaRPr lang="en-US"/>
        </a:p>
      </dgm:t>
    </dgm:pt>
    <dgm:pt modelId="{58DFCA86-4414-470E-9195-811AA4AA1DF4}">
      <dgm:prSet phldrT="[Text]" custT="1"/>
      <dgm:spPr>
        <a:solidFill>
          <a:schemeClr val="accent1">
            <a:lumMod val="60000"/>
            <a:lumOff val="40000"/>
          </a:schemeClr>
        </a:solidFill>
        <a:ln w="28575">
          <a:solidFill>
            <a:schemeClr val="bg1"/>
          </a:solidFill>
        </a:ln>
      </dgm:spPr>
      <dgm:t>
        <a:bodyPr/>
        <a:lstStyle/>
        <a:p>
          <a:r>
            <a:rPr lang="en-US" sz="1300" dirty="0">
              <a:solidFill>
                <a:schemeClr val="accent5"/>
              </a:solidFill>
            </a:rPr>
            <a:t>Each processed image is displayed using base overlay through HDMI on a monitor at every step in loop. </a:t>
          </a:r>
        </a:p>
      </dgm:t>
    </dgm:pt>
    <dgm:pt modelId="{0BAEA693-43E9-40CC-8AB7-34405305A893}" type="parTrans" cxnId="{5A8C4F85-E751-401F-8475-E121AE9026FC}">
      <dgm:prSet/>
      <dgm:spPr/>
      <dgm:t>
        <a:bodyPr/>
        <a:lstStyle/>
        <a:p>
          <a:endParaRPr lang="en-US"/>
        </a:p>
      </dgm:t>
    </dgm:pt>
    <dgm:pt modelId="{93F7D6E8-DF36-45E1-8F4A-5C259B5D6F4C}" type="sibTrans" cxnId="{5A8C4F85-E751-401F-8475-E121AE9026FC}">
      <dgm:prSet/>
      <dgm:spPr/>
      <dgm:t>
        <a:bodyPr/>
        <a:lstStyle/>
        <a:p>
          <a:endParaRPr lang="en-US"/>
        </a:p>
      </dgm:t>
    </dgm:pt>
    <dgm:pt modelId="{E830D02F-2985-41E6-A009-9601B9AEC800}">
      <dgm:prSet custT="1"/>
      <dgm:spPr>
        <a:solidFill>
          <a:schemeClr val="accent1">
            <a:lumMod val="60000"/>
            <a:lumOff val="40000"/>
          </a:schemeClr>
        </a:solidFill>
        <a:ln w="28575">
          <a:solidFill>
            <a:schemeClr val="bg1"/>
          </a:solidFill>
        </a:ln>
      </dgm:spPr>
      <dgm:t>
        <a:bodyPr/>
        <a:lstStyle/>
        <a:p>
          <a:pPr>
            <a:buFont typeface="Arial" panose="020B0604020202020204" pitchFamily="34" charset="0"/>
            <a:buChar char="•"/>
          </a:pPr>
          <a:r>
            <a:rPr lang="en-US" sz="1300" dirty="0">
              <a:solidFill>
                <a:schemeClr val="accent5"/>
              </a:solidFill>
            </a:rPr>
            <a:t>Number of frames can be user defined</a:t>
          </a:r>
        </a:p>
      </dgm:t>
    </dgm:pt>
    <dgm:pt modelId="{061E8950-4E3E-40AD-A3A9-14CE15425688}" type="parTrans" cxnId="{A5EEA567-7E56-49EF-81F3-4F69D342FC33}">
      <dgm:prSet/>
      <dgm:spPr/>
      <dgm:t>
        <a:bodyPr/>
        <a:lstStyle/>
        <a:p>
          <a:endParaRPr lang="en-US"/>
        </a:p>
      </dgm:t>
    </dgm:pt>
    <dgm:pt modelId="{56DF0600-5B0E-44E4-B096-03B29835798C}" type="sibTrans" cxnId="{A5EEA567-7E56-49EF-81F3-4F69D342FC33}">
      <dgm:prSet/>
      <dgm:spPr/>
      <dgm:t>
        <a:bodyPr/>
        <a:lstStyle/>
        <a:p>
          <a:endParaRPr lang="en-US"/>
        </a:p>
      </dgm:t>
    </dgm:pt>
    <dgm:pt modelId="{8E889009-0B7C-4B4F-B745-0AEA13AB9FEB}">
      <dgm:prSet phldrT="[Text]" custT="1"/>
      <dgm:spPr>
        <a:solidFill>
          <a:schemeClr val="accent1">
            <a:lumMod val="60000"/>
            <a:lumOff val="40000"/>
          </a:schemeClr>
        </a:solidFill>
        <a:ln w="28575">
          <a:solidFill>
            <a:schemeClr val="bg1"/>
          </a:solidFill>
        </a:ln>
      </dgm:spPr>
      <dgm:t>
        <a:bodyPr/>
        <a:lstStyle/>
        <a:p>
          <a:r>
            <a:rPr lang="en-US" sz="1300" dirty="0">
              <a:solidFill>
                <a:schemeClr val="accent5"/>
              </a:solidFill>
            </a:rPr>
            <a:t>In this section using the Hardware of Xilinx board the Sobel x, y filtering is processed on the images parallelly. </a:t>
          </a:r>
        </a:p>
      </dgm:t>
    </dgm:pt>
    <dgm:pt modelId="{E00DD4DF-179C-4462-98AD-450969AE2FD8}" type="sibTrans" cxnId="{F1034976-1FFD-4D9A-B60A-0E309D221509}">
      <dgm:prSet/>
      <dgm:spPr/>
      <dgm:t>
        <a:bodyPr/>
        <a:lstStyle/>
        <a:p>
          <a:endParaRPr lang="en-US"/>
        </a:p>
      </dgm:t>
    </dgm:pt>
    <dgm:pt modelId="{090A29B4-52E9-411D-BED4-D0D9D111F7E8}" type="parTrans" cxnId="{F1034976-1FFD-4D9A-B60A-0E309D221509}">
      <dgm:prSet/>
      <dgm:spPr/>
      <dgm:t>
        <a:bodyPr/>
        <a:lstStyle/>
        <a:p>
          <a:endParaRPr lang="en-US"/>
        </a:p>
      </dgm:t>
    </dgm:pt>
    <dgm:pt modelId="{CE07DA79-87D2-4B8A-BD3C-1706BD3E4568}">
      <dgm:prSet phldrT="[Text]" custT="1"/>
      <dgm:spPr>
        <a:solidFill>
          <a:schemeClr val="bg1"/>
        </a:solidFill>
        <a:ln w="28575">
          <a:solidFill>
            <a:schemeClr val="bg1"/>
          </a:solidFill>
        </a:ln>
      </dgm:spPr>
      <dgm:t>
        <a:bodyPr/>
        <a:lstStyle/>
        <a:p>
          <a:r>
            <a:rPr lang="en-US" sz="1500" dirty="0">
              <a:solidFill>
                <a:schemeClr val="accent4"/>
              </a:solidFill>
            </a:rPr>
            <a:t>Processing System</a:t>
          </a:r>
        </a:p>
      </dgm:t>
    </dgm:pt>
    <dgm:pt modelId="{4F6F5EA0-0E35-45E5-8367-76A8F96B8250}" type="sibTrans" cxnId="{66181EBA-5476-4DD6-862F-2042A01B9720}">
      <dgm:prSet/>
      <dgm:spPr>
        <a:solidFill>
          <a:schemeClr val="bg1"/>
        </a:solidFill>
        <a:ln>
          <a:solidFill>
            <a:schemeClr val="bg1"/>
          </a:solidFill>
        </a:ln>
      </dgm:spPr>
      <dgm:t>
        <a:bodyPr/>
        <a:lstStyle/>
        <a:p>
          <a:endParaRPr lang="en-US"/>
        </a:p>
      </dgm:t>
    </dgm:pt>
    <dgm:pt modelId="{61E4AEC1-9A11-4C64-B9A9-5BC131677F8B}" type="parTrans" cxnId="{66181EBA-5476-4DD6-862F-2042A01B9720}">
      <dgm:prSet/>
      <dgm:spPr/>
      <dgm:t>
        <a:bodyPr/>
        <a:lstStyle/>
        <a:p>
          <a:endParaRPr lang="en-US"/>
        </a:p>
      </dgm:t>
    </dgm:pt>
    <dgm:pt modelId="{1FA5236B-C0F2-44E6-B752-E89259F2E253}">
      <dgm:prSet custT="1"/>
      <dgm:spPr/>
      <dgm:t>
        <a:bodyPr/>
        <a:lstStyle/>
        <a:p>
          <a:endParaRPr lang="en-US" sz="1300" dirty="0">
            <a:solidFill>
              <a:schemeClr val="accent5"/>
            </a:solidFill>
          </a:endParaRPr>
        </a:p>
      </dgm:t>
    </dgm:pt>
    <dgm:pt modelId="{139B2BD1-A80B-4D35-A957-62B98EBFC488}" type="parTrans" cxnId="{E0C5C401-51B2-4498-8CC8-FE8F3736D322}">
      <dgm:prSet/>
      <dgm:spPr/>
      <dgm:t>
        <a:bodyPr/>
        <a:lstStyle/>
        <a:p>
          <a:endParaRPr lang="en-US"/>
        </a:p>
      </dgm:t>
    </dgm:pt>
    <dgm:pt modelId="{DD1B6D1D-B135-4ABA-8F16-7D32E0E8EA4D}" type="sibTrans" cxnId="{E0C5C401-51B2-4498-8CC8-FE8F3736D322}">
      <dgm:prSet/>
      <dgm:spPr/>
      <dgm:t>
        <a:bodyPr/>
        <a:lstStyle/>
        <a:p>
          <a:endParaRPr lang="en-US"/>
        </a:p>
      </dgm:t>
    </dgm:pt>
    <dgm:pt modelId="{4F21E307-C850-41A6-AAE4-5F978D47D453}">
      <dgm:prSet custT="1"/>
      <dgm:spPr/>
      <dgm:t>
        <a:bodyPr/>
        <a:lstStyle/>
        <a:p>
          <a:r>
            <a:rPr lang="en-US" sz="1300" dirty="0">
              <a:solidFill>
                <a:schemeClr val="accent5"/>
              </a:solidFill>
            </a:rPr>
            <a:t>Other </a:t>
          </a:r>
          <a:r>
            <a:rPr lang="en-US" sz="1300" dirty="0" err="1">
              <a:solidFill>
                <a:schemeClr val="accent5"/>
              </a:solidFill>
            </a:rPr>
            <a:t>hardwares</a:t>
          </a:r>
          <a:r>
            <a:rPr lang="en-US" sz="1300" dirty="0">
              <a:solidFill>
                <a:schemeClr val="accent5"/>
              </a:solidFill>
            </a:rPr>
            <a:t> used are DMAs which is used 	to send and receive data between PS and PL</a:t>
          </a:r>
        </a:p>
      </dgm:t>
    </dgm:pt>
    <dgm:pt modelId="{563EE3AF-1B37-481A-A73E-4220F00D4649}" type="sibTrans" cxnId="{690C7690-020C-43B9-B2FE-AAE4362F989A}">
      <dgm:prSet/>
      <dgm:spPr/>
      <dgm:t>
        <a:bodyPr/>
        <a:lstStyle/>
        <a:p>
          <a:endParaRPr lang="en-US"/>
        </a:p>
      </dgm:t>
    </dgm:pt>
    <dgm:pt modelId="{08F21143-EBFC-46A0-811F-912AA19C7F8F}" type="parTrans" cxnId="{690C7690-020C-43B9-B2FE-AAE4362F989A}">
      <dgm:prSet/>
      <dgm:spPr/>
      <dgm:t>
        <a:bodyPr/>
        <a:lstStyle/>
        <a:p>
          <a:endParaRPr lang="en-US"/>
        </a:p>
      </dgm:t>
    </dgm:pt>
    <dgm:pt modelId="{A21A241F-D7F9-4CE8-9A83-D5CFEE8725BF}">
      <dgm:prSet phldrT="[Text]" custT="1"/>
      <dgm:spPr>
        <a:solidFill>
          <a:schemeClr val="accent1">
            <a:lumMod val="60000"/>
            <a:lumOff val="40000"/>
          </a:schemeClr>
        </a:solidFill>
        <a:ln w="28575">
          <a:solidFill>
            <a:schemeClr val="bg1"/>
          </a:solidFill>
        </a:ln>
      </dgm:spPr>
      <dgm:t>
        <a:bodyPr/>
        <a:lstStyle/>
        <a:p>
          <a:pPr>
            <a:buFont typeface="Arial" panose="020B0604020202020204" pitchFamily="34" charset="0"/>
            <a:buChar char="•"/>
          </a:pPr>
          <a:endParaRPr lang="en-US" sz="1300" dirty="0">
            <a:solidFill>
              <a:schemeClr val="accent5"/>
            </a:solidFill>
          </a:endParaRPr>
        </a:p>
      </dgm:t>
    </dgm:pt>
    <dgm:pt modelId="{E2999561-F765-40A7-94B9-3A23A7BBB1F5}" type="parTrans" cxnId="{AD1320DC-72DF-4C35-B881-23EE1DBD0043}">
      <dgm:prSet/>
      <dgm:spPr/>
      <dgm:t>
        <a:bodyPr/>
        <a:lstStyle/>
        <a:p>
          <a:endParaRPr lang="en-US"/>
        </a:p>
      </dgm:t>
    </dgm:pt>
    <dgm:pt modelId="{B181D602-6289-484E-AE4D-697A49B95B2E}" type="sibTrans" cxnId="{AD1320DC-72DF-4C35-B881-23EE1DBD0043}">
      <dgm:prSet/>
      <dgm:spPr/>
      <dgm:t>
        <a:bodyPr/>
        <a:lstStyle/>
        <a:p>
          <a:endParaRPr lang="en-US"/>
        </a:p>
      </dgm:t>
    </dgm:pt>
    <dgm:pt modelId="{CF3E4220-1623-4C74-A737-C9481EE468AE}">
      <dgm:prSet phldrT="[Text]" custT="1"/>
      <dgm:spPr>
        <a:solidFill>
          <a:schemeClr val="accent1">
            <a:lumMod val="60000"/>
            <a:lumOff val="40000"/>
          </a:schemeClr>
        </a:solidFill>
        <a:ln w="28575">
          <a:solidFill>
            <a:schemeClr val="bg1"/>
          </a:solidFill>
        </a:ln>
      </dgm:spPr>
      <dgm:t>
        <a:bodyPr/>
        <a:lstStyle/>
        <a:p>
          <a:pPr>
            <a:buFont typeface="Arial" panose="020B0604020202020204" pitchFamily="34" charset="0"/>
            <a:buChar char="•"/>
          </a:pPr>
          <a:r>
            <a:rPr lang="en-US" sz="1300" dirty="0">
              <a:solidFill>
                <a:schemeClr val="accent5"/>
              </a:solidFill>
            </a:rPr>
            <a:t>Comparing SW and HW outputs. </a:t>
          </a:r>
        </a:p>
      </dgm:t>
    </dgm:pt>
    <dgm:pt modelId="{B85101B0-F952-45B0-AC39-27C7076C99F2}" type="parTrans" cxnId="{4B9BCFC9-32D9-474D-8B21-70DE63DC7733}">
      <dgm:prSet/>
      <dgm:spPr/>
      <dgm:t>
        <a:bodyPr/>
        <a:lstStyle/>
        <a:p>
          <a:endParaRPr lang="en-US"/>
        </a:p>
      </dgm:t>
    </dgm:pt>
    <dgm:pt modelId="{5F5F70E6-222A-44BC-84DE-68A5ECFDDDE6}" type="sibTrans" cxnId="{4B9BCFC9-32D9-474D-8B21-70DE63DC7733}">
      <dgm:prSet/>
      <dgm:spPr/>
      <dgm:t>
        <a:bodyPr/>
        <a:lstStyle/>
        <a:p>
          <a:endParaRPr lang="en-US"/>
        </a:p>
      </dgm:t>
    </dgm:pt>
    <dgm:pt modelId="{8E1181CC-54D9-43EF-A072-5C9CBC4466F3}">
      <dgm:prSet phldrT="[Text]" custT="1"/>
      <dgm:spPr>
        <a:solidFill>
          <a:schemeClr val="accent1">
            <a:lumMod val="60000"/>
            <a:lumOff val="40000"/>
          </a:schemeClr>
        </a:solidFill>
        <a:ln w="28575">
          <a:solidFill>
            <a:schemeClr val="bg1"/>
          </a:solidFill>
        </a:ln>
      </dgm:spPr>
      <dgm:t>
        <a:bodyPr/>
        <a:lstStyle/>
        <a:p>
          <a:pPr>
            <a:buFont typeface="Arial" panose="020B0604020202020204" pitchFamily="34" charset="0"/>
            <a:buChar char="•"/>
          </a:pPr>
          <a:r>
            <a:rPr lang="en-US" sz="1300" dirty="0">
              <a:solidFill>
                <a:schemeClr val="accent5"/>
              </a:solidFill>
            </a:rPr>
            <a:t>Filtering is done using the SW as well (</a:t>
          </a:r>
          <a:r>
            <a:rPr lang="en-US" sz="1300" dirty="0" err="1">
              <a:solidFill>
                <a:schemeClr val="accent5"/>
              </a:solidFill>
            </a:rPr>
            <a:t>scipy</a:t>
          </a:r>
          <a:r>
            <a:rPr lang="en-US" sz="1300" dirty="0">
              <a:solidFill>
                <a:schemeClr val="accent5"/>
              </a:solidFill>
            </a:rPr>
            <a:t>), also final outputs are displayed using </a:t>
          </a:r>
          <a:r>
            <a:rPr lang="en-US" sz="1300" dirty="0" err="1">
              <a:solidFill>
                <a:schemeClr val="accent5"/>
              </a:solidFill>
            </a:rPr>
            <a:t>matplot</a:t>
          </a:r>
          <a:r>
            <a:rPr lang="en-US" sz="1300" dirty="0">
              <a:solidFill>
                <a:schemeClr val="accent5"/>
              </a:solidFill>
            </a:rPr>
            <a:t> lib in notebook.</a:t>
          </a:r>
        </a:p>
      </dgm:t>
    </dgm:pt>
    <dgm:pt modelId="{DE8ED62B-287B-4E92-B142-9D68DEDBC50D}" type="parTrans" cxnId="{C4665428-EFF7-467A-8EF6-16446769CE07}">
      <dgm:prSet/>
      <dgm:spPr/>
      <dgm:t>
        <a:bodyPr/>
        <a:lstStyle/>
        <a:p>
          <a:endParaRPr lang="en-US"/>
        </a:p>
      </dgm:t>
    </dgm:pt>
    <dgm:pt modelId="{C68C2530-60EF-44AA-B933-02F6F1E61D07}" type="sibTrans" cxnId="{C4665428-EFF7-467A-8EF6-16446769CE07}">
      <dgm:prSet/>
      <dgm:spPr/>
      <dgm:t>
        <a:bodyPr/>
        <a:lstStyle/>
        <a:p>
          <a:endParaRPr lang="en-US"/>
        </a:p>
      </dgm:t>
    </dgm:pt>
    <dgm:pt modelId="{602557CE-EC74-4791-91EB-62E47D710869}" type="pres">
      <dgm:prSet presAssocID="{39127879-3DBD-4DAD-9A5E-3CBFB0878026}" presName="Name0" presStyleCnt="0">
        <dgm:presLayoutVars>
          <dgm:dir/>
          <dgm:animLvl val="lvl"/>
          <dgm:resizeHandles val="exact"/>
        </dgm:presLayoutVars>
      </dgm:prSet>
      <dgm:spPr/>
    </dgm:pt>
    <dgm:pt modelId="{3F8FDDBB-FFE9-4A1B-85E6-C182E92B1DC1}" type="pres">
      <dgm:prSet presAssocID="{39127879-3DBD-4DAD-9A5E-3CBFB0878026}" presName="tSp" presStyleCnt="0"/>
      <dgm:spPr/>
    </dgm:pt>
    <dgm:pt modelId="{AAFC3E67-ECBA-4463-8655-B3AD97CB5872}" type="pres">
      <dgm:prSet presAssocID="{39127879-3DBD-4DAD-9A5E-3CBFB0878026}" presName="bSp" presStyleCnt="0"/>
      <dgm:spPr/>
    </dgm:pt>
    <dgm:pt modelId="{12E902A2-7A97-4275-9994-4A4939D8DFA8}" type="pres">
      <dgm:prSet presAssocID="{39127879-3DBD-4DAD-9A5E-3CBFB0878026}" presName="process" presStyleCnt="0"/>
      <dgm:spPr/>
    </dgm:pt>
    <dgm:pt modelId="{6B4810D4-4680-47CF-B0A8-7F343CA9BB66}" type="pres">
      <dgm:prSet presAssocID="{93499813-EE5F-44BE-AD1C-31105F6D7D0D}" presName="composite1" presStyleCnt="0"/>
      <dgm:spPr/>
    </dgm:pt>
    <dgm:pt modelId="{44DF6179-5EBE-4460-90F2-5DF7A8E432F1}" type="pres">
      <dgm:prSet presAssocID="{93499813-EE5F-44BE-AD1C-31105F6D7D0D}" presName="dummyNode1" presStyleLbl="node1" presStyleIdx="0" presStyleCnt="5"/>
      <dgm:spPr/>
    </dgm:pt>
    <dgm:pt modelId="{CC7E5C19-6ECA-4911-BEA3-0BF795AE41C9}" type="pres">
      <dgm:prSet presAssocID="{93499813-EE5F-44BE-AD1C-31105F6D7D0D}" presName="childNode1" presStyleLbl="bgAcc1" presStyleIdx="0" presStyleCnt="5" custScaleY="252517" custLinFactNeighborX="-506" custLinFactNeighborY="-77293">
        <dgm:presLayoutVars>
          <dgm:bulletEnabled val="1"/>
        </dgm:presLayoutVars>
      </dgm:prSet>
      <dgm:spPr/>
    </dgm:pt>
    <dgm:pt modelId="{344A1A9B-F2CC-453D-A4F9-F70986E75D4D}" type="pres">
      <dgm:prSet presAssocID="{93499813-EE5F-44BE-AD1C-31105F6D7D0D}" presName="childNode1tx" presStyleLbl="bgAcc1" presStyleIdx="0" presStyleCnt="5">
        <dgm:presLayoutVars>
          <dgm:bulletEnabled val="1"/>
        </dgm:presLayoutVars>
      </dgm:prSet>
      <dgm:spPr/>
    </dgm:pt>
    <dgm:pt modelId="{80230EAC-D89A-496C-A3D8-F9628D8DE18D}" type="pres">
      <dgm:prSet presAssocID="{93499813-EE5F-44BE-AD1C-31105F6D7D0D}" presName="parentNode1" presStyleLbl="node1" presStyleIdx="0" presStyleCnt="5" custScaleX="107939" custScaleY="134726">
        <dgm:presLayoutVars>
          <dgm:chMax val="1"/>
          <dgm:bulletEnabled val="1"/>
        </dgm:presLayoutVars>
      </dgm:prSet>
      <dgm:spPr/>
    </dgm:pt>
    <dgm:pt modelId="{37490A11-C546-4385-BFDE-3E458E0792F0}" type="pres">
      <dgm:prSet presAssocID="{93499813-EE5F-44BE-AD1C-31105F6D7D0D}" presName="connSite1" presStyleCnt="0"/>
      <dgm:spPr/>
    </dgm:pt>
    <dgm:pt modelId="{72554BCD-ABA0-4F50-A64D-52D051E25A14}" type="pres">
      <dgm:prSet presAssocID="{F48432E1-F21F-4738-B8D6-06A4E97DFCDE}" presName="Name9" presStyleLbl="sibTrans2D1" presStyleIdx="0" presStyleCnt="4" custLinFactNeighborX="-22886" custLinFactNeighborY="6705"/>
      <dgm:spPr/>
    </dgm:pt>
    <dgm:pt modelId="{8D290A8A-A51A-4831-B9ED-550AD6155C6E}" type="pres">
      <dgm:prSet presAssocID="{CE07DA79-87D2-4B8A-BD3C-1706BD3E4568}" presName="composite2" presStyleCnt="0"/>
      <dgm:spPr/>
    </dgm:pt>
    <dgm:pt modelId="{82104546-A7D3-4F63-BD80-A0BADFB57CCE}" type="pres">
      <dgm:prSet presAssocID="{CE07DA79-87D2-4B8A-BD3C-1706BD3E4568}" presName="dummyNode2" presStyleLbl="node1" presStyleIdx="0" presStyleCnt="5"/>
      <dgm:spPr/>
    </dgm:pt>
    <dgm:pt modelId="{A7208E48-3EF2-4CE9-B278-BCB909B0C5EC}" type="pres">
      <dgm:prSet presAssocID="{CE07DA79-87D2-4B8A-BD3C-1706BD3E4568}" presName="childNode2" presStyleLbl="bgAcc1" presStyleIdx="1" presStyleCnt="5" custScaleY="252517" custLinFactNeighborX="440" custLinFactNeighborY="75850">
        <dgm:presLayoutVars>
          <dgm:bulletEnabled val="1"/>
        </dgm:presLayoutVars>
      </dgm:prSet>
      <dgm:spPr/>
    </dgm:pt>
    <dgm:pt modelId="{F21441BE-CA70-479F-8C5C-38F22E6C35F5}" type="pres">
      <dgm:prSet presAssocID="{CE07DA79-87D2-4B8A-BD3C-1706BD3E4568}" presName="childNode2tx" presStyleLbl="bgAcc1" presStyleIdx="1" presStyleCnt="5">
        <dgm:presLayoutVars>
          <dgm:bulletEnabled val="1"/>
        </dgm:presLayoutVars>
      </dgm:prSet>
      <dgm:spPr/>
    </dgm:pt>
    <dgm:pt modelId="{2775F9E7-35FC-4045-AA84-425017130008}" type="pres">
      <dgm:prSet presAssocID="{CE07DA79-87D2-4B8A-BD3C-1706BD3E4568}" presName="parentNode2" presStyleLbl="node1" presStyleIdx="1" presStyleCnt="5" custScaleX="107939" custScaleY="134726">
        <dgm:presLayoutVars>
          <dgm:chMax val="0"/>
          <dgm:bulletEnabled val="1"/>
        </dgm:presLayoutVars>
      </dgm:prSet>
      <dgm:spPr/>
    </dgm:pt>
    <dgm:pt modelId="{EF43DDFE-42AC-4882-93A7-96DDED0B0301}" type="pres">
      <dgm:prSet presAssocID="{CE07DA79-87D2-4B8A-BD3C-1706BD3E4568}" presName="connSite2" presStyleCnt="0"/>
      <dgm:spPr/>
    </dgm:pt>
    <dgm:pt modelId="{076636DF-380B-4CC7-91E6-C6D4E3144E19}" type="pres">
      <dgm:prSet presAssocID="{4F6F5EA0-0E35-45E5-8367-76A8F96B8250}" presName="Name18" presStyleLbl="sibTrans2D1" presStyleIdx="1" presStyleCnt="4" custAng="20840369" custLinFactNeighborX="-22657" custLinFactNeighborY="-17446"/>
      <dgm:spPr/>
    </dgm:pt>
    <dgm:pt modelId="{3D463810-51D4-484D-A698-2214AFC83801}" type="pres">
      <dgm:prSet presAssocID="{0A99C8FA-C3D1-4C60-878D-744C42095DBB}" presName="composite1" presStyleCnt="0"/>
      <dgm:spPr/>
    </dgm:pt>
    <dgm:pt modelId="{E4A404C1-D181-4EFC-8D2B-5DCBC2E7FABD}" type="pres">
      <dgm:prSet presAssocID="{0A99C8FA-C3D1-4C60-878D-744C42095DBB}" presName="dummyNode1" presStyleLbl="node1" presStyleIdx="1" presStyleCnt="5"/>
      <dgm:spPr/>
    </dgm:pt>
    <dgm:pt modelId="{004135DE-0257-4A0C-9F23-18EA0F5B755A}" type="pres">
      <dgm:prSet presAssocID="{0A99C8FA-C3D1-4C60-878D-744C42095DBB}" presName="childNode1" presStyleLbl="bgAcc1" presStyleIdx="2" presStyleCnt="5" custScaleY="252517" custLinFactNeighborX="543" custLinFactNeighborY="-75849">
        <dgm:presLayoutVars>
          <dgm:bulletEnabled val="1"/>
        </dgm:presLayoutVars>
      </dgm:prSet>
      <dgm:spPr/>
    </dgm:pt>
    <dgm:pt modelId="{35EE07F5-4973-4C25-A732-BF4C3A8B8C55}" type="pres">
      <dgm:prSet presAssocID="{0A99C8FA-C3D1-4C60-878D-744C42095DBB}" presName="childNode1tx" presStyleLbl="bgAcc1" presStyleIdx="2" presStyleCnt="5">
        <dgm:presLayoutVars>
          <dgm:bulletEnabled val="1"/>
        </dgm:presLayoutVars>
      </dgm:prSet>
      <dgm:spPr/>
    </dgm:pt>
    <dgm:pt modelId="{DF333555-F6AE-47A0-A9B1-4181030A7DB1}" type="pres">
      <dgm:prSet presAssocID="{0A99C8FA-C3D1-4C60-878D-744C42095DBB}" presName="parentNode1" presStyleLbl="node1" presStyleIdx="2" presStyleCnt="5" custScaleX="107939" custScaleY="134726">
        <dgm:presLayoutVars>
          <dgm:chMax val="1"/>
          <dgm:bulletEnabled val="1"/>
        </dgm:presLayoutVars>
      </dgm:prSet>
      <dgm:spPr/>
    </dgm:pt>
    <dgm:pt modelId="{B3ACC4E4-AD0E-46BC-B294-CF18C4E2E13B}" type="pres">
      <dgm:prSet presAssocID="{0A99C8FA-C3D1-4C60-878D-744C42095DBB}" presName="connSite1" presStyleCnt="0"/>
      <dgm:spPr/>
    </dgm:pt>
    <dgm:pt modelId="{2FE906B2-CA9B-45BE-9536-AFF065489E57}" type="pres">
      <dgm:prSet presAssocID="{BD74B6BA-5B4A-4969-91EC-ADF737FCF82A}" presName="Name9" presStyleLbl="sibTrans2D1" presStyleIdx="2" presStyleCnt="4" custLinFactNeighborX="-24123" custLinFactNeighborY="7344"/>
      <dgm:spPr/>
    </dgm:pt>
    <dgm:pt modelId="{F7AF7438-4F29-496C-B955-6F45CF226CCF}" type="pres">
      <dgm:prSet presAssocID="{39100F22-91C9-4856-BD01-11CED9B31065}" presName="composite2" presStyleCnt="0"/>
      <dgm:spPr/>
    </dgm:pt>
    <dgm:pt modelId="{21BA4E74-7901-4C8A-B334-1598CBAE8CA0}" type="pres">
      <dgm:prSet presAssocID="{39100F22-91C9-4856-BD01-11CED9B31065}" presName="dummyNode2" presStyleLbl="node1" presStyleIdx="2" presStyleCnt="5"/>
      <dgm:spPr/>
    </dgm:pt>
    <dgm:pt modelId="{8D76729C-7A6D-4D81-8977-C8B4E79D6CF7}" type="pres">
      <dgm:prSet presAssocID="{39100F22-91C9-4856-BD01-11CED9B31065}" presName="childNode2" presStyleLbl="bgAcc1" presStyleIdx="3" presStyleCnt="5" custScaleX="112033" custScaleY="252517" custLinFactNeighborX="1730" custLinFactNeighborY="76193">
        <dgm:presLayoutVars>
          <dgm:bulletEnabled val="1"/>
        </dgm:presLayoutVars>
      </dgm:prSet>
      <dgm:spPr/>
    </dgm:pt>
    <dgm:pt modelId="{094073D4-1DCC-4049-95DA-947A69EE6B75}" type="pres">
      <dgm:prSet presAssocID="{39100F22-91C9-4856-BD01-11CED9B31065}" presName="childNode2tx" presStyleLbl="bgAcc1" presStyleIdx="3" presStyleCnt="5">
        <dgm:presLayoutVars>
          <dgm:bulletEnabled val="1"/>
        </dgm:presLayoutVars>
      </dgm:prSet>
      <dgm:spPr/>
    </dgm:pt>
    <dgm:pt modelId="{1ADD7AB3-AA1A-4E46-81E5-E37677524502}" type="pres">
      <dgm:prSet presAssocID="{39100F22-91C9-4856-BD01-11CED9B31065}" presName="parentNode2" presStyleLbl="node1" presStyleIdx="3" presStyleCnt="5" custScaleX="107939" custScaleY="134726">
        <dgm:presLayoutVars>
          <dgm:chMax val="0"/>
          <dgm:bulletEnabled val="1"/>
        </dgm:presLayoutVars>
      </dgm:prSet>
      <dgm:spPr/>
    </dgm:pt>
    <dgm:pt modelId="{5F811176-ADCC-4EF0-89BE-8FC287958E4F}" type="pres">
      <dgm:prSet presAssocID="{39100F22-91C9-4856-BD01-11CED9B31065}" presName="connSite2" presStyleCnt="0"/>
      <dgm:spPr/>
    </dgm:pt>
    <dgm:pt modelId="{9CDA2D0F-C747-4701-809B-8CB956D7A5E8}" type="pres">
      <dgm:prSet presAssocID="{7AFAFA14-EF03-46B1-B6A0-B651A1C2E27D}" presName="Name18" presStyleLbl="sibTrans2D1" presStyleIdx="3" presStyleCnt="4" custAng="20811437" custLinFactNeighborX="-22841" custLinFactNeighborY="-16923"/>
      <dgm:spPr/>
    </dgm:pt>
    <dgm:pt modelId="{A4DC9327-E2EC-40FF-AD8C-2A108EA33454}" type="pres">
      <dgm:prSet presAssocID="{0A623D54-BABE-4EA5-9CE5-C00054CE60F0}" presName="composite1" presStyleCnt="0"/>
      <dgm:spPr/>
    </dgm:pt>
    <dgm:pt modelId="{7062758B-96A0-4F71-BE50-F0D9B22CE733}" type="pres">
      <dgm:prSet presAssocID="{0A623D54-BABE-4EA5-9CE5-C00054CE60F0}" presName="dummyNode1" presStyleLbl="node1" presStyleIdx="3" presStyleCnt="5"/>
      <dgm:spPr/>
    </dgm:pt>
    <dgm:pt modelId="{1213E22F-3157-4B2D-AA9B-E8AB2EE4E43E}" type="pres">
      <dgm:prSet presAssocID="{0A623D54-BABE-4EA5-9CE5-C00054CE60F0}" presName="childNode1" presStyleLbl="bgAcc1" presStyleIdx="4" presStyleCnt="5" custScaleY="252517" custLinFactNeighborX="1248" custLinFactNeighborY="-77293">
        <dgm:presLayoutVars>
          <dgm:bulletEnabled val="1"/>
        </dgm:presLayoutVars>
      </dgm:prSet>
      <dgm:spPr/>
    </dgm:pt>
    <dgm:pt modelId="{41711DC1-799A-416C-A3C2-2054F255EFB7}" type="pres">
      <dgm:prSet presAssocID="{0A623D54-BABE-4EA5-9CE5-C00054CE60F0}" presName="childNode1tx" presStyleLbl="bgAcc1" presStyleIdx="4" presStyleCnt="5">
        <dgm:presLayoutVars>
          <dgm:bulletEnabled val="1"/>
        </dgm:presLayoutVars>
      </dgm:prSet>
      <dgm:spPr/>
    </dgm:pt>
    <dgm:pt modelId="{80C80D6F-ACF3-4950-A1DF-C7107C842DCF}" type="pres">
      <dgm:prSet presAssocID="{0A623D54-BABE-4EA5-9CE5-C00054CE60F0}" presName="parentNode1" presStyleLbl="node1" presStyleIdx="4" presStyleCnt="5" custScaleX="107939" custScaleY="134726">
        <dgm:presLayoutVars>
          <dgm:chMax val="1"/>
          <dgm:bulletEnabled val="1"/>
        </dgm:presLayoutVars>
      </dgm:prSet>
      <dgm:spPr/>
    </dgm:pt>
    <dgm:pt modelId="{CDCC9EA0-F7E0-4541-934F-015A5BE521C6}" type="pres">
      <dgm:prSet presAssocID="{0A623D54-BABE-4EA5-9CE5-C00054CE60F0}" presName="connSite1" presStyleCnt="0"/>
      <dgm:spPr/>
    </dgm:pt>
  </dgm:ptLst>
  <dgm:cxnLst>
    <dgm:cxn modelId="{E0C5C401-51B2-4498-8CC8-FE8F3736D322}" srcId="{0A99C8FA-C3D1-4C60-878D-744C42095DBB}" destId="{1FA5236B-C0F2-44E6-B752-E89259F2E253}" srcOrd="1" destOrd="0" parTransId="{139B2BD1-A80B-4D35-A957-62B98EBFC488}" sibTransId="{DD1B6D1D-B135-4ABA-8F16-7D32E0E8EA4D}"/>
    <dgm:cxn modelId="{BDF3820F-F4B5-4D28-ADF3-248C9B26684F}" type="presOf" srcId="{0A623D54-BABE-4EA5-9CE5-C00054CE60F0}" destId="{80C80D6F-ACF3-4950-A1DF-C7107C842DCF}" srcOrd="0" destOrd="0" presId="urn:microsoft.com/office/officeart/2005/8/layout/hProcess4"/>
    <dgm:cxn modelId="{64766010-D9D0-48E6-AE03-E0115E6A29B8}" type="presOf" srcId="{8E1181CC-54D9-43EF-A072-5C9CBC4466F3}" destId="{094073D4-1DCC-4049-95DA-947A69EE6B75}" srcOrd="1" destOrd="1" presId="urn:microsoft.com/office/officeart/2005/8/layout/hProcess4"/>
    <dgm:cxn modelId="{98EB6D11-2382-44D2-9D30-FD4649C3DC00}" type="presOf" srcId="{CF3E4220-1623-4C74-A737-C9481EE468AE}" destId="{8D76729C-7A6D-4D81-8977-C8B4E79D6CF7}" srcOrd="0" destOrd="2" presId="urn:microsoft.com/office/officeart/2005/8/layout/hProcess4"/>
    <dgm:cxn modelId="{63C77A17-B148-44CF-AFCA-C33CC987C4A2}" srcId="{39127879-3DBD-4DAD-9A5E-3CBFB0878026}" destId="{39100F22-91C9-4856-BD01-11CED9B31065}" srcOrd="3" destOrd="0" parTransId="{A2D212D9-2DAE-4B1D-B793-CA95DB340D8E}" sibTransId="{7AFAFA14-EF03-46B1-B6A0-B651A1C2E27D}"/>
    <dgm:cxn modelId="{97CA661D-D2E8-4718-BB9F-AE886661B9A2}" type="presOf" srcId="{9686D140-173C-4928-A59F-EC6FC4208F48}" destId="{094073D4-1DCC-4049-95DA-947A69EE6B75}" srcOrd="1" destOrd="0" presId="urn:microsoft.com/office/officeart/2005/8/layout/hProcess4"/>
    <dgm:cxn modelId="{179EF920-1802-4832-A986-4CFD4F969DD9}" type="presOf" srcId="{93499813-EE5F-44BE-AD1C-31105F6D7D0D}" destId="{80230EAC-D89A-496C-A3D8-F9628D8DE18D}" srcOrd="0" destOrd="0" presId="urn:microsoft.com/office/officeart/2005/8/layout/hProcess4"/>
    <dgm:cxn modelId="{62823624-A92C-4EC8-9269-BD67D8EDD281}" type="presOf" srcId="{CE07DA79-87D2-4B8A-BD3C-1706BD3E4568}" destId="{2775F9E7-35FC-4045-AA84-425017130008}" srcOrd="0" destOrd="0" presId="urn:microsoft.com/office/officeart/2005/8/layout/hProcess4"/>
    <dgm:cxn modelId="{447EB426-BF1E-47F2-B964-6E102B2D15AB}" type="presOf" srcId="{4723B4DD-62C7-4D63-8FF4-90223C5A9DC2}" destId="{344A1A9B-F2CC-453D-A4F9-F70986E75D4D}" srcOrd="1" destOrd="0" presId="urn:microsoft.com/office/officeart/2005/8/layout/hProcess4"/>
    <dgm:cxn modelId="{C4665428-EFF7-467A-8EF6-16446769CE07}" srcId="{39100F22-91C9-4856-BD01-11CED9B31065}" destId="{8E1181CC-54D9-43EF-A072-5C9CBC4466F3}" srcOrd="1" destOrd="0" parTransId="{DE8ED62B-287B-4E92-B142-9D68DEDBC50D}" sibTransId="{C68C2530-60EF-44AA-B933-02F6F1E61D07}"/>
    <dgm:cxn modelId="{CB4C182E-3C74-4337-8963-E5D5D5674BBD}" srcId="{CE07DA79-87D2-4B8A-BD3C-1706BD3E4568}" destId="{8DAF0269-ACE2-43E5-B71C-66F6AD5AC408}" srcOrd="0" destOrd="0" parTransId="{2FE445CC-7421-4A19-8A3B-38254335FCC4}" sibTransId="{9B426C32-D977-4799-931B-340649A7E9C6}"/>
    <dgm:cxn modelId="{B9220035-C632-4F49-84AD-6E718D11E3F0}" type="presOf" srcId="{0A99C8FA-C3D1-4C60-878D-744C42095DBB}" destId="{DF333555-F6AE-47A0-A9B1-4181030A7DB1}" srcOrd="0" destOrd="0" presId="urn:microsoft.com/office/officeart/2005/8/layout/hProcess4"/>
    <dgm:cxn modelId="{16982B44-9D44-415C-826C-BC6723BCB83A}" srcId="{39127879-3DBD-4DAD-9A5E-3CBFB0878026}" destId="{0A99C8FA-C3D1-4C60-878D-744C42095DBB}" srcOrd="2" destOrd="0" parTransId="{186181D0-6F11-41FB-81DB-A76573951440}" sibTransId="{BD74B6BA-5B4A-4969-91EC-ADF737FCF82A}"/>
    <dgm:cxn modelId="{A5EEA567-7E56-49EF-81F3-4F69D342FC33}" srcId="{93499813-EE5F-44BE-AD1C-31105F6D7D0D}" destId="{E830D02F-2985-41E6-A009-9601B9AEC800}" srcOrd="1" destOrd="0" parTransId="{061E8950-4E3E-40AD-A3A9-14CE15425688}" sibTransId="{56DF0600-5B0E-44E4-B096-03B29835798C}"/>
    <dgm:cxn modelId="{A0FBDC68-3AF9-4EA7-902E-CF14D98E89D1}" srcId="{39127879-3DBD-4DAD-9A5E-3CBFB0878026}" destId="{0A623D54-BABE-4EA5-9CE5-C00054CE60F0}" srcOrd="4" destOrd="0" parTransId="{DFCC3389-3394-456E-B5B0-3E4936C9E716}" sibTransId="{9C61279E-937D-4D6B-8DA1-952B4A3AFA28}"/>
    <dgm:cxn modelId="{F01C074C-44E1-446D-B33E-8D3094B79CD1}" srcId="{39127879-3DBD-4DAD-9A5E-3CBFB0878026}" destId="{93499813-EE5F-44BE-AD1C-31105F6D7D0D}" srcOrd="0" destOrd="0" parTransId="{D482A0C6-D1C4-4A3D-BD68-7D08D5650B75}" sibTransId="{F48432E1-F21F-4738-B8D6-06A4E97DFCDE}"/>
    <dgm:cxn modelId="{7B305152-BFFA-4106-9697-120C406ECF1A}" type="presOf" srcId="{E830D02F-2985-41E6-A009-9601B9AEC800}" destId="{344A1A9B-F2CC-453D-A4F9-F70986E75D4D}" srcOrd="1" destOrd="1" presId="urn:microsoft.com/office/officeart/2005/8/layout/hProcess4"/>
    <dgm:cxn modelId="{F1034976-1FFD-4D9A-B60A-0E309D221509}" srcId="{0A99C8FA-C3D1-4C60-878D-744C42095DBB}" destId="{8E889009-0B7C-4B4F-B745-0AEA13AB9FEB}" srcOrd="0" destOrd="0" parTransId="{090A29B4-52E9-411D-BED4-D0D9D111F7E8}" sibTransId="{E00DD4DF-179C-4462-98AD-450969AE2FD8}"/>
    <dgm:cxn modelId="{5ECE555A-1859-4633-8C64-A0F7F9830BD9}" type="presOf" srcId="{8E889009-0B7C-4B4F-B745-0AEA13AB9FEB}" destId="{35EE07F5-4973-4C25-A732-BF4C3A8B8C55}" srcOrd="1" destOrd="0" presId="urn:microsoft.com/office/officeart/2005/8/layout/hProcess4"/>
    <dgm:cxn modelId="{E754E37B-E930-454B-ADA6-7ED4C0A1A12F}" type="presOf" srcId="{CF3E4220-1623-4C74-A737-C9481EE468AE}" destId="{094073D4-1DCC-4049-95DA-947A69EE6B75}" srcOrd="1" destOrd="2" presId="urn:microsoft.com/office/officeart/2005/8/layout/hProcess4"/>
    <dgm:cxn modelId="{E5168C7E-C554-4727-A714-288495B88939}" srcId="{39100F22-91C9-4856-BD01-11CED9B31065}" destId="{9686D140-173C-4928-A59F-EC6FC4208F48}" srcOrd="0" destOrd="0" parTransId="{DE6EAE19-43D7-4ACC-A8DE-FDFDBFB5A0D9}" sibTransId="{BE295DAE-77B6-4B3C-B04D-86B32ADFE978}"/>
    <dgm:cxn modelId="{B75E757F-9F86-484A-9186-3E55B11315CA}" type="presOf" srcId="{9686D140-173C-4928-A59F-EC6FC4208F48}" destId="{8D76729C-7A6D-4D81-8977-C8B4E79D6CF7}" srcOrd="0" destOrd="0" presId="urn:microsoft.com/office/officeart/2005/8/layout/hProcess4"/>
    <dgm:cxn modelId="{5EA73F80-EBF7-4702-9ECF-4348506F9550}" type="presOf" srcId="{4F6F5EA0-0E35-45E5-8367-76A8F96B8250}" destId="{076636DF-380B-4CC7-91E6-C6D4E3144E19}" srcOrd="0" destOrd="0" presId="urn:microsoft.com/office/officeart/2005/8/layout/hProcess4"/>
    <dgm:cxn modelId="{305DF981-2650-4A81-B87B-2F532D25653A}" type="presOf" srcId="{8DAF0269-ACE2-43E5-B71C-66F6AD5AC408}" destId="{A7208E48-3EF2-4CE9-B278-BCB909B0C5EC}" srcOrd="0" destOrd="0" presId="urn:microsoft.com/office/officeart/2005/8/layout/hProcess4"/>
    <dgm:cxn modelId="{5A8C4F85-E751-401F-8475-E121AE9026FC}" srcId="{0A623D54-BABE-4EA5-9CE5-C00054CE60F0}" destId="{58DFCA86-4414-470E-9195-811AA4AA1DF4}" srcOrd="0" destOrd="0" parTransId="{0BAEA693-43E9-40CC-8AB7-34405305A893}" sibTransId="{93F7D6E8-DF36-45E1-8F4A-5C259B5D6F4C}"/>
    <dgm:cxn modelId="{D55EA68E-1F20-4790-8056-90697B28DA56}" type="presOf" srcId="{F48432E1-F21F-4738-B8D6-06A4E97DFCDE}" destId="{72554BCD-ABA0-4F50-A64D-52D051E25A14}" srcOrd="0" destOrd="0" presId="urn:microsoft.com/office/officeart/2005/8/layout/hProcess4"/>
    <dgm:cxn modelId="{690C7690-020C-43B9-B2FE-AAE4362F989A}" srcId="{CE07DA79-87D2-4B8A-BD3C-1706BD3E4568}" destId="{4F21E307-C850-41A6-AAE4-5F978D47D453}" srcOrd="1" destOrd="0" parTransId="{08F21143-EBFC-46A0-811F-912AA19C7F8F}" sibTransId="{563EE3AF-1B37-481A-A73E-4220F00D4649}"/>
    <dgm:cxn modelId="{F0D4EA90-DD2B-499A-AAA3-3D0D50C851CE}" type="presOf" srcId="{39127879-3DBD-4DAD-9A5E-3CBFB0878026}" destId="{602557CE-EC74-4791-91EB-62E47D710869}" srcOrd="0" destOrd="0" presId="urn:microsoft.com/office/officeart/2005/8/layout/hProcess4"/>
    <dgm:cxn modelId="{1B6BE092-5C97-411A-A38E-6DF5598B7620}" type="presOf" srcId="{58DFCA86-4414-470E-9195-811AA4AA1DF4}" destId="{41711DC1-799A-416C-A3C2-2054F255EFB7}" srcOrd="1" destOrd="0" presId="urn:microsoft.com/office/officeart/2005/8/layout/hProcess4"/>
    <dgm:cxn modelId="{11CA3D98-5A11-4B3B-A022-512F76952F7C}" type="presOf" srcId="{4723B4DD-62C7-4D63-8FF4-90223C5A9DC2}" destId="{CC7E5C19-6ECA-4911-BEA3-0BF795AE41C9}" srcOrd="0" destOrd="0" presId="urn:microsoft.com/office/officeart/2005/8/layout/hProcess4"/>
    <dgm:cxn modelId="{E98BC9A0-8C34-4B26-BE73-EEEE2E12CE6F}" type="presOf" srcId="{BD74B6BA-5B4A-4969-91EC-ADF737FCF82A}" destId="{2FE906B2-CA9B-45BE-9536-AFF065489E57}" srcOrd="0" destOrd="0" presId="urn:microsoft.com/office/officeart/2005/8/layout/hProcess4"/>
    <dgm:cxn modelId="{5DF9E5A9-BC14-44E6-BB41-1DF7DE41DB80}" type="presOf" srcId="{1FA5236B-C0F2-44E6-B752-E89259F2E253}" destId="{35EE07F5-4973-4C25-A732-BF4C3A8B8C55}" srcOrd="1" destOrd="1" presId="urn:microsoft.com/office/officeart/2005/8/layout/hProcess4"/>
    <dgm:cxn modelId="{DCA824AD-20AF-45BA-A07E-ACAC5B473C65}" type="presOf" srcId="{A21A241F-D7F9-4CE8-9A83-D5CFEE8725BF}" destId="{094073D4-1DCC-4049-95DA-947A69EE6B75}" srcOrd="1" destOrd="3" presId="urn:microsoft.com/office/officeart/2005/8/layout/hProcess4"/>
    <dgm:cxn modelId="{01094FAE-68FE-49AB-B892-EAFFCBAC3138}" type="presOf" srcId="{39100F22-91C9-4856-BD01-11CED9B31065}" destId="{1ADD7AB3-AA1A-4E46-81E5-E37677524502}" srcOrd="0" destOrd="0" presId="urn:microsoft.com/office/officeart/2005/8/layout/hProcess4"/>
    <dgm:cxn modelId="{66181EBA-5476-4DD6-862F-2042A01B9720}" srcId="{39127879-3DBD-4DAD-9A5E-3CBFB0878026}" destId="{CE07DA79-87D2-4B8A-BD3C-1706BD3E4568}" srcOrd="1" destOrd="0" parTransId="{61E4AEC1-9A11-4C64-B9A9-5BC131677F8B}" sibTransId="{4F6F5EA0-0E35-45E5-8367-76A8F96B8250}"/>
    <dgm:cxn modelId="{0C098AC5-362E-44C1-845D-5F28A8BC33D6}" type="presOf" srcId="{A21A241F-D7F9-4CE8-9A83-D5CFEE8725BF}" destId="{8D76729C-7A6D-4D81-8977-C8B4E79D6CF7}" srcOrd="0" destOrd="3" presId="urn:microsoft.com/office/officeart/2005/8/layout/hProcess4"/>
    <dgm:cxn modelId="{AF7DDCC7-5FA2-45B1-BC03-D0F8538349CF}" type="presOf" srcId="{58DFCA86-4414-470E-9195-811AA4AA1DF4}" destId="{1213E22F-3157-4B2D-AA9B-E8AB2EE4E43E}" srcOrd="0" destOrd="0" presId="urn:microsoft.com/office/officeart/2005/8/layout/hProcess4"/>
    <dgm:cxn modelId="{4B9BCFC9-32D9-474D-8B21-70DE63DC7733}" srcId="{39100F22-91C9-4856-BD01-11CED9B31065}" destId="{CF3E4220-1623-4C74-A737-C9481EE468AE}" srcOrd="2" destOrd="0" parTransId="{B85101B0-F952-45B0-AC39-27C7076C99F2}" sibTransId="{5F5F70E6-222A-44BC-84DE-68A5ECFDDDE6}"/>
    <dgm:cxn modelId="{3C39B9CD-50E3-4208-9F28-DC85BB4F40A3}" srcId="{93499813-EE5F-44BE-AD1C-31105F6D7D0D}" destId="{4723B4DD-62C7-4D63-8FF4-90223C5A9DC2}" srcOrd="0" destOrd="0" parTransId="{00853D4D-3863-49A1-8B74-0F3622F3750A}" sibTransId="{6A376384-C1E3-4D06-A0F5-11FE42600622}"/>
    <dgm:cxn modelId="{5EC44ECF-A1FF-47AE-9C01-F664304E5FD9}" type="presOf" srcId="{7AFAFA14-EF03-46B1-B6A0-B651A1C2E27D}" destId="{9CDA2D0F-C747-4701-809B-8CB956D7A5E8}" srcOrd="0" destOrd="0" presId="urn:microsoft.com/office/officeart/2005/8/layout/hProcess4"/>
    <dgm:cxn modelId="{566F66DB-E7A1-4945-BC2B-6FE482C78971}" type="presOf" srcId="{4F21E307-C850-41A6-AAE4-5F978D47D453}" destId="{A7208E48-3EF2-4CE9-B278-BCB909B0C5EC}" srcOrd="0" destOrd="1" presId="urn:microsoft.com/office/officeart/2005/8/layout/hProcess4"/>
    <dgm:cxn modelId="{AD1320DC-72DF-4C35-B881-23EE1DBD0043}" srcId="{39100F22-91C9-4856-BD01-11CED9B31065}" destId="{A21A241F-D7F9-4CE8-9A83-D5CFEE8725BF}" srcOrd="3" destOrd="0" parTransId="{E2999561-F765-40A7-94B9-3A23A7BBB1F5}" sibTransId="{B181D602-6289-484E-AE4D-697A49B95B2E}"/>
    <dgm:cxn modelId="{01894BDD-1204-431D-B977-F545F5E18AE3}" type="presOf" srcId="{1FA5236B-C0F2-44E6-B752-E89259F2E253}" destId="{004135DE-0257-4A0C-9F23-18EA0F5B755A}" srcOrd="0" destOrd="1" presId="urn:microsoft.com/office/officeart/2005/8/layout/hProcess4"/>
    <dgm:cxn modelId="{BEB11EE5-E987-4EAD-BFE3-288BF91C0889}" type="presOf" srcId="{E830D02F-2985-41E6-A009-9601B9AEC800}" destId="{CC7E5C19-6ECA-4911-BEA3-0BF795AE41C9}" srcOrd="0" destOrd="1" presId="urn:microsoft.com/office/officeart/2005/8/layout/hProcess4"/>
    <dgm:cxn modelId="{FE96FBE7-174F-422C-AF47-0996E0B7E4EE}" type="presOf" srcId="{8DAF0269-ACE2-43E5-B71C-66F6AD5AC408}" destId="{F21441BE-CA70-479F-8C5C-38F22E6C35F5}" srcOrd="1" destOrd="0" presId="urn:microsoft.com/office/officeart/2005/8/layout/hProcess4"/>
    <dgm:cxn modelId="{6234E5E9-24B0-4C13-AF24-398675434A07}" type="presOf" srcId="{8E1181CC-54D9-43EF-A072-5C9CBC4466F3}" destId="{8D76729C-7A6D-4D81-8977-C8B4E79D6CF7}" srcOrd="0" destOrd="1" presId="urn:microsoft.com/office/officeart/2005/8/layout/hProcess4"/>
    <dgm:cxn modelId="{B95833EB-80BB-4201-A7D5-AD531C73B364}" type="presOf" srcId="{8E889009-0B7C-4B4F-B745-0AEA13AB9FEB}" destId="{004135DE-0257-4A0C-9F23-18EA0F5B755A}" srcOrd="0" destOrd="0" presId="urn:microsoft.com/office/officeart/2005/8/layout/hProcess4"/>
    <dgm:cxn modelId="{1EC9CEEB-422F-41D7-9591-F04BFC24EA06}" type="presOf" srcId="{4F21E307-C850-41A6-AAE4-5F978D47D453}" destId="{F21441BE-CA70-479F-8C5C-38F22E6C35F5}" srcOrd="1" destOrd="1" presId="urn:microsoft.com/office/officeart/2005/8/layout/hProcess4"/>
    <dgm:cxn modelId="{F8F7A943-33A3-4B49-9636-BBEE027EF24E}" type="presParOf" srcId="{602557CE-EC74-4791-91EB-62E47D710869}" destId="{3F8FDDBB-FFE9-4A1B-85E6-C182E92B1DC1}" srcOrd="0" destOrd="0" presId="urn:microsoft.com/office/officeart/2005/8/layout/hProcess4"/>
    <dgm:cxn modelId="{57565077-4E54-4711-801C-3F2E824884CB}" type="presParOf" srcId="{602557CE-EC74-4791-91EB-62E47D710869}" destId="{AAFC3E67-ECBA-4463-8655-B3AD97CB5872}" srcOrd="1" destOrd="0" presId="urn:microsoft.com/office/officeart/2005/8/layout/hProcess4"/>
    <dgm:cxn modelId="{E7E0089A-6ABE-4FEC-B4B0-0AD97A177AF6}" type="presParOf" srcId="{602557CE-EC74-4791-91EB-62E47D710869}" destId="{12E902A2-7A97-4275-9994-4A4939D8DFA8}" srcOrd="2" destOrd="0" presId="urn:microsoft.com/office/officeart/2005/8/layout/hProcess4"/>
    <dgm:cxn modelId="{E6659A17-0B6C-493C-9DCA-5C81A6AA0B0B}" type="presParOf" srcId="{12E902A2-7A97-4275-9994-4A4939D8DFA8}" destId="{6B4810D4-4680-47CF-B0A8-7F343CA9BB66}" srcOrd="0" destOrd="0" presId="urn:microsoft.com/office/officeart/2005/8/layout/hProcess4"/>
    <dgm:cxn modelId="{9A7636DF-9CA5-4B4A-9449-957F36DD89A3}" type="presParOf" srcId="{6B4810D4-4680-47CF-B0A8-7F343CA9BB66}" destId="{44DF6179-5EBE-4460-90F2-5DF7A8E432F1}" srcOrd="0" destOrd="0" presId="urn:microsoft.com/office/officeart/2005/8/layout/hProcess4"/>
    <dgm:cxn modelId="{A1A149AB-E8A4-4DF0-952E-2137322166C3}" type="presParOf" srcId="{6B4810D4-4680-47CF-B0A8-7F343CA9BB66}" destId="{CC7E5C19-6ECA-4911-BEA3-0BF795AE41C9}" srcOrd="1" destOrd="0" presId="urn:microsoft.com/office/officeart/2005/8/layout/hProcess4"/>
    <dgm:cxn modelId="{95D56079-F91C-46DD-9B24-7797641330A9}" type="presParOf" srcId="{6B4810D4-4680-47CF-B0A8-7F343CA9BB66}" destId="{344A1A9B-F2CC-453D-A4F9-F70986E75D4D}" srcOrd="2" destOrd="0" presId="urn:microsoft.com/office/officeart/2005/8/layout/hProcess4"/>
    <dgm:cxn modelId="{BEB9FD94-DEF9-4BE1-A090-38A196BDE68B}" type="presParOf" srcId="{6B4810D4-4680-47CF-B0A8-7F343CA9BB66}" destId="{80230EAC-D89A-496C-A3D8-F9628D8DE18D}" srcOrd="3" destOrd="0" presId="urn:microsoft.com/office/officeart/2005/8/layout/hProcess4"/>
    <dgm:cxn modelId="{20FFEC0A-6F16-425D-929B-04CB4297BCF4}" type="presParOf" srcId="{6B4810D4-4680-47CF-B0A8-7F343CA9BB66}" destId="{37490A11-C546-4385-BFDE-3E458E0792F0}" srcOrd="4" destOrd="0" presId="urn:microsoft.com/office/officeart/2005/8/layout/hProcess4"/>
    <dgm:cxn modelId="{6207DB06-82FA-44B9-BCE0-FC7D194585A1}" type="presParOf" srcId="{12E902A2-7A97-4275-9994-4A4939D8DFA8}" destId="{72554BCD-ABA0-4F50-A64D-52D051E25A14}" srcOrd="1" destOrd="0" presId="urn:microsoft.com/office/officeart/2005/8/layout/hProcess4"/>
    <dgm:cxn modelId="{82081288-8445-4C8C-8952-F07D0CA90493}" type="presParOf" srcId="{12E902A2-7A97-4275-9994-4A4939D8DFA8}" destId="{8D290A8A-A51A-4831-B9ED-550AD6155C6E}" srcOrd="2" destOrd="0" presId="urn:microsoft.com/office/officeart/2005/8/layout/hProcess4"/>
    <dgm:cxn modelId="{CAC81035-9EF7-46EC-BCAC-B4A6291024DE}" type="presParOf" srcId="{8D290A8A-A51A-4831-B9ED-550AD6155C6E}" destId="{82104546-A7D3-4F63-BD80-A0BADFB57CCE}" srcOrd="0" destOrd="0" presId="urn:microsoft.com/office/officeart/2005/8/layout/hProcess4"/>
    <dgm:cxn modelId="{BB657A09-22EC-439F-BBDB-490C91270528}" type="presParOf" srcId="{8D290A8A-A51A-4831-B9ED-550AD6155C6E}" destId="{A7208E48-3EF2-4CE9-B278-BCB909B0C5EC}" srcOrd="1" destOrd="0" presId="urn:microsoft.com/office/officeart/2005/8/layout/hProcess4"/>
    <dgm:cxn modelId="{8ADC1BA8-F9A9-456B-A492-FAFD1A32C273}" type="presParOf" srcId="{8D290A8A-A51A-4831-B9ED-550AD6155C6E}" destId="{F21441BE-CA70-479F-8C5C-38F22E6C35F5}" srcOrd="2" destOrd="0" presId="urn:microsoft.com/office/officeart/2005/8/layout/hProcess4"/>
    <dgm:cxn modelId="{C59B6993-0CCE-424E-A944-568D5D9515F5}" type="presParOf" srcId="{8D290A8A-A51A-4831-B9ED-550AD6155C6E}" destId="{2775F9E7-35FC-4045-AA84-425017130008}" srcOrd="3" destOrd="0" presId="urn:microsoft.com/office/officeart/2005/8/layout/hProcess4"/>
    <dgm:cxn modelId="{5746710C-0CC3-4B32-BB2A-7CD2CDBF4966}" type="presParOf" srcId="{8D290A8A-A51A-4831-B9ED-550AD6155C6E}" destId="{EF43DDFE-42AC-4882-93A7-96DDED0B0301}" srcOrd="4" destOrd="0" presId="urn:microsoft.com/office/officeart/2005/8/layout/hProcess4"/>
    <dgm:cxn modelId="{65B90C3C-1FB8-4B91-96C8-A2FF8CFA1E81}" type="presParOf" srcId="{12E902A2-7A97-4275-9994-4A4939D8DFA8}" destId="{076636DF-380B-4CC7-91E6-C6D4E3144E19}" srcOrd="3" destOrd="0" presId="urn:microsoft.com/office/officeart/2005/8/layout/hProcess4"/>
    <dgm:cxn modelId="{EC53F6A3-BAD6-43C9-B27D-6C5D52D9D6CD}" type="presParOf" srcId="{12E902A2-7A97-4275-9994-4A4939D8DFA8}" destId="{3D463810-51D4-484D-A698-2214AFC83801}" srcOrd="4" destOrd="0" presId="urn:microsoft.com/office/officeart/2005/8/layout/hProcess4"/>
    <dgm:cxn modelId="{C879A5C7-F329-4447-849C-593038850F31}" type="presParOf" srcId="{3D463810-51D4-484D-A698-2214AFC83801}" destId="{E4A404C1-D181-4EFC-8D2B-5DCBC2E7FABD}" srcOrd="0" destOrd="0" presId="urn:microsoft.com/office/officeart/2005/8/layout/hProcess4"/>
    <dgm:cxn modelId="{963F26FF-1BAC-4DD4-A349-0DC5B2DF1F32}" type="presParOf" srcId="{3D463810-51D4-484D-A698-2214AFC83801}" destId="{004135DE-0257-4A0C-9F23-18EA0F5B755A}" srcOrd="1" destOrd="0" presId="urn:microsoft.com/office/officeart/2005/8/layout/hProcess4"/>
    <dgm:cxn modelId="{735F9CC7-DA83-4CD3-A891-7006FB7D916F}" type="presParOf" srcId="{3D463810-51D4-484D-A698-2214AFC83801}" destId="{35EE07F5-4973-4C25-A732-BF4C3A8B8C55}" srcOrd="2" destOrd="0" presId="urn:microsoft.com/office/officeart/2005/8/layout/hProcess4"/>
    <dgm:cxn modelId="{4C8027D5-E27D-4780-8EE0-024828B42CD9}" type="presParOf" srcId="{3D463810-51D4-484D-A698-2214AFC83801}" destId="{DF333555-F6AE-47A0-A9B1-4181030A7DB1}" srcOrd="3" destOrd="0" presId="urn:microsoft.com/office/officeart/2005/8/layout/hProcess4"/>
    <dgm:cxn modelId="{546C055B-A4D4-49C3-81AB-2E5FA66B4FFB}" type="presParOf" srcId="{3D463810-51D4-484D-A698-2214AFC83801}" destId="{B3ACC4E4-AD0E-46BC-B294-CF18C4E2E13B}" srcOrd="4" destOrd="0" presId="urn:microsoft.com/office/officeart/2005/8/layout/hProcess4"/>
    <dgm:cxn modelId="{D1C2FCF0-FE59-4016-AC8E-EF7B68C9D47F}" type="presParOf" srcId="{12E902A2-7A97-4275-9994-4A4939D8DFA8}" destId="{2FE906B2-CA9B-45BE-9536-AFF065489E57}" srcOrd="5" destOrd="0" presId="urn:microsoft.com/office/officeart/2005/8/layout/hProcess4"/>
    <dgm:cxn modelId="{2846BCA3-F780-42F8-98A7-F56DA4A3085C}" type="presParOf" srcId="{12E902A2-7A97-4275-9994-4A4939D8DFA8}" destId="{F7AF7438-4F29-496C-B955-6F45CF226CCF}" srcOrd="6" destOrd="0" presId="urn:microsoft.com/office/officeart/2005/8/layout/hProcess4"/>
    <dgm:cxn modelId="{04B4BA34-B9A9-4C6B-B36C-8A4CFCAFEFB4}" type="presParOf" srcId="{F7AF7438-4F29-496C-B955-6F45CF226CCF}" destId="{21BA4E74-7901-4C8A-B334-1598CBAE8CA0}" srcOrd="0" destOrd="0" presId="urn:microsoft.com/office/officeart/2005/8/layout/hProcess4"/>
    <dgm:cxn modelId="{838E0FC7-3EAF-4DC0-A4E5-126215BC77E5}" type="presParOf" srcId="{F7AF7438-4F29-496C-B955-6F45CF226CCF}" destId="{8D76729C-7A6D-4D81-8977-C8B4E79D6CF7}" srcOrd="1" destOrd="0" presId="urn:microsoft.com/office/officeart/2005/8/layout/hProcess4"/>
    <dgm:cxn modelId="{C1C55656-59B8-4811-892A-2B694991BAAC}" type="presParOf" srcId="{F7AF7438-4F29-496C-B955-6F45CF226CCF}" destId="{094073D4-1DCC-4049-95DA-947A69EE6B75}" srcOrd="2" destOrd="0" presId="urn:microsoft.com/office/officeart/2005/8/layout/hProcess4"/>
    <dgm:cxn modelId="{361B737C-EE11-4F07-9319-CF92ABCFAC5D}" type="presParOf" srcId="{F7AF7438-4F29-496C-B955-6F45CF226CCF}" destId="{1ADD7AB3-AA1A-4E46-81E5-E37677524502}" srcOrd="3" destOrd="0" presId="urn:microsoft.com/office/officeart/2005/8/layout/hProcess4"/>
    <dgm:cxn modelId="{8B8F3EFC-7845-4808-852D-566B9032D461}" type="presParOf" srcId="{F7AF7438-4F29-496C-B955-6F45CF226CCF}" destId="{5F811176-ADCC-4EF0-89BE-8FC287958E4F}" srcOrd="4" destOrd="0" presId="urn:microsoft.com/office/officeart/2005/8/layout/hProcess4"/>
    <dgm:cxn modelId="{25F51C39-A7CB-48F3-AA64-442B06F0C697}" type="presParOf" srcId="{12E902A2-7A97-4275-9994-4A4939D8DFA8}" destId="{9CDA2D0F-C747-4701-809B-8CB956D7A5E8}" srcOrd="7" destOrd="0" presId="urn:microsoft.com/office/officeart/2005/8/layout/hProcess4"/>
    <dgm:cxn modelId="{7F2AB9B9-0962-4719-B44B-399C295DDA46}" type="presParOf" srcId="{12E902A2-7A97-4275-9994-4A4939D8DFA8}" destId="{A4DC9327-E2EC-40FF-AD8C-2A108EA33454}" srcOrd="8" destOrd="0" presId="urn:microsoft.com/office/officeart/2005/8/layout/hProcess4"/>
    <dgm:cxn modelId="{F6697491-9C25-4D43-87A0-2E4F69F13934}" type="presParOf" srcId="{A4DC9327-E2EC-40FF-AD8C-2A108EA33454}" destId="{7062758B-96A0-4F71-BE50-F0D9B22CE733}" srcOrd="0" destOrd="0" presId="urn:microsoft.com/office/officeart/2005/8/layout/hProcess4"/>
    <dgm:cxn modelId="{E8637769-7200-4D54-B0E7-513841E498BA}" type="presParOf" srcId="{A4DC9327-E2EC-40FF-AD8C-2A108EA33454}" destId="{1213E22F-3157-4B2D-AA9B-E8AB2EE4E43E}" srcOrd="1" destOrd="0" presId="urn:microsoft.com/office/officeart/2005/8/layout/hProcess4"/>
    <dgm:cxn modelId="{758CBC9D-8772-42A1-9B79-929CBADAEC7D}" type="presParOf" srcId="{A4DC9327-E2EC-40FF-AD8C-2A108EA33454}" destId="{41711DC1-799A-416C-A3C2-2054F255EFB7}" srcOrd="2" destOrd="0" presId="urn:microsoft.com/office/officeart/2005/8/layout/hProcess4"/>
    <dgm:cxn modelId="{6F7EA704-5782-44A5-A3FA-C2CF749D521E}" type="presParOf" srcId="{A4DC9327-E2EC-40FF-AD8C-2A108EA33454}" destId="{80C80D6F-ACF3-4950-A1DF-C7107C842DCF}" srcOrd="3" destOrd="0" presId="urn:microsoft.com/office/officeart/2005/8/layout/hProcess4"/>
    <dgm:cxn modelId="{50B63C4A-6F0C-42D4-9BC1-3A4B709949D7}" type="presParOf" srcId="{A4DC9327-E2EC-40FF-AD8C-2A108EA33454}" destId="{CDCC9EA0-F7E0-4541-934F-015A5BE521C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1B325-9919-4B49-8E8A-9B0A8B678B27}"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35A1D0FE-4EDC-4AD5-99C7-25476D214736}">
      <dgm:prSet phldrT="[Text]" custT="1"/>
      <dgm:spPr/>
      <dgm:t>
        <a:bodyPr/>
        <a:lstStyle/>
        <a:p>
          <a:r>
            <a:rPr lang="en-US" sz="1800" dirty="0"/>
            <a:t>Integration of base overlay with custom overlay. </a:t>
          </a:r>
          <a:endParaRPr lang="en-US" sz="1800" dirty="0">
            <a:latin typeface="Acumin Pro "/>
          </a:endParaRPr>
        </a:p>
      </dgm:t>
    </dgm:pt>
    <dgm:pt modelId="{D3749932-5197-4B6F-A2DB-A908EED98FC2}" type="sibTrans" cxnId="{5EAEED5E-D626-4C70-A704-FDC69C40E1F8}">
      <dgm:prSet/>
      <dgm:spPr/>
      <dgm:t>
        <a:bodyPr/>
        <a:lstStyle/>
        <a:p>
          <a:endParaRPr lang="en-US" sz="1500">
            <a:solidFill>
              <a:schemeClr val="tx1"/>
            </a:solidFill>
            <a:latin typeface="Acumin Pro "/>
          </a:endParaRPr>
        </a:p>
      </dgm:t>
    </dgm:pt>
    <dgm:pt modelId="{EA2115C9-8AD7-4D23-84A6-C843AE4FF416}" type="parTrans" cxnId="{5EAEED5E-D626-4C70-A704-FDC69C40E1F8}">
      <dgm:prSet/>
      <dgm:spPr/>
      <dgm:t>
        <a:bodyPr/>
        <a:lstStyle/>
        <a:p>
          <a:endParaRPr lang="en-US" sz="1500">
            <a:solidFill>
              <a:schemeClr val="tx1"/>
            </a:solidFill>
            <a:latin typeface="Acumin Pro "/>
          </a:endParaRPr>
        </a:p>
      </dgm:t>
    </dgm:pt>
    <dgm:pt modelId="{73EF8E45-0436-4375-BA6F-A5C33D1CB65C}">
      <dgm:prSet custT="1"/>
      <dgm:spPr/>
      <dgm:t>
        <a:bodyPr/>
        <a:lstStyle/>
        <a:p>
          <a:r>
            <a:rPr lang="en-US" sz="2000" dirty="0"/>
            <a:t>Removing the gradient calculation bottleneck.</a:t>
          </a:r>
        </a:p>
      </dgm:t>
    </dgm:pt>
    <dgm:pt modelId="{40D9AE81-9FBA-4B78-9C96-C03CC43304D6}" type="parTrans" cxnId="{23104469-D840-476F-9999-06AAC311B325}">
      <dgm:prSet/>
      <dgm:spPr/>
      <dgm:t>
        <a:bodyPr/>
        <a:lstStyle/>
        <a:p>
          <a:endParaRPr lang="en-US"/>
        </a:p>
      </dgm:t>
    </dgm:pt>
    <dgm:pt modelId="{F12F7D4E-2DFB-433E-8BC1-2295EB55890E}" type="sibTrans" cxnId="{23104469-D840-476F-9999-06AAC311B325}">
      <dgm:prSet/>
      <dgm:spPr/>
      <dgm:t>
        <a:bodyPr/>
        <a:lstStyle/>
        <a:p>
          <a:endParaRPr lang="en-US"/>
        </a:p>
      </dgm:t>
    </dgm:pt>
    <dgm:pt modelId="{AF377C23-3F2C-4CD7-B3D4-12D69763D69C}">
      <dgm:prSet custT="1"/>
      <dgm:spPr/>
      <dgm:t>
        <a:bodyPr/>
        <a:lstStyle/>
        <a:p>
          <a:r>
            <a:rPr lang="en-US" sz="2000" dirty="0"/>
            <a:t>This work can be expanded to implement any 3x3 separable filters for image processing. </a:t>
          </a:r>
        </a:p>
      </dgm:t>
    </dgm:pt>
    <dgm:pt modelId="{21DC7040-2E0B-44CA-B2BC-05D898DDE09A}" type="parTrans" cxnId="{D9D06AB3-77B4-435D-BA41-F90A9C5DAC18}">
      <dgm:prSet/>
      <dgm:spPr/>
      <dgm:t>
        <a:bodyPr/>
        <a:lstStyle/>
        <a:p>
          <a:endParaRPr lang="en-US"/>
        </a:p>
      </dgm:t>
    </dgm:pt>
    <dgm:pt modelId="{5C5131BB-BB54-4EE1-8194-38841C170B72}" type="sibTrans" cxnId="{D9D06AB3-77B4-435D-BA41-F90A9C5DAC18}">
      <dgm:prSet/>
      <dgm:spPr/>
      <dgm:t>
        <a:bodyPr/>
        <a:lstStyle/>
        <a:p>
          <a:endParaRPr lang="en-US"/>
        </a:p>
      </dgm:t>
    </dgm:pt>
    <dgm:pt modelId="{1D525350-69C3-4354-A7E8-76A1DE29C190}">
      <dgm:prSet custT="1"/>
      <dgm:spPr/>
      <dgm:t>
        <a:bodyPr/>
        <a:lstStyle/>
        <a:p>
          <a:r>
            <a:rPr lang="en-US" sz="1800" dirty="0"/>
            <a:t>HDMI in port could be leveraged to get real time video from the webcam and apply image processing to all incoming frames and then display on the monitor</a:t>
          </a:r>
        </a:p>
      </dgm:t>
    </dgm:pt>
    <dgm:pt modelId="{05457FDF-193A-42CD-A716-8ED7CF5F63EE}" type="parTrans" cxnId="{FB48F902-4858-46E4-AE32-F7F66ECC3410}">
      <dgm:prSet/>
      <dgm:spPr/>
      <dgm:t>
        <a:bodyPr/>
        <a:lstStyle/>
        <a:p>
          <a:endParaRPr lang="en-US"/>
        </a:p>
      </dgm:t>
    </dgm:pt>
    <dgm:pt modelId="{8700BEB5-593D-4CB3-8987-12BD37E726FA}" type="sibTrans" cxnId="{FB48F902-4858-46E4-AE32-F7F66ECC3410}">
      <dgm:prSet/>
      <dgm:spPr/>
      <dgm:t>
        <a:bodyPr/>
        <a:lstStyle/>
        <a:p>
          <a:endParaRPr lang="en-US"/>
        </a:p>
      </dgm:t>
    </dgm:pt>
    <dgm:pt modelId="{2E2C0862-A6E6-489A-A991-EEEE70026FDD}" type="pres">
      <dgm:prSet presAssocID="{8791B325-9919-4B49-8E8A-9B0A8B678B27}" presName="arrowDiagram" presStyleCnt="0">
        <dgm:presLayoutVars>
          <dgm:chMax val="5"/>
          <dgm:dir/>
          <dgm:resizeHandles val="exact"/>
        </dgm:presLayoutVars>
      </dgm:prSet>
      <dgm:spPr/>
    </dgm:pt>
    <dgm:pt modelId="{3C2CFD0C-1987-4FEA-A17C-AFAB35D90695}" type="pres">
      <dgm:prSet presAssocID="{8791B325-9919-4B49-8E8A-9B0A8B678B27}" presName="arrow" presStyleLbl="bgShp" presStyleIdx="0" presStyleCnt="1" custLinFactNeighborX="-18017" custLinFactNeighborY="9990"/>
      <dgm:spPr/>
    </dgm:pt>
    <dgm:pt modelId="{34D99522-924D-498A-80FA-2AF6A4FF2110}" type="pres">
      <dgm:prSet presAssocID="{8791B325-9919-4B49-8E8A-9B0A8B678B27}" presName="arrowDiagram4" presStyleCnt="0"/>
      <dgm:spPr/>
    </dgm:pt>
    <dgm:pt modelId="{5466A1EA-8C26-46B6-9437-9A58ECBAB8F1}" type="pres">
      <dgm:prSet presAssocID="{35A1D0FE-4EDC-4AD5-99C7-25476D214736}" presName="bullet4a" presStyleLbl="node1" presStyleIdx="0" presStyleCnt="4" custLinFactX="-100000" custLinFactY="-118612" custLinFactNeighborX="-100620" custLinFactNeighborY="-200000"/>
      <dgm:spPr/>
    </dgm:pt>
    <dgm:pt modelId="{02ED38C8-8494-4987-9A65-5107715A89C3}" type="pres">
      <dgm:prSet presAssocID="{35A1D0FE-4EDC-4AD5-99C7-25476D214736}" presName="textBox4a" presStyleLbl="revTx" presStyleIdx="0" presStyleCnt="4" custScaleX="117955" custScaleY="61401" custLinFactNeighborX="-18303" custLinFactNeighborY="-38683">
        <dgm:presLayoutVars>
          <dgm:bulletEnabled val="1"/>
        </dgm:presLayoutVars>
      </dgm:prSet>
      <dgm:spPr/>
    </dgm:pt>
    <dgm:pt modelId="{18EA801C-512D-4873-B5FD-2998D8240FAE}" type="pres">
      <dgm:prSet presAssocID="{73EF8E45-0436-4375-BA6F-A5C33D1CB65C}" presName="bullet4b" presStyleLbl="node1" presStyleIdx="1" presStyleCnt="4" custLinFactY="-54348" custLinFactNeighborY="-100000"/>
      <dgm:spPr/>
    </dgm:pt>
    <dgm:pt modelId="{A7D97D07-F6D0-4B12-B8D4-E143781F5593}" type="pres">
      <dgm:prSet presAssocID="{73EF8E45-0436-4375-BA6F-A5C33D1CB65C}" presName="textBox4b" presStyleLbl="revTx" presStyleIdx="1" presStyleCnt="4">
        <dgm:presLayoutVars>
          <dgm:bulletEnabled val="1"/>
        </dgm:presLayoutVars>
      </dgm:prSet>
      <dgm:spPr/>
    </dgm:pt>
    <dgm:pt modelId="{7F8EF14A-3B00-47CA-8C5D-3FA2C1B068B3}" type="pres">
      <dgm:prSet presAssocID="{AF377C23-3F2C-4CD7-B3D4-12D69763D69C}" presName="bullet4c" presStyleLbl="node1" presStyleIdx="2" presStyleCnt="4" custLinFactNeighborY="-72810"/>
      <dgm:spPr/>
    </dgm:pt>
    <dgm:pt modelId="{ECFCBB2A-A006-4E69-BD12-3D3A6D5ED06A}" type="pres">
      <dgm:prSet presAssocID="{AF377C23-3F2C-4CD7-B3D4-12D69763D69C}" presName="textBox4c" presStyleLbl="revTx" presStyleIdx="2" presStyleCnt="4" custScaleY="61660" custLinFactNeighborX="-613" custLinFactNeighborY="-9783">
        <dgm:presLayoutVars>
          <dgm:bulletEnabled val="1"/>
        </dgm:presLayoutVars>
      </dgm:prSet>
      <dgm:spPr/>
    </dgm:pt>
    <dgm:pt modelId="{6194EC64-8E13-4E2B-8FE1-5D74EFE938C1}" type="pres">
      <dgm:prSet presAssocID="{1D525350-69C3-4354-A7E8-76A1DE29C190}" presName="bullet4d" presStyleLbl="node1" presStyleIdx="3" presStyleCnt="4" custLinFactNeighborY="-19939"/>
      <dgm:spPr/>
    </dgm:pt>
    <dgm:pt modelId="{3E0B06A2-AEC0-4A05-BCCB-C27985F328BB}" type="pres">
      <dgm:prSet presAssocID="{1D525350-69C3-4354-A7E8-76A1DE29C190}" presName="textBox4d" presStyleLbl="revTx" presStyleIdx="3" presStyleCnt="4" custScaleX="154321" custScaleY="74260" custLinFactNeighborX="46460" custLinFactNeighborY="3731">
        <dgm:presLayoutVars>
          <dgm:bulletEnabled val="1"/>
        </dgm:presLayoutVars>
      </dgm:prSet>
      <dgm:spPr/>
    </dgm:pt>
  </dgm:ptLst>
  <dgm:cxnLst>
    <dgm:cxn modelId="{FB48F902-4858-46E4-AE32-F7F66ECC3410}" srcId="{8791B325-9919-4B49-8E8A-9B0A8B678B27}" destId="{1D525350-69C3-4354-A7E8-76A1DE29C190}" srcOrd="3" destOrd="0" parTransId="{05457FDF-193A-42CD-A716-8ED7CF5F63EE}" sibTransId="{8700BEB5-593D-4CB3-8987-12BD37E726FA}"/>
    <dgm:cxn modelId="{A50AA03D-A717-4572-93D1-3FC6407224FE}" type="presOf" srcId="{8791B325-9919-4B49-8E8A-9B0A8B678B27}" destId="{2E2C0862-A6E6-489A-A991-EEEE70026FDD}" srcOrd="0" destOrd="0" presId="urn:microsoft.com/office/officeart/2005/8/layout/arrow2"/>
    <dgm:cxn modelId="{5EAEED5E-D626-4C70-A704-FDC69C40E1F8}" srcId="{8791B325-9919-4B49-8E8A-9B0A8B678B27}" destId="{35A1D0FE-4EDC-4AD5-99C7-25476D214736}" srcOrd="0" destOrd="0" parTransId="{EA2115C9-8AD7-4D23-84A6-C843AE4FF416}" sibTransId="{D3749932-5197-4B6F-A2DB-A908EED98FC2}"/>
    <dgm:cxn modelId="{23104469-D840-476F-9999-06AAC311B325}" srcId="{8791B325-9919-4B49-8E8A-9B0A8B678B27}" destId="{73EF8E45-0436-4375-BA6F-A5C33D1CB65C}" srcOrd="1" destOrd="0" parTransId="{40D9AE81-9FBA-4B78-9C96-C03CC43304D6}" sibTransId="{F12F7D4E-2DFB-433E-8BC1-2295EB55890E}"/>
    <dgm:cxn modelId="{D4001C70-6E42-497B-A70F-ACCFBDFAC874}" type="presOf" srcId="{35A1D0FE-4EDC-4AD5-99C7-25476D214736}" destId="{02ED38C8-8494-4987-9A65-5107715A89C3}" srcOrd="0" destOrd="0" presId="urn:microsoft.com/office/officeart/2005/8/layout/arrow2"/>
    <dgm:cxn modelId="{888E6C58-F061-4FC0-94C1-59F1E234498A}" type="presOf" srcId="{AF377C23-3F2C-4CD7-B3D4-12D69763D69C}" destId="{ECFCBB2A-A006-4E69-BD12-3D3A6D5ED06A}" srcOrd="0" destOrd="0" presId="urn:microsoft.com/office/officeart/2005/8/layout/arrow2"/>
    <dgm:cxn modelId="{F69C128E-DCF1-4809-8BAB-96EC16FCD46D}" type="presOf" srcId="{73EF8E45-0436-4375-BA6F-A5C33D1CB65C}" destId="{A7D97D07-F6D0-4B12-B8D4-E143781F5593}" srcOrd="0" destOrd="0" presId="urn:microsoft.com/office/officeart/2005/8/layout/arrow2"/>
    <dgm:cxn modelId="{8ED879A9-12C7-4A7B-8747-C3AC610D79F1}" type="presOf" srcId="{1D525350-69C3-4354-A7E8-76A1DE29C190}" destId="{3E0B06A2-AEC0-4A05-BCCB-C27985F328BB}" srcOrd="0" destOrd="0" presId="urn:microsoft.com/office/officeart/2005/8/layout/arrow2"/>
    <dgm:cxn modelId="{D9D06AB3-77B4-435D-BA41-F90A9C5DAC18}" srcId="{8791B325-9919-4B49-8E8A-9B0A8B678B27}" destId="{AF377C23-3F2C-4CD7-B3D4-12D69763D69C}" srcOrd="2" destOrd="0" parTransId="{21DC7040-2E0B-44CA-B2BC-05D898DDE09A}" sibTransId="{5C5131BB-BB54-4EE1-8194-38841C170B72}"/>
    <dgm:cxn modelId="{4284F7EC-785E-4398-80FA-C6786B638E16}" type="presParOf" srcId="{2E2C0862-A6E6-489A-A991-EEEE70026FDD}" destId="{3C2CFD0C-1987-4FEA-A17C-AFAB35D90695}" srcOrd="0" destOrd="0" presId="urn:microsoft.com/office/officeart/2005/8/layout/arrow2"/>
    <dgm:cxn modelId="{A6E0E0E1-3E14-4EA2-999C-C2A51DF57644}" type="presParOf" srcId="{2E2C0862-A6E6-489A-A991-EEEE70026FDD}" destId="{34D99522-924D-498A-80FA-2AF6A4FF2110}" srcOrd="1" destOrd="0" presId="urn:microsoft.com/office/officeart/2005/8/layout/arrow2"/>
    <dgm:cxn modelId="{08036D6E-CBCD-446E-A8B5-401BD7D03092}" type="presParOf" srcId="{34D99522-924D-498A-80FA-2AF6A4FF2110}" destId="{5466A1EA-8C26-46B6-9437-9A58ECBAB8F1}" srcOrd="0" destOrd="0" presId="urn:microsoft.com/office/officeart/2005/8/layout/arrow2"/>
    <dgm:cxn modelId="{AB52A3FA-EB37-40A7-A4AE-EFF2A80240C2}" type="presParOf" srcId="{34D99522-924D-498A-80FA-2AF6A4FF2110}" destId="{02ED38C8-8494-4987-9A65-5107715A89C3}" srcOrd="1" destOrd="0" presId="urn:microsoft.com/office/officeart/2005/8/layout/arrow2"/>
    <dgm:cxn modelId="{2C481BFD-0091-479B-939B-A3AD2386672D}" type="presParOf" srcId="{34D99522-924D-498A-80FA-2AF6A4FF2110}" destId="{18EA801C-512D-4873-B5FD-2998D8240FAE}" srcOrd="2" destOrd="0" presId="urn:microsoft.com/office/officeart/2005/8/layout/arrow2"/>
    <dgm:cxn modelId="{DDAF730B-DE70-4FEE-921D-32CB53ED00AF}" type="presParOf" srcId="{34D99522-924D-498A-80FA-2AF6A4FF2110}" destId="{A7D97D07-F6D0-4B12-B8D4-E143781F5593}" srcOrd="3" destOrd="0" presId="urn:microsoft.com/office/officeart/2005/8/layout/arrow2"/>
    <dgm:cxn modelId="{2148148B-2C28-46B1-82B1-C2560D5FC6BC}" type="presParOf" srcId="{34D99522-924D-498A-80FA-2AF6A4FF2110}" destId="{7F8EF14A-3B00-47CA-8C5D-3FA2C1B068B3}" srcOrd="4" destOrd="0" presId="urn:microsoft.com/office/officeart/2005/8/layout/arrow2"/>
    <dgm:cxn modelId="{1F9E4910-4D79-44F0-B3B9-7B37585AB544}" type="presParOf" srcId="{34D99522-924D-498A-80FA-2AF6A4FF2110}" destId="{ECFCBB2A-A006-4E69-BD12-3D3A6D5ED06A}" srcOrd="5" destOrd="0" presId="urn:microsoft.com/office/officeart/2005/8/layout/arrow2"/>
    <dgm:cxn modelId="{6DB8D317-493F-42F6-90D1-BA102AFFBCFC}" type="presParOf" srcId="{34D99522-924D-498A-80FA-2AF6A4FF2110}" destId="{6194EC64-8E13-4E2B-8FE1-5D74EFE938C1}" srcOrd="6" destOrd="0" presId="urn:microsoft.com/office/officeart/2005/8/layout/arrow2"/>
    <dgm:cxn modelId="{A0577596-A6B6-4B67-8474-3F5B511A6B4C}" type="presParOf" srcId="{34D99522-924D-498A-80FA-2AF6A4FF2110}" destId="{3E0B06A2-AEC0-4A05-BCCB-C27985F328BB}"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E5C19-6ECA-4911-BEA3-0BF795AE41C9}">
      <dsp:nvSpPr>
        <dsp:cNvPr id="0" name=""/>
        <dsp:cNvSpPr/>
      </dsp:nvSpPr>
      <dsp:spPr>
        <a:xfrm>
          <a:off x="1916" y="7597"/>
          <a:ext cx="1737542" cy="3618844"/>
        </a:xfrm>
        <a:prstGeom prst="roundRect">
          <a:avLst>
            <a:gd name="adj" fmla="val 10000"/>
          </a:avLst>
        </a:prstGeom>
        <a:solidFill>
          <a:schemeClr val="accent1">
            <a:lumMod val="60000"/>
            <a:lumOff val="40000"/>
          </a:schemeClr>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solidFill>
                <a:schemeClr val="accent5"/>
              </a:solidFill>
            </a:rPr>
            <a:t>Initially the webcam is accepting images in real time. </a:t>
          </a:r>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solidFill>
                <a:schemeClr val="accent5"/>
              </a:solidFill>
            </a:rPr>
            <a:t>Number of frames can be user defined</a:t>
          </a:r>
        </a:p>
      </dsp:txBody>
      <dsp:txXfrm>
        <a:off x="52807" y="58488"/>
        <a:ext cx="1635760" cy="2741595"/>
      </dsp:txXfrm>
    </dsp:sp>
    <dsp:sp modelId="{72554BCD-ABA0-4F50-A64D-52D051E25A14}">
      <dsp:nvSpPr>
        <dsp:cNvPr id="0" name=""/>
        <dsp:cNvSpPr/>
      </dsp:nvSpPr>
      <dsp:spPr>
        <a:xfrm>
          <a:off x="576357" y="3095478"/>
          <a:ext cx="2308184" cy="2308184"/>
        </a:xfrm>
        <a:prstGeom prst="leftCircularArrow">
          <a:avLst>
            <a:gd name="adj1" fmla="val 2549"/>
            <a:gd name="adj2" fmla="val 309254"/>
            <a:gd name="adj3" fmla="val 3985797"/>
            <a:gd name="adj4" fmla="val 10925521"/>
            <a:gd name="adj5" fmla="val 2974"/>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80230EAC-D89A-496C-A3D8-F9628D8DE18D}">
      <dsp:nvSpPr>
        <dsp:cNvPr id="0" name=""/>
        <dsp:cNvSpPr/>
      </dsp:nvSpPr>
      <dsp:spPr>
        <a:xfrm>
          <a:off x="335521" y="3227530"/>
          <a:ext cx="1667098" cy="827473"/>
        </a:xfrm>
        <a:prstGeom prst="roundRect">
          <a:avLst>
            <a:gd name="adj" fmla="val 10000"/>
          </a:avLst>
        </a:prstGeom>
        <a:solidFill>
          <a:schemeClr val="bg1"/>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4"/>
              </a:solidFill>
            </a:rPr>
            <a:t>Frames fetched by webcam</a:t>
          </a:r>
        </a:p>
      </dsp:txBody>
      <dsp:txXfrm>
        <a:off x="359757" y="3251766"/>
        <a:ext cx="1618626" cy="779001"/>
      </dsp:txXfrm>
    </dsp:sp>
    <dsp:sp modelId="{A7208E48-3EF2-4CE9-B278-BCB909B0C5EC}">
      <dsp:nvSpPr>
        <dsp:cNvPr id="0" name=""/>
        <dsp:cNvSpPr/>
      </dsp:nvSpPr>
      <dsp:spPr>
        <a:xfrm>
          <a:off x="2290418" y="2202303"/>
          <a:ext cx="1737542" cy="3618844"/>
        </a:xfrm>
        <a:prstGeom prst="roundRect">
          <a:avLst>
            <a:gd name="adj" fmla="val 10000"/>
          </a:avLst>
        </a:prstGeom>
        <a:solidFill>
          <a:schemeClr val="accent1">
            <a:lumMod val="60000"/>
            <a:lumOff val="40000"/>
          </a:schemeClr>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accent5"/>
              </a:solidFill>
            </a:rPr>
            <a:t>Dual core ARM Cortex A9 is processing the data. </a:t>
          </a:r>
          <a:endParaRPr lang="en-US" sz="800" kern="1200" dirty="0">
            <a:solidFill>
              <a:schemeClr val="accent5"/>
            </a:solidFill>
          </a:endParaRPr>
        </a:p>
        <a:p>
          <a:pPr marL="114300" lvl="1" indent="-114300" algn="l" defTabSz="577850">
            <a:lnSpc>
              <a:spcPct val="90000"/>
            </a:lnSpc>
            <a:spcBef>
              <a:spcPct val="0"/>
            </a:spcBef>
            <a:spcAft>
              <a:spcPct val="15000"/>
            </a:spcAft>
            <a:buChar char="•"/>
          </a:pPr>
          <a:r>
            <a:rPr lang="en-US" sz="1300" kern="1200" dirty="0">
              <a:solidFill>
                <a:schemeClr val="accent5"/>
              </a:solidFill>
            </a:rPr>
            <a:t>Other </a:t>
          </a:r>
          <a:r>
            <a:rPr lang="en-US" sz="1300" kern="1200" dirty="0" err="1">
              <a:solidFill>
                <a:schemeClr val="accent5"/>
              </a:solidFill>
            </a:rPr>
            <a:t>hardwares</a:t>
          </a:r>
          <a:r>
            <a:rPr lang="en-US" sz="1300" kern="1200" dirty="0">
              <a:solidFill>
                <a:schemeClr val="accent5"/>
              </a:solidFill>
            </a:rPr>
            <a:t> used are DMAs which is used 	to send and receive data between PS and PL</a:t>
          </a:r>
        </a:p>
      </dsp:txBody>
      <dsp:txXfrm>
        <a:off x="2341309" y="3028661"/>
        <a:ext cx="1635760" cy="2741595"/>
      </dsp:txXfrm>
    </dsp:sp>
    <dsp:sp modelId="{076636DF-380B-4CC7-91E6-C6D4E3144E19}">
      <dsp:nvSpPr>
        <dsp:cNvPr id="0" name=""/>
        <dsp:cNvSpPr/>
      </dsp:nvSpPr>
      <dsp:spPr>
        <a:xfrm rot="20840369">
          <a:off x="2810470" y="122604"/>
          <a:ext cx="2501776" cy="2501776"/>
        </a:xfrm>
        <a:prstGeom prst="circularArrow">
          <a:avLst>
            <a:gd name="adj1" fmla="val 2352"/>
            <a:gd name="adj2" fmla="val 284023"/>
            <a:gd name="adj3" fmla="val 17809930"/>
            <a:gd name="adj4" fmla="val 10844975"/>
            <a:gd name="adj5" fmla="val 2744"/>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2775F9E7-35FC-4045-AA84-425017130008}">
      <dsp:nvSpPr>
        <dsp:cNvPr id="0" name=""/>
        <dsp:cNvSpPr/>
      </dsp:nvSpPr>
      <dsp:spPr>
        <a:xfrm>
          <a:off x="2607585" y="1794421"/>
          <a:ext cx="1667098" cy="827473"/>
        </a:xfrm>
        <a:prstGeom prst="roundRect">
          <a:avLst>
            <a:gd name="adj" fmla="val 10000"/>
          </a:avLst>
        </a:prstGeom>
        <a:solidFill>
          <a:schemeClr val="bg1"/>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4"/>
              </a:solidFill>
            </a:rPr>
            <a:t>Processing System</a:t>
          </a:r>
        </a:p>
      </dsp:txBody>
      <dsp:txXfrm>
        <a:off x="2631821" y="1818657"/>
        <a:ext cx="1618626" cy="779001"/>
      </dsp:txXfrm>
    </dsp:sp>
    <dsp:sp modelId="{004135DE-0257-4A0C-9F23-18EA0F5B755A}">
      <dsp:nvSpPr>
        <dsp:cNvPr id="0" name=""/>
        <dsp:cNvSpPr/>
      </dsp:nvSpPr>
      <dsp:spPr>
        <a:xfrm>
          <a:off x="4564271" y="28291"/>
          <a:ext cx="1737542" cy="3618844"/>
        </a:xfrm>
        <a:prstGeom prst="roundRect">
          <a:avLst>
            <a:gd name="adj" fmla="val 10000"/>
          </a:avLst>
        </a:prstGeom>
        <a:solidFill>
          <a:schemeClr val="accent1">
            <a:lumMod val="60000"/>
            <a:lumOff val="40000"/>
          </a:schemeClr>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accent5"/>
              </a:solidFill>
            </a:rPr>
            <a:t>In this section using the Hardware of Xilinx board the Sobel x, y filtering is processed on the images parallelly. </a:t>
          </a:r>
        </a:p>
        <a:p>
          <a:pPr marL="114300" lvl="1" indent="-114300" algn="l" defTabSz="577850">
            <a:lnSpc>
              <a:spcPct val="90000"/>
            </a:lnSpc>
            <a:spcBef>
              <a:spcPct val="0"/>
            </a:spcBef>
            <a:spcAft>
              <a:spcPct val="15000"/>
            </a:spcAft>
            <a:buChar char="•"/>
          </a:pPr>
          <a:endParaRPr lang="en-US" sz="1300" kern="1200" dirty="0">
            <a:solidFill>
              <a:schemeClr val="accent5"/>
            </a:solidFill>
          </a:endParaRPr>
        </a:p>
      </dsp:txBody>
      <dsp:txXfrm>
        <a:off x="4615162" y="79182"/>
        <a:ext cx="1635760" cy="2741595"/>
      </dsp:txXfrm>
    </dsp:sp>
    <dsp:sp modelId="{2FE906B2-CA9B-45BE-9536-AFF065489E57}">
      <dsp:nvSpPr>
        <dsp:cNvPr id="0" name=""/>
        <dsp:cNvSpPr/>
      </dsp:nvSpPr>
      <dsp:spPr>
        <a:xfrm>
          <a:off x="5061687" y="3021899"/>
          <a:ext cx="2436509" cy="2436509"/>
        </a:xfrm>
        <a:prstGeom prst="leftCircularArrow">
          <a:avLst>
            <a:gd name="adj1" fmla="val 2415"/>
            <a:gd name="adj2" fmla="val 292056"/>
            <a:gd name="adj3" fmla="val 3861578"/>
            <a:gd name="adj4" fmla="val 10818500"/>
            <a:gd name="adj5" fmla="val 2817"/>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DF333555-F6AE-47A0-A9B1-4181030A7DB1}">
      <dsp:nvSpPr>
        <dsp:cNvPr id="0" name=""/>
        <dsp:cNvSpPr/>
      </dsp:nvSpPr>
      <dsp:spPr>
        <a:xfrm>
          <a:off x="4879649" y="3227530"/>
          <a:ext cx="1667098" cy="827473"/>
        </a:xfrm>
        <a:prstGeom prst="roundRect">
          <a:avLst>
            <a:gd name="adj" fmla="val 10000"/>
          </a:avLst>
        </a:prstGeom>
        <a:solidFill>
          <a:schemeClr val="bg1"/>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1911350">
            <a:lnSpc>
              <a:spcPct val="90000"/>
            </a:lnSpc>
            <a:spcBef>
              <a:spcPct val="0"/>
            </a:spcBef>
            <a:spcAft>
              <a:spcPct val="35000"/>
            </a:spcAft>
            <a:buNone/>
          </a:pPr>
          <a:r>
            <a:rPr lang="en-US" sz="1500" kern="1200" dirty="0">
              <a:solidFill>
                <a:schemeClr val="accent4"/>
              </a:solidFill>
            </a:rPr>
            <a:t>Hardware Processing</a:t>
          </a:r>
          <a:endParaRPr lang="en-US" sz="1500" kern="1200" dirty="0">
            <a:solidFill>
              <a:schemeClr val="accent4"/>
            </a:solidFill>
            <a:latin typeface="Acumin Pro"/>
            <a:ea typeface="+mn-ea"/>
            <a:cs typeface="+mn-cs"/>
          </a:endParaRPr>
        </a:p>
      </dsp:txBody>
      <dsp:txXfrm>
        <a:off x="4903885" y="3251766"/>
        <a:ext cx="1618626" cy="779001"/>
      </dsp:txXfrm>
    </dsp:sp>
    <dsp:sp modelId="{8D76729C-7A6D-4D81-8977-C8B4E79D6CF7}">
      <dsp:nvSpPr>
        <dsp:cNvPr id="0" name=""/>
        <dsp:cNvSpPr/>
      </dsp:nvSpPr>
      <dsp:spPr>
        <a:xfrm>
          <a:off x="6856960" y="2207219"/>
          <a:ext cx="1946620" cy="3618844"/>
        </a:xfrm>
        <a:prstGeom prst="roundRect">
          <a:avLst>
            <a:gd name="adj" fmla="val 10000"/>
          </a:avLst>
        </a:prstGeom>
        <a:solidFill>
          <a:schemeClr val="accent1">
            <a:lumMod val="60000"/>
            <a:lumOff val="40000"/>
          </a:schemeClr>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solidFill>
                <a:schemeClr val="accent5"/>
              </a:solidFill>
            </a:rPr>
            <a:t>The output fetched from previous section is used to calculate Gradient. </a:t>
          </a:r>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solidFill>
                <a:schemeClr val="accent5"/>
              </a:solidFill>
            </a:rPr>
            <a:t>Filtering is done using the SW as well (</a:t>
          </a:r>
          <a:r>
            <a:rPr lang="en-US" sz="1300" kern="1200" dirty="0" err="1">
              <a:solidFill>
                <a:schemeClr val="accent5"/>
              </a:solidFill>
            </a:rPr>
            <a:t>scipy</a:t>
          </a:r>
          <a:r>
            <a:rPr lang="en-US" sz="1300" kern="1200" dirty="0">
              <a:solidFill>
                <a:schemeClr val="accent5"/>
              </a:solidFill>
            </a:rPr>
            <a:t>), also final outputs are displayed using </a:t>
          </a:r>
          <a:r>
            <a:rPr lang="en-US" sz="1300" kern="1200" dirty="0" err="1">
              <a:solidFill>
                <a:schemeClr val="accent5"/>
              </a:solidFill>
            </a:rPr>
            <a:t>matplot</a:t>
          </a:r>
          <a:r>
            <a:rPr lang="en-US" sz="1300" kern="1200" dirty="0">
              <a:solidFill>
                <a:schemeClr val="accent5"/>
              </a:solidFill>
            </a:rPr>
            <a:t> lib in notebook.</a:t>
          </a:r>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solidFill>
                <a:schemeClr val="accent5"/>
              </a:solidFill>
            </a:rPr>
            <a:t>Comparing SW and HW outputs. </a:t>
          </a:r>
        </a:p>
        <a:p>
          <a:pPr marL="114300" lvl="1" indent="-114300" algn="l" defTabSz="577850">
            <a:lnSpc>
              <a:spcPct val="90000"/>
            </a:lnSpc>
            <a:spcBef>
              <a:spcPct val="0"/>
            </a:spcBef>
            <a:spcAft>
              <a:spcPct val="15000"/>
            </a:spcAft>
            <a:buFont typeface="Arial" panose="020B0604020202020204" pitchFamily="34" charset="0"/>
            <a:buChar char="•"/>
          </a:pPr>
          <a:endParaRPr lang="en-US" sz="1300" kern="1200" dirty="0">
            <a:solidFill>
              <a:schemeClr val="accent5"/>
            </a:solidFill>
          </a:endParaRPr>
        </a:p>
      </dsp:txBody>
      <dsp:txXfrm>
        <a:off x="6913975" y="3039700"/>
        <a:ext cx="1832590" cy="2729347"/>
      </dsp:txXfrm>
    </dsp:sp>
    <dsp:sp modelId="{9CDA2D0F-C747-4701-809B-8CB956D7A5E8}">
      <dsp:nvSpPr>
        <dsp:cNvPr id="0" name=""/>
        <dsp:cNvSpPr/>
      </dsp:nvSpPr>
      <dsp:spPr>
        <a:xfrm rot="20811437">
          <a:off x="7449154" y="112851"/>
          <a:ext cx="2525637" cy="2525637"/>
        </a:xfrm>
        <a:prstGeom prst="circularArrow">
          <a:avLst>
            <a:gd name="adj1" fmla="val 2329"/>
            <a:gd name="adj2" fmla="val 281196"/>
            <a:gd name="adj3" fmla="val 17792617"/>
            <a:gd name="adj4" fmla="val 10824834"/>
            <a:gd name="adj5" fmla="val 2718"/>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1ADD7AB3-AA1A-4E46-81E5-E37677524502}">
      <dsp:nvSpPr>
        <dsp:cNvPr id="0" name=""/>
        <dsp:cNvSpPr/>
      </dsp:nvSpPr>
      <dsp:spPr>
        <a:xfrm>
          <a:off x="7256252" y="1794421"/>
          <a:ext cx="1667098" cy="827473"/>
        </a:xfrm>
        <a:prstGeom prst="roundRect">
          <a:avLst>
            <a:gd name="adj" fmla="val 10000"/>
          </a:avLst>
        </a:prstGeom>
        <a:solidFill>
          <a:schemeClr val="bg1"/>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4"/>
              </a:solidFill>
            </a:rPr>
            <a:t>Software Processing</a:t>
          </a:r>
        </a:p>
      </dsp:txBody>
      <dsp:txXfrm>
        <a:off x="7280488" y="1818657"/>
        <a:ext cx="1618626" cy="779001"/>
      </dsp:txXfrm>
    </dsp:sp>
    <dsp:sp modelId="{1213E22F-3157-4B2D-AA9B-E8AB2EE4E43E}">
      <dsp:nvSpPr>
        <dsp:cNvPr id="0" name=""/>
        <dsp:cNvSpPr/>
      </dsp:nvSpPr>
      <dsp:spPr>
        <a:xfrm>
          <a:off x="9225188" y="7597"/>
          <a:ext cx="1737542" cy="3618844"/>
        </a:xfrm>
        <a:prstGeom prst="roundRect">
          <a:avLst>
            <a:gd name="adj" fmla="val 10000"/>
          </a:avLst>
        </a:prstGeom>
        <a:solidFill>
          <a:schemeClr val="accent1">
            <a:lumMod val="60000"/>
            <a:lumOff val="40000"/>
          </a:schemeClr>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accent5"/>
              </a:solidFill>
            </a:rPr>
            <a:t>Each processed image is displayed using base overlay through HDMI on a monitor at every step in loop. </a:t>
          </a:r>
        </a:p>
      </dsp:txBody>
      <dsp:txXfrm>
        <a:off x="9276079" y="58488"/>
        <a:ext cx="1635760" cy="2741595"/>
      </dsp:txXfrm>
    </dsp:sp>
    <dsp:sp modelId="{80C80D6F-ACF3-4950-A1DF-C7107C842DCF}">
      <dsp:nvSpPr>
        <dsp:cNvPr id="0" name=""/>
        <dsp:cNvSpPr/>
      </dsp:nvSpPr>
      <dsp:spPr>
        <a:xfrm>
          <a:off x="9528316" y="3227530"/>
          <a:ext cx="1667098" cy="827473"/>
        </a:xfrm>
        <a:prstGeom prst="roundRect">
          <a:avLst>
            <a:gd name="adj" fmla="val 10000"/>
          </a:avLst>
        </a:prstGeom>
        <a:solidFill>
          <a:schemeClr val="bg1"/>
        </a:solidFill>
        <a:ln w="285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4"/>
              </a:solidFill>
            </a:rPr>
            <a:t>Monitor Display using HDMI</a:t>
          </a:r>
        </a:p>
      </dsp:txBody>
      <dsp:txXfrm>
        <a:off x="9552552" y="3251766"/>
        <a:ext cx="1618626" cy="779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CFD0C-1987-4FEA-A17C-AFAB35D90695}">
      <dsp:nvSpPr>
        <dsp:cNvPr id="0" name=""/>
        <dsp:cNvSpPr/>
      </dsp:nvSpPr>
      <dsp:spPr>
        <a:xfrm>
          <a:off x="0" y="0"/>
          <a:ext cx="8241486" cy="515092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66A1EA-8C26-46B6-9437-9A58ECBAB8F1}">
      <dsp:nvSpPr>
        <dsp:cNvPr id="0" name=""/>
        <dsp:cNvSpPr/>
      </dsp:nvSpPr>
      <dsp:spPr>
        <a:xfrm>
          <a:off x="1531318" y="3226288"/>
          <a:ext cx="189554" cy="1895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D38C8-8494-4987-9A65-5107715A89C3}">
      <dsp:nvSpPr>
        <dsp:cNvPr id="0" name=""/>
        <dsp:cNvSpPr/>
      </dsp:nvSpPr>
      <dsp:spPr>
        <a:xfrm>
          <a:off x="1621916" y="3687381"/>
          <a:ext cx="1662332" cy="75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41"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Integration of base overlay with custom overlay. </a:t>
          </a:r>
          <a:endParaRPr lang="en-US" sz="1800" kern="1200" dirty="0">
            <a:latin typeface="Acumin Pro "/>
          </a:endParaRPr>
        </a:p>
      </dsp:txBody>
      <dsp:txXfrm>
        <a:off x="1621916" y="3687381"/>
        <a:ext cx="1662332" cy="752727"/>
      </dsp:txXfrm>
    </dsp:sp>
    <dsp:sp modelId="{18EA801C-512D-4873-B5FD-2998D8240FAE}">
      <dsp:nvSpPr>
        <dsp:cNvPr id="0" name=""/>
        <dsp:cNvSpPr/>
      </dsp:nvSpPr>
      <dsp:spPr>
        <a:xfrm>
          <a:off x="3250843" y="2123301"/>
          <a:ext cx="329659" cy="3296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97D07-F6D0-4B12-B8D4-E143781F5593}">
      <dsp:nvSpPr>
        <dsp:cNvPr id="0" name=""/>
        <dsp:cNvSpPr/>
      </dsp:nvSpPr>
      <dsp:spPr>
        <a:xfrm>
          <a:off x="3415673" y="2796954"/>
          <a:ext cx="1730712" cy="2353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8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Removing the gradient calculation bottleneck.</a:t>
          </a:r>
        </a:p>
      </dsp:txBody>
      <dsp:txXfrm>
        <a:off x="3415673" y="2796954"/>
        <a:ext cx="1730712" cy="2353974"/>
      </dsp:txXfrm>
    </dsp:sp>
    <dsp:sp modelId="{7F8EF14A-3B00-47CA-8C5D-3FA2C1B068B3}">
      <dsp:nvSpPr>
        <dsp:cNvPr id="0" name=""/>
        <dsp:cNvSpPr/>
      </dsp:nvSpPr>
      <dsp:spPr>
        <a:xfrm>
          <a:off x="4960952" y="1431222"/>
          <a:ext cx="436798" cy="4367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CBB2A-A006-4E69-BD12-3D3A6D5ED06A}">
      <dsp:nvSpPr>
        <dsp:cNvPr id="0" name=""/>
        <dsp:cNvSpPr/>
      </dsp:nvSpPr>
      <dsp:spPr>
        <a:xfrm>
          <a:off x="5168742" y="2266468"/>
          <a:ext cx="1730712" cy="196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451"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This work can be expanded to implement any 3x3 separable filters for image processing. </a:t>
          </a:r>
        </a:p>
      </dsp:txBody>
      <dsp:txXfrm>
        <a:off x="5168742" y="2266468"/>
        <a:ext cx="1730712" cy="1962806"/>
      </dsp:txXfrm>
    </dsp:sp>
    <dsp:sp modelId="{6194EC64-8E13-4E2B-8FE1-5D74EFE938C1}">
      <dsp:nvSpPr>
        <dsp:cNvPr id="0" name=""/>
        <dsp:cNvSpPr/>
      </dsp:nvSpPr>
      <dsp:spPr>
        <a:xfrm>
          <a:off x="6823528" y="1048467"/>
          <a:ext cx="585145" cy="5851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B06A2-AEC0-4A05-BCCB-C27985F328BB}">
      <dsp:nvSpPr>
        <dsp:cNvPr id="0" name=""/>
        <dsp:cNvSpPr/>
      </dsp:nvSpPr>
      <dsp:spPr>
        <a:xfrm>
          <a:off x="7450119" y="2070823"/>
          <a:ext cx="2670852" cy="274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056"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HDMI in port could be leveraged to get real time video from the webcam and apply image processing to all incoming frames and then display on the monitor</a:t>
          </a:r>
        </a:p>
      </dsp:txBody>
      <dsp:txXfrm>
        <a:off x="7450119" y="2070823"/>
        <a:ext cx="2670852" cy="27425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5/30/2025</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5/30/2025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11</a:t>
            </a:fld>
            <a:endParaRPr lang="en-US"/>
          </a:p>
        </p:txBody>
      </p:sp>
    </p:spTree>
    <p:extLst>
      <p:ext uri="{BB962C8B-B14F-4D97-AF65-F5344CB8AC3E}">
        <p14:creationId xmlns:p14="http://schemas.microsoft.com/office/powerpoint/2010/main" val="2035192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12</a:t>
            </a:fld>
            <a:endParaRPr lang="en-US"/>
          </a:p>
        </p:txBody>
      </p:sp>
    </p:spTree>
    <p:extLst>
      <p:ext uri="{BB962C8B-B14F-4D97-AF65-F5344CB8AC3E}">
        <p14:creationId xmlns:p14="http://schemas.microsoft.com/office/powerpoint/2010/main" val="21827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13</a:t>
            </a:fld>
            <a:endParaRPr lang="en-US"/>
          </a:p>
        </p:txBody>
      </p:sp>
    </p:spTree>
    <p:extLst>
      <p:ext uri="{BB962C8B-B14F-4D97-AF65-F5344CB8AC3E}">
        <p14:creationId xmlns:p14="http://schemas.microsoft.com/office/powerpoint/2010/main" val="290235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14</a:t>
            </a:fld>
            <a:endParaRPr lang="en-US"/>
          </a:p>
        </p:txBody>
      </p:sp>
    </p:spTree>
    <p:extLst>
      <p:ext uri="{BB962C8B-B14F-4D97-AF65-F5344CB8AC3E}">
        <p14:creationId xmlns:p14="http://schemas.microsoft.com/office/powerpoint/2010/main" val="236104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17</a:t>
            </a:fld>
            <a:endParaRPr lang="en-US"/>
          </a:p>
        </p:txBody>
      </p:sp>
    </p:spTree>
    <p:extLst>
      <p:ext uri="{BB962C8B-B14F-4D97-AF65-F5344CB8AC3E}">
        <p14:creationId xmlns:p14="http://schemas.microsoft.com/office/powerpoint/2010/main" val="876000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19</a:t>
            </a:fld>
            <a:endParaRPr lang="en-US"/>
          </a:p>
        </p:txBody>
      </p:sp>
    </p:spTree>
    <p:extLst>
      <p:ext uri="{BB962C8B-B14F-4D97-AF65-F5344CB8AC3E}">
        <p14:creationId xmlns:p14="http://schemas.microsoft.com/office/powerpoint/2010/main" val="1490541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20</a:t>
            </a:fld>
            <a:endParaRPr lang="en-US"/>
          </a:p>
        </p:txBody>
      </p:sp>
    </p:spTree>
    <p:extLst>
      <p:ext uri="{BB962C8B-B14F-4D97-AF65-F5344CB8AC3E}">
        <p14:creationId xmlns:p14="http://schemas.microsoft.com/office/powerpoint/2010/main" val="259824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2</a:t>
            </a:fld>
            <a:endParaRPr lang="en-US"/>
          </a:p>
        </p:txBody>
      </p:sp>
    </p:spTree>
    <p:extLst>
      <p:ext uri="{BB962C8B-B14F-4D97-AF65-F5344CB8AC3E}">
        <p14:creationId xmlns:p14="http://schemas.microsoft.com/office/powerpoint/2010/main" val="391995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4</a:t>
            </a:fld>
            <a:endParaRPr lang="en-US"/>
          </a:p>
        </p:txBody>
      </p:sp>
    </p:spTree>
    <p:extLst>
      <p:ext uri="{BB962C8B-B14F-4D97-AF65-F5344CB8AC3E}">
        <p14:creationId xmlns:p14="http://schemas.microsoft.com/office/powerpoint/2010/main" val="7493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5</a:t>
            </a:fld>
            <a:endParaRPr lang="en-US"/>
          </a:p>
        </p:txBody>
      </p:sp>
    </p:spTree>
    <p:extLst>
      <p:ext uri="{BB962C8B-B14F-4D97-AF65-F5344CB8AC3E}">
        <p14:creationId xmlns:p14="http://schemas.microsoft.com/office/powerpoint/2010/main" val="169079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6</a:t>
            </a:fld>
            <a:endParaRPr lang="en-US"/>
          </a:p>
        </p:txBody>
      </p:sp>
    </p:spTree>
    <p:extLst>
      <p:ext uri="{BB962C8B-B14F-4D97-AF65-F5344CB8AC3E}">
        <p14:creationId xmlns:p14="http://schemas.microsoft.com/office/powerpoint/2010/main" val="225081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7</a:t>
            </a:fld>
            <a:endParaRPr lang="en-US"/>
          </a:p>
        </p:txBody>
      </p:sp>
    </p:spTree>
    <p:extLst>
      <p:ext uri="{BB962C8B-B14F-4D97-AF65-F5344CB8AC3E}">
        <p14:creationId xmlns:p14="http://schemas.microsoft.com/office/powerpoint/2010/main" val="15063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8</a:t>
            </a:fld>
            <a:endParaRPr lang="en-US"/>
          </a:p>
        </p:txBody>
      </p:sp>
    </p:spTree>
    <p:extLst>
      <p:ext uri="{BB962C8B-B14F-4D97-AF65-F5344CB8AC3E}">
        <p14:creationId xmlns:p14="http://schemas.microsoft.com/office/powerpoint/2010/main" val="130642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9</a:t>
            </a:fld>
            <a:endParaRPr lang="en-US"/>
          </a:p>
        </p:txBody>
      </p:sp>
    </p:spTree>
    <p:extLst>
      <p:ext uri="{BB962C8B-B14F-4D97-AF65-F5344CB8AC3E}">
        <p14:creationId xmlns:p14="http://schemas.microsoft.com/office/powerpoint/2010/main" val="146406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10</a:t>
            </a:fld>
            <a:endParaRPr lang="en-US"/>
          </a:p>
        </p:txBody>
      </p:sp>
    </p:spTree>
    <p:extLst>
      <p:ext uri="{BB962C8B-B14F-4D97-AF65-F5344CB8AC3E}">
        <p14:creationId xmlns:p14="http://schemas.microsoft.com/office/powerpoint/2010/main" val="1874934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17" name="Purdue Logo" descr="Purdue Logo">
            <a:extLst>
              <a:ext uri="{FF2B5EF4-FFF2-40B4-BE49-F238E27FC236}">
                <a16:creationId xmlns:a16="http://schemas.microsoft.com/office/drawing/2014/main" id="{7A4725A0-D647-994A-977C-93D29415CC27}"/>
              </a:ext>
            </a:extLst>
          </p:cNvPr>
          <p:cNvPicPr>
            <a:picLocks noChangeAspect="1"/>
          </p:cNvPicPr>
          <p:nvPr userDrawn="1"/>
        </p:nvPicPr>
        <p:blipFill>
          <a:blip/>
          <a:stretch>
            <a:fillRect/>
          </a:stretch>
        </p:blipFill>
        <p:spPr>
          <a:xfrm>
            <a:off x="1020306" y="5972250"/>
            <a:ext cx="2463665" cy="440990"/>
          </a:xfrm>
          <a:prstGeom prst="rect">
            <a:avLst/>
          </a:prstGeom>
        </p:spPr>
      </p:pic>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25AC65DC-63FA-4E00-BD23-61BE3553AA75}" type="datetime1">
              <a:rPr lang="en-US" smtClean="0"/>
              <a:t>5/30/2025</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12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E5D50DE9-39DB-4D09-98F9-83F0FF445C5E}" type="datetime1">
              <a:rPr lang="en-US" smtClean="0"/>
              <a:t>5/30/2025</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Logo" descr="Purdue Logo">
            <a:extLst>
              <a:ext uri="{FF2B5EF4-FFF2-40B4-BE49-F238E27FC236}">
                <a16:creationId xmlns:a16="http://schemas.microsoft.com/office/drawing/2014/main" id="{7CF17DB8-EDB5-8E42-B1FD-D17C9862083F}"/>
              </a:ext>
            </a:extLst>
          </p:cNvPr>
          <p:cNvPicPr>
            <a:picLocks noChangeAspect="1"/>
          </p:cNvPicPr>
          <p:nvPr userDrawn="1"/>
        </p:nvPicPr>
        <p:blipFill>
          <a:blip/>
          <a:stretch>
            <a:fillRect/>
          </a:stretch>
        </p:blipFill>
        <p:spPr>
          <a:xfrm>
            <a:off x="1020306" y="5972250"/>
            <a:ext cx="2463665" cy="4409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8" pos="12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CA61C2DF-71FF-468E-B794-DF08D5B09C80}" type="datetime1">
              <a:rPr lang="en-US" smtClean="0"/>
              <a:t>5/30/2025</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0" name="Purdue Logo" descr="Purdue Logo">
            <a:extLst>
              <a:ext uri="{FF2B5EF4-FFF2-40B4-BE49-F238E27FC236}">
                <a16:creationId xmlns:a16="http://schemas.microsoft.com/office/drawing/2014/main" id="{37AA656F-1CE8-0042-9153-40F0FC723CE4}"/>
              </a:ext>
            </a:extLst>
          </p:cNvPr>
          <p:cNvPicPr>
            <a:picLocks noChangeAspect="1"/>
          </p:cNvPicPr>
          <p:nvPr userDrawn="1"/>
        </p:nvPicPr>
        <p:blipFill>
          <a:blip/>
          <a:stretch>
            <a:fillRect/>
          </a:stretch>
        </p:blipFill>
        <p:spPr>
          <a:xfrm>
            <a:off x="1020306" y="5972250"/>
            <a:ext cx="2463665" cy="4409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32">
          <p15:clr>
            <a:srgbClr val="FBAE40"/>
          </p15:clr>
        </p15:guide>
        <p15:guide id="7" pos="1224">
          <p15:clr>
            <a:srgbClr val="FBAE40"/>
          </p15:clr>
        </p15:guide>
        <p15:guide id="8" pos="648">
          <p15:clr>
            <a:srgbClr val="FBAE40"/>
          </p15:clr>
        </p15:guide>
        <p15:guide id="9" pos="15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pic>
        <p:nvPicPr>
          <p:cNvPr id="11" name="Purdue Logo" descr="Purdue Logo">
            <a:extLst>
              <a:ext uri="{FF2B5EF4-FFF2-40B4-BE49-F238E27FC236}">
                <a16:creationId xmlns:a16="http://schemas.microsoft.com/office/drawing/2014/main" id="{0ADFC752-222C-A74C-966F-968C47EBAA1E}"/>
              </a:ext>
            </a:extLst>
          </p:cNvPr>
          <p:cNvPicPr>
            <a:picLocks noChangeAspect="1"/>
          </p:cNvPicPr>
          <p:nvPr userDrawn="1"/>
        </p:nvPicPr>
        <p:blipFill>
          <a:blip/>
          <a:stretch>
            <a:fillRect/>
          </a:stretch>
        </p:blipFill>
        <p:spPr>
          <a:xfrm>
            <a:off x="1020306" y="5972250"/>
            <a:ext cx="2463665" cy="440990"/>
          </a:xfrm>
          <a:prstGeom prst="rect">
            <a:avLst/>
          </a:prstGeom>
        </p:spPr>
      </p:pic>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6764F937-9C9D-4A3C-B2DE-0E283E51F20A}" type="datetime1">
              <a:rPr lang="en-US" smtClean="0"/>
              <a:t>5/30/2025</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648">
          <p15:clr>
            <a:srgbClr val="FBAE40"/>
          </p15:clr>
        </p15:guide>
        <p15:guide id="8" pos="12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12" name="Purdue Logo" descr="Purdue Logo">
            <a:extLst>
              <a:ext uri="{FF2B5EF4-FFF2-40B4-BE49-F238E27FC236}">
                <a16:creationId xmlns:a16="http://schemas.microsoft.com/office/drawing/2014/main" id="{4359FEF9-D255-3C44-8EAE-75B5D68A78B1}"/>
              </a:ext>
            </a:extLst>
          </p:cNvPr>
          <p:cNvPicPr>
            <a:picLocks noChangeAspect="1"/>
          </p:cNvPicPr>
          <p:nvPr userDrawn="1"/>
        </p:nvPicPr>
        <p:blipFill>
          <a:blip/>
          <a:stretch>
            <a:fillRect/>
          </a:stretch>
        </p:blipFill>
        <p:spPr>
          <a:xfrm>
            <a:off x="1020306" y="5972250"/>
            <a:ext cx="2463665" cy="440990"/>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28EE33D8-35A7-4600-BB01-81FAD2E495B1}" type="datetime1">
              <a:rPr lang="en-US" smtClean="0"/>
              <a:t>5/30/2025</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300">
                <a:solidFill>
                  <a:schemeClr val="accent2"/>
                </a:solidFill>
                <a:latin typeface="United Sans Cd Md" pitchFamily="50" charset="0"/>
              </a:defRPr>
            </a:lvl1pPr>
          </a:lstStyle>
          <a:p>
            <a:r>
              <a:rPr lang="en-US" b="1" spc="0" dirty="0">
                <a:latin typeface="United Sans Rg Md" pitchFamily="50" charset="0"/>
              </a:rPr>
              <a:t>123</a:t>
            </a:r>
            <a:endParaRPr lang="en-US" dirty="0"/>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a:stretch>
            <a:fillRect/>
          </a:stretch>
        </p:blipFill>
        <p:spPr>
          <a:xfrm>
            <a:off x="9821333" y="0"/>
            <a:ext cx="2370667" cy="6858000"/>
          </a:xfrm>
          <a:prstGeom prst="rect">
            <a:avLst/>
          </a:prstGeom>
        </p:spPr>
      </p:pic>
      <p:pic>
        <p:nvPicPr>
          <p:cNvPr id="12" name="Purdue Logo" descr="Purdue Logo">
            <a:extLst>
              <a:ext uri="{FF2B5EF4-FFF2-40B4-BE49-F238E27FC236}">
                <a16:creationId xmlns:a16="http://schemas.microsoft.com/office/drawing/2014/main" id="{5E605B16-02C1-2745-862C-3DA92BDFFF7E}"/>
              </a:ext>
            </a:extLst>
          </p:cNvPr>
          <p:cNvPicPr>
            <a:picLocks noChangeAspect="1"/>
          </p:cNvPicPr>
          <p:nvPr userDrawn="1"/>
        </p:nvPicPr>
        <p:blipFill>
          <a:blip/>
          <a:stretch>
            <a:fillRect/>
          </a:stretch>
        </p:blipFill>
        <p:spPr>
          <a:xfrm>
            <a:off x="1020306" y="5972250"/>
            <a:ext cx="2463665" cy="44099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5E33E3DB-9EC4-4695-8A0D-83A33B8C4369}" type="datetime1">
              <a:rPr lang="en-US" smtClean="0"/>
              <a:t>5/30/2025</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0" name="Purdue Logo" descr="Purdue Logo">
            <a:extLst>
              <a:ext uri="{FF2B5EF4-FFF2-40B4-BE49-F238E27FC236}">
                <a16:creationId xmlns:a16="http://schemas.microsoft.com/office/drawing/2014/main" id="{3690148A-538F-0249-B171-CEB854271033}"/>
              </a:ext>
            </a:extLst>
          </p:cNvPr>
          <p:cNvPicPr>
            <a:picLocks noChangeAspect="1"/>
          </p:cNvPicPr>
          <p:nvPr userDrawn="1"/>
        </p:nvPicPr>
        <p:blipFill>
          <a:blip/>
          <a:stretch>
            <a:fillRect/>
          </a:stretch>
        </p:blipFill>
        <p:spPr>
          <a:xfrm>
            <a:off x="1020306" y="5972250"/>
            <a:ext cx="2463665" cy="440990"/>
          </a:xfrm>
          <a:prstGeom prst="rect">
            <a:avLst/>
          </a:prstGeom>
        </p:spPr>
      </p:pic>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E2298701-6635-40EC-9408-B474A17A9338}" type="datetime1">
              <a:rPr lang="en-US" smtClean="0"/>
              <a:t>5/30/2025</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928">
          <p15:clr>
            <a:srgbClr val="FBAE40"/>
          </p15:clr>
        </p15:guide>
        <p15:guide id="8" pos="12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DD683CD6-0E65-43D8-95E6-F8786745CF31}" type="datetime1">
              <a:rPr lang="en-US" smtClean="0"/>
              <a:t>5/30/2025</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822491" y="527285"/>
            <a:ext cx="10058029" cy="752835"/>
          </a:xfrm>
        </p:spPr>
        <p:txBody>
          <a:bodyPr/>
          <a:lstStyle/>
          <a:p>
            <a:r>
              <a:rPr lang="en-US" dirty="0"/>
              <a:t>Advanced system on Chip (Soc)</a:t>
            </a:r>
          </a:p>
        </p:txBody>
      </p:sp>
      <p:sp>
        <p:nvSpPr>
          <p:cNvPr id="3" name="Subtitle">
            <a:extLst>
              <a:ext uri="{FF2B5EF4-FFF2-40B4-BE49-F238E27FC236}">
                <a16:creationId xmlns:a16="http://schemas.microsoft.com/office/drawing/2014/main" id="{4021E30B-3F73-3D4B-B22E-DFCD13F0982C}"/>
              </a:ext>
            </a:extLst>
          </p:cNvPr>
          <p:cNvSpPr>
            <a:spLocks noGrp="1"/>
          </p:cNvSpPr>
          <p:nvPr>
            <p:ph type="subTitle" idx="1"/>
          </p:nvPr>
        </p:nvSpPr>
        <p:spPr>
          <a:xfrm>
            <a:off x="802976" y="3771891"/>
            <a:ext cx="9274474" cy="1272143"/>
          </a:xfrm>
        </p:spPr>
        <p:txBody>
          <a:bodyPr/>
          <a:lstStyle/>
          <a:p>
            <a:pPr algn="r"/>
            <a:r>
              <a:rPr lang="en-US" dirty="0"/>
              <a:t>Presented by: Shivani P </a:t>
            </a:r>
            <a:r>
              <a:rPr lang="en-US" dirty="0" err="1"/>
              <a:t>Dusane</a:t>
            </a:r>
            <a:r>
              <a:rPr lang="en-US" dirty="0"/>
              <a:t> and Shivaum S Heranjal</a:t>
            </a:r>
          </a:p>
          <a:p>
            <a:pPr algn="r"/>
            <a:r>
              <a:rPr lang="en-US" b="0" dirty="0"/>
              <a:t>			</a:t>
            </a:r>
            <a:r>
              <a:rPr lang="en-US" sz="2000" b="0" dirty="0"/>
              <a:t>Department of Electrical and Computer Engineering</a:t>
            </a:r>
            <a:endParaRPr lang="en-US" sz="500" b="0" dirty="0"/>
          </a:p>
          <a:p>
            <a:r>
              <a:rPr lang="en-US" dirty="0"/>
              <a:t>				          Submitted to:-</a:t>
            </a:r>
            <a:r>
              <a:rPr lang="en-US" b="0" dirty="0"/>
              <a:t> Dr. Lauren Christopher  </a:t>
            </a:r>
          </a:p>
        </p:txBody>
      </p:sp>
      <p:sp>
        <p:nvSpPr>
          <p:cNvPr id="4" name="Date">
            <a:extLst>
              <a:ext uri="{FF2B5EF4-FFF2-40B4-BE49-F238E27FC236}">
                <a16:creationId xmlns:a16="http://schemas.microsoft.com/office/drawing/2014/main" id="{4EEC893F-2E6E-8648-8011-345CAE3441CC}"/>
              </a:ext>
            </a:extLst>
          </p:cNvPr>
          <p:cNvSpPr>
            <a:spLocks noGrp="1"/>
          </p:cNvSpPr>
          <p:nvPr>
            <p:ph type="dt" sz="half" idx="10"/>
          </p:nvPr>
        </p:nvSpPr>
        <p:spPr/>
        <p:txBody>
          <a:bodyPr/>
          <a:lstStyle/>
          <a:p>
            <a:fld id="{D0604C6C-39FC-4E62-B775-02319D1944B9}" type="datetime1">
              <a:rPr lang="en-US" smtClean="0"/>
              <a:t>5/30/2025</a:t>
            </a:fld>
            <a:endParaRPr lang="en-US" dirty="0"/>
          </a:p>
        </p:txBody>
      </p:sp>
      <p:sp>
        <p:nvSpPr>
          <p:cNvPr id="6" name="Slide Number Placeholder 5">
            <a:extLst>
              <a:ext uri="{FF2B5EF4-FFF2-40B4-BE49-F238E27FC236}">
                <a16:creationId xmlns:a16="http://schemas.microsoft.com/office/drawing/2014/main" id="{C24C2DFA-309A-D018-0BDC-5A9C7BF7AA98}"/>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6474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83426-7818-D982-A5A2-4C94408282B5}"/>
              </a:ext>
            </a:extLst>
          </p:cNvPr>
          <p:cNvSpPr>
            <a:spLocks noGrp="1"/>
          </p:cNvSpPr>
          <p:nvPr>
            <p:ph type="ctrTitle"/>
          </p:nvPr>
        </p:nvSpPr>
        <p:spPr/>
        <p:txBody>
          <a:bodyPr/>
          <a:lstStyle/>
          <a:p>
            <a:r>
              <a:rPr lang="en-US" dirty="0"/>
              <a:t>Project Implementation Software</a:t>
            </a:r>
          </a:p>
        </p:txBody>
      </p:sp>
      <p:pic>
        <p:nvPicPr>
          <p:cNvPr id="8" name="Picture 7" descr="A screenshot of a computer code&#10;&#10;Description automatically generated">
            <a:extLst>
              <a:ext uri="{FF2B5EF4-FFF2-40B4-BE49-F238E27FC236}">
                <a16:creationId xmlns:a16="http://schemas.microsoft.com/office/drawing/2014/main" id="{0D687B1F-DB91-ED24-B24B-501D18046163}"/>
              </a:ext>
            </a:extLst>
          </p:cNvPr>
          <p:cNvPicPr>
            <a:picLocks noChangeAspect="1"/>
          </p:cNvPicPr>
          <p:nvPr/>
        </p:nvPicPr>
        <p:blipFill>
          <a:blip/>
          <a:stretch>
            <a:fillRect/>
          </a:stretch>
        </p:blipFill>
        <p:spPr>
          <a:xfrm>
            <a:off x="679777" y="1051523"/>
            <a:ext cx="4183743" cy="1066892"/>
          </a:xfrm>
          <a:prstGeom prst="rect">
            <a:avLst/>
          </a:prstGeom>
        </p:spPr>
      </p:pic>
      <p:sp>
        <p:nvSpPr>
          <p:cNvPr id="13" name="Arrow: Right 12">
            <a:extLst>
              <a:ext uri="{FF2B5EF4-FFF2-40B4-BE49-F238E27FC236}">
                <a16:creationId xmlns:a16="http://schemas.microsoft.com/office/drawing/2014/main" id="{D84DC5C6-F518-0A7F-4363-8CE55381AD75}"/>
              </a:ext>
            </a:extLst>
          </p:cNvPr>
          <p:cNvSpPr/>
          <p:nvPr/>
        </p:nvSpPr>
        <p:spPr>
          <a:xfrm>
            <a:off x="5400675" y="1236189"/>
            <a:ext cx="1454150" cy="299806"/>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A4FBF6A-C489-C060-CD0C-FE1EA0957945}"/>
              </a:ext>
            </a:extLst>
          </p:cNvPr>
          <p:cNvSpPr txBox="1"/>
          <p:nvPr/>
        </p:nvSpPr>
        <p:spPr>
          <a:xfrm rot="10800000" flipH="1" flipV="1">
            <a:off x="7328481" y="1051523"/>
            <a:ext cx="3091869" cy="369332"/>
          </a:xfrm>
          <a:prstGeom prst="rect">
            <a:avLst/>
          </a:prstGeom>
          <a:noFill/>
        </p:spPr>
        <p:txBody>
          <a:bodyPr wrap="square" rtlCol="0">
            <a:spAutoFit/>
          </a:bodyPr>
          <a:lstStyle/>
          <a:p>
            <a:r>
              <a:rPr lang="en-US" dirty="0"/>
              <a:t>Reshaping of 2D </a:t>
            </a:r>
            <a:r>
              <a:rPr lang="en-US" dirty="0" err="1"/>
              <a:t>imgs</a:t>
            </a:r>
            <a:r>
              <a:rPr lang="en-US" dirty="0"/>
              <a:t> to 1D</a:t>
            </a:r>
          </a:p>
        </p:txBody>
      </p:sp>
      <p:pic>
        <p:nvPicPr>
          <p:cNvPr id="16" name="Picture 15" descr="A screenshot of a computer program&#10;&#10;Description automatically generated">
            <a:extLst>
              <a:ext uri="{FF2B5EF4-FFF2-40B4-BE49-F238E27FC236}">
                <a16:creationId xmlns:a16="http://schemas.microsoft.com/office/drawing/2014/main" id="{C5E2003D-4E0C-9A27-B0B4-A60896BC301E}"/>
              </a:ext>
            </a:extLst>
          </p:cNvPr>
          <p:cNvPicPr>
            <a:picLocks noChangeAspect="1"/>
          </p:cNvPicPr>
          <p:nvPr/>
        </p:nvPicPr>
        <p:blipFill>
          <a:blip/>
          <a:stretch>
            <a:fillRect/>
          </a:stretch>
        </p:blipFill>
        <p:spPr>
          <a:xfrm>
            <a:off x="576998" y="2325951"/>
            <a:ext cx="4999153" cy="1234547"/>
          </a:xfrm>
          <a:prstGeom prst="rect">
            <a:avLst/>
          </a:prstGeom>
        </p:spPr>
      </p:pic>
      <p:pic>
        <p:nvPicPr>
          <p:cNvPr id="18" name="Picture 17" descr="A screenshot of a computer code&#10;&#10;Description automatically generated">
            <a:extLst>
              <a:ext uri="{FF2B5EF4-FFF2-40B4-BE49-F238E27FC236}">
                <a16:creationId xmlns:a16="http://schemas.microsoft.com/office/drawing/2014/main" id="{6CAE5AFD-BC75-80BE-4483-8B04DE97394A}"/>
              </a:ext>
            </a:extLst>
          </p:cNvPr>
          <p:cNvPicPr>
            <a:picLocks noChangeAspect="1"/>
          </p:cNvPicPr>
          <p:nvPr/>
        </p:nvPicPr>
        <p:blipFill>
          <a:blip/>
          <a:stretch>
            <a:fillRect/>
          </a:stretch>
        </p:blipFill>
        <p:spPr>
          <a:xfrm>
            <a:off x="2162095" y="3768034"/>
            <a:ext cx="3414056" cy="2667231"/>
          </a:xfrm>
          <a:prstGeom prst="rect">
            <a:avLst/>
          </a:prstGeom>
        </p:spPr>
      </p:pic>
      <p:sp>
        <p:nvSpPr>
          <p:cNvPr id="19" name="Arrow: Right 18">
            <a:extLst>
              <a:ext uri="{FF2B5EF4-FFF2-40B4-BE49-F238E27FC236}">
                <a16:creationId xmlns:a16="http://schemas.microsoft.com/office/drawing/2014/main" id="{72A79EE9-D4E5-C036-FB22-32EE47788E38}"/>
              </a:ext>
            </a:extLst>
          </p:cNvPr>
          <p:cNvSpPr/>
          <p:nvPr/>
        </p:nvSpPr>
        <p:spPr>
          <a:xfrm>
            <a:off x="5660707" y="2647237"/>
            <a:ext cx="1200150" cy="299806"/>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4E1DA5C-1CF8-51D9-3EB8-F7275A9648AB}"/>
              </a:ext>
            </a:extLst>
          </p:cNvPr>
          <p:cNvSpPr/>
          <p:nvPr/>
        </p:nvSpPr>
        <p:spPr>
          <a:xfrm>
            <a:off x="5791200" y="4814263"/>
            <a:ext cx="1200150" cy="299806"/>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DF99B62-0109-A86A-5634-F7EDE1051AC4}"/>
              </a:ext>
            </a:extLst>
          </p:cNvPr>
          <p:cNvSpPr txBox="1"/>
          <p:nvPr/>
        </p:nvSpPr>
        <p:spPr>
          <a:xfrm rot="10800000" flipH="1" flipV="1">
            <a:off x="7185993" y="2473975"/>
            <a:ext cx="3091869" cy="646331"/>
          </a:xfrm>
          <a:prstGeom prst="rect">
            <a:avLst/>
          </a:prstGeom>
          <a:noFill/>
        </p:spPr>
        <p:txBody>
          <a:bodyPr wrap="square" rtlCol="0">
            <a:spAutoFit/>
          </a:bodyPr>
          <a:lstStyle/>
          <a:p>
            <a:r>
              <a:rPr lang="en-US" dirty="0"/>
              <a:t>Sending and receiving data from the buffers using DMA</a:t>
            </a:r>
          </a:p>
        </p:txBody>
      </p:sp>
      <p:sp>
        <p:nvSpPr>
          <p:cNvPr id="23" name="TextBox 22">
            <a:extLst>
              <a:ext uri="{FF2B5EF4-FFF2-40B4-BE49-F238E27FC236}">
                <a16:creationId xmlns:a16="http://schemas.microsoft.com/office/drawing/2014/main" id="{8772767D-C089-948D-EFB8-5E97F4F02092}"/>
              </a:ext>
            </a:extLst>
          </p:cNvPr>
          <p:cNvSpPr txBox="1"/>
          <p:nvPr/>
        </p:nvSpPr>
        <p:spPr>
          <a:xfrm rot="10800000" flipH="1" flipV="1">
            <a:off x="7185992" y="4666714"/>
            <a:ext cx="3091869" cy="646331"/>
          </a:xfrm>
          <a:prstGeom prst="rect">
            <a:avLst/>
          </a:prstGeom>
          <a:noFill/>
        </p:spPr>
        <p:txBody>
          <a:bodyPr wrap="square" rtlCol="0">
            <a:spAutoFit/>
          </a:bodyPr>
          <a:lstStyle/>
          <a:p>
            <a:r>
              <a:rPr lang="en-US" dirty="0"/>
              <a:t>Sending out data to the HDMI </a:t>
            </a:r>
          </a:p>
        </p:txBody>
      </p:sp>
      <p:sp>
        <p:nvSpPr>
          <p:cNvPr id="2" name="Date Placeholder 1">
            <a:extLst>
              <a:ext uri="{FF2B5EF4-FFF2-40B4-BE49-F238E27FC236}">
                <a16:creationId xmlns:a16="http://schemas.microsoft.com/office/drawing/2014/main" id="{E57AD2A7-7DB8-BE66-B4D8-24FBB0461969}"/>
              </a:ext>
            </a:extLst>
          </p:cNvPr>
          <p:cNvSpPr>
            <a:spLocks noGrp="1"/>
          </p:cNvSpPr>
          <p:nvPr>
            <p:ph type="dt" sz="half" idx="2"/>
          </p:nvPr>
        </p:nvSpPr>
        <p:spPr/>
        <p:txBody>
          <a:bodyPr/>
          <a:lstStyle/>
          <a:p>
            <a:fld id="{B752F921-378C-4974-B9A0-F983E2AE822A}" type="datetime1">
              <a:rPr lang="en-US" smtClean="0"/>
              <a:t>5/30/2025</a:t>
            </a:fld>
            <a:endParaRPr lang="en-US" dirty="0"/>
          </a:p>
        </p:txBody>
      </p:sp>
      <p:sp>
        <p:nvSpPr>
          <p:cNvPr id="4" name="Slide Number Placeholder 3">
            <a:extLst>
              <a:ext uri="{FF2B5EF4-FFF2-40B4-BE49-F238E27FC236}">
                <a16:creationId xmlns:a16="http://schemas.microsoft.com/office/drawing/2014/main" id="{D10ED043-E6A1-1ACF-42F1-A52F13E3B6B4}"/>
              </a:ext>
            </a:extLst>
          </p:cNvPr>
          <p:cNvSpPr>
            <a:spLocks noGrp="1"/>
          </p:cNvSpPr>
          <p:nvPr>
            <p:ph type="sldNum" sz="quarter" idx="4"/>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8793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34D9ED5-3CA6-10BB-EABF-AF3730D4AF0C}"/>
              </a:ext>
            </a:extLst>
          </p:cNvPr>
          <p:cNvSpPr>
            <a:spLocks noGrp="1"/>
          </p:cNvSpPr>
          <p:nvPr>
            <p:ph type="ctrTitle"/>
          </p:nvPr>
        </p:nvSpPr>
        <p:spPr/>
        <p:txBody>
          <a:bodyPr/>
          <a:lstStyle/>
          <a:p>
            <a:r>
              <a:rPr lang="en-US" dirty="0"/>
              <a:t>Project Summary</a:t>
            </a:r>
          </a:p>
        </p:txBody>
      </p:sp>
      <p:pic>
        <p:nvPicPr>
          <p:cNvPr id="3" name="Picture 2" descr="A screenshot of a computer&#10;&#10;Description automatically generated">
            <a:extLst>
              <a:ext uri="{FF2B5EF4-FFF2-40B4-BE49-F238E27FC236}">
                <a16:creationId xmlns:a16="http://schemas.microsoft.com/office/drawing/2014/main" id="{B6E0B58E-151A-E307-8219-0E2DBEB7AF84}"/>
              </a:ext>
            </a:extLst>
          </p:cNvPr>
          <p:cNvPicPr>
            <a:picLocks noChangeAspect="1"/>
          </p:cNvPicPr>
          <p:nvPr/>
        </p:nvPicPr>
        <p:blipFill>
          <a:blip/>
          <a:stretch>
            <a:fillRect/>
          </a:stretch>
        </p:blipFill>
        <p:spPr>
          <a:xfrm>
            <a:off x="1043553" y="1118901"/>
            <a:ext cx="8973802" cy="4105848"/>
          </a:xfrm>
          <a:prstGeom prst="rect">
            <a:avLst/>
          </a:prstGeom>
        </p:spPr>
      </p:pic>
      <p:sp>
        <p:nvSpPr>
          <p:cNvPr id="2" name="Date Placeholder 1">
            <a:extLst>
              <a:ext uri="{FF2B5EF4-FFF2-40B4-BE49-F238E27FC236}">
                <a16:creationId xmlns:a16="http://schemas.microsoft.com/office/drawing/2014/main" id="{10FD60A3-631B-2CC9-A169-EB9E6E1C4FB5}"/>
              </a:ext>
            </a:extLst>
          </p:cNvPr>
          <p:cNvSpPr>
            <a:spLocks noGrp="1"/>
          </p:cNvSpPr>
          <p:nvPr>
            <p:ph type="dt" sz="half" idx="2"/>
          </p:nvPr>
        </p:nvSpPr>
        <p:spPr/>
        <p:txBody>
          <a:bodyPr/>
          <a:lstStyle/>
          <a:p>
            <a:fld id="{406ECE85-C5ED-444C-BD1D-43F5ED24B7AA}" type="datetime1">
              <a:rPr lang="en-US" smtClean="0"/>
              <a:t>5/30/2025</a:t>
            </a:fld>
            <a:endParaRPr lang="en-US" dirty="0"/>
          </a:p>
        </p:txBody>
      </p:sp>
      <p:sp>
        <p:nvSpPr>
          <p:cNvPr id="4" name="Slide Number Placeholder 3">
            <a:extLst>
              <a:ext uri="{FF2B5EF4-FFF2-40B4-BE49-F238E27FC236}">
                <a16:creationId xmlns:a16="http://schemas.microsoft.com/office/drawing/2014/main" id="{B3B7A040-4CE1-BB9E-2BB6-BE0B378B4497}"/>
              </a:ext>
            </a:extLst>
          </p:cNvPr>
          <p:cNvSpPr>
            <a:spLocks noGrp="1"/>
          </p:cNvSpPr>
          <p:nvPr>
            <p:ph type="sldNum" sz="quarter" idx="4"/>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147410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B820A-59B3-505F-266E-762433ECE80E}"/>
              </a:ext>
            </a:extLst>
          </p:cNvPr>
          <p:cNvSpPr>
            <a:spLocks noGrp="1"/>
          </p:cNvSpPr>
          <p:nvPr>
            <p:ph type="ctrTitle"/>
          </p:nvPr>
        </p:nvSpPr>
        <p:spPr/>
        <p:txBody>
          <a:bodyPr/>
          <a:lstStyle/>
          <a:p>
            <a:r>
              <a:rPr lang="en-US" dirty="0"/>
              <a:t>Time Comparison</a:t>
            </a:r>
          </a:p>
        </p:txBody>
      </p:sp>
      <p:pic>
        <p:nvPicPr>
          <p:cNvPr id="5" name="Picture 4" descr="A white text with black text&#10;&#10;Description automatically generated">
            <a:extLst>
              <a:ext uri="{FF2B5EF4-FFF2-40B4-BE49-F238E27FC236}">
                <a16:creationId xmlns:a16="http://schemas.microsoft.com/office/drawing/2014/main" id="{78CF4421-3C98-9C67-2F6A-BD111A2ADFE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22020" y="1434465"/>
            <a:ext cx="2880360" cy="1280160"/>
          </a:xfrm>
          <a:prstGeom prst="rect">
            <a:avLst/>
          </a:prstGeom>
        </p:spPr>
      </p:pic>
      <p:pic>
        <p:nvPicPr>
          <p:cNvPr id="6" name="Picture 5" descr="A white screen with black text&#10;&#10;Description automatically generated">
            <a:extLst>
              <a:ext uri="{FF2B5EF4-FFF2-40B4-BE49-F238E27FC236}">
                <a16:creationId xmlns:a16="http://schemas.microsoft.com/office/drawing/2014/main" id="{04B84819-CB26-6D02-84E4-EF7AF57399F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725602" y="1434465"/>
            <a:ext cx="2874645" cy="1287780"/>
          </a:xfrm>
          <a:prstGeom prst="rect">
            <a:avLst/>
          </a:prstGeom>
        </p:spPr>
      </p:pic>
      <p:sp>
        <p:nvSpPr>
          <p:cNvPr id="7" name="TextBox 6">
            <a:extLst>
              <a:ext uri="{FF2B5EF4-FFF2-40B4-BE49-F238E27FC236}">
                <a16:creationId xmlns:a16="http://schemas.microsoft.com/office/drawing/2014/main" id="{162EC665-2506-F551-5358-B995F8AADFB2}"/>
              </a:ext>
            </a:extLst>
          </p:cNvPr>
          <p:cNvSpPr txBox="1"/>
          <p:nvPr/>
        </p:nvSpPr>
        <p:spPr>
          <a:xfrm>
            <a:off x="561974" y="3105150"/>
            <a:ext cx="108775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Hardware execution of Sobel x and Sobel y, is over 200 times faster than that of the SW execution.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total time doesn’t retain the speedup factor since the gradient calculation in software acts as a bottleneck.   </a:t>
            </a:r>
          </a:p>
        </p:txBody>
      </p:sp>
      <p:sp>
        <p:nvSpPr>
          <p:cNvPr id="2" name="Date Placeholder 1">
            <a:extLst>
              <a:ext uri="{FF2B5EF4-FFF2-40B4-BE49-F238E27FC236}">
                <a16:creationId xmlns:a16="http://schemas.microsoft.com/office/drawing/2014/main" id="{EB81C6F7-E0F3-883E-712E-5FE933CEA23E}"/>
              </a:ext>
            </a:extLst>
          </p:cNvPr>
          <p:cNvSpPr>
            <a:spLocks noGrp="1"/>
          </p:cNvSpPr>
          <p:nvPr>
            <p:ph type="dt" sz="half" idx="2"/>
          </p:nvPr>
        </p:nvSpPr>
        <p:spPr/>
        <p:txBody>
          <a:bodyPr/>
          <a:lstStyle/>
          <a:p>
            <a:fld id="{7F345EAB-8590-4265-8357-3E0C67C0754D}" type="datetime1">
              <a:rPr lang="en-US" smtClean="0"/>
              <a:t>5/30/2025</a:t>
            </a:fld>
            <a:endParaRPr lang="en-US" dirty="0"/>
          </a:p>
        </p:txBody>
      </p:sp>
      <p:sp>
        <p:nvSpPr>
          <p:cNvPr id="3" name="Slide Number Placeholder 2">
            <a:extLst>
              <a:ext uri="{FF2B5EF4-FFF2-40B4-BE49-F238E27FC236}">
                <a16:creationId xmlns:a16="http://schemas.microsoft.com/office/drawing/2014/main" id="{AB74C227-A354-E716-2437-41DEB30138BB}"/>
              </a:ext>
            </a:extLst>
          </p:cNvPr>
          <p:cNvSpPr>
            <a:spLocks noGrp="1"/>
          </p:cNvSpPr>
          <p:nvPr>
            <p:ph type="sldNum" sz="quarter" idx="4"/>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96244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19505AFD-04CE-BAB4-49BD-0A06C95BCE69}"/>
              </a:ext>
            </a:extLst>
          </p:cNvPr>
          <p:cNvSpPr txBox="1">
            <a:spLocks/>
          </p:cNvSpPr>
          <p:nvPr/>
        </p:nvSpPr>
        <p:spPr bwMode="blackWhite">
          <a:xfrm>
            <a:off x="719702" y="389574"/>
            <a:ext cx="9234309" cy="51244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Input Images</a:t>
            </a:r>
          </a:p>
        </p:txBody>
      </p:sp>
      <p:pic>
        <p:nvPicPr>
          <p:cNvPr id="3" name="Picture 2" descr="A collage of two people&#10;&#10;Description automatically generated">
            <a:extLst>
              <a:ext uri="{FF2B5EF4-FFF2-40B4-BE49-F238E27FC236}">
                <a16:creationId xmlns:a16="http://schemas.microsoft.com/office/drawing/2014/main" id="{7899C130-3FE2-D777-E753-5DF05E4B9FBE}"/>
              </a:ext>
            </a:extLst>
          </p:cNvPr>
          <p:cNvPicPr>
            <a:picLocks noChangeAspect="1"/>
          </p:cNvPicPr>
          <p:nvPr/>
        </p:nvPicPr>
        <p:blipFill>
          <a:blip/>
          <a:stretch>
            <a:fillRect/>
          </a:stretch>
        </p:blipFill>
        <p:spPr>
          <a:xfrm>
            <a:off x="5045584" y="921071"/>
            <a:ext cx="3091431" cy="5705475"/>
          </a:xfrm>
          <a:prstGeom prst="rect">
            <a:avLst/>
          </a:prstGeom>
        </p:spPr>
      </p:pic>
      <p:sp>
        <p:nvSpPr>
          <p:cNvPr id="2" name="Date Placeholder 1">
            <a:extLst>
              <a:ext uri="{FF2B5EF4-FFF2-40B4-BE49-F238E27FC236}">
                <a16:creationId xmlns:a16="http://schemas.microsoft.com/office/drawing/2014/main" id="{21C0C8E0-1CCD-7A0B-64E2-9362EC31EB0F}"/>
              </a:ext>
            </a:extLst>
          </p:cNvPr>
          <p:cNvSpPr>
            <a:spLocks noGrp="1"/>
          </p:cNvSpPr>
          <p:nvPr>
            <p:ph type="dt" sz="half" idx="2"/>
          </p:nvPr>
        </p:nvSpPr>
        <p:spPr/>
        <p:txBody>
          <a:bodyPr/>
          <a:lstStyle/>
          <a:p>
            <a:fld id="{50360EE7-F6C2-46CF-AAFF-E8D3BBC987E1}" type="datetime1">
              <a:rPr lang="en-US" smtClean="0"/>
              <a:t>5/30/2025</a:t>
            </a:fld>
            <a:endParaRPr lang="en-US" dirty="0"/>
          </a:p>
        </p:txBody>
      </p:sp>
      <p:sp>
        <p:nvSpPr>
          <p:cNvPr id="4" name="Slide Number Placeholder 3">
            <a:extLst>
              <a:ext uri="{FF2B5EF4-FFF2-40B4-BE49-F238E27FC236}">
                <a16:creationId xmlns:a16="http://schemas.microsoft.com/office/drawing/2014/main" id="{FC1522A3-F25A-532F-68A5-6A001490C079}"/>
              </a:ext>
            </a:extLst>
          </p:cNvPr>
          <p:cNvSpPr>
            <a:spLocks noGrp="1"/>
          </p:cNvSpPr>
          <p:nvPr>
            <p:ph type="sldNum" sz="quarter" idx="4"/>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311899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C1DBC55-5F5D-4E26-9D0D-36CE17CC1D6F}"/>
              </a:ext>
            </a:extLst>
          </p:cNvPr>
          <p:cNvGrpSpPr/>
          <p:nvPr/>
        </p:nvGrpSpPr>
        <p:grpSpPr>
          <a:xfrm>
            <a:off x="323850" y="1095375"/>
            <a:ext cx="11391900" cy="3450597"/>
            <a:chOff x="400050" y="1600200"/>
            <a:chExt cx="11391900" cy="3450597"/>
          </a:xfrm>
        </p:grpSpPr>
        <p:pic>
          <p:nvPicPr>
            <p:cNvPr id="22" name="Picture 21" descr="A grey and black background&#10;&#10;Description automatically generated with medium confidence">
              <a:extLst>
                <a:ext uri="{FF2B5EF4-FFF2-40B4-BE49-F238E27FC236}">
                  <a16:creationId xmlns:a16="http://schemas.microsoft.com/office/drawing/2014/main" id="{125A027D-7694-3035-3FCA-D45FE40691B3}"/>
                </a:ext>
              </a:extLst>
            </p:cNvPr>
            <p:cNvPicPr>
              <a:picLocks noChangeAspect="1"/>
            </p:cNvPicPr>
            <p:nvPr/>
          </p:nvPicPr>
          <p:blipFill>
            <a:blip/>
            <a:stretch>
              <a:fillRect/>
            </a:stretch>
          </p:blipFill>
          <p:spPr>
            <a:xfrm>
              <a:off x="400050" y="1807202"/>
              <a:ext cx="11391900" cy="3243595"/>
            </a:xfrm>
            <a:prstGeom prst="rect">
              <a:avLst/>
            </a:prstGeom>
          </p:spPr>
        </p:pic>
        <p:sp>
          <p:nvSpPr>
            <p:cNvPr id="25" name="Rectangle 24">
              <a:extLst>
                <a:ext uri="{FF2B5EF4-FFF2-40B4-BE49-F238E27FC236}">
                  <a16:creationId xmlns:a16="http://schemas.microsoft.com/office/drawing/2014/main" id="{2C6BB4D6-DFD9-2CCB-1913-EFA721681D25}"/>
                </a:ext>
              </a:extLst>
            </p:cNvPr>
            <p:cNvSpPr/>
            <p:nvPr/>
          </p:nvSpPr>
          <p:spPr>
            <a:xfrm>
              <a:off x="4781550" y="1600200"/>
              <a:ext cx="2038350" cy="51244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itle 1">
            <a:extLst>
              <a:ext uri="{FF2B5EF4-FFF2-40B4-BE49-F238E27FC236}">
                <a16:creationId xmlns:a16="http://schemas.microsoft.com/office/drawing/2014/main" id="{19505AFD-04CE-BAB4-49BD-0A06C95BCE69}"/>
              </a:ext>
            </a:extLst>
          </p:cNvPr>
          <p:cNvSpPr txBox="1">
            <a:spLocks/>
          </p:cNvSpPr>
          <p:nvPr/>
        </p:nvSpPr>
        <p:spPr bwMode="blackWhite">
          <a:xfrm>
            <a:off x="719702" y="389574"/>
            <a:ext cx="9234309" cy="51244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Hardware Output</a:t>
            </a:r>
          </a:p>
        </p:txBody>
      </p:sp>
      <p:sp>
        <p:nvSpPr>
          <p:cNvPr id="2" name="Date Placeholder 1">
            <a:extLst>
              <a:ext uri="{FF2B5EF4-FFF2-40B4-BE49-F238E27FC236}">
                <a16:creationId xmlns:a16="http://schemas.microsoft.com/office/drawing/2014/main" id="{574CC805-3A5E-53C2-B161-E0AB59A2DEF5}"/>
              </a:ext>
            </a:extLst>
          </p:cNvPr>
          <p:cNvSpPr>
            <a:spLocks noGrp="1"/>
          </p:cNvSpPr>
          <p:nvPr>
            <p:ph type="dt" sz="half" idx="2"/>
          </p:nvPr>
        </p:nvSpPr>
        <p:spPr/>
        <p:txBody>
          <a:bodyPr/>
          <a:lstStyle/>
          <a:p>
            <a:fld id="{267E6292-2A08-471A-AAA6-0D25C85CB2FC}" type="datetime1">
              <a:rPr lang="en-US" smtClean="0"/>
              <a:t>5/30/2025</a:t>
            </a:fld>
            <a:endParaRPr lang="en-US" dirty="0"/>
          </a:p>
        </p:txBody>
      </p:sp>
      <p:sp>
        <p:nvSpPr>
          <p:cNvPr id="3" name="Slide Number Placeholder 2">
            <a:extLst>
              <a:ext uri="{FF2B5EF4-FFF2-40B4-BE49-F238E27FC236}">
                <a16:creationId xmlns:a16="http://schemas.microsoft.com/office/drawing/2014/main" id="{78696046-334C-4F2F-4CE4-3DE665861E77}"/>
              </a:ext>
            </a:extLst>
          </p:cNvPr>
          <p:cNvSpPr>
            <a:spLocks noGrp="1"/>
          </p:cNvSpPr>
          <p:nvPr>
            <p:ph type="sldNum" sz="quarter" idx="4"/>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338346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5399-D060-9D02-B686-3A3470C93DBB}"/>
              </a:ext>
            </a:extLst>
          </p:cNvPr>
          <p:cNvSpPr>
            <a:spLocks noGrp="1"/>
          </p:cNvSpPr>
          <p:nvPr>
            <p:ph type="ctrTitle"/>
          </p:nvPr>
        </p:nvSpPr>
        <p:spPr/>
        <p:txBody>
          <a:bodyPr/>
          <a:lstStyle/>
          <a:p>
            <a:r>
              <a:rPr lang="en-US" dirty="0"/>
              <a:t>Software Output</a:t>
            </a:r>
          </a:p>
        </p:txBody>
      </p:sp>
      <p:sp>
        <p:nvSpPr>
          <p:cNvPr id="6" name="Date Placeholder 5">
            <a:extLst>
              <a:ext uri="{FF2B5EF4-FFF2-40B4-BE49-F238E27FC236}">
                <a16:creationId xmlns:a16="http://schemas.microsoft.com/office/drawing/2014/main" id="{2DCC1559-153B-37DD-6792-89C3A84A7AA0}"/>
              </a:ext>
            </a:extLst>
          </p:cNvPr>
          <p:cNvSpPr>
            <a:spLocks noGrp="1"/>
          </p:cNvSpPr>
          <p:nvPr>
            <p:ph type="dt" sz="half" idx="2"/>
          </p:nvPr>
        </p:nvSpPr>
        <p:spPr/>
        <p:txBody>
          <a:bodyPr/>
          <a:lstStyle/>
          <a:p>
            <a:fld id="{D64FA3CB-A17F-4B52-B7CB-C318AA0E22DD}" type="datetime1">
              <a:rPr lang="en-US" smtClean="0"/>
              <a:t>5/30/2025</a:t>
            </a:fld>
            <a:endParaRPr lang="en-US" dirty="0"/>
          </a:p>
        </p:txBody>
      </p:sp>
      <p:pic>
        <p:nvPicPr>
          <p:cNvPr id="24" name="Picture 23" descr="A close up of a white wall&#10;&#10;Description automatically generated">
            <a:extLst>
              <a:ext uri="{FF2B5EF4-FFF2-40B4-BE49-F238E27FC236}">
                <a16:creationId xmlns:a16="http://schemas.microsoft.com/office/drawing/2014/main" id="{C57BC445-CD17-812B-5E2F-39CA1F467D2A}"/>
              </a:ext>
            </a:extLst>
          </p:cNvPr>
          <p:cNvPicPr>
            <a:picLocks noChangeAspect="1"/>
          </p:cNvPicPr>
          <p:nvPr/>
        </p:nvPicPr>
        <p:blipFill>
          <a:blip/>
          <a:stretch>
            <a:fillRect/>
          </a:stretch>
        </p:blipFill>
        <p:spPr>
          <a:xfrm>
            <a:off x="-85725" y="1506514"/>
            <a:ext cx="12192000" cy="3082188"/>
          </a:xfrm>
          <a:prstGeom prst="rect">
            <a:avLst/>
          </a:prstGeom>
        </p:spPr>
      </p:pic>
      <p:sp>
        <p:nvSpPr>
          <p:cNvPr id="3" name="Slide Number Placeholder 2">
            <a:extLst>
              <a:ext uri="{FF2B5EF4-FFF2-40B4-BE49-F238E27FC236}">
                <a16:creationId xmlns:a16="http://schemas.microsoft.com/office/drawing/2014/main" id="{4C5ECEFA-A4B8-ADF8-0DA0-09FC4500D311}"/>
              </a:ext>
            </a:extLst>
          </p:cNvPr>
          <p:cNvSpPr>
            <a:spLocks noGrp="1"/>
          </p:cNvSpPr>
          <p:nvPr>
            <p:ph type="sldNum" sz="quarter" idx="4"/>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48035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13C8-E3F2-D618-702E-61C5C83530D7}"/>
              </a:ext>
            </a:extLst>
          </p:cNvPr>
          <p:cNvSpPr>
            <a:spLocks noGrp="1"/>
          </p:cNvSpPr>
          <p:nvPr>
            <p:ph type="ctrTitle"/>
          </p:nvPr>
        </p:nvSpPr>
        <p:spPr/>
        <p:txBody>
          <a:bodyPr/>
          <a:lstStyle/>
          <a:p>
            <a:r>
              <a:rPr lang="en-US" dirty="0"/>
              <a:t>Monitor Output</a:t>
            </a:r>
          </a:p>
        </p:txBody>
      </p:sp>
      <p:sp>
        <p:nvSpPr>
          <p:cNvPr id="6" name="Date Placeholder 5">
            <a:extLst>
              <a:ext uri="{FF2B5EF4-FFF2-40B4-BE49-F238E27FC236}">
                <a16:creationId xmlns:a16="http://schemas.microsoft.com/office/drawing/2014/main" id="{7635B7F5-B995-B824-1DD9-469565D09412}"/>
              </a:ext>
            </a:extLst>
          </p:cNvPr>
          <p:cNvSpPr>
            <a:spLocks noGrp="1"/>
          </p:cNvSpPr>
          <p:nvPr>
            <p:ph type="dt" sz="half" idx="2"/>
          </p:nvPr>
        </p:nvSpPr>
        <p:spPr/>
        <p:txBody>
          <a:bodyPr/>
          <a:lstStyle/>
          <a:p>
            <a:fld id="{1634E73F-B8E1-47E5-85C6-3F87379DFB94}" type="datetime1">
              <a:rPr lang="en-US" smtClean="0"/>
              <a:t>5/30/2025</a:t>
            </a:fld>
            <a:endParaRPr lang="en-US" dirty="0"/>
          </a:p>
        </p:txBody>
      </p:sp>
      <p:pic>
        <p:nvPicPr>
          <p:cNvPr id="9" name="Picture 8" descr="A computer monitor with a blue square on it&#10;&#10;Description automatically generated">
            <a:extLst>
              <a:ext uri="{FF2B5EF4-FFF2-40B4-BE49-F238E27FC236}">
                <a16:creationId xmlns:a16="http://schemas.microsoft.com/office/drawing/2014/main" id="{1E1B5887-D25E-4B59-A795-17F4BF6A36C9}"/>
              </a:ext>
            </a:extLst>
          </p:cNvPr>
          <p:cNvPicPr>
            <a:picLocks/>
          </p:cNvPicPr>
          <p:nvPr/>
        </p:nvPicPr>
        <p:blipFill>
          <a:blip/>
          <a:stretch>
            <a:fillRect/>
          </a:stretch>
        </p:blipFill>
        <p:spPr>
          <a:xfrm>
            <a:off x="247374" y="998769"/>
            <a:ext cx="5294376" cy="2386584"/>
          </a:xfrm>
          <a:prstGeom prst="rect">
            <a:avLst/>
          </a:prstGeom>
        </p:spPr>
      </p:pic>
      <p:pic>
        <p:nvPicPr>
          <p:cNvPr id="11" name="Picture 10" descr="A computer monitor with a broken screen&#10;&#10;Description automatically generated">
            <a:extLst>
              <a:ext uri="{FF2B5EF4-FFF2-40B4-BE49-F238E27FC236}">
                <a16:creationId xmlns:a16="http://schemas.microsoft.com/office/drawing/2014/main" id="{187557D5-A064-D9C5-4889-27CD2A851753}"/>
              </a:ext>
            </a:extLst>
          </p:cNvPr>
          <p:cNvPicPr>
            <a:picLocks/>
          </p:cNvPicPr>
          <p:nvPr/>
        </p:nvPicPr>
        <p:blipFill>
          <a:blip/>
          <a:stretch>
            <a:fillRect/>
          </a:stretch>
        </p:blipFill>
        <p:spPr>
          <a:xfrm>
            <a:off x="3448812" y="3885627"/>
            <a:ext cx="5294376" cy="2386584"/>
          </a:xfrm>
          <a:prstGeom prst="rect">
            <a:avLst/>
          </a:prstGeom>
        </p:spPr>
      </p:pic>
      <p:pic>
        <p:nvPicPr>
          <p:cNvPr id="13" name="Picture 12" descr="A computer screen with a broken screen&#10;&#10;Description automatically generated">
            <a:extLst>
              <a:ext uri="{FF2B5EF4-FFF2-40B4-BE49-F238E27FC236}">
                <a16:creationId xmlns:a16="http://schemas.microsoft.com/office/drawing/2014/main" id="{40107508-3609-190A-DDDE-DD5D12822791}"/>
              </a:ext>
            </a:extLst>
          </p:cNvPr>
          <p:cNvPicPr>
            <a:picLocks/>
          </p:cNvPicPr>
          <p:nvPr/>
        </p:nvPicPr>
        <p:blipFill>
          <a:blip/>
          <a:stretch>
            <a:fillRect/>
          </a:stretch>
        </p:blipFill>
        <p:spPr>
          <a:xfrm>
            <a:off x="6764277" y="955121"/>
            <a:ext cx="5294376" cy="2386584"/>
          </a:xfrm>
          <a:prstGeom prst="rect">
            <a:avLst/>
          </a:prstGeom>
        </p:spPr>
      </p:pic>
      <p:sp>
        <p:nvSpPr>
          <p:cNvPr id="15" name="TextBox 14">
            <a:extLst>
              <a:ext uri="{FF2B5EF4-FFF2-40B4-BE49-F238E27FC236}">
                <a16:creationId xmlns:a16="http://schemas.microsoft.com/office/drawing/2014/main" id="{BA218BD7-9196-DC78-D53D-9168EE7E3DF4}"/>
              </a:ext>
            </a:extLst>
          </p:cNvPr>
          <p:cNvSpPr txBox="1"/>
          <p:nvPr/>
        </p:nvSpPr>
        <p:spPr>
          <a:xfrm>
            <a:off x="8025489" y="3341705"/>
            <a:ext cx="2809875" cy="369332"/>
          </a:xfrm>
          <a:prstGeom prst="rect">
            <a:avLst/>
          </a:prstGeom>
          <a:noFill/>
        </p:spPr>
        <p:txBody>
          <a:bodyPr wrap="square" rtlCol="0">
            <a:spAutoFit/>
          </a:bodyPr>
          <a:lstStyle/>
          <a:p>
            <a:pPr algn="ctr"/>
            <a:r>
              <a:rPr lang="en-US" dirty="0"/>
              <a:t>Sobel x</a:t>
            </a:r>
          </a:p>
        </p:txBody>
      </p:sp>
      <p:sp>
        <p:nvSpPr>
          <p:cNvPr id="16" name="TextBox 15">
            <a:extLst>
              <a:ext uri="{FF2B5EF4-FFF2-40B4-BE49-F238E27FC236}">
                <a16:creationId xmlns:a16="http://schemas.microsoft.com/office/drawing/2014/main" id="{130611EC-FB27-C91F-A8EC-B5DF5F87D21D}"/>
              </a:ext>
            </a:extLst>
          </p:cNvPr>
          <p:cNvSpPr txBox="1"/>
          <p:nvPr/>
        </p:nvSpPr>
        <p:spPr>
          <a:xfrm>
            <a:off x="1644688" y="3450824"/>
            <a:ext cx="2499747" cy="369332"/>
          </a:xfrm>
          <a:prstGeom prst="rect">
            <a:avLst/>
          </a:prstGeom>
          <a:noFill/>
        </p:spPr>
        <p:txBody>
          <a:bodyPr wrap="square" rtlCol="0">
            <a:spAutoFit/>
          </a:bodyPr>
          <a:lstStyle/>
          <a:p>
            <a:pPr algn="ctr"/>
            <a:r>
              <a:rPr lang="en-US" dirty="0"/>
              <a:t>Sobel y </a:t>
            </a:r>
          </a:p>
        </p:txBody>
      </p:sp>
      <p:sp>
        <p:nvSpPr>
          <p:cNvPr id="17" name="TextBox 16">
            <a:extLst>
              <a:ext uri="{FF2B5EF4-FFF2-40B4-BE49-F238E27FC236}">
                <a16:creationId xmlns:a16="http://schemas.microsoft.com/office/drawing/2014/main" id="{21C9247F-F1C3-0905-6232-C91A8DE13E85}"/>
              </a:ext>
            </a:extLst>
          </p:cNvPr>
          <p:cNvSpPr txBox="1"/>
          <p:nvPr/>
        </p:nvSpPr>
        <p:spPr>
          <a:xfrm>
            <a:off x="4846126" y="6272211"/>
            <a:ext cx="2499747" cy="369332"/>
          </a:xfrm>
          <a:prstGeom prst="rect">
            <a:avLst/>
          </a:prstGeom>
          <a:noFill/>
        </p:spPr>
        <p:txBody>
          <a:bodyPr wrap="square" rtlCol="0">
            <a:spAutoFit/>
          </a:bodyPr>
          <a:lstStyle/>
          <a:p>
            <a:pPr algn="ctr"/>
            <a:r>
              <a:rPr lang="en-US" dirty="0"/>
              <a:t>Gradient </a:t>
            </a:r>
          </a:p>
        </p:txBody>
      </p:sp>
      <p:sp>
        <p:nvSpPr>
          <p:cNvPr id="3" name="Slide Number Placeholder 2">
            <a:extLst>
              <a:ext uri="{FF2B5EF4-FFF2-40B4-BE49-F238E27FC236}">
                <a16:creationId xmlns:a16="http://schemas.microsoft.com/office/drawing/2014/main" id="{270ED72C-5A69-B3D2-0151-FB19FEC4E96A}"/>
              </a:ext>
            </a:extLst>
          </p:cNvPr>
          <p:cNvSpPr>
            <a:spLocks noGrp="1"/>
          </p:cNvSpPr>
          <p:nvPr>
            <p:ph type="sldNum" sz="quarter" idx="4"/>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3880000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5F514B-7CFC-B9C0-3BCC-806C94520EFB}"/>
              </a:ext>
            </a:extLst>
          </p:cNvPr>
          <p:cNvSpPr>
            <a:spLocks noGrp="1"/>
          </p:cNvSpPr>
          <p:nvPr>
            <p:ph type="ctrTitle"/>
          </p:nvPr>
        </p:nvSpPr>
        <p:spPr/>
        <p:txBody>
          <a:bodyPr/>
          <a:lstStyle/>
          <a:p>
            <a:r>
              <a:rPr lang="en-US" dirty="0"/>
              <a:t>Conclusion</a:t>
            </a:r>
          </a:p>
        </p:txBody>
      </p:sp>
      <p:sp>
        <p:nvSpPr>
          <p:cNvPr id="13" name="TextBox 12">
            <a:extLst>
              <a:ext uri="{FF2B5EF4-FFF2-40B4-BE49-F238E27FC236}">
                <a16:creationId xmlns:a16="http://schemas.microsoft.com/office/drawing/2014/main" id="{6CB39AE9-F473-F78D-CBF5-E619FC826FE4}"/>
              </a:ext>
            </a:extLst>
          </p:cNvPr>
          <p:cNvSpPr txBox="1"/>
          <p:nvPr/>
        </p:nvSpPr>
        <p:spPr>
          <a:xfrm>
            <a:off x="809626" y="1132583"/>
            <a:ext cx="10232000" cy="2031325"/>
          </a:xfrm>
          <a:prstGeom prst="rect">
            <a:avLst/>
          </a:prstGeom>
          <a:noFill/>
        </p:spPr>
        <p:txBody>
          <a:bodyPr wrap="square">
            <a:spAutoFit/>
          </a:bodyPr>
          <a:lstStyle/>
          <a:p>
            <a:pPr marL="285750" indent="-285750">
              <a:buFont typeface="Arial" panose="020B0604020202020204" pitchFamily="34" charset="0"/>
              <a:buChar char="•"/>
            </a:pPr>
            <a:r>
              <a:rPr lang="en-US" dirty="0"/>
              <a:t>We were able to accomplish all the proposed objectives stated at the start of the project in the proposal.</a:t>
            </a:r>
          </a:p>
          <a:p>
            <a:pPr marL="285750" indent="-285750">
              <a:buFont typeface="Arial" panose="020B0604020202020204" pitchFamily="34" charset="0"/>
              <a:buChar char="•"/>
            </a:pPr>
            <a:r>
              <a:rPr lang="en-US" dirty="0"/>
              <a:t>We got familiar with the Vivado software across all the lab projects and homework throughout the semester. </a:t>
            </a:r>
          </a:p>
          <a:p>
            <a:pPr marL="285750" indent="-285750">
              <a:buFont typeface="Arial" panose="020B0604020202020204" pitchFamily="34" charset="0"/>
              <a:buChar char="•"/>
            </a:pPr>
            <a:r>
              <a:rPr lang="en-US" dirty="0"/>
              <a:t>We leveraged this familiarity to first simplify the block design from Lab 5 by using one DMA for both read/write operations and later adding a Sobel y filter IP to process input data parallelly and send it back to the memory using the DMA.</a:t>
            </a:r>
          </a:p>
        </p:txBody>
      </p:sp>
      <p:sp>
        <p:nvSpPr>
          <p:cNvPr id="2" name="Date Placeholder 1">
            <a:extLst>
              <a:ext uri="{FF2B5EF4-FFF2-40B4-BE49-F238E27FC236}">
                <a16:creationId xmlns:a16="http://schemas.microsoft.com/office/drawing/2014/main" id="{83CD1CA1-8E52-B215-CFDF-0142C5A87759}"/>
              </a:ext>
            </a:extLst>
          </p:cNvPr>
          <p:cNvSpPr>
            <a:spLocks noGrp="1"/>
          </p:cNvSpPr>
          <p:nvPr>
            <p:ph type="dt" sz="half" idx="2"/>
          </p:nvPr>
        </p:nvSpPr>
        <p:spPr/>
        <p:txBody>
          <a:bodyPr/>
          <a:lstStyle/>
          <a:p>
            <a:fld id="{72C70CB3-51FF-449E-8D85-FD6842693BE6}" type="datetime1">
              <a:rPr lang="en-US" smtClean="0"/>
              <a:t>5/30/2025</a:t>
            </a:fld>
            <a:endParaRPr lang="en-US" dirty="0"/>
          </a:p>
        </p:txBody>
      </p:sp>
      <p:sp>
        <p:nvSpPr>
          <p:cNvPr id="3" name="Slide Number Placeholder 2">
            <a:extLst>
              <a:ext uri="{FF2B5EF4-FFF2-40B4-BE49-F238E27FC236}">
                <a16:creationId xmlns:a16="http://schemas.microsoft.com/office/drawing/2014/main" id="{EBE3B806-08B8-EE7C-23B3-EE84F1B3256F}"/>
              </a:ext>
            </a:extLst>
          </p:cNvPr>
          <p:cNvSpPr>
            <a:spLocks noGrp="1"/>
          </p:cNvSpPr>
          <p:nvPr>
            <p:ph type="sldNum" sz="quarter" idx="4"/>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372469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E18E-193D-76EC-08C8-3180539B133C}"/>
              </a:ext>
            </a:extLst>
          </p:cNvPr>
          <p:cNvSpPr>
            <a:spLocks noGrp="1"/>
          </p:cNvSpPr>
          <p:nvPr>
            <p:ph type="ctrTitle"/>
          </p:nvPr>
        </p:nvSpPr>
        <p:spPr/>
        <p:txBody>
          <a:bodyPr/>
          <a:lstStyle/>
          <a:p>
            <a:r>
              <a:rPr lang="en-US" dirty="0"/>
              <a:t>Future Scope</a:t>
            </a:r>
          </a:p>
        </p:txBody>
      </p:sp>
      <p:sp>
        <p:nvSpPr>
          <p:cNvPr id="6" name="Date Placeholder 5">
            <a:extLst>
              <a:ext uri="{FF2B5EF4-FFF2-40B4-BE49-F238E27FC236}">
                <a16:creationId xmlns:a16="http://schemas.microsoft.com/office/drawing/2014/main" id="{E5277141-27FC-C97B-DD85-6A889C274339}"/>
              </a:ext>
            </a:extLst>
          </p:cNvPr>
          <p:cNvSpPr>
            <a:spLocks noGrp="1"/>
          </p:cNvSpPr>
          <p:nvPr>
            <p:ph type="dt" sz="half" idx="2"/>
          </p:nvPr>
        </p:nvSpPr>
        <p:spPr/>
        <p:txBody>
          <a:bodyPr/>
          <a:lstStyle/>
          <a:p>
            <a:fld id="{7069FC0E-1B0F-49D8-814E-BD224F162A56}" type="datetime1">
              <a:rPr lang="en-US" smtClean="0"/>
              <a:t>5/30/2025</a:t>
            </a:fld>
            <a:endParaRPr lang="en-US" dirty="0"/>
          </a:p>
        </p:txBody>
      </p:sp>
      <p:graphicFrame>
        <p:nvGraphicFramePr>
          <p:cNvPr id="22" name="Diagram 21">
            <a:extLst>
              <a:ext uri="{FF2B5EF4-FFF2-40B4-BE49-F238E27FC236}">
                <a16:creationId xmlns:a16="http://schemas.microsoft.com/office/drawing/2014/main" id="{F12951A3-B131-E955-286B-3972A9A149E1}"/>
              </a:ext>
            </a:extLst>
          </p:cNvPr>
          <p:cNvGraphicFramePr/>
          <p:nvPr>
            <p:extLst>
              <p:ext uri="{D42A27DB-BD31-4B8C-83A1-F6EECF244321}">
                <p14:modId xmlns:p14="http://schemas.microsoft.com/office/powerpoint/2010/main" val="3571565525"/>
              </p:ext>
            </p:extLst>
          </p:nvPr>
        </p:nvGraphicFramePr>
        <p:xfrm>
          <a:off x="1016595" y="955122"/>
          <a:ext cx="10441118" cy="5150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BE3D12C8-C6B2-69DE-7969-31E392387A4B}"/>
              </a:ext>
            </a:extLst>
          </p:cNvPr>
          <p:cNvSpPr>
            <a:spLocks noGrp="1"/>
          </p:cNvSpPr>
          <p:nvPr>
            <p:ph type="sldNum" sz="quarter" idx="4"/>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343999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8D2C28-9617-A9EA-804D-EBEA60296F01}"/>
              </a:ext>
            </a:extLst>
          </p:cNvPr>
          <p:cNvSpPr>
            <a:spLocks noGrp="1"/>
          </p:cNvSpPr>
          <p:nvPr>
            <p:ph type="ctrTitle"/>
          </p:nvPr>
        </p:nvSpPr>
        <p:spPr/>
        <p:txBody>
          <a:bodyPr/>
          <a:lstStyle/>
          <a:p>
            <a:r>
              <a:rPr lang="en-US" dirty="0"/>
              <a:t>Challenges</a:t>
            </a:r>
          </a:p>
        </p:txBody>
      </p:sp>
      <p:sp>
        <p:nvSpPr>
          <p:cNvPr id="13" name="Subtitle 12">
            <a:extLst>
              <a:ext uri="{FF2B5EF4-FFF2-40B4-BE49-F238E27FC236}">
                <a16:creationId xmlns:a16="http://schemas.microsoft.com/office/drawing/2014/main" id="{0571342F-AF04-6CC5-0032-766E17C3A43C}"/>
              </a:ext>
            </a:extLst>
          </p:cNvPr>
          <p:cNvSpPr>
            <a:spLocks noGrp="1"/>
          </p:cNvSpPr>
          <p:nvPr>
            <p:ph type="subTitle" idx="1"/>
          </p:nvPr>
        </p:nvSpPr>
        <p:spPr>
          <a:xfrm>
            <a:off x="429219" y="1279694"/>
            <a:ext cx="10745324" cy="2149306"/>
          </a:xfrm>
        </p:spPr>
        <p:txBody>
          <a:bodyPr/>
          <a:lstStyle/>
          <a:p>
            <a:r>
              <a:rPr lang="en-US" sz="1800" dirty="0">
                <a:solidFill>
                  <a:schemeClr val="bg1"/>
                </a:solidFill>
                <a:latin typeface="+mn-lt"/>
              </a:rPr>
              <a:t>Sobel Y filter implementation</a:t>
            </a:r>
          </a:p>
          <a:p>
            <a:r>
              <a:rPr lang="en-US" sz="1500" b="0" dirty="0">
                <a:solidFill>
                  <a:schemeClr val="bg1"/>
                </a:solidFill>
                <a:latin typeface="+mn-lt"/>
              </a:rPr>
              <a:t>The Sobel x filter IP design had decomposed the 3x3 kernel into 1x3 horizontal and 3x1 vertical kernels and implemented them using separate 1D FIR filters, the input data went to the horizontal filter first, whose outputs went to the vertical filter and then scaled (dividing by 8) and shifted to 0-255 range (addition by 128) for final output. </a:t>
            </a:r>
          </a:p>
          <a:p>
            <a:r>
              <a:rPr lang="en-US" sz="1500" b="0" dirty="0">
                <a:solidFill>
                  <a:schemeClr val="bg1"/>
                </a:solidFill>
                <a:latin typeface="+mn-lt"/>
              </a:rPr>
              <a:t>For the Sobel y filter, we took a copy of the Sobel X and changed the coefficients. However, we were getting minor “glitches” where few pixels around the edge were completely black or white, we had to face this issue till the last week where we thought of changing the order of the 1D filters, we first processed the data with the vertical filter and then with the horizontal filter and it resolved our “glitch” issue</a:t>
            </a:r>
          </a:p>
        </p:txBody>
      </p:sp>
      <p:sp>
        <p:nvSpPr>
          <p:cNvPr id="2" name="Date Placeholder 1">
            <a:extLst>
              <a:ext uri="{FF2B5EF4-FFF2-40B4-BE49-F238E27FC236}">
                <a16:creationId xmlns:a16="http://schemas.microsoft.com/office/drawing/2014/main" id="{8FC8E1FF-5758-CC37-47B6-DB6CFA554F30}"/>
              </a:ext>
            </a:extLst>
          </p:cNvPr>
          <p:cNvSpPr>
            <a:spLocks noGrp="1"/>
          </p:cNvSpPr>
          <p:nvPr>
            <p:ph type="dt" sz="half" idx="2"/>
          </p:nvPr>
        </p:nvSpPr>
        <p:spPr/>
        <p:txBody>
          <a:bodyPr/>
          <a:lstStyle/>
          <a:p>
            <a:fld id="{D7C1DDF6-45B8-4A3B-8D50-F212B8A896DB}" type="datetime1">
              <a:rPr lang="en-US" smtClean="0"/>
              <a:t>5/30/2025</a:t>
            </a:fld>
            <a:endParaRPr lang="en-US" dirty="0"/>
          </a:p>
        </p:txBody>
      </p:sp>
      <p:sp>
        <p:nvSpPr>
          <p:cNvPr id="3" name="Slide Number Placeholder 2">
            <a:extLst>
              <a:ext uri="{FF2B5EF4-FFF2-40B4-BE49-F238E27FC236}">
                <a16:creationId xmlns:a16="http://schemas.microsoft.com/office/drawing/2014/main" id="{58AA0532-0C32-71E7-113E-6A60EBB4AE88}"/>
              </a:ext>
            </a:extLst>
          </p:cNvPr>
          <p:cNvSpPr>
            <a:spLocks noGrp="1"/>
          </p:cNvSpPr>
          <p:nvPr>
            <p:ph type="sldNum" sz="quarter" idx="4"/>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401459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CCDC2EA-710F-761B-AFA2-198BFFB68F8C}"/>
              </a:ext>
            </a:extLst>
          </p:cNvPr>
          <p:cNvSpPr>
            <a:spLocks noGrp="1"/>
          </p:cNvSpPr>
          <p:nvPr>
            <p:ph type="ctrTitle"/>
          </p:nvPr>
        </p:nvSpPr>
        <p:spPr/>
        <p:txBody>
          <a:bodyPr/>
          <a:lstStyle/>
          <a:p>
            <a:r>
              <a:rPr lang="en-US" dirty="0"/>
              <a:t>Project Concept</a:t>
            </a:r>
          </a:p>
        </p:txBody>
      </p:sp>
      <p:sp>
        <p:nvSpPr>
          <p:cNvPr id="16" name="Subtitle 15">
            <a:extLst>
              <a:ext uri="{FF2B5EF4-FFF2-40B4-BE49-F238E27FC236}">
                <a16:creationId xmlns:a16="http://schemas.microsoft.com/office/drawing/2014/main" id="{275161CA-30FC-FA27-35D4-463E4D19D1BE}"/>
              </a:ext>
            </a:extLst>
          </p:cNvPr>
          <p:cNvSpPr>
            <a:spLocks noGrp="1"/>
          </p:cNvSpPr>
          <p:nvPr>
            <p:ph type="subTitle" idx="1"/>
          </p:nvPr>
        </p:nvSpPr>
        <p:spPr>
          <a:xfrm>
            <a:off x="428624" y="1162049"/>
            <a:ext cx="10829925" cy="4572001"/>
          </a:xfrm>
        </p:spPr>
        <p:txBody>
          <a:bodyPr/>
          <a:lstStyle/>
          <a:p>
            <a:pPr marL="342900" indent="-342900">
              <a:buFont typeface="Arial" panose="020B0604020202020204" pitchFamily="34" charset="0"/>
              <a:buChar char="•"/>
            </a:pPr>
            <a:r>
              <a:rPr lang="en-US" dirty="0"/>
              <a:t>Edge Detection :</a:t>
            </a:r>
            <a:endParaRPr lang="en-US" b="0" dirty="0"/>
          </a:p>
          <a:p>
            <a:pPr marL="342900" indent="-342900">
              <a:buFont typeface="Arial" panose="020B0604020202020204" pitchFamily="34" charset="0"/>
              <a:buChar char="•"/>
            </a:pPr>
            <a:r>
              <a:rPr lang="en-US" b="0" dirty="0"/>
              <a:t>Edge detection allows users to observe the features of an image for a significant change in the gray level.</a:t>
            </a:r>
          </a:p>
          <a:p>
            <a:pPr marL="342900" indent="-342900">
              <a:buFont typeface="Arial" panose="020B0604020202020204" pitchFamily="34" charset="0"/>
              <a:buChar char="•"/>
            </a:pPr>
            <a:r>
              <a:rPr lang="en-US" b="0" dirty="0"/>
              <a:t>Edges indicate the end of one region in the image and the beginning of another. </a:t>
            </a:r>
          </a:p>
          <a:p>
            <a:pPr marL="342900" indent="-342900">
              <a:buFont typeface="Arial" panose="020B0604020202020204" pitchFamily="34" charset="0"/>
              <a:buChar char="•"/>
            </a:pPr>
            <a:r>
              <a:rPr lang="en-US" b="0" dirty="0"/>
              <a:t>Application of edge detection in numerous fields in the real world: </a:t>
            </a:r>
          </a:p>
          <a:p>
            <a:pPr marL="342900" indent="-342900">
              <a:buFont typeface="Arial" panose="020B0604020202020204" pitchFamily="34" charset="0"/>
              <a:buChar char="•"/>
            </a:pPr>
            <a:r>
              <a:rPr lang="en-US" b="0" dirty="0"/>
              <a:t>Digital forensics, where information can be extracted from tampered videos or images</a:t>
            </a:r>
          </a:p>
          <a:p>
            <a:pPr marL="342900" indent="-342900">
              <a:buFont typeface="Arial" panose="020B0604020202020204" pitchFamily="34" charset="0"/>
              <a:buChar char="•"/>
            </a:pPr>
            <a:r>
              <a:rPr lang="en-US" b="0" dirty="0"/>
              <a:t>Medical imaging, study of anatomical structure, X-Rays, CT-Scans, etc. </a:t>
            </a:r>
          </a:p>
          <a:p>
            <a:pPr marL="342900" indent="-342900">
              <a:buFont typeface="Arial" panose="020B0604020202020204" pitchFamily="34" charset="0"/>
              <a:buChar char="•"/>
            </a:pPr>
            <a:r>
              <a:rPr lang="en-US" b="0" dirty="0"/>
              <a:t>Robotics, Autonomous vehicles, quality inspection. </a:t>
            </a:r>
          </a:p>
          <a:p>
            <a:pPr marL="342900" indent="-342900">
              <a:buFont typeface="Arial" panose="020B0604020202020204" pitchFamily="34" charset="0"/>
              <a:buChar char="•"/>
            </a:pPr>
            <a:r>
              <a:rPr lang="en-US" b="0" dirty="0"/>
              <a:t>Satellite image analysis.</a:t>
            </a:r>
          </a:p>
          <a:p>
            <a:endParaRPr lang="en-US" b="0" dirty="0"/>
          </a:p>
        </p:txBody>
      </p:sp>
      <p:sp>
        <p:nvSpPr>
          <p:cNvPr id="2" name="Date Placeholder 1">
            <a:extLst>
              <a:ext uri="{FF2B5EF4-FFF2-40B4-BE49-F238E27FC236}">
                <a16:creationId xmlns:a16="http://schemas.microsoft.com/office/drawing/2014/main" id="{9C69BE05-9499-69A1-4623-132EAAB27697}"/>
              </a:ext>
            </a:extLst>
          </p:cNvPr>
          <p:cNvSpPr>
            <a:spLocks noGrp="1"/>
          </p:cNvSpPr>
          <p:nvPr>
            <p:ph type="dt" sz="half" idx="2"/>
          </p:nvPr>
        </p:nvSpPr>
        <p:spPr/>
        <p:txBody>
          <a:bodyPr/>
          <a:lstStyle/>
          <a:p>
            <a:fld id="{F2E28D0B-19C8-486F-A610-5A6541F9FF77}" type="datetime1">
              <a:rPr lang="en-US" smtClean="0"/>
              <a:t>5/30/2025</a:t>
            </a:fld>
            <a:endParaRPr lang="en-US" dirty="0"/>
          </a:p>
        </p:txBody>
      </p:sp>
      <p:sp>
        <p:nvSpPr>
          <p:cNvPr id="3" name="Slide Number Placeholder 2">
            <a:extLst>
              <a:ext uri="{FF2B5EF4-FFF2-40B4-BE49-F238E27FC236}">
                <a16:creationId xmlns:a16="http://schemas.microsoft.com/office/drawing/2014/main" id="{B9AAAB19-143A-9442-8BEF-025D18CFD287}"/>
              </a:ext>
            </a:extLst>
          </p:cNvPr>
          <p:cNvSpPr>
            <a:spLocks noGrp="1"/>
          </p:cNvSpPr>
          <p:nvPr>
            <p:ph type="sldNum" sz="quarter" idx="4"/>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6977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8D2C28-9617-A9EA-804D-EBEA60296F01}"/>
              </a:ext>
            </a:extLst>
          </p:cNvPr>
          <p:cNvSpPr>
            <a:spLocks noGrp="1"/>
          </p:cNvSpPr>
          <p:nvPr>
            <p:ph type="ctrTitle"/>
          </p:nvPr>
        </p:nvSpPr>
        <p:spPr/>
        <p:txBody>
          <a:bodyPr/>
          <a:lstStyle/>
          <a:p>
            <a:r>
              <a:rPr lang="en-US" dirty="0"/>
              <a:t>Challenges</a:t>
            </a:r>
          </a:p>
        </p:txBody>
      </p:sp>
      <p:sp>
        <p:nvSpPr>
          <p:cNvPr id="13" name="Subtitle 12">
            <a:extLst>
              <a:ext uri="{FF2B5EF4-FFF2-40B4-BE49-F238E27FC236}">
                <a16:creationId xmlns:a16="http://schemas.microsoft.com/office/drawing/2014/main" id="{0571342F-AF04-6CC5-0032-766E17C3A43C}"/>
              </a:ext>
            </a:extLst>
          </p:cNvPr>
          <p:cNvSpPr>
            <a:spLocks noGrp="1"/>
          </p:cNvSpPr>
          <p:nvPr>
            <p:ph type="subTitle" idx="1"/>
          </p:nvPr>
        </p:nvSpPr>
        <p:spPr>
          <a:xfrm>
            <a:off x="477890" y="1279694"/>
            <a:ext cx="10745324" cy="2682786"/>
          </a:xfrm>
        </p:spPr>
        <p:txBody>
          <a:bodyPr/>
          <a:lstStyle/>
          <a:p>
            <a:r>
              <a:rPr lang="en-US" sz="1500" dirty="0">
                <a:solidFill>
                  <a:schemeClr val="bg1"/>
                </a:solidFill>
                <a:latin typeface="+mn-lt"/>
              </a:rPr>
              <a:t>Visually comparing HW &amp; SW outputs</a:t>
            </a:r>
          </a:p>
          <a:p>
            <a:r>
              <a:rPr lang="en-US" sz="1400" b="0" dirty="0">
                <a:solidFill>
                  <a:schemeClr val="bg1"/>
                </a:solidFill>
                <a:latin typeface="+mn-lt"/>
              </a:rPr>
              <a:t>While processing SD card images, we first got Black and White outputs in SW (Figure 13) while grayscale outputs in HW this made us doubt the HW implementation.</a:t>
            </a:r>
          </a:p>
          <a:p>
            <a:r>
              <a:rPr lang="en-US" sz="1400" b="0" dirty="0">
                <a:solidFill>
                  <a:schemeClr val="bg1"/>
                </a:solidFill>
                <a:latin typeface="+mn-lt"/>
              </a:rPr>
              <a:t>we decided to connect a custom gaussian filter IP to the Sobel outputs in the block diagram and then subtracting gaussian outputs from the Sobel outputs to obtain the final x, y outputs to further process the gradient. This blur and subtraction process acted as a sharpening which got us the Black and White outputs like SW. </a:t>
            </a:r>
          </a:p>
          <a:p>
            <a:r>
              <a:rPr lang="en-US" sz="1400" b="0" dirty="0">
                <a:solidFill>
                  <a:schemeClr val="bg1"/>
                </a:solidFill>
                <a:latin typeface="+mn-lt"/>
              </a:rPr>
              <a:t>However, on integration of webcam and further discussion with professor, we realized that including a gaussian filter to the design meant, we weren’t comparing Sobel SW (which was grayscale now) to Sobel HW anymore (Sobel + Gaussian HW now). Therefore, we removed the custom Gaussian IP block from our block design and reverted to pure Sobel HW implementation.</a:t>
            </a:r>
          </a:p>
          <a:p>
            <a:r>
              <a:rPr lang="en-US" sz="1400" b="0" dirty="0">
                <a:solidFill>
                  <a:schemeClr val="bg1"/>
                </a:solidFill>
                <a:latin typeface="+mn-lt"/>
              </a:rPr>
              <a:t> The only setback we have now is that our HW gradient is grayscale while the SW gradient is Black and White.</a:t>
            </a:r>
          </a:p>
        </p:txBody>
      </p:sp>
      <p:pic>
        <p:nvPicPr>
          <p:cNvPr id="3" name="Picture 2">
            <a:extLst>
              <a:ext uri="{FF2B5EF4-FFF2-40B4-BE49-F238E27FC236}">
                <a16:creationId xmlns:a16="http://schemas.microsoft.com/office/drawing/2014/main" id="{1D200600-1E4B-39DC-F6D2-4FD420D1D054}"/>
              </a:ext>
            </a:extLst>
          </p:cNvPr>
          <p:cNvPicPr>
            <a:picLocks noChangeAspect="1"/>
          </p:cNvPicPr>
          <p:nvPr/>
        </p:nvPicPr>
        <p:blipFill>
          <a:blip/>
          <a:stretch>
            <a:fillRect/>
          </a:stretch>
        </p:blipFill>
        <p:spPr>
          <a:xfrm>
            <a:off x="0" y="4055165"/>
            <a:ext cx="6182205" cy="1854981"/>
          </a:xfrm>
          <a:prstGeom prst="rect">
            <a:avLst/>
          </a:prstGeom>
        </p:spPr>
      </p:pic>
      <p:pic>
        <p:nvPicPr>
          <p:cNvPr id="5" name="Picture 4">
            <a:extLst>
              <a:ext uri="{FF2B5EF4-FFF2-40B4-BE49-F238E27FC236}">
                <a16:creationId xmlns:a16="http://schemas.microsoft.com/office/drawing/2014/main" id="{8A08050E-6880-1E45-AF64-A5749F24D1DC}"/>
              </a:ext>
            </a:extLst>
          </p:cNvPr>
          <p:cNvPicPr>
            <a:picLocks noChangeAspect="1"/>
          </p:cNvPicPr>
          <p:nvPr/>
        </p:nvPicPr>
        <p:blipFill>
          <a:blip/>
          <a:stretch>
            <a:fillRect/>
          </a:stretch>
        </p:blipFill>
        <p:spPr>
          <a:xfrm>
            <a:off x="6096000" y="4047893"/>
            <a:ext cx="6039781" cy="1831870"/>
          </a:xfrm>
          <a:prstGeom prst="rect">
            <a:avLst/>
          </a:prstGeom>
        </p:spPr>
      </p:pic>
      <p:sp>
        <p:nvSpPr>
          <p:cNvPr id="2" name="Date Placeholder 1">
            <a:extLst>
              <a:ext uri="{FF2B5EF4-FFF2-40B4-BE49-F238E27FC236}">
                <a16:creationId xmlns:a16="http://schemas.microsoft.com/office/drawing/2014/main" id="{2E5E64BE-ACAC-8DF6-AC45-F17D4FE139F7}"/>
              </a:ext>
            </a:extLst>
          </p:cNvPr>
          <p:cNvSpPr>
            <a:spLocks noGrp="1"/>
          </p:cNvSpPr>
          <p:nvPr>
            <p:ph type="dt" sz="half" idx="2"/>
          </p:nvPr>
        </p:nvSpPr>
        <p:spPr/>
        <p:txBody>
          <a:bodyPr/>
          <a:lstStyle/>
          <a:p>
            <a:fld id="{D5AE1C33-2505-454C-B4A6-C6B90AE9A354}" type="datetime1">
              <a:rPr lang="en-US" smtClean="0"/>
              <a:t>5/30/2025</a:t>
            </a:fld>
            <a:endParaRPr lang="en-US" dirty="0"/>
          </a:p>
        </p:txBody>
      </p:sp>
      <p:sp>
        <p:nvSpPr>
          <p:cNvPr id="4" name="Slide Number Placeholder 3">
            <a:extLst>
              <a:ext uri="{FF2B5EF4-FFF2-40B4-BE49-F238E27FC236}">
                <a16:creationId xmlns:a16="http://schemas.microsoft.com/office/drawing/2014/main" id="{9175D5B9-50BA-C458-4084-D9071E7E32A6}"/>
              </a:ext>
            </a:extLst>
          </p:cNvPr>
          <p:cNvSpPr>
            <a:spLocks noGrp="1"/>
          </p:cNvSpPr>
          <p:nvPr>
            <p:ph type="sldNum" sz="quarter" idx="4"/>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390799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7787-AAA3-EF7E-103C-13FE6F5E1039}"/>
              </a:ext>
            </a:extLst>
          </p:cNvPr>
          <p:cNvSpPr>
            <a:spLocks noGrp="1"/>
          </p:cNvSpPr>
          <p:nvPr>
            <p:ph type="ctrTitle"/>
          </p:nvPr>
        </p:nvSpPr>
        <p:spPr/>
        <p:txBody>
          <a:bodyPr/>
          <a:lstStyle/>
          <a:p>
            <a:r>
              <a:rPr lang="en-US" dirty="0"/>
              <a:t>Project Concept</a:t>
            </a:r>
          </a:p>
        </p:txBody>
      </p:sp>
      <p:sp>
        <p:nvSpPr>
          <p:cNvPr id="3" name="Subtitle 2">
            <a:extLst>
              <a:ext uri="{FF2B5EF4-FFF2-40B4-BE49-F238E27FC236}">
                <a16:creationId xmlns:a16="http://schemas.microsoft.com/office/drawing/2014/main" id="{71ED97EC-B1B3-4893-064C-416CCDA154E6}"/>
              </a:ext>
            </a:extLst>
          </p:cNvPr>
          <p:cNvSpPr>
            <a:spLocks noGrp="1"/>
          </p:cNvSpPr>
          <p:nvPr>
            <p:ph type="subTitle" idx="1"/>
          </p:nvPr>
        </p:nvSpPr>
        <p:spPr>
          <a:xfrm>
            <a:off x="281553" y="1454795"/>
            <a:ext cx="7288495" cy="3724096"/>
          </a:xfrm>
        </p:spPr>
        <p:txBody>
          <a:bodyPr/>
          <a:lstStyle/>
          <a:p>
            <a:r>
              <a:rPr lang="en-US" dirty="0"/>
              <a:t>Sobel Filters</a:t>
            </a:r>
          </a:p>
          <a:p>
            <a:pPr marL="285750" indent="-285750">
              <a:buFont typeface="Arial" panose="020B0604020202020204" pitchFamily="34" charset="0"/>
              <a:buChar char="•"/>
            </a:pPr>
            <a:r>
              <a:rPr lang="en-US" sz="1800" b="0" dirty="0"/>
              <a:t>When using Sobel Edge Detection, the image is processed in the X and Y directions separately first, and then combined to form a new image which represents the sum of the X and Y edges of the image.</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This was our 3x3 coefficient matrix, however, various other dimensional approximations exist (5x5, 7x7). </a:t>
            </a:r>
          </a:p>
          <a:p>
            <a:endParaRPr lang="en-US" sz="1800" b="0" dirty="0"/>
          </a:p>
          <a:p>
            <a:endParaRPr lang="en-US" dirty="0"/>
          </a:p>
          <a:p>
            <a:endParaRPr lang="en-US" dirty="0"/>
          </a:p>
        </p:txBody>
      </p:sp>
      <p:sp>
        <p:nvSpPr>
          <p:cNvPr id="6" name="Date Placeholder 5">
            <a:extLst>
              <a:ext uri="{FF2B5EF4-FFF2-40B4-BE49-F238E27FC236}">
                <a16:creationId xmlns:a16="http://schemas.microsoft.com/office/drawing/2014/main" id="{A4DD2630-AB77-7661-DEBC-23762A87F108}"/>
              </a:ext>
            </a:extLst>
          </p:cNvPr>
          <p:cNvSpPr>
            <a:spLocks noGrp="1"/>
          </p:cNvSpPr>
          <p:nvPr>
            <p:ph type="dt" sz="half" idx="2"/>
          </p:nvPr>
        </p:nvSpPr>
        <p:spPr/>
        <p:txBody>
          <a:bodyPr/>
          <a:lstStyle/>
          <a:p>
            <a:fld id="{1BAF90C3-F431-4849-B35B-1198FA87ED4D}" type="datetime1">
              <a:rPr lang="en-US" smtClean="0"/>
              <a:t>5/30/2025</a:t>
            </a:fld>
            <a:endParaRPr lang="en-US" dirty="0"/>
          </a:p>
        </p:txBody>
      </p:sp>
      <p:pic>
        <p:nvPicPr>
          <p:cNvPr id="5" name="Picture 4">
            <a:extLst>
              <a:ext uri="{FF2B5EF4-FFF2-40B4-BE49-F238E27FC236}">
                <a16:creationId xmlns:a16="http://schemas.microsoft.com/office/drawing/2014/main" id="{B8228FE9-63F3-256B-A275-9339F3B5CCB5}"/>
              </a:ext>
            </a:extLst>
          </p:cNvPr>
          <p:cNvPicPr>
            <a:picLocks noChangeAspect="1"/>
          </p:cNvPicPr>
          <p:nvPr/>
        </p:nvPicPr>
        <p:blipFill>
          <a:blip/>
          <a:stretch>
            <a:fillRect/>
          </a:stretch>
        </p:blipFill>
        <p:spPr>
          <a:xfrm>
            <a:off x="7934307" y="1469472"/>
            <a:ext cx="3653035" cy="2216703"/>
          </a:xfrm>
          <a:prstGeom prst="rect">
            <a:avLst/>
          </a:prstGeom>
        </p:spPr>
      </p:pic>
      <p:sp>
        <p:nvSpPr>
          <p:cNvPr id="4" name="Rectangle 3">
            <a:extLst>
              <a:ext uri="{FF2B5EF4-FFF2-40B4-BE49-F238E27FC236}">
                <a16:creationId xmlns:a16="http://schemas.microsoft.com/office/drawing/2014/main" id="{7EF40339-99A3-C039-85B0-F707A073599B}"/>
              </a:ext>
            </a:extLst>
          </p:cNvPr>
          <p:cNvSpPr/>
          <p:nvPr/>
        </p:nvSpPr>
        <p:spPr>
          <a:xfrm>
            <a:off x="7756071" y="3583214"/>
            <a:ext cx="4063999" cy="1016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D3D426C4-350B-19C2-0762-FEC22F5F4C19}"/>
              </a:ext>
            </a:extLst>
          </p:cNvPr>
          <p:cNvSpPr>
            <a:spLocks noGrp="1"/>
          </p:cNvSpPr>
          <p:nvPr>
            <p:ph type="sldNum" sz="quarter" idx="4"/>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52476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F5FE40C7-BC0B-F34A-A2BE-61620CFD36AF}"/>
              </a:ext>
            </a:extLst>
          </p:cNvPr>
          <p:cNvSpPr>
            <a:spLocks noGrp="1"/>
          </p:cNvSpPr>
          <p:nvPr>
            <p:ph type="ctrTitle"/>
          </p:nvPr>
        </p:nvSpPr>
        <p:spPr>
          <a:xfrm>
            <a:off x="396926" y="1422657"/>
            <a:ext cx="11123827" cy="1210973"/>
          </a:xfrm>
        </p:spPr>
        <p:txBody>
          <a:bodyPr/>
          <a:lstStyle/>
          <a:p>
            <a:r>
              <a:rPr lang="en-US" b="1" spc="0" dirty="0">
                <a:latin typeface="United Sans Rg Md" pitchFamily="50" charset="0"/>
              </a:rPr>
              <a:t>System Flow Diagram</a:t>
            </a:r>
          </a:p>
        </p:txBody>
      </p:sp>
      <p:sp>
        <p:nvSpPr>
          <p:cNvPr id="3" name="Subtitle">
            <a:extLst>
              <a:ext uri="{FF2B5EF4-FFF2-40B4-BE49-F238E27FC236}">
                <a16:creationId xmlns:a16="http://schemas.microsoft.com/office/drawing/2014/main" id="{1AD992F9-30A9-E64B-A6C3-8EE29DCD6203}"/>
              </a:ext>
            </a:extLst>
          </p:cNvPr>
          <p:cNvSpPr>
            <a:spLocks noGrp="1"/>
          </p:cNvSpPr>
          <p:nvPr>
            <p:ph type="subTitle" idx="1"/>
          </p:nvPr>
        </p:nvSpPr>
        <p:spPr>
          <a:xfrm>
            <a:off x="479732" y="3574051"/>
            <a:ext cx="3508699" cy="1107996"/>
          </a:xfrm>
          <a:ln w="57150">
            <a:noFill/>
          </a:ln>
        </p:spPr>
        <p:txBody>
          <a:bodyPr/>
          <a:lstStyle/>
          <a:p>
            <a:r>
              <a:rPr lang="en-US" dirty="0">
                <a:solidFill>
                  <a:schemeClr val="accent5"/>
                </a:solidFill>
              </a:rPr>
              <a:t>1. Webcam integration</a:t>
            </a:r>
          </a:p>
        </p:txBody>
      </p:sp>
      <p:sp>
        <p:nvSpPr>
          <p:cNvPr id="5" name="Date">
            <a:extLst>
              <a:ext uri="{FF2B5EF4-FFF2-40B4-BE49-F238E27FC236}">
                <a16:creationId xmlns:a16="http://schemas.microsoft.com/office/drawing/2014/main" id="{7198EAE3-5918-294A-88AF-34D46E3CC0E0}"/>
              </a:ext>
            </a:extLst>
          </p:cNvPr>
          <p:cNvSpPr>
            <a:spLocks noGrp="1"/>
          </p:cNvSpPr>
          <p:nvPr>
            <p:ph type="dt" sz="half" idx="10"/>
          </p:nvPr>
        </p:nvSpPr>
        <p:spPr/>
        <p:txBody>
          <a:bodyPr/>
          <a:lstStyle/>
          <a:p>
            <a:fld id="{02D467CF-B55F-4FFC-BEA9-E0EB14F1BD45}" type="datetime1">
              <a:rPr lang="en-US" smtClean="0"/>
              <a:t>5/30/2025</a:t>
            </a:fld>
            <a:endParaRPr lang="en-US" dirty="0"/>
          </a:p>
        </p:txBody>
      </p:sp>
      <p:sp>
        <p:nvSpPr>
          <p:cNvPr id="9" name="Subtitle">
            <a:extLst>
              <a:ext uri="{FF2B5EF4-FFF2-40B4-BE49-F238E27FC236}">
                <a16:creationId xmlns:a16="http://schemas.microsoft.com/office/drawing/2014/main" id="{D54F1DEB-E117-EADD-F2D4-DE3C8ACA2915}"/>
              </a:ext>
            </a:extLst>
          </p:cNvPr>
          <p:cNvSpPr txBox="1">
            <a:spLocks/>
          </p:cNvSpPr>
          <p:nvPr/>
        </p:nvSpPr>
        <p:spPr>
          <a:xfrm>
            <a:off x="4341650" y="3574051"/>
            <a:ext cx="3508699" cy="1661993"/>
          </a:xfrm>
          <a:prstGeom prst="rect">
            <a:avLst/>
          </a:prstGeom>
          <a:noFill/>
          <a:ln w="57150">
            <a:noFill/>
          </a:ln>
        </p:spPr>
        <p:txBody>
          <a:bodyPr vert="horz" wrap="square" lIns="0" tIns="0" rIns="0" bIns="0" rtlCol="0" anchor="t"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3600" b="1" i="0" kern="1200" spc="300">
                <a:solidFill>
                  <a:schemeClr val="accent4"/>
                </a:solidFill>
                <a:latin typeface="United Sans Cd Md" pitchFamily="50"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solidFill>
                  <a:schemeClr val="accent5"/>
                </a:solidFill>
              </a:rPr>
              <a:t>2. Sobel Filter implementation in HW &amp; SW</a:t>
            </a:r>
          </a:p>
        </p:txBody>
      </p:sp>
      <p:sp>
        <p:nvSpPr>
          <p:cNvPr id="10" name="Subtitle">
            <a:extLst>
              <a:ext uri="{FF2B5EF4-FFF2-40B4-BE49-F238E27FC236}">
                <a16:creationId xmlns:a16="http://schemas.microsoft.com/office/drawing/2014/main" id="{370B33A3-8A1C-5939-7974-642CAFB2E92C}"/>
              </a:ext>
            </a:extLst>
          </p:cNvPr>
          <p:cNvSpPr txBox="1">
            <a:spLocks/>
          </p:cNvSpPr>
          <p:nvPr/>
        </p:nvSpPr>
        <p:spPr>
          <a:xfrm>
            <a:off x="8203568" y="3574049"/>
            <a:ext cx="3508699" cy="1107996"/>
          </a:xfrm>
          <a:prstGeom prst="rect">
            <a:avLst/>
          </a:prstGeom>
          <a:noFill/>
          <a:ln w="57150">
            <a:noFill/>
          </a:ln>
        </p:spPr>
        <p:txBody>
          <a:bodyPr vert="horz" wrap="square" lIns="0" tIns="0" rIns="0" bIns="0" rtlCol="0" anchor="t"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3600" b="1" i="0" kern="1200" spc="300">
                <a:solidFill>
                  <a:schemeClr val="accent4"/>
                </a:solidFill>
                <a:latin typeface="United Sans Cd Md" pitchFamily="50"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solidFill>
                  <a:schemeClr val="accent5"/>
                </a:solidFill>
              </a:rPr>
              <a:t>3. Monitor Display integration</a:t>
            </a:r>
          </a:p>
        </p:txBody>
      </p:sp>
      <p:sp>
        <p:nvSpPr>
          <p:cNvPr id="4" name="Slide Number Placeholder 3">
            <a:extLst>
              <a:ext uri="{FF2B5EF4-FFF2-40B4-BE49-F238E27FC236}">
                <a16:creationId xmlns:a16="http://schemas.microsoft.com/office/drawing/2014/main" id="{9BDB019F-43FD-E14F-986C-8D8393918E3B}"/>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69287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AB3180-6EEE-27E1-C798-7400EB24CEA5}"/>
              </a:ext>
            </a:extLst>
          </p:cNvPr>
          <p:cNvSpPr/>
          <p:nvPr/>
        </p:nvSpPr>
        <p:spPr>
          <a:xfrm>
            <a:off x="180975" y="5638800"/>
            <a:ext cx="4248150" cy="10382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a:extLst>
              <a:ext uri="{FF2B5EF4-FFF2-40B4-BE49-F238E27FC236}">
                <a16:creationId xmlns:a16="http://schemas.microsoft.com/office/drawing/2014/main" id="{6BC802ED-10E7-9B41-9557-720E7B79105A}"/>
              </a:ext>
            </a:extLst>
          </p:cNvPr>
          <p:cNvSpPr>
            <a:spLocks noGrp="1"/>
          </p:cNvSpPr>
          <p:nvPr>
            <p:ph type="dt" sz="half" idx="10"/>
          </p:nvPr>
        </p:nvSpPr>
        <p:spPr/>
        <p:txBody>
          <a:bodyPr/>
          <a:lstStyle/>
          <a:p>
            <a:fld id="{D158CF59-B32A-48E1-A713-464EE10DC68B}" type="datetime1">
              <a:rPr lang="en-US" smtClean="0"/>
              <a:t>5/30/2025</a:t>
            </a:fld>
            <a:endParaRPr lang="en-US" dirty="0"/>
          </a:p>
        </p:txBody>
      </p:sp>
      <p:graphicFrame>
        <p:nvGraphicFramePr>
          <p:cNvPr id="8" name="Diagram 7">
            <a:extLst>
              <a:ext uri="{FF2B5EF4-FFF2-40B4-BE49-F238E27FC236}">
                <a16:creationId xmlns:a16="http://schemas.microsoft.com/office/drawing/2014/main" id="{54B14518-7AB1-668B-B1ED-58B02D37734C}"/>
              </a:ext>
            </a:extLst>
          </p:cNvPr>
          <p:cNvGraphicFramePr/>
          <p:nvPr>
            <p:extLst>
              <p:ext uri="{D42A27DB-BD31-4B8C-83A1-F6EECF244321}">
                <p14:modId xmlns:p14="http://schemas.microsoft.com/office/powerpoint/2010/main" val="1052057903"/>
              </p:ext>
            </p:extLst>
          </p:nvPr>
        </p:nvGraphicFramePr>
        <p:xfrm>
          <a:off x="487680" y="331855"/>
          <a:ext cx="11206124" cy="584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CF70AE09-7F5C-BDC4-3CFC-4C0B113066E8}"/>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48464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57B785B-7419-6444-8F7C-456DADFC9CDE}"/>
              </a:ext>
            </a:extLst>
          </p:cNvPr>
          <p:cNvSpPr>
            <a:spLocks noGrp="1"/>
          </p:cNvSpPr>
          <p:nvPr>
            <p:ph type="ctrTitle"/>
          </p:nvPr>
        </p:nvSpPr>
        <p:spPr>
          <a:xfrm>
            <a:off x="1043554" y="351234"/>
            <a:ext cx="9234309" cy="609398"/>
          </a:xfrm>
        </p:spPr>
        <p:txBody>
          <a:bodyPr/>
          <a:lstStyle/>
          <a:p>
            <a:r>
              <a:rPr lang="en-US" sz="4400" dirty="0"/>
              <a:t>Block Diagram	</a:t>
            </a:r>
          </a:p>
        </p:txBody>
      </p:sp>
      <p:sp>
        <p:nvSpPr>
          <p:cNvPr id="5" name="Date">
            <a:extLst>
              <a:ext uri="{FF2B5EF4-FFF2-40B4-BE49-F238E27FC236}">
                <a16:creationId xmlns:a16="http://schemas.microsoft.com/office/drawing/2014/main" id="{A89144A8-6334-C146-B40F-BF5885E42CD8}"/>
              </a:ext>
            </a:extLst>
          </p:cNvPr>
          <p:cNvSpPr>
            <a:spLocks noGrp="1"/>
          </p:cNvSpPr>
          <p:nvPr>
            <p:ph type="dt" sz="half" idx="2"/>
          </p:nvPr>
        </p:nvSpPr>
        <p:spPr/>
        <p:txBody>
          <a:bodyPr/>
          <a:lstStyle/>
          <a:p>
            <a:fld id="{35506EC0-058F-445F-9E3A-DD0D7DACC8E7}" type="datetime1">
              <a:rPr lang="en-US" smtClean="0"/>
              <a:t>5/30/2025</a:t>
            </a:fld>
            <a:endParaRPr lang="en-US" dirty="0"/>
          </a:p>
        </p:txBody>
      </p:sp>
      <p:pic>
        <p:nvPicPr>
          <p:cNvPr id="3" name="Content Placeholder 4" descr="A diagram of a computer system&#10;&#10;Description automatically generated">
            <a:extLst>
              <a:ext uri="{FF2B5EF4-FFF2-40B4-BE49-F238E27FC236}">
                <a16:creationId xmlns:a16="http://schemas.microsoft.com/office/drawing/2014/main" id="{852AA9B7-562B-9D51-56D6-CBC45BE3159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29116" y="960631"/>
            <a:ext cx="11976915" cy="4897244"/>
          </a:xfrm>
          <a:prstGeom prst="rect">
            <a:avLst/>
          </a:prstGeom>
          <a:noFill/>
        </p:spPr>
      </p:pic>
      <p:sp>
        <p:nvSpPr>
          <p:cNvPr id="4" name="Slide Number Placeholder 3">
            <a:extLst>
              <a:ext uri="{FF2B5EF4-FFF2-40B4-BE49-F238E27FC236}">
                <a16:creationId xmlns:a16="http://schemas.microsoft.com/office/drawing/2014/main" id="{22D41CAD-7827-EB1B-696C-5808AD048F2F}"/>
              </a:ext>
            </a:extLst>
          </p:cNvPr>
          <p:cNvSpPr>
            <a:spLocks noGrp="1"/>
          </p:cNvSpPr>
          <p:nvPr>
            <p:ph type="sldNum" sz="quarter" idx="4"/>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362382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a:xfrm>
            <a:off x="1043553" y="331855"/>
            <a:ext cx="9234309" cy="553998"/>
          </a:xfrm>
        </p:spPr>
        <p:txBody>
          <a:bodyPr/>
          <a:lstStyle/>
          <a:p>
            <a:r>
              <a:rPr lang="en-US" sz="4000" dirty="0"/>
              <a:t>Flowchart</a:t>
            </a:r>
            <a:endParaRPr lang="en-US" dirty="0"/>
          </a:p>
        </p:txBody>
      </p:sp>
      <p:pic>
        <p:nvPicPr>
          <p:cNvPr id="3" name="Content Placeholder 3">
            <a:extLst>
              <a:ext uri="{FF2B5EF4-FFF2-40B4-BE49-F238E27FC236}">
                <a16:creationId xmlns:a16="http://schemas.microsoft.com/office/drawing/2014/main" id="{245264C9-7496-AED4-7662-7F4A6415C64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919469" y="1"/>
            <a:ext cx="5510281" cy="692467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Date Placeholder 3">
            <a:extLst>
              <a:ext uri="{FF2B5EF4-FFF2-40B4-BE49-F238E27FC236}">
                <a16:creationId xmlns:a16="http://schemas.microsoft.com/office/drawing/2014/main" id="{80D3C231-5BF1-8997-35FF-662E27544576}"/>
              </a:ext>
            </a:extLst>
          </p:cNvPr>
          <p:cNvSpPr>
            <a:spLocks noGrp="1"/>
          </p:cNvSpPr>
          <p:nvPr>
            <p:ph type="dt" sz="half" idx="2"/>
          </p:nvPr>
        </p:nvSpPr>
        <p:spPr/>
        <p:txBody>
          <a:bodyPr/>
          <a:lstStyle/>
          <a:p>
            <a:fld id="{6CF285B9-DE18-411E-A8C5-FDDD73ECC28C}" type="datetime1">
              <a:rPr lang="en-US" smtClean="0"/>
              <a:t>5/30/2025</a:t>
            </a:fld>
            <a:endParaRPr lang="en-US" dirty="0"/>
          </a:p>
        </p:txBody>
      </p:sp>
      <p:sp>
        <p:nvSpPr>
          <p:cNvPr id="5" name="Slide Number Placeholder 4">
            <a:extLst>
              <a:ext uri="{FF2B5EF4-FFF2-40B4-BE49-F238E27FC236}">
                <a16:creationId xmlns:a16="http://schemas.microsoft.com/office/drawing/2014/main" id="{E3960497-EE49-23E0-8505-493CB05BCDFF}"/>
              </a:ext>
            </a:extLst>
          </p:cNvPr>
          <p:cNvSpPr>
            <a:spLocks noGrp="1"/>
          </p:cNvSpPr>
          <p:nvPr>
            <p:ph type="sldNum" sz="quarter" idx="4"/>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31497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a:xfrm>
            <a:off x="1043553" y="396954"/>
            <a:ext cx="9234309" cy="512448"/>
          </a:xfrm>
        </p:spPr>
        <p:txBody>
          <a:bodyPr/>
          <a:lstStyle/>
          <a:p>
            <a:r>
              <a:rPr lang="en-US" dirty="0"/>
              <a:t>Project Implementation Hardware</a:t>
            </a:r>
          </a:p>
        </p:txBody>
      </p:sp>
      <p:sp>
        <p:nvSpPr>
          <p:cNvPr id="5" name="Rectangle 4">
            <a:extLst>
              <a:ext uri="{FF2B5EF4-FFF2-40B4-BE49-F238E27FC236}">
                <a16:creationId xmlns:a16="http://schemas.microsoft.com/office/drawing/2014/main" id="{B4047FDB-B789-60A7-7587-277E2FE7742F}"/>
              </a:ext>
            </a:extLst>
          </p:cNvPr>
          <p:cNvSpPr/>
          <p:nvPr/>
        </p:nvSpPr>
        <p:spPr>
          <a:xfrm>
            <a:off x="834390" y="5692140"/>
            <a:ext cx="3233578" cy="75687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Coefficients for Sobel Y (vertical filter)</a:t>
            </a:r>
          </a:p>
        </p:txBody>
      </p:sp>
      <p:sp>
        <p:nvSpPr>
          <p:cNvPr id="8" name="Rectangle 7">
            <a:extLst>
              <a:ext uri="{FF2B5EF4-FFF2-40B4-BE49-F238E27FC236}">
                <a16:creationId xmlns:a16="http://schemas.microsoft.com/office/drawing/2014/main" id="{75F1A481-3392-BAA9-2453-25097D977834}"/>
              </a:ext>
            </a:extLst>
          </p:cNvPr>
          <p:cNvSpPr/>
          <p:nvPr/>
        </p:nvSpPr>
        <p:spPr>
          <a:xfrm>
            <a:off x="4420299" y="3366405"/>
            <a:ext cx="2082781" cy="10698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D7DC3BA-AB90-30A9-75BF-CCA3CBCA02A0}"/>
              </a:ext>
            </a:extLst>
          </p:cNvPr>
          <p:cNvPicPr>
            <a:picLocks noChangeAspect="1"/>
          </p:cNvPicPr>
          <p:nvPr/>
        </p:nvPicPr>
        <p:blipFill>
          <a:blip/>
          <a:stretch>
            <a:fillRect/>
          </a:stretch>
        </p:blipFill>
        <p:spPr>
          <a:xfrm>
            <a:off x="109113" y="1128478"/>
            <a:ext cx="5624938" cy="2543986"/>
          </a:xfrm>
          <a:prstGeom prst="rect">
            <a:avLst/>
          </a:prstGeom>
        </p:spPr>
      </p:pic>
      <p:sp>
        <p:nvSpPr>
          <p:cNvPr id="10" name="TextBox 9">
            <a:extLst>
              <a:ext uri="{FF2B5EF4-FFF2-40B4-BE49-F238E27FC236}">
                <a16:creationId xmlns:a16="http://schemas.microsoft.com/office/drawing/2014/main" id="{E436F541-A235-586E-E2B6-80D667D73DE5}"/>
              </a:ext>
            </a:extLst>
          </p:cNvPr>
          <p:cNvSpPr txBox="1"/>
          <p:nvPr/>
        </p:nvSpPr>
        <p:spPr>
          <a:xfrm>
            <a:off x="4781550" y="2649498"/>
            <a:ext cx="752475" cy="553998"/>
          </a:xfrm>
          <a:prstGeom prst="rect">
            <a:avLst/>
          </a:prstGeom>
          <a:noFill/>
        </p:spPr>
        <p:txBody>
          <a:bodyPr wrap="square" rtlCol="0">
            <a:spAutoFit/>
          </a:bodyPr>
          <a:lstStyle/>
          <a:p>
            <a:r>
              <a:rPr lang="en-US" sz="1000" b="1" dirty="0"/>
              <a:t>SOBEL X, </a:t>
            </a:r>
          </a:p>
          <a:p>
            <a:endParaRPr lang="en-US" sz="1000" b="1" dirty="0"/>
          </a:p>
          <a:p>
            <a:r>
              <a:rPr lang="en-US" sz="1000" b="1" dirty="0"/>
              <a:t>SOBEL Y</a:t>
            </a:r>
          </a:p>
        </p:txBody>
      </p:sp>
      <p:sp>
        <p:nvSpPr>
          <p:cNvPr id="11" name="TextBox 10">
            <a:extLst>
              <a:ext uri="{FF2B5EF4-FFF2-40B4-BE49-F238E27FC236}">
                <a16:creationId xmlns:a16="http://schemas.microsoft.com/office/drawing/2014/main" id="{AB706F0F-F49F-A3A3-5067-ED85CB9EB6E6}"/>
              </a:ext>
            </a:extLst>
          </p:cNvPr>
          <p:cNvSpPr txBox="1"/>
          <p:nvPr/>
        </p:nvSpPr>
        <p:spPr>
          <a:xfrm>
            <a:off x="6096000" y="1200150"/>
            <a:ext cx="507951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are using the Dual core Arm cortex A9 processor.</a:t>
            </a:r>
          </a:p>
          <a:p>
            <a:pPr marL="285750" indent="-285750">
              <a:buFont typeface="Arial" panose="020B0604020202020204" pitchFamily="34" charset="0"/>
              <a:buChar char="•"/>
            </a:pPr>
            <a:r>
              <a:rPr lang="en-US" dirty="0"/>
              <a:t>Using the AXI lite buses and DMAs data is being sent and received to and from the processing system, memory. </a:t>
            </a:r>
          </a:p>
          <a:p>
            <a:pPr marL="285750" indent="-285750">
              <a:buFont typeface="Arial" panose="020B0604020202020204" pitchFamily="34" charset="0"/>
              <a:buChar char="•"/>
            </a:pPr>
            <a:endParaRPr lang="en-US" dirty="0"/>
          </a:p>
        </p:txBody>
      </p:sp>
      <p:pic>
        <p:nvPicPr>
          <p:cNvPr id="13" name="Picture 12" descr="A white background with blue and purple text&#10;&#10;Description automatically generated">
            <a:extLst>
              <a:ext uri="{FF2B5EF4-FFF2-40B4-BE49-F238E27FC236}">
                <a16:creationId xmlns:a16="http://schemas.microsoft.com/office/drawing/2014/main" id="{C52CB2AA-2376-E6F9-E30D-6EAC954BF42A}"/>
              </a:ext>
            </a:extLst>
          </p:cNvPr>
          <p:cNvPicPr>
            <a:picLocks noChangeAspect="1"/>
          </p:cNvPicPr>
          <p:nvPr/>
        </p:nvPicPr>
        <p:blipFill>
          <a:blip/>
          <a:stretch>
            <a:fillRect/>
          </a:stretch>
        </p:blipFill>
        <p:spPr>
          <a:xfrm>
            <a:off x="109113" y="3788462"/>
            <a:ext cx="6592220" cy="1295581"/>
          </a:xfrm>
          <a:prstGeom prst="rect">
            <a:avLst/>
          </a:prstGeom>
        </p:spPr>
      </p:pic>
      <p:pic>
        <p:nvPicPr>
          <p:cNvPr id="15" name="Picture 14" descr="A close up of a text&#10;&#10;Description automatically generated">
            <a:extLst>
              <a:ext uri="{FF2B5EF4-FFF2-40B4-BE49-F238E27FC236}">
                <a16:creationId xmlns:a16="http://schemas.microsoft.com/office/drawing/2014/main" id="{ED97EE2A-83BF-7B8B-0FE2-D8EA52BA4169}"/>
              </a:ext>
            </a:extLst>
          </p:cNvPr>
          <p:cNvPicPr>
            <a:picLocks noChangeAspect="1"/>
          </p:cNvPicPr>
          <p:nvPr/>
        </p:nvPicPr>
        <p:blipFill>
          <a:blip/>
          <a:stretch>
            <a:fillRect/>
          </a:stretch>
        </p:blipFill>
        <p:spPr>
          <a:xfrm>
            <a:off x="7022130" y="3548855"/>
            <a:ext cx="3486637" cy="704948"/>
          </a:xfrm>
          <a:prstGeom prst="rect">
            <a:avLst/>
          </a:prstGeom>
        </p:spPr>
      </p:pic>
      <p:sp>
        <p:nvSpPr>
          <p:cNvPr id="16" name="Arrow: Down 15">
            <a:extLst>
              <a:ext uri="{FF2B5EF4-FFF2-40B4-BE49-F238E27FC236}">
                <a16:creationId xmlns:a16="http://schemas.microsoft.com/office/drawing/2014/main" id="{B6A92CF7-0437-834B-9C51-BBFC3388F2B5}"/>
              </a:ext>
            </a:extLst>
          </p:cNvPr>
          <p:cNvSpPr/>
          <p:nvPr/>
        </p:nvSpPr>
        <p:spPr>
          <a:xfrm>
            <a:off x="2628900" y="5206857"/>
            <a:ext cx="485775" cy="608097"/>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A754E0E-AA7A-C621-0EF8-DFDFF2BA7494}"/>
              </a:ext>
            </a:extLst>
          </p:cNvPr>
          <p:cNvSpPr/>
          <p:nvPr/>
        </p:nvSpPr>
        <p:spPr>
          <a:xfrm>
            <a:off x="8775893" y="4261021"/>
            <a:ext cx="485775" cy="608097"/>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726CEC-700D-1361-6259-4535A76B5E96}"/>
              </a:ext>
            </a:extLst>
          </p:cNvPr>
          <p:cNvSpPr/>
          <p:nvPr/>
        </p:nvSpPr>
        <p:spPr>
          <a:xfrm>
            <a:off x="941023" y="5814954"/>
            <a:ext cx="4347304" cy="5646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Coefficients for Sobel Y (vertical filter)</a:t>
            </a:r>
          </a:p>
        </p:txBody>
      </p:sp>
      <p:sp>
        <p:nvSpPr>
          <p:cNvPr id="19" name="Rectangle 18">
            <a:extLst>
              <a:ext uri="{FF2B5EF4-FFF2-40B4-BE49-F238E27FC236}">
                <a16:creationId xmlns:a16="http://schemas.microsoft.com/office/drawing/2014/main" id="{F00B6417-0C05-095D-5CC1-D99DD4FC5697}"/>
              </a:ext>
            </a:extLst>
          </p:cNvPr>
          <p:cNvSpPr/>
          <p:nvPr/>
        </p:nvSpPr>
        <p:spPr>
          <a:xfrm>
            <a:off x="7401991" y="4956053"/>
            <a:ext cx="3233578" cy="42556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IP Hierarchy (Sobel Y)</a:t>
            </a:r>
          </a:p>
        </p:txBody>
      </p:sp>
      <p:sp>
        <p:nvSpPr>
          <p:cNvPr id="3" name="Date Placeholder 2">
            <a:extLst>
              <a:ext uri="{FF2B5EF4-FFF2-40B4-BE49-F238E27FC236}">
                <a16:creationId xmlns:a16="http://schemas.microsoft.com/office/drawing/2014/main" id="{EC8A38D8-93F8-B172-EF7E-28A3FE2E5A05}"/>
              </a:ext>
            </a:extLst>
          </p:cNvPr>
          <p:cNvSpPr>
            <a:spLocks noGrp="1"/>
          </p:cNvSpPr>
          <p:nvPr>
            <p:ph type="dt" sz="half" idx="2"/>
          </p:nvPr>
        </p:nvSpPr>
        <p:spPr/>
        <p:txBody>
          <a:bodyPr/>
          <a:lstStyle/>
          <a:p>
            <a:fld id="{75476083-9879-4822-9E9C-EB20FAE5BB2B}" type="datetime1">
              <a:rPr lang="en-US" smtClean="0"/>
              <a:t>5/30/2025</a:t>
            </a:fld>
            <a:endParaRPr lang="en-US" dirty="0"/>
          </a:p>
        </p:txBody>
      </p:sp>
      <p:sp>
        <p:nvSpPr>
          <p:cNvPr id="4" name="Slide Number Placeholder 3">
            <a:extLst>
              <a:ext uri="{FF2B5EF4-FFF2-40B4-BE49-F238E27FC236}">
                <a16:creationId xmlns:a16="http://schemas.microsoft.com/office/drawing/2014/main" id="{BE989C06-8D20-BEBC-96AA-A5D4E304DBC0}"/>
              </a:ext>
            </a:extLst>
          </p:cNvPr>
          <p:cNvSpPr>
            <a:spLocks noGrp="1"/>
          </p:cNvSpPr>
          <p:nvPr>
            <p:ph type="sldNum" sz="quarter" idx="4"/>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6938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D47D35-C1AD-BB2C-39F6-A68DA98FED94}"/>
              </a:ext>
            </a:extLst>
          </p:cNvPr>
          <p:cNvSpPr>
            <a:spLocks noGrp="1"/>
          </p:cNvSpPr>
          <p:nvPr>
            <p:ph type="ctrTitle"/>
          </p:nvPr>
        </p:nvSpPr>
        <p:spPr/>
        <p:txBody>
          <a:bodyPr/>
          <a:lstStyle/>
          <a:p>
            <a:r>
              <a:rPr lang="en-US" dirty="0"/>
              <a:t>Project Implementation Software</a:t>
            </a:r>
          </a:p>
        </p:txBody>
      </p:sp>
      <p:pic>
        <p:nvPicPr>
          <p:cNvPr id="5" name="Picture 4" descr="A black text on a white background&#10;&#10;Description automatically generated">
            <a:extLst>
              <a:ext uri="{FF2B5EF4-FFF2-40B4-BE49-F238E27FC236}">
                <a16:creationId xmlns:a16="http://schemas.microsoft.com/office/drawing/2014/main" id="{A8CD748D-2767-FDF9-687E-8CDE187EA81B}"/>
              </a:ext>
            </a:extLst>
          </p:cNvPr>
          <p:cNvPicPr>
            <a:picLocks noChangeAspect="1"/>
          </p:cNvPicPr>
          <p:nvPr/>
        </p:nvPicPr>
        <p:blipFill>
          <a:blip/>
          <a:stretch>
            <a:fillRect/>
          </a:stretch>
        </p:blipFill>
        <p:spPr>
          <a:xfrm>
            <a:off x="302678" y="1133460"/>
            <a:ext cx="6269572" cy="676504"/>
          </a:xfrm>
          <a:prstGeom prst="rect">
            <a:avLst/>
          </a:prstGeom>
        </p:spPr>
      </p:pic>
      <p:sp>
        <p:nvSpPr>
          <p:cNvPr id="6" name="TextBox 5">
            <a:extLst>
              <a:ext uri="{FF2B5EF4-FFF2-40B4-BE49-F238E27FC236}">
                <a16:creationId xmlns:a16="http://schemas.microsoft.com/office/drawing/2014/main" id="{07B80401-C014-DBE9-90B7-AE066549DBE9}"/>
              </a:ext>
            </a:extLst>
          </p:cNvPr>
          <p:cNvSpPr txBox="1"/>
          <p:nvPr/>
        </p:nvSpPr>
        <p:spPr>
          <a:xfrm rot="10800000" flipH="1" flipV="1">
            <a:off x="8191500" y="1287046"/>
            <a:ext cx="4596819" cy="369332"/>
          </a:xfrm>
          <a:prstGeom prst="rect">
            <a:avLst/>
          </a:prstGeom>
          <a:noFill/>
        </p:spPr>
        <p:txBody>
          <a:bodyPr wrap="square" rtlCol="0">
            <a:spAutoFit/>
          </a:bodyPr>
          <a:lstStyle/>
          <a:p>
            <a:r>
              <a:rPr lang="en-US" dirty="0"/>
              <a:t>Gradient calculation</a:t>
            </a:r>
          </a:p>
        </p:txBody>
      </p:sp>
      <p:pic>
        <p:nvPicPr>
          <p:cNvPr id="9" name="Picture 8" descr="A screenshot of a computer program&#10;&#10;Description automatically generated">
            <a:extLst>
              <a:ext uri="{FF2B5EF4-FFF2-40B4-BE49-F238E27FC236}">
                <a16:creationId xmlns:a16="http://schemas.microsoft.com/office/drawing/2014/main" id="{DE72CC7D-D7AA-D10F-F724-E3058123806D}"/>
              </a:ext>
            </a:extLst>
          </p:cNvPr>
          <p:cNvPicPr>
            <a:picLocks noChangeAspect="1"/>
          </p:cNvPicPr>
          <p:nvPr/>
        </p:nvPicPr>
        <p:blipFill>
          <a:blip/>
          <a:stretch>
            <a:fillRect/>
          </a:stretch>
        </p:blipFill>
        <p:spPr>
          <a:xfrm>
            <a:off x="359225" y="2219107"/>
            <a:ext cx="6068272" cy="3124636"/>
          </a:xfrm>
          <a:prstGeom prst="rect">
            <a:avLst/>
          </a:prstGeom>
        </p:spPr>
      </p:pic>
      <p:sp>
        <p:nvSpPr>
          <p:cNvPr id="10" name="TextBox 9">
            <a:extLst>
              <a:ext uri="{FF2B5EF4-FFF2-40B4-BE49-F238E27FC236}">
                <a16:creationId xmlns:a16="http://schemas.microsoft.com/office/drawing/2014/main" id="{935BBBF3-5110-180A-EEE8-50B7DC11A9D5}"/>
              </a:ext>
            </a:extLst>
          </p:cNvPr>
          <p:cNvSpPr txBox="1"/>
          <p:nvPr/>
        </p:nvSpPr>
        <p:spPr>
          <a:xfrm rot="10800000" flipH="1" flipV="1">
            <a:off x="8061906" y="2870844"/>
            <a:ext cx="3091869" cy="369332"/>
          </a:xfrm>
          <a:prstGeom prst="rect">
            <a:avLst/>
          </a:prstGeom>
          <a:noFill/>
        </p:spPr>
        <p:txBody>
          <a:bodyPr wrap="square" rtlCol="0">
            <a:spAutoFit/>
          </a:bodyPr>
          <a:lstStyle/>
          <a:p>
            <a:r>
              <a:rPr lang="en-US" dirty="0"/>
              <a:t>Webcam frames acquisition</a:t>
            </a:r>
          </a:p>
        </p:txBody>
      </p:sp>
      <p:sp>
        <p:nvSpPr>
          <p:cNvPr id="11" name="Arrow: Right 10">
            <a:extLst>
              <a:ext uri="{FF2B5EF4-FFF2-40B4-BE49-F238E27FC236}">
                <a16:creationId xmlns:a16="http://schemas.microsoft.com/office/drawing/2014/main" id="{2BD916DC-B666-4C27-4390-525AB696FDEE}"/>
              </a:ext>
            </a:extLst>
          </p:cNvPr>
          <p:cNvSpPr/>
          <p:nvPr/>
        </p:nvSpPr>
        <p:spPr>
          <a:xfrm>
            <a:off x="6781800" y="1325652"/>
            <a:ext cx="1200150" cy="299806"/>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3A60656-439F-379E-A6BE-C16B75ED8C3E}"/>
              </a:ext>
            </a:extLst>
          </p:cNvPr>
          <p:cNvSpPr/>
          <p:nvPr/>
        </p:nvSpPr>
        <p:spPr>
          <a:xfrm>
            <a:off x="6781800" y="2915968"/>
            <a:ext cx="1200150" cy="299806"/>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1EBBA1FC-9A0E-72CF-973B-5F6510974E9D}"/>
              </a:ext>
            </a:extLst>
          </p:cNvPr>
          <p:cNvSpPr>
            <a:spLocks noGrp="1"/>
          </p:cNvSpPr>
          <p:nvPr>
            <p:ph type="dt" sz="half" idx="2"/>
          </p:nvPr>
        </p:nvSpPr>
        <p:spPr/>
        <p:txBody>
          <a:bodyPr/>
          <a:lstStyle/>
          <a:p>
            <a:fld id="{4789EFF9-0F5C-4875-98E5-B7EE5DC2A46D}" type="datetime1">
              <a:rPr lang="en-US" smtClean="0"/>
              <a:t>5/30/2025</a:t>
            </a:fld>
            <a:endParaRPr lang="en-US" dirty="0"/>
          </a:p>
        </p:txBody>
      </p:sp>
      <p:sp>
        <p:nvSpPr>
          <p:cNvPr id="3" name="Slide Number Placeholder 2">
            <a:extLst>
              <a:ext uri="{FF2B5EF4-FFF2-40B4-BE49-F238E27FC236}">
                <a16:creationId xmlns:a16="http://schemas.microsoft.com/office/drawing/2014/main" id="{F3813675-039D-24F6-EEFA-F28AE79BF192}"/>
              </a:ext>
            </a:extLst>
          </p:cNvPr>
          <p:cNvSpPr>
            <a:spLocks noGrp="1"/>
          </p:cNvSpPr>
          <p:nvPr>
            <p:ph type="sldNum" sz="quarter" idx="4"/>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2377353099"/>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30132FE3-3012-4A94-8F88-5D7E4793FE2B}" vid="{4E341614-A6DA-4A9E-88B3-59657520AD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cccf037-8ed4-40ca-9271-b1fc35b8324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FABBEB0ABCF34BB448E4A7C33FCD8A" ma:contentTypeVersion="16" ma:contentTypeDescription="Create a new document." ma:contentTypeScope="" ma:versionID="1c86c045266a0c9d64acb75ba535a0d0">
  <xsd:schema xmlns:xsd="http://www.w3.org/2001/XMLSchema" xmlns:xs="http://www.w3.org/2001/XMLSchema" xmlns:p="http://schemas.microsoft.com/office/2006/metadata/properties" xmlns:ns3="2cccf037-8ed4-40ca-9271-b1fc35b8324f" xmlns:ns4="e4bcbdd1-ea9b-46ea-b952-5d6328740c7c" targetNamespace="http://schemas.microsoft.com/office/2006/metadata/properties" ma:root="true" ma:fieldsID="47101b790af4324c4d10576695da10a8" ns3:_="" ns4:_="">
    <xsd:import namespace="2cccf037-8ed4-40ca-9271-b1fc35b8324f"/>
    <xsd:import namespace="e4bcbdd1-ea9b-46ea-b952-5d6328740c7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element ref="ns4:SharedWithUsers" minOccurs="0"/>
                <xsd:element ref="ns4:SharedWithDetails" minOccurs="0"/>
                <xsd:element ref="ns4:SharingHintHash" minOccurs="0"/>
                <xsd:element ref="ns3:MediaServiceObjectDetectorVersions" minOccurs="0"/>
                <xsd:element ref="ns3:MediaServiceLocatio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ccf037-8ed4-40ca-9271-b1fc35b832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4bcbdd1-ea9b-46ea-b952-5d6328740c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E44F01-7475-402E-BBAB-965C2591B785}">
  <ds:schemaRefs>
    <ds:schemaRef ds:uri="http://schemas.microsoft.com/sharepoint/v3/contenttype/forms"/>
  </ds:schemaRefs>
</ds:datastoreItem>
</file>

<file path=customXml/itemProps2.xml><?xml version="1.0" encoding="utf-8"?>
<ds:datastoreItem xmlns:ds="http://schemas.openxmlformats.org/officeDocument/2006/customXml" ds:itemID="{AC1005D7-96BF-4E69-AB1B-4EAB0FCC9319}">
  <ds:schemaRefs>
    <ds:schemaRef ds:uri="http://www.w3.org/XML/1998/namespace"/>
    <ds:schemaRef ds:uri="http://purl.org/dc/dcmitype/"/>
    <ds:schemaRef ds:uri="e4bcbdd1-ea9b-46ea-b952-5d6328740c7c"/>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2cccf037-8ed4-40ca-9271-b1fc35b8324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517C4C6-66FF-4F6D-9E29-C511F05D7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ccf037-8ed4-40ca-9271-b1fc35b8324f"/>
    <ds:schemaRef ds:uri="e4bcbdd1-ea9b-46ea-b952-5d6328740c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6186</TotalTime>
  <Words>1059</Words>
  <Application>Microsoft Office PowerPoint</Application>
  <PresentationFormat>Widescreen</PresentationFormat>
  <Paragraphs>142</Paragraphs>
  <Slides>20</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Acumin Pro </vt:lpstr>
      <vt:lpstr>Acumin Pro SemiCondensed</vt:lpstr>
      <vt:lpstr>Acumin Pro ExtraCondensed</vt:lpstr>
      <vt:lpstr>Acumin Pro</vt:lpstr>
      <vt:lpstr>Arial</vt:lpstr>
      <vt:lpstr>United Sans Rg Md</vt:lpstr>
      <vt:lpstr>Acumin Pro Semibold</vt:lpstr>
      <vt:lpstr>Acumin Pro Medium</vt:lpstr>
      <vt:lpstr>United Sans Cd Md</vt:lpstr>
      <vt:lpstr>Acumin Pro ExtraCondensed Smbd</vt:lpstr>
      <vt:lpstr>Wingdings</vt:lpstr>
      <vt:lpstr>Calibri</vt:lpstr>
      <vt:lpstr>Purdue1</vt:lpstr>
      <vt:lpstr>Advanced system on Chip (Soc)</vt:lpstr>
      <vt:lpstr>Project Concept</vt:lpstr>
      <vt:lpstr>Project Concept</vt:lpstr>
      <vt:lpstr>System Flow Diagram</vt:lpstr>
      <vt:lpstr>PowerPoint Presentation</vt:lpstr>
      <vt:lpstr>Block Diagram </vt:lpstr>
      <vt:lpstr>Flowchart</vt:lpstr>
      <vt:lpstr>Project Implementation Hardware</vt:lpstr>
      <vt:lpstr>Project Implementation Software</vt:lpstr>
      <vt:lpstr>Project Implementation Software</vt:lpstr>
      <vt:lpstr>Project Summary</vt:lpstr>
      <vt:lpstr>Time Comparison</vt:lpstr>
      <vt:lpstr>PowerPoint Presentation</vt:lpstr>
      <vt:lpstr>PowerPoint Presentation</vt:lpstr>
      <vt:lpstr>Software Output</vt:lpstr>
      <vt:lpstr>Monitor Output</vt:lpstr>
      <vt:lpstr>Conclusion</vt:lpstr>
      <vt:lpstr>Future Scope</vt:lpstr>
      <vt:lpstr>Challenges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Mariana</dc:creator>
  <cp:lastModifiedBy>Heranjal, Shivaum Shashikant</cp:lastModifiedBy>
  <cp:revision>14</cp:revision>
  <dcterms:created xsi:type="dcterms:W3CDTF">2023-04-10T22:13:26Z</dcterms:created>
  <dcterms:modified xsi:type="dcterms:W3CDTF">2025-05-30T23:56:59Z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0x010100BFFABBEB0ABCF34BB448E4A7C33FCD8A</vt:lpwstr>
  </property>
</Properties>
</file>