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comments/modernComment_101_0.xml" ContentType="application/vnd.ms-powerpoint.comments+xml"/>
  <Override PartName="/ppt/comments/modernComment_102_0.xml" ContentType="application/vnd.ms-powerpoint.comments+xml"/>
  <Override PartName="/ppt/comments/modernComment_104_0.xml" ContentType="application/vnd.ms-powerpoint.comments+xml"/>
  <Override PartName="/ppt/comments/modernComment_105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sldIdLst>
    <p:sldId id="256" r:id="rId12"/>
    <p:sldId id="257" r:id="rId13"/>
    <p:sldId id="263" r:id="rId14"/>
    <p:sldId id="262" r:id="rId15"/>
    <p:sldId id="264" r:id="rId16"/>
    <p:sldId id="258" r:id="rId17"/>
    <p:sldId id="259" r:id="rId18"/>
    <p:sldId id="260" r:id="rId19"/>
    <p:sldId id="265" r:id="rId20"/>
    <p:sldId id="267" r:id="rId21"/>
    <p:sldId id="266" r:id="rId22"/>
    <p:sldId id="261" r:id="rId23"/>
    <p:sldId id="268" r:id="rId2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19F914-BDDD-11D2-9693-E8D4B2EDCDF7}" name="nguyen dong" initials="nd" userId="33ca80313aee4c4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theme" Target="theme/theme1.xml"/></Relationships>
</file>

<file path=ppt/comments/modernComment_101_0.xml><?xml version="1.0" encoding="utf-8"?>
<p188:cmLst xmlns:a="http://schemas.openxmlformats.org/drawingml/2006/main" xmlns:r="http://schemas.openxmlformats.org/officeDocument/2006/relationships" xmlns:p188="http://schemas.microsoft.com/office/powerpoint/2018/8/main">
  <p188:cm id="{16B5F9EA-5AA9-48B1-B25A-BCE21EB87372}" authorId="{4B19F914-BDDD-11D2-9693-E8D4B2EDCDF7}" created="2025-06-06T21:04:35.407">
    <pc:sldMkLst xmlns:pc="http://schemas.microsoft.com/office/powerpoint/2013/main/command">
      <pc:docMk/>
      <pc:sldMk cId="0" sldId="257"/>
    </pc:sldMkLst>
    <p188:txBody>
      <a:bodyPr/>
      <a:lstStyle/>
      <a:p>
        <a:r>
          <a:rPr lang="vi-VN"/>
          <a:t>- Thêm về cách hoạt động, nguyên lý có thể sửa lỗi của mã tích chập trên kênh truyền (nói về khoảng cách hamming)
- Thêm về cách giải mã của mã Viterbi, nguyên lý hoạt động và cách thực hiện trên phần cứng, ứng dụng trong các loại truyền thông tin nào.</a:t>
        </a:r>
      </a:p>
    </p188:txBody>
  </p188:cm>
</p188:cmLst>
</file>

<file path=ppt/comments/modernComment_102_0.xml><?xml version="1.0" encoding="utf-8"?>
<p188:cmLst xmlns:a="http://schemas.openxmlformats.org/drawingml/2006/main" xmlns:r="http://schemas.openxmlformats.org/officeDocument/2006/relationships" xmlns:p188="http://schemas.microsoft.com/office/powerpoint/2018/8/main">
  <p188:cm id="{D2E18572-794A-478A-BB91-F62CF9B2D564}" authorId="{4B19F914-BDDD-11D2-9693-E8D4B2EDCDF7}" created="2025-06-06T21:05:49.415">
    <pc:sldMkLst xmlns:pc="http://schemas.microsoft.com/office/powerpoint/2013/main/command">
      <pc:docMk/>
      <pc:sldMk cId="0" sldId="258"/>
    </pc:sldMkLst>
    <p188:txBody>
      <a:bodyPr/>
      <a:lstStyle/>
      <a:p>
        <a:r>
          <a:rPr lang="vi-VN"/>
          <a:t>Nói về cách thực hiện kiểm chứng bộ mã hóa và giải mã đc thực hiện bằng ngôn ngữ C để kiểm chứng thuật toán.</a:t>
        </a:r>
      </a:p>
    </p188:txBody>
  </p188:cm>
</p188:cmLst>
</file>

<file path=ppt/comments/modernComment_104_0.xml><?xml version="1.0" encoding="utf-8"?>
<p188:cmLst xmlns:a="http://schemas.openxmlformats.org/drawingml/2006/main" xmlns:r="http://schemas.openxmlformats.org/officeDocument/2006/relationships" xmlns:p188="http://schemas.microsoft.com/office/powerpoint/2018/8/main">
  <p188:cm id="{E776EF60-EEC7-4162-9D91-0B932BF8865B}" authorId="{4B19F914-BDDD-11D2-9693-E8D4B2EDCDF7}" created="2025-06-06T21:07:26.790">
    <pc:sldMkLst xmlns:pc="http://schemas.microsoft.com/office/powerpoint/2013/main/command">
      <pc:docMk/>
      <pc:sldMk cId="0" sldId="260"/>
    </pc:sldMkLst>
    <p188:txBody>
      <a:bodyPr/>
      <a:lstStyle/>
      <a:p>
        <a:r>
          <a:rPr lang="vi-VN"/>
          <a:t>Nói về việc triển khai bằng phần cứng để có thể thực hiện được các bộ của bộ giải mã. Chủ yếu tập trung về phần block diagra, port table, and testbench (chủ yếu nói về cách test).</a:t>
        </a:r>
      </a:p>
    </p188:txBody>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6CD6F941-2E42-4F33-B57D-6FEF30A2C690}" authorId="{4B19F914-BDDD-11D2-9693-E8D4B2EDCDF7}" created="2025-06-06T21:09:51.698">
    <pc:sldMkLst xmlns:pc="http://schemas.microsoft.com/office/powerpoint/2013/main/command">
      <pc:docMk/>
      <pc:sldMk cId="0" sldId="261"/>
    </pc:sldMkLst>
    <p188:txBody>
      <a:bodyPr/>
      <a:lstStyle/>
      <a:p>
        <a:r>
          <a:rPr lang="vi-VN"/>
          <a:t>Các triển khai để thực hiện trên KIT để kiểm chứng hoạt động của bộ giải mã. Gồm 2 testcase chính là 0 và 1, 0 là về kiểm chứng bộ VD mô phỏng việc giải mã một chuỗi bit dư thừa nhận đc sau bộ thu và giải mã ra một chuỗi đã đc khôi phục. Testcase 1 nói về việc mô phỏng bộ Conv và Vd trên đường truyền khi truyền thông tin với giao thức là UART đơn giản ( 1 start, 8bit, 1stop, noparity)</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ptos"/>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07F4C6F2-5BB7-403A-B04B-C0C3F310C5DE}"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lstStyle/>
          <a:p>
            <a:r>
              <a:t>Footer</a:t>
            </a:r>
          </a:p>
        </p:txBody>
      </p:sp>
      <p:sp>
        <p:nvSpPr>
          <p:cNvPr id="3" name="PlaceHolder 2"/>
          <p:cNvSpPr>
            <a:spLocks noGrp="1"/>
          </p:cNvSpPr>
          <p:nvPr>
            <p:ph type="sldNum" idx="30"/>
          </p:nvPr>
        </p:nvSpPr>
        <p:spPr/>
        <p:txBody>
          <a:bodyPr/>
          <a:lstStyle/>
          <a:p>
            <a:fld id="{D5735274-6DB1-4F00-AD58-23EA31DE4D9E}" type="slidenum">
              <a:t>‹#›</a:t>
            </a:fld>
            <a:endParaRPr/>
          </a:p>
        </p:txBody>
      </p:sp>
      <p:sp>
        <p:nvSpPr>
          <p:cNvPr id="4" name="PlaceHolder 3"/>
          <p:cNvSpPr>
            <a:spLocks noGrp="1"/>
          </p:cNvSpPr>
          <p:nvPr>
            <p:ph type="dt" idx="28"/>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lstStyle/>
          <a:p>
            <a:r>
              <a:t>Footer</a:t>
            </a:r>
          </a:p>
        </p:txBody>
      </p:sp>
      <p:sp>
        <p:nvSpPr>
          <p:cNvPr id="3" name="PlaceHolder 2"/>
          <p:cNvSpPr>
            <a:spLocks noGrp="1"/>
          </p:cNvSpPr>
          <p:nvPr>
            <p:ph type="sldNum" idx="33"/>
          </p:nvPr>
        </p:nvSpPr>
        <p:spPr/>
        <p:txBody>
          <a:bodyPr/>
          <a:lstStyle/>
          <a:p>
            <a:fld id="{EACA8B4D-338A-40A3-B24D-0692A088A1CA}" type="slidenum">
              <a:t>‹#›</a:t>
            </a:fld>
            <a:endParaRPr/>
          </a:p>
        </p:txBody>
      </p:sp>
      <p:sp>
        <p:nvSpPr>
          <p:cNvPr id="4" name="PlaceHolder 3"/>
          <p:cNvSpPr>
            <a:spLocks noGrp="1"/>
          </p:cNvSpPr>
          <p:nvPr>
            <p:ph type="dt" idx="3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ABF0A214-112C-403C-B862-D748448989A6}"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8AC77364-A859-4245-AC1C-010F77CAC12D}"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ptos"/>
            </a:endParaRPr>
          </a:p>
        </p:txBody>
      </p:sp>
      <p:sp>
        <p:nvSpPr>
          <p:cNvPr id="2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ptos"/>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BA16FF2A-FC59-463B-9414-62F36D61F578}"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BA094085-0B24-4499-9591-9997189C88F5}"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ptos"/>
            </a:endParaRPr>
          </a:p>
        </p:txBody>
      </p:sp>
      <p:sp>
        <p:nvSpPr>
          <p:cNvPr id="3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ptos"/>
            </a:endParaRPr>
          </a:p>
        </p:txBody>
      </p:sp>
      <p:sp>
        <p:nvSpPr>
          <p:cNvPr id="3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ptos"/>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0C6D7CF9-2616-43FC-B983-22823E7D3E2E}" type="slidenum">
              <a:t>‹#›</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6DD59EEC-4661-4A67-A3E4-2C3310FAB253}"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ptos"/>
            </a:endParaRPr>
          </a:p>
        </p:txBody>
      </p:sp>
      <p:sp>
        <p:nvSpPr>
          <p:cNvPr id="3" name="PlaceHolder 2"/>
          <p:cNvSpPr>
            <a:spLocks noGrp="1"/>
          </p:cNvSpPr>
          <p:nvPr>
            <p:ph type="ftr" idx="23"/>
          </p:nvPr>
        </p:nvSpPr>
        <p:spPr/>
        <p:txBody>
          <a:bodyPr/>
          <a:lstStyle/>
          <a:p>
            <a:r>
              <a:t>Footer</a:t>
            </a:r>
          </a:p>
        </p:txBody>
      </p:sp>
      <p:sp>
        <p:nvSpPr>
          <p:cNvPr id="4" name="PlaceHolder 3"/>
          <p:cNvSpPr>
            <a:spLocks noGrp="1"/>
          </p:cNvSpPr>
          <p:nvPr>
            <p:ph type="sldNum" idx="24"/>
          </p:nvPr>
        </p:nvSpPr>
        <p:spPr/>
        <p:txBody>
          <a:bodyPr/>
          <a:lstStyle/>
          <a:p>
            <a:fld id="{78FA8A80-84BA-40BF-84B6-46E9D8227BFF}" type="slidenum">
              <a:t>‹#›</a:t>
            </a:fld>
            <a:endParaRPr/>
          </a:p>
        </p:txBody>
      </p:sp>
      <p:sp>
        <p:nvSpPr>
          <p:cNvPr id="5" name="PlaceHolder 4"/>
          <p:cNvSpPr>
            <a:spLocks noGrp="1"/>
          </p:cNvSpPr>
          <p:nvPr>
            <p:ph type="dt" idx="2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lstStyle/>
          <a:p>
            <a:r>
              <a:t>Footer</a:t>
            </a:r>
          </a:p>
        </p:txBody>
      </p:sp>
      <p:sp>
        <p:nvSpPr>
          <p:cNvPr id="3" name="PlaceHolder 2"/>
          <p:cNvSpPr>
            <a:spLocks noGrp="1"/>
          </p:cNvSpPr>
          <p:nvPr>
            <p:ph type="sldNum" idx="27"/>
          </p:nvPr>
        </p:nvSpPr>
        <p:spPr/>
        <p:txBody>
          <a:bodyPr/>
          <a:lstStyle/>
          <a:p>
            <a:fld id="{3579190F-50D4-481E-BD83-2DCF71182814}" type="slidenum">
              <a:t>‹#›</a:t>
            </a:fld>
            <a:endParaRPr/>
          </a:p>
        </p:txBody>
      </p:sp>
      <p:sp>
        <p:nvSpPr>
          <p:cNvPr id="4" name="PlaceHolder 3"/>
          <p:cNvSpPr>
            <a:spLocks noGrp="1"/>
          </p:cNvSpPr>
          <p:nvPr>
            <p:ph type="dt" idx="25"/>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91440" tIns="45720" rIns="91440" bIns="45720" anchor="b">
            <a:noAutofit/>
          </a:bodyPr>
          <a:lstStyle/>
          <a:p>
            <a:pPr indent="0" algn="ctr" defTabSz="914400">
              <a:lnSpc>
                <a:spcPct val="90000"/>
              </a:lnSpc>
              <a:buNone/>
            </a:pPr>
            <a:r>
              <a:rPr lang="en-US" sz="6000" b="0" strike="noStrike" spc="-1">
                <a:solidFill>
                  <a:schemeClr val="dk1"/>
                </a:solidFill>
                <a:latin typeface="Aptos Display"/>
              </a:rPr>
              <a:t>Click to edit Master title style</a:t>
            </a:r>
            <a:endParaRPr lang="en-US" sz="6000" b="0" strike="noStrike" spc="-1">
              <a:solidFill>
                <a:schemeClr val="dk1"/>
              </a:solidFill>
              <a:latin typeface="Aptos"/>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vi-VN" sz="1200" b="0" strike="noStrike" spc="-1">
                <a:solidFill>
                  <a:schemeClr val="dk1">
                    <a:tint val="82000"/>
                  </a:schemeClr>
                </a:solidFill>
                <a:latin typeface="Aptos"/>
              </a:defRPr>
            </a:lvl1pPr>
          </a:lstStyle>
          <a:p>
            <a:pPr indent="0" defTabSz="914400">
              <a:lnSpc>
                <a:spcPct val="100000"/>
              </a:lnSpc>
              <a:buNone/>
            </a:pPr>
            <a:r>
              <a:rPr lang="vi-VN"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vi-VN" sz="1200" b="0" strike="noStrike" spc="-1">
                <a:solidFill>
                  <a:schemeClr val="dk1">
                    <a:tint val="82000"/>
                  </a:schemeClr>
                </a:solidFill>
                <a:latin typeface="Aptos"/>
              </a:defRPr>
            </a:lvl1pPr>
          </a:lstStyle>
          <a:p>
            <a:pPr indent="0" algn="r" defTabSz="914400">
              <a:lnSpc>
                <a:spcPct val="100000"/>
              </a:lnSpc>
              <a:buNone/>
            </a:pPr>
            <a:fld id="{9E1B6A14-73CB-4B5D-B05E-8E3673D08EA4}" type="slidenum">
              <a:rPr lang="vi-VN"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ptos"/>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chemeClr val="dk1"/>
                </a:solidFill>
                <a:latin typeface="Aptos"/>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ptos"/>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ptos"/>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ptos"/>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ptos"/>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pto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tIns="45720" rIns="91440" bIns="45720" anchor="b">
            <a:noAutofit/>
          </a:bodyPr>
          <a:lstStyle/>
          <a:p>
            <a:pPr indent="0" defTabSz="914400">
              <a:lnSpc>
                <a:spcPct val="90000"/>
              </a:lnSpc>
              <a:buNone/>
            </a:pPr>
            <a:r>
              <a:rPr lang="en-US" sz="3200" b="0" strike="noStrike" spc="-1">
                <a:solidFill>
                  <a:schemeClr val="dk1"/>
                </a:solidFill>
                <a:latin typeface="Aptos Display"/>
              </a:rPr>
              <a:t>Click to edit Master title style</a:t>
            </a:r>
            <a:endParaRPr lang="en-US" sz="3200" b="0" strike="noStrike" spc="-1">
              <a:solidFill>
                <a:schemeClr val="dk1"/>
              </a:solidFill>
              <a:latin typeface="Aptos"/>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32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US" sz="28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US" sz="24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US" sz="20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US" sz="2000" b="0" strike="noStrike" spc="-1">
                <a:solidFill>
                  <a:schemeClr val="dk1"/>
                </a:solidFill>
                <a:latin typeface="Aptos"/>
              </a:rPr>
              <a:t>Fifth level</a:t>
            </a: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1600" b="0" strike="noStrike" spc="-1">
                <a:solidFill>
                  <a:schemeClr val="dk1"/>
                </a:solidFill>
                <a:latin typeface="Aptos"/>
              </a:rPr>
              <a:t>Click to edit Master text styles</a:t>
            </a: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vi-VN" sz="1200" b="0" strike="noStrike" spc="-1">
                <a:solidFill>
                  <a:schemeClr val="dk1">
                    <a:tint val="82000"/>
                  </a:schemeClr>
                </a:solidFill>
                <a:latin typeface="Aptos"/>
              </a:defRPr>
            </a:lvl1pPr>
          </a:lstStyle>
          <a:p>
            <a:pPr indent="0" defTabSz="914400">
              <a:lnSpc>
                <a:spcPct val="100000"/>
              </a:lnSpc>
              <a:buNone/>
            </a:pPr>
            <a:r>
              <a:rPr lang="vi-VN"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vi-VN" sz="1200" b="0" strike="noStrike" spc="-1">
                <a:solidFill>
                  <a:schemeClr val="dk1">
                    <a:tint val="82000"/>
                  </a:schemeClr>
                </a:solidFill>
                <a:latin typeface="Aptos"/>
              </a:defRPr>
            </a:lvl1pPr>
          </a:lstStyle>
          <a:p>
            <a:pPr indent="0" algn="r" defTabSz="914400">
              <a:lnSpc>
                <a:spcPct val="100000"/>
              </a:lnSpc>
              <a:buNone/>
            </a:pPr>
            <a:fld id="{DA40917D-5451-4054-A0EC-B257EC55EA49}" type="slidenum">
              <a:rPr lang="vi-VN"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tIns="45720" rIns="91440" bIns="45720" anchor="b">
            <a:noAutofit/>
          </a:bodyPr>
          <a:lstStyle/>
          <a:p>
            <a:pPr indent="0" defTabSz="914400">
              <a:lnSpc>
                <a:spcPct val="90000"/>
              </a:lnSpc>
              <a:buNone/>
            </a:pPr>
            <a:r>
              <a:rPr lang="en-US" sz="3200" b="0" strike="noStrike" spc="-1">
                <a:solidFill>
                  <a:schemeClr val="dk1"/>
                </a:solidFill>
                <a:latin typeface="Aptos Display"/>
              </a:rPr>
              <a:t>Click to edit Master title style</a:t>
            </a:r>
            <a:endParaRPr lang="en-US" sz="3200" b="0" strike="noStrike" spc="-1">
              <a:solidFill>
                <a:schemeClr val="dk1"/>
              </a:solidFill>
              <a:latin typeface="Aptos"/>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en-US" sz="3200" b="0" strike="noStrike" spc="-1">
                <a:solidFill>
                  <a:schemeClr val="dk1"/>
                </a:solidFill>
                <a:latin typeface="Aptos"/>
              </a:rPr>
              <a:t>Click to edit the outline text format</a:t>
            </a:r>
          </a:p>
          <a:p>
            <a:pPr marL="864000" lvl="1" indent="-324000">
              <a:lnSpc>
                <a:spcPct val="90000"/>
              </a:lnSpc>
              <a:spcBef>
                <a:spcPts val="1134"/>
              </a:spcBef>
              <a:buClr>
                <a:srgbClr val="000000"/>
              </a:buClr>
              <a:buSzPct val="75000"/>
              <a:buFont typeface="Symbol" charset="2"/>
              <a:buChar char=""/>
            </a:pPr>
            <a:r>
              <a:rPr lang="en-US" sz="3200" b="0" strike="noStrike" spc="-1">
                <a:solidFill>
                  <a:schemeClr val="dk1"/>
                </a:solidFill>
                <a:latin typeface="Aptos"/>
              </a:rPr>
              <a:t>Second Outline Level</a:t>
            </a:r>
          </a:p>
          <a:p>
            <a:pPr marL="1296000" lvl="2" indent="-288000">
              <a:lnSpc>
                <a:spcPct val="90000"/>
              </a:lnSpc>
              <a:spcBef>
                <a:spcPts val="850"/>
              </a:spcBef>
              <a:buClr>
                <a:srgbClr val="000000"/>
              </a:buClr>
              <a:buSzPct val="45000"/>
              <a:buFont typeface="Wingdings" charset="2"/>
              <a:buChar char=""/>
            </a:pPr>
            <a:r>
              <a:rPr lang="en-US" sz="3200" b="0" strike="noStrike" spc="-1">
                <a:solidFill>
                  <a:schemeClr val="dk1"/>
                </a:solidFill>
                <a:latin typeface="Aptos"/>
              </a:rPr>
              <a:t>Third Outline Level</a:t>
            </a:r>
          </a:p>
          <a:p>
            <a:pPr marL="1728000" lvl="3" indent="-216000">
              <a:lnSpc>
                <a:spcPct val="90000"/>
              </a:lnSpc>
              <a:spcBef>
                <a:spcPts val="567"/>
              </a:spcBef>
              <a:buClr>
                <a:srgbClr val="000000"/>
              </a:buClr>
              <a:buSzPct val="75000"/>
              <a:buFont typeface="Symbol" charset="2"/>
              <a:buChar char=""/>
            </a:pPr>
            <a:r>
              <a:rPr lang="en-US" sz="3200" b="0" strike="noStrike" spc="-1">
                <a:solidFill>
                  <a:schemeClr val="dk1"/>
                </a:solidFill>
                <a:latin typeface="Aptos"/>
              </a:rPr>
              <a:t>Fourth Outline Level</a:t>
            </a:r>
          </a:p>
          <a:p>
            <a:pPr marL="2160000" lvl="4" indent="-216000">
              <a:lnSpc>
                <a:spcPct val="90000"/>
              </a:lnSpc>
              <a:spcBef>
                <a:spcPts val="283"/>
              </a:spcBef>
              <a:buClr>
                <a:srgbClr val="000000"/>
              </a:buClr>
              <a:buSzPct val="45000"/>
              <a:buFont typeface="Wingdings" charset="2"/>
              <a:buChar char=""/>
            </a:pPr>
            <a:r>
              <a:rPr lang="en-US" sz="3200" b="0" strike="noStrike" spc="-1">
                <a:solidFill>
                  <a:schemeClr val="dk1"/>
                </a:solidFill>
                <a:latin typeface="Aptos"/>
              </a:rPr>
              <a:t>Fifth Outline Level</a:t>
            </a:r>
          </a:p>
          <a:p>
            <a:pPr marL="2592000" lvl="5" indent="-216000">
              <a:lnSpc>
                <a:spcPct val="90000"/>
              </a:lnSpc>
              <a:spcBef>
                <a:spcPts val="283"/>
              </a:spcBef>
              <a:buClr>
                <a:srgbClr val="000000"/>
              </a:buClr>
              <a:buSzPct val="45000"/>
              <a:buFont typeface="Wingdings" charset="2"/>
              <a:buChar char=""/>
            </a:pPr>
            <a:r>
              <a:rPr lang="en-US" sz="3200" b="0" strike="noStrike" spc="-1">
                <a:solidFill>
                  <a:schemeClr val="dk1"/>
                </a:solidFill>
                <a:latin typeface="Aptos"/>
              </a:rPr>
              <a:t>Sixth Outline Level</a:t>
            </a:r>
          </a:p>
          <a:p>
            <a:pPr marL="3024000" lvl="6" indent="-216000">
              <a:lnSpc>
                <a:spcPct val="90000"/>
              </a:lnSpc>
              <a:spcBef>
                <a:spcPts val="283"/>
              </a:spcBef>
              <a:buClr>
                <a:srgbClr val="000000"/>
              </a:buClr>
              <a:buSzPct val="45000"/>
              <a:buFont typeface="Wingdings" charset="2"/>
              <a:buChar char=""/>
            </a:pPr>
            <a:r>
              <a:rPr lang="en-US" sz="3200" b="0" strike="noStrike" spc="-1">
                <a:solidFill>
                  <a:schemeClr val="dk1"/>
                </a:solidFill>
                <a:latin typeface="Aptos"/>
              </a:rPr>
              <a:t>Seventh Outline Level</a:t>
            </a: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1600" b="0" strike="noStrike" spc="-1">
                <a:solidFill>
                  <a:schemeClr val="dk1"/>
                </a:solidFill>
                <a:latin typeface="Aptos"/>
              </a:rPr>
              <a:t>Click to edit Master text styles</a:t>
            </a: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vi-VN" sz="1200" b="0" strike="noStrike" spc="-1">
                <a:solidFill>
                  <a:schemeClr val="dk1">
                    <a:tint val="82000"/>
                  </a:schemeClr>
                </a:solidFill>
                <a:latin typeface="Aptos"/>
              </a:defRPr>
            </a:lvl1pPr>
          </a:lstStyle>
          <a:p>
            <a:pPr indent="0" defTabSz="914400">
              <a:lnSpc>
                <a:spcPct val="100000"/>
              </a:lnSpc>
              <a:buNone/>
            </a:pPr>
            <a:r>
              <a:rPr lang="vi-VN"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vi-VN" sz="1200" b="0" strike="noStrike" spc="-1">
                <a:solidFill>
                  <a:schemeClr val="dk1">
                    <a:tint val="82000"/>
                  </a:schemeClr>
                </a:solidFill>
                <a:latin typeface="Aptos"/>
              </a:defRPr>
            </a:lvl1pPr>
          </a:lstStyle>
          <a:p>
            <a:pPr indent="0" algn="r" defTabSz="914400">
              <a:lnSpc>
                <a:spcPct val="100000"/>
              </a:lnSpc>
              <a:buNone/>
            </a:pPr>
            <a:fld id="{D75F92CC-C19F-419E-B882-1697DDA381D2}" type="slidenum">
              <a:rPr lang="vi-VN"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0" strike="noStrike" spc="-1">
                <a:solidFill>
                  <a:schemeClr val="dk1"/>
                </a:solidFill>
                <a:latin typeface="Aptos Display"/>
              </a:rPr>
              <a:t>Click to edit Master title style</a:t>
            </a:r>
            <a:endParaRPr lang="en-US" sz="4400" b="0" strike="noStrike" spc="-1">
              <a:solidFill>
                <a:schemeClr val="dk1"/>
              </a:solidFill>
              <a:latin typeface="Aptos"/>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vert="eaVert"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Aptos"/>
              </a:rPr>
              <a:t>Fifth level</a:t>
            </a: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vi-VN" sz="1200" b="0" strike="noStrike" spc="-1">
                <a:solidFill>
                  <a:schemeClr val="dk1">
                    <a:tint val="82000"/>
                  </a:schemeClr>
                </a:solidFill>
                <a:latin typeface="Aptos"/>
              </a:defRPr>
            </a:lvl1pPr>
          </a:lstStyle>
          <a:p>
            <a:pPr indent="0" defTabSz="914400">
              <a:lnSpc>
                <a:spcPct val="100000"/>
              </a:lnSpc>
              <a:buNone/>
            </a:pPr>
            <a:r>
              <a:rPr lang="vi-VN"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vi-VN" sz="1200" b="0" strike="noStrike" spc="-1">
                <a:solidFill>
                  <a:schemeClr val="dk1">
                    <a:tint val="82000"/>
                  </a:schemeClr>
                </a:solidFill>
                <a:latin typeface="Aptos"/>
              </a:defRPr>
            </a:lvl1pPr>
          </a:lstStyle>
          <a:p>
            <a:pPr indent="0" algn="r" defTabSz="914400">
              <a:lnSpc>
                <a:spcPct val="100000"/>
              </a:lnSpc>
              <a:buNone/>
            </a:pPr>
            <a:fld id="{12C63AC6-E392-4FA3-8FD7-19C9F87F7CB2}" type="slidenum">
              <a:rPr lang="vi-VN"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vert="eaVert" lIns="91440" tIns="45720" rIns="91440" bIns="45720" anchor="ctr">
            <a:noAutofit/>
          </a:bodyPr>
          <a:lstStyle/>
          <a:p>
            <a:pPr indent="0" defTabSz="914400">
              <a:lnSpc>
                <a:spcPct val="90000"/>
              </a:lnSpc>
              <a:buNone/>
            </a:pPr>
            <a:r>
              <a:rPr lang="en-US" sz="4400" b="0" strike="noStrike" spc="-1">
                <a:solidFill>
                  <a:schemeClr val="dk1"/>
                </a:solidFill>
                <a:latin typeface="Aptos Display"/>
              </a:rPr>
              <a:t>Click to edit Master title style</a:t>
            </a:r>
            <a:endParaRPr lang="en-US" sz="4400" b="0" strike="noStrike" spc="-1">
              <a:solidFill>
                <a:schemeClr val="dk1"/>
              </a:solidFill>
              <a:latin typeface="Aptos"/>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vert="eaVert"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Aptos"/>
              </a:rPr>
              <a:t>Fifth level</a:t>
            </a: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vi-VN" sz="1200" b="0" strike="noStrike" spc="-1">
                <a:solidFill>
                  <a:schemeClr val="dk1">
                    <a:tint val="82000"/>
                  </a:schemeClr>
                </a:solidFill>
                <a:latin typeface="Aptos"/>
              </a:defRPr>
            </a:lvl1pPr>
          </a:lstStyle>
          <a:p>
            <a:pPr indent="0" defTabSz="914400">
              <a:lnSpc>
                <a:spcPct val="100000"/>
              </a:lnSpc>
              <a:buNone/>
            </a:pPr>
            <a:r>
              <a:rPr lang="vi-VN"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vi-VN" sz="1200" b="0" strike="noStrike" spc="-1">
                <a:solidFill>
                  <a:schemeClr val="dk1">
                    <a:tint val="82000"/>
                  </a:schemeClr>
                </a:solidFill>
                <a:latin typeface="Aptos"/>
              </a:defRPr>
            </a:lvl1pPr>
          </a:lstStyle>
          <a:p>
            <a:pPr indent="0" algn="r" defTabSz="914400">
              <a:lnSpc>
                <a:spcPct val="100000"/>
              </a:lnSpc>
              <a:buNone/>
            </a:pPr>
            <a:fld id="{DD111EB2-6AE5-4EAF-9ADD-BDFEFEB3E5A1}" type="slidenum">
              <a:rPr lang="vi-VN"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0" strike="noStrike" spc="-1">
                <a:solidFill>
                  <a:schemeClr val="dk1"/>
                </a:solidFill>
                <a:latin typeface="Aptos Display"/>
              </a:rPr>
              <a:t>Click to edit Master title style</a:t>
            </a:r>
            <a:endParaRPr lang="en-US" sz="4400" b="0" strike="noStrike" spc="-1">
              <a:solidFill>
                <a:schemeClr val="dk1"/>
              </a:solidFill>
              <a:latin typeface="Aptos"/>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Aptos"/>
              </a:rPr>
              <a:t>Fifth level</a:t>
            </a: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vi-VN" sz="1200" b="0" strike="noStrike" spc="-1">
                <a:solidFill>
                  <a:schemeClr val="dk1">
                    <a:tint val="82000"/>
                  </a:schemeClr>
                </a:solidFill>
                <a:latin typeface="Aptos"/>
              </a:defRPr>
            </a:lvl1pPr>
          </a:lstStyle>
          <a:p>
            <a:pPr indent="0" defTabSz="914400">
              <a:lnSpc>
                <a:spcPct val="100000"/>
              </a:lnSpc>
              <a:buNone/>
            </a:pPr>
            <a:r>
              <a:rPr lang="vi-VN"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vi-VN" sz="1200" b="0" strike="noStrike" spc="-1">
                <a:solidFill>
                  <a:schemeClr val="dk1">
                    <a:tint val="82000"/>
                  </a:schemeClr>
                </a:solidFill>
                <a:latin typeface="Aptos"/>
              </a:defRPr>
            </a:lvl1pPr>
          </a:lstStyle>
          <a:p>
            <a:pPr indent="0" algn="r" defTabSz="914400">
              <a:lnSpc>
                <a:spcPct val="100000"/>
              </a:lnSpc>
              <a:buNone/>
            </a:pPr>
            <a:fld id="{D4A0A073-AE71-4233-96FF-EDE874D1FC81}" type="slidenum">
              <a:rPr lang="vi-VN"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tIns="45720" rIns="91440" bIns="45720" anchor="b">
            <a:noAutofit/>
          </a:bodyPr>
          <a:lstStyle/>
          <a:p>
            <a:pPr indent="0" defTabSz="914400">
              <a:lnSpc>
                <a:spcPct val="90000"/>
              </a:lnSpc>
              <a:buNone/>
            </a:pPr>
            <a:r>
              <a:rPr lang="en-US" sz="6000" b="0" strike="noStrike" spc="-1">
                <a:solidFill>
                  <a:schemeClr val="dk1"/>
                </a:solidFill>
                <a:latin typeface="Aptos Display"/>
              </a:rPr>
              <a:t>Click to edit Master title style</a:t>
            </a:r>
            <a:endParaRPr lang="en-US" sz="6000" b="0" strike="noStrike" spc="-1">
              <a:solidFill>
                <a:schemeClr val="dk1"/>
              </a:solidFill>
              <a:latin typeface="Aptos"/>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2400" b="0" strike="noStrike" spc="-1">
                <a:solidFill>
                  <a:schemeClr val="dk1">
                    <a:tint val="82000"/>
                  </a:schemeClr>
                </a:solidFill>
                <a:latin typeface="Aptos"/>
              </a:rPr>
              <a:t>Click to edit Master text styles</a:t>
            </a:r>
            <a:endParaRPr lang="en-US" sz="2400" b="0" strike="noStrike" spc="-1">
              <a:solidFill>
                <a:schemeClr val="dk1"/>
              </a:solidFill>
              <a:latin typeface="Aptos"/>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vi-VN" sz="1200" b="0" strike="noStrike" spc="-1">
                <a:solidFill>
                  <a:schemeClr val="dk1">
                    <a:tint val="82000"/>
                  </a:schemeClr>
                </a:solidFill>
                <a:latin typeface="Aptos"/>
              </a:defRPr>
            </a:lvl1pPr>
          </a:lstStyle>
          <a:p>
            <a:pPr indent="0" defTabSz="914400">
              <a:lnSpc>
                <a:spcPct val="100000"/>
              </a:lnSpc>
              <a:buNone/>
            </a:pPr>
            <a:r>
              <a:rPr lang="vi-VN"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vi-VN" sz="1200" b="0" strike="noStrike" spc="-1">
                <a:solidFill>
                  <a:schemeClr val="dk1">
                    <a:tint val="82000"/>
                  </a:schemeClr>
                </a:solidFill>
                <a:latin typeface="Aptos"/>
              </a:defRPr>
            </a:lvl1pPr>
          </a:lstStyle>
          <a:p>
            <a:pPr indent="0" algn="r" defTabSz="914400">
              <a:lnSpc>
                <a:spcPct val="100000"/>
              </a:lnSpc>
              <a:buNone/>
            </a:pPr>
            <a:fld id="{37A8258A-5A7A-4E55-91AC-0D076997EE3A}" type="slidenum">
              <a:rPr lang="vi-VN"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0" strike="noStrike" spc="-1">
                <a:solidFill>
                  <a:schemeClr val="dk1"/>
                </a:solidFill>
                <a:latin typeface="Aptos Display"/>
              </a:rPr>
              <a:t>Click to edit Master title style</a:t>
            </a:r>
            <a:endParaRPr lang="en-US" sz="4400" b="0" strike="noStrike" spc="-1">
              <a:solidFill>
                <a:schemeClr val="dk1"/>
              </a:solidFill>
              <a:latin typeface="Aptos"/>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Aptos"/>
              </a:rPr>
              <a:t>Fifth level</a:t>
            </a: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Aptos"/>
              </a:rPr>
              <a:t>Fifth level</a:t>
            </a: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vi-VN" sz="1200" b="0" strike="noStrike" spc="-1">
                <a:solidFill>
                  <a:schemeClr val="dk1">
                    <a:tint val="82000"/>
                  </a:schemeClr>
                </a:solidFill>
                <a:latin typeface="Aptos"/>
              </a:defRPr>
            </a:lvl1pPr>
          </a:lstStyle>
          <a:p>
            <a:pPr indent="0" defTabSz="914400">
              <a:lnSpc>
                <a:spcPct val="100000"/>
              </a:lnSpc>
              <a:buNone/>
            </a:pPr>
            <a:r>
              <a:rPr lang="vi-VN"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vi-VN" sz="1200" b="0" strike="noStrike" spc="-1">
                <a:solidFill>
                  <a:schemeClr val="dk1">
                    <a:tint val="82000"/>
                  </a:schemeClr>
                </a:solidFill>
                <a:latin typeface="Aptos"/>
              </a:defRPr>
            </a:lvl1pPr>
          </a:lstStyle>
          <a:p>
            <a:pPr indent="0" algn="r" defTabSz="914400">
              <a:lnSpc>
                <a:spcPct val="100000"/>
              </a:lnSpc>
              <a:buNone/>
            </a:pPr>
            <a:fld id="{156BC310-F0E0-46F1-BA89-EB6083699232}" type="slidenum">
              <a:rPr lang="vi-VN"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0" strike="noStrike" spc="-1">
                <a:solidFill>
                  <a:schemeClr val="dk1"/>
                </a:solidFill>
                <a:latin typeface="Aptos Display"/>
              </a:rPr>
              <a:t>Click to edit Master title style</a:t>
            </a:r>
            <a:endParaRPr lang="en-US" sz="4400" b="0" strike="noStrike" spc="-1">
              <a:solidFill>
                <a:schemeClr val="dk1"/>
              </a:solidFill>
              <a:latin typeface="Aptos"/>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strike="noStrike" spc="-1">
                <a:solidFill>
                  <a:schemeClr val="dk1"/>
                </a:solidFill>
                <a:latin typeface="Aptos"/>
              </a:rPr>
              <a:t>Click to edit Master text styles</a:t>
            </a:r>
            <a:endParaRPr lang="en-US" sz="2400" b="0" strike="noStrike" spc="-1">
              <a:solidFill>
                <a:schemeClr val="dk1"/>
              </a:solidFill>
              <a:latin typeface="Aptos"/>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Aptos"/>
              </a:rPr>
              <a:t>Fifth level</a:t>
            </a: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strike="noStrike" spc="-1">
                <a:solidFill>
                  <a:schemeClr val="dk1"/>
                </a:solidFill>
                <a:latin typeface="Aptos"/>
              </a:rPr>
              <a:t>Click to edit Master text styles</a:t>
            </a:r>
            <a:endParaRPr lang="en-US" sz="2400" b="0" strike="noStrike" spc="-1">
              <a:solidFill>
                <a:schemeClr val="dk1"/>
              </a:solidFill>
              <a:latin typeface="Aptos"/>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Aptos"/>
              </a:rPr>
              <a:t>Fifth level</a:t>
            </a: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vi-VN" sz="1200" b="0" strike="noStrike" spc="-1">
                <a:solidFill>
                  <a:schemeClr val="dk1">
                    <a:tint val="82000"/>
                  </a:schemeClr>
                </a:solidFill>
                <a:latin typeface="Aptos"/>
              </a:defRPr>
            </a:lvl1pPr>
          </a:lstStyle>
          <a:p>
            <a:pPr indent="0" defTabSz="914400">
              <a:lnSpc>
                <a:spcPct val="100000"/>
              </a:lnSpc>
              <a:buNone/>
            </a:pPr>
            <a:r>
              <a:rPr lang="vi-VN"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vi-VN" sz="1200" b="0" strike="noStrike" spc="-1">
                <a:solidFill>
                  <a:schemeClr val="dk1">
                    <a:tint val="82000"/>
                  </a:schemeClr>
                </a:solidFill>
                <a:latin typeface="Aptos"/>
              </a:defRPr>
            </a:lvl1pPr>
          </a:lstStyle>
          <a:p>
            <a:pPr indent="0" algn="r" defTabSz="914400">
              <a:lnSpc>
                <a:spcPct val="100000"/>
              </a:lnSpc>
              <a:buNone/>
            </a:pPr>
            <a:fld id="{7D022C38-21D9-4643-BD7E-96D7CDFC4D98}" type="slidenum">
              <a:rPr lang="vi-VN"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0" strike="noStrike" spc="-1">
                <a:solidFill>
                  <a:schemeClr val="dk1"/>
                </a:solidFill>
                <a:latin typeface="Aptos Display"/>
              </a:rPr>
              <a:t>Click to edit Master title style</a:t>
            </a:r>
            <a:endParaRPr lang="en-US" sz="4400" b="0" strike="noStrike" spc="-1">
              <a:solidFill>
                <a:schemeClr val="dk1"/>
              </a:solidFill>
              <a:latin typeface="Aptos"/>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vi-VN" sz="1200" b="0" strike="noStrike" spc="-1">
                <a:solidFill>
                  <a:schemeClr val="dk1">
                    <a:tint val="82000"/>
                  </a:schemeClr>
                </a:solidFill>
                <a:latin typeface="Aptos"/>
              </a:defRPr>
            </a:lvl1pPr>
          </a:lstStyle>
          <a:p>
            <a:pPr indent="0" defTabSz="914400">
              <a:lnSpc>
                <a:spcPct val="100000"/>
              </a:lnSpc>
              <a:buNone/>
            </a:pPr>
            <a:r>
              <a:rPr lang="vi-VN"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vi-VN" sz="1200" b="0" strike="noStrike" spc="-1">
                <a:solidFill>
                  <a:schemeClr val="dk1">
                    <a:tint val="82000"/>
                  </a:schemeClr>
                </a:solidFill>
                <a:latin typeface="Aptos"/>
              </a:defRPr>
            </a:lvl1pPr>
          </a:lstStyle>
          <a:p>
            <a:pPr indent="0" algn="r" defTabSz="914400">
              <a:lnSpc>
                <a:spcPct val="100000"/>
              </a:lnSpc>
              <a:buNone/>
            </a:pPr>
            <a:fld id="{738AD3B8-BA86-4BD8-A6F7-828FE6A01EE0}" type="slidenum">
              <a:rPr lang="vi-VN"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vi-VN" sz="1200" b="0" strike="noStrike" spc="-1">
                <a:solidFill>
                  <a:schemeClr val="dk1">
                    <a:tint val="82000"/>
                  </a:schemeClr>
                </a:solidFill>
                <a:latin typeface="Aptos"/>
              </a:defRPr>
            </a:lvl1pPr>
          </a:lstStyle>
          <a:p>
            <a:pPr indent="0" defTabSz="914400">
              <a:lnSpc>
                <a:spcPct val="100000"/>
              </a:lnSpc>
              <a:buNone/>
            </a:pPr>
            <a:r>
              <a:rPr lang="vi-VN"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vi-VN" sz="1200" b="0" strike="noStrike" spc="-1">
                <a:solidFill>
                  <a:schemeClr val="dk1">
                    <a:tint val="82000"/>
                  </a:schemeClr>
                </a:solidFill>
                <a:latin typeface="Aptos"/>
              </a:defRPr>
            </a:lvl1pPr>
          </a:lstStyle>
          <a:p>
            <a:pPr indent="0" algn="r" defTabSz="914400">
              <a:lnSpc>
                <a:spcPct val="100000"/>
              </a:lnSpc>
              <a:buNone/>
            </a:pPr>
            <a:fld id="{5BE68219-0F44-4A45-AE52-D9E63C1FF00B}" type="slidenum">
              <a:rPr lang="vi-VN"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5_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1_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2_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4_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3"/>
          <p:cNvSpPr/>
          <p:nvPr/>
        </p:nvSpPr>
        <p:spPr>
          <a:xfrm>
            <a:off x="2533680" y="465120"/>
            <a:ext cx="7124400" cy="2040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3200" b="0" strike="noStrike" spc="-1">
                <a:solidFill>
                  <a:schemeClr val="dk1"/>
                </a:solidFill>
                <a:latin typeface="Times New Roman"/>
              </a:rPr>
              <a:t>ĐẠI HỌC QUỐC GIA TP.HỒ CHÍ MINH</a:t>
            </a:r>
            <a:endParaRPr lang="en-US" sz="3200" b="0" strike="noStrike" spc="-1">
              <a:solidFill>
                <a:srgbClr val="000000"/>
              </a:solidFill>
              <a:latin typeface="Arial"/>
            </a:endParaRPr>
          </a:p>
          <a:p>
            <a:pPr algn="ctr" defTabSz="914400">
              <a:lnSpc>
                <a:spcPct val="100000"/>
              </a:lnSpc>
            </a:pPr>
            <a:r>
              <a:rPr lang="en-US" sz="3200" b="0" strike="noStrike" spc="-1">
                <a:solidFill>
                  <a:schemeClr val="dk1"/>
                </a:solidFill>
                <a:latin typeface="Times New Roman"/>
              </a:rPr>
              <a:t>TRƯỜNG ĐẠI HỌC BÁCH KHOA</a:t>
            </a:r>
            <a:endParaRPr lang="en-US" sz="3200" b="0" strike="noStrike" spc="-1">
              <a:solidFill>
                <a:srgbClr val="000000"/>
              </a:solidFill>
              <a:latin typeface="Arial"/>
            </a:endParaRPr>
          </a:p>
          <a:p>
            <a:pPr algn="ctr" defTabSz="914400">
              <a:lnSpc>
                <a:spcPct val="100000"/>
              </a:lnSpc>
            </a:pPr>
            <a:r>
              <a:rPr lang="en-US" sz="3200" b="0" strike="noStrike" spc="-1">
                <a:solidFill>
                  <a:schemeClr val="dk1"/>
                </a:solidFill>
                <a:latin typeface="Times New Roman"/>
              </a:rPr>
              <a:t>KHOA ĐIỆN – ĐIỆN TỬ</a:t>
            </a:r>
            <a:endParaRPr lang="en-US" sz="3200" b="0" strike="noStrike" spc="-1">
              <a:solidFill>
                <a:srgbClr val="000000"/>
              </a:solidFill>
              <a:latin typeface="Arial"/>
            </a:endParaRPr>
          </a:p>
          <a:p>
            <a:pPr algn="ctr" defTabSz="914400">
              <a:lnSpc>
                <a:spcPct val="100000"/>
              </a:lnSpc>
            </a:pPr>
            <a:r>
              <a:rPr lang="en-US" sz="3200" b="0" strike="noStrike" spc="-1">
                <a:solidFill>
                  <a:schemeClr val="dk1"/>
                </a:solidFill>
                <a:latin typeface="Times New Roman"/>
              </a:rPr>
              <a:t>BỘ MÔN KỸ THUẬT ĐIỆN TỬ</a:t>
            </a:r>
            <a:endParaRPr lang="en-US" sz="3200" b="0" strike="noStrike" spc="-1">
              <a:solidFill>
                <a:srgbClr val="000000"/>
              </a:solidFill>
              <a:latin typeface="Arial"/>
            </a:endParaRPr>
          </a:p>
        </p:txBody>
      </p:sp>
      <p:pic>
        <p:nvPicPr>
          <p:cNvPr id="67" name="Picture 5" descr="A blue and white logo&#10;&#10;AI-generated content may be incorrect."/>
          <p:cNvPicPr/>
          <p:nvPr/>
        </p:nvPicPr>
        <p:blipFill>
          <a:blip r:embed="rId2"/>
          <a:stretch/>
        </p:blipFill>
        <p:spPr>
          <a:xfrm>
            <a:off x="9483840" y="327960"/>
            <a:ext cx="2166840" cy="2199240"/>
          </a:xfrm>
          <a:prstGeom prst="rect">
            <a:avLst/>
          </a:prstGeom>
          <a:ln w="0">
            <a:noFill/>
          </a:ln>
        </p:spPr>
      </p:pic>
      <p:sp>
        <p:nvSpPr>
          <p:cNvPr id="68" name="TextBox 6"/>
          <p:cNvSpPr/>
          <p:nvPr/>
        </p:nvSpPr>
        <p:spPr>
          <a:xfrm>
            <a:off x="1803600" y="2783160"/>
            <a:ext cx="8584560" cy="1248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en-US" sz="2800" b="0" strike="noStrike" spc="-1">
                <a:solidFill>
                  <a:schemeClr val="dk1">
                    <a:lumMod val="95000"/>
                    <a:lumOff val="5000"/>
                  </a:schemeClr>
                </a:solidFill>
                <a:latin typeface="Times New Roman"/>
              </a:rPr>
              <a:t>ĐỒ ÁN 1 </a:t>
            </a:r>
            <a:endParaRPr lang="en-US" sz="2800" b="0" strike="noStrike" spc="-1">
              <a:solidFill>
                <a:srgbClr val="000000"/>
              </a:solidFill>
              <a:latin typeface="Arial"/>
            </a:endParaRPr>
          </a:p>
          <a:p>
            <a:pPr algn="ctr" defTabSz="914400">
              <a:lnSpc>
                <a:spcPct val="100000"/>
              </a:lnSpc>
            </a:pPr>
            <a:r>
              <a:rPr lang="en-US" sz="2400" b="0" strike="noStrike" spc="-1">
                <a:solidFill>
                  <a:schemeClr val="dk1">
                    <a:lumMod val="95000"/>
                    <a:lumOff val="5000"/>
                  </a:schemeClr>
                </a:solidFill>
                <a:latin typeface="Times New Roman"/>
              </a:rPr>
              <a:t>Design of a Power-Efficient Viterbi Encoding and Decoding Architecture on FPGA: From Theory to Practical Application</a:t>
            </a:r>
            <a:endParaRPr lang="en-US" sz="2400" b="0" strike="noStrike" spc="-1">
              <a:solidFill>
                <a:srgbClr val="000000"/>
              </a:solidFill>
              <a:latin typeface="Arial"/>
            </a:endParaRPr>
          </a:p>
        </p:txBody>
      </p:sp>
      <p:sp>
        <p:nvSpPr>
          <p:cNvPr id="69" name="TextBox 7"/>
          <p:cNvSpPr/>
          <p:nvPr/>
        </p:nvSpPr>
        <p:spPr>
          <a:xfrm>
            <a:off x="6549120" y="4526640"/>
            <a:ext cx="464616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US" sz="2400" b="0" strike="noStrike" spc="-1">
                <a:solidFill>
                  <a:schemeClr val="dk1"/>
                </a:solidFill>
                <a:latin typeface="Times New Roman"/>
              </a:rPr>
              <a:t>GVHD: Nguyễn Trung Hiếu</a:t>
            </a:r>
            <a:endParaRPr lang="en-US" sz="2400" b="0" strike="noStrike" spc="-1">
              <a:solidFill>
                <a:srgbClr val="000000"/>
              </a:solidFill>
              <a:latin typeface="Arial"/>
            </a:endParaRPr>
          </a:p>
          <a:p>
            <a:pPr algn="just" defTabSz="914400">
              <a:lnSpc>
                <a:spcPct val="100000"/>
              </a:lnSpc>
            </a:pPr>
            <a:r>
              <a:rPr lang="en-US" sz="2400" b="0" strike="noStrike" spc="-1">
                <a:solidFill>
                  <a:schemeClr val="dk1"/>
                </a:solidFill>
                <a:latin typeface="Times New Roman"/>
              </a:rPr>
              <a:t>SVTH: Nguyễn Đại Đồng</a:t>
            </a:r>
            <a:endParaRPr lang="en-US" sz="2400" b="0" strike="noStrike" spc="-1">
              <a:solidFill>
                <a:srgbClr val="000000"/>
              </a:solidFill>
              <a:latin typeface="Arial"/>
            </a:endParaRPr>
          </a:p>
          <a:p>
            <a:pPr algn="just" defTabSz="914400">
              <a:lnSpc>
                <a:spcPct val="100000"/>
              </a:lnSpc>
            </a:pPr>
            <a:r>
              <a:rPr lang="en-US" sz="2400" b="0" strike="noStrike" spc="-1">
                <a:solidFill>
                  <a:schemeClr val="dk1"/>
                </a:solidFill>
                <a:latin typeface="Times New Roman"/>
              </a:rPr>
              <a:t>MSSV: 2210780</a:t>
            </a:r>
            <a:endParaRPr lang="en-US" sz="2400" b="0" strike="noStrike" spc="-1">
              <a:solidFill>
                <a:srgbClr val="000000"/>
              </a:solidFill>
              <a:latin typeface="Arial"/>
            </a:endParaRPr>
          </a:p>
        </p:txBody>
      </p:sp>
      <p:sp>
        <p:nvSpPr>
          <p:cNvPr id="70" name="TextBox 8"/>
          <p:cNvSpPr/>
          <p:nvPr/>
        </p:nvSpPr>
        <p:spPr>
          <a:xfrm>
            <a:off x="3319560" y="6208200"/>
            <a:ext cx="5552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US" sz="1800" b="0" strike="noStrike" spc="-1">
                <a:solidFill>
                  <a:schemeClr val="accent1"/>
                </a:solidFill>
                <a:latin typeface="Times New Roman"/>
              </a:rPr>
              <a:t>Tp.Hồ Chí Mính, ngày 6 tháng 6 năm 2025</a:t>
            </a:r>
            <a:endParaRPr lang="en-US" sz="18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BC127-5A5D-77CD-1C62-E22CF117541C}"/>
            </a:ext>
          </a:extLst>
        </p:cNvPr>
        <p:cNvGrpSpPr/>
        <p:nvPr/>
      </p:nvGrpSpPr>
      <p:grpSpPr>
        <a:xfrm>
          <a:off x="0" y="0"/>
          <a:ext cx="0" cy="0"/>
          <a:chOff x="0" y="0"/>
          <a:chExt cx="0" cy="0"/>
        </a:xfrm>
      </p:grpSpPr>
      <p:sp>
        <p:nvSpPr>
          <p:cNvPr id="86" name="TextBox 3">
            <a:extLst>
              <a:ext uri="{FF2B5EF4-FFF2-40B4-BE49-F238E27FC236}">
                <a16:creationId xmlns:a16="http://schemas.microsoft.com/office/drawing/2014/main" id="{00AA1797-1927-DAF6-4783-1F737C61DF19}"/>
              </a:ext>
            </a:extLst>
          </p:cNvPr>
          <p:cNvSpPr/>
          <p:nvPr/>
        </p:nvSpPr>
        <p:spPr>
          <a:xfrm>
            <a:off x="1231560" y="104400"/>
            <a:ext cx="2458080" cy="699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4000" b="0" strike="noStrike" spc="-1">
                <a:solidFill>
                  <a:schemeClr val="dk1"/>
                </a:solidFill>
                <a:latin typeface="Times New Roman"/>
              </a:rPr>
              <a:t>Chương 3. </a:t>
            </a:r>
            <a:endParaRPr lang="en-US" sz="4000" b="0" strike="noStrike" spc="-1">
              <a:solidFill>
                <a:srgbClr val="000000"/>
              </a:solidFill>
              <a:latin typeface="Arial"/>
            </a:endParaRPr>
          </a:p>
        </p:txBody>
      </p:sp>
      <p:pic>
        <p:nvPicPr>
          <p:cNvPr id="87" name="Picture 5" descr="A blue and white logo&#10;&#10;AI-generated content may be incorrect.">
            <a:extLst>
              <a:ext uri="{FF2B5EF4-FFF2-40B4-BE49-F238E27FC236}">
                <a16:creationId xmlns:a16="http://schemas.microsoft.com/office/drawing/2014/main" id="{D124B3DF-2889-A5DD-EDDF-07B8E839617D}"/>
              </a:ext>
            </a:extLst>
          </p:cNvPr>
          <p:cNvPicPr/>
          <p:nvPr/>
        </p:nvPicPr>
        <p:blipFill>
          <a:blip r:embed="rId2"/>
          <a:stretch/>
        </p:blipFill>
        <p:spPr>
          <a:xfrm>
            <a:off x="0" y="0"/>
            <a:ext cx="1223280" cy="1241280"/>
          </a:xfrm>
          <a:prstGeom prst="rect">
            <a:avLst/>
          </a:prstGeom>
          <a:ln w="0">
            <a:noFill/>
          </a:ln>
        </p:spPr>
      </p:pic>
      <p:sp>
        <p:nvSpPr>
          <p:cNvPr id="88" name="TextBox 8">
            <a:extLst>
              <a:ext uri="{FF2B5EF4-FFF2-40B4-BE49-F238E27FC236}">
                <a16:creationId xmlns:a16="http://schemas.microsoft.com/office/drawing/2014/main" id="{B494BC03-3CB6-611F-F821-0C1C632AE634}"/>
              </a:ext>
            </a:extLst>
          </p:cNvPr>
          <p:cNvSpPr/>
          <p:nvPr/>
        </p:nvSpPr>
        <p:spPr>
          <a:xfrm>
            <a:off x="0" y="6384240"/>
            <a:ext cx="1219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US" sz="1800" b="0" strike="noStrike" spc="-1">
                <a:solidFill>
                  <a:schemeClr val="accent1"/>
                </a:solidFill>
                <a:latin typeface="Times New Roman"/>
              </a:rPr>
              <a:t>   Bộ Môn Điện tử			              </a:t>
            </a:r>
            <a:r>
              <a:rPr lang="en-US" sz="1800" b="0" strike="noStrike" spc="-1">
                <a:solidFill>
                  <a:schemeClr val="dk1"/>
                </a:solidFill>
                <a:latin typeface="Times New Roman"/>
              </a:rPr>
              <a:t>Nguyễn Đại Đồng – 2210780</a:t>
            </a:r>
            <a:r>
              <a:rPr lang="en-US" sz="1800" b="0" strike="noStrike" spc="-1">
                <a:solidFill>
                  <a:schemeClr val="accent1"/>
                </a:solidFill>
                <a:latin typeface="Times New Roman"/>
              </a:rPr>
              <a:t> 			    Ngày 6 tháng 6 năm 2025 </a:t>
            </a:r>
            <a:endParaRPr lang="en-US" sz="1800" b="0" strike="noStrike" spc="-1">
              <a:solidFill>
                <a:srgbClr val="000000"/>
              </a:solidFill>
              <a:latin typeface="Arial"/>
            </a:endParaRPr>
          </a:p>
        </p:txBody>
      </p:sp>
      <p:sp>
        <p:nvSpPr>
          <p:cNvPr id="89" name="TextBox 1">
            <a:extLst>
              <a:ext uri="{FF2B5EF4-FFF2-40B4-BE49-F238E27FC236}">
                <a16:creationId xmlns:a16="http://schemas.microsoft.com/office/drawing/2014/main" id="{A3722F83-B728-2370-0F80-1AF8A052B001}"/>
              </a:ext>
            </a:extLst>
          </p:cNvPr>
          <p:cNvSpPr/>
          <p:nvPr/>
        </p:nvSpPr>
        <p:spPr>
          <a:xfrm>
            <a:off x="2763000" y="621000"/>
            <a:ext cx="93816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3600" b="0" strike="noStrike" spc="-1">
                <a:solidFill>
                  <a:schemeClr val="dk1"/>
                </a:solidFill>
                <a:latin typeface="Times New Roman"/>
              </a:rPr>
              <a:t>Mô phỏng thuật toán sử dụng bằng SystemVerilog</a:t>
            </a:r>
            <a:endParaRPr lang="en-US" sz="3600" b="0" strike="noStrike" spc="-1">
              <a:solidFill>
                <a:srgbClr val="000000"/>
              </a:solidFill>
              <a:latin typeface="Arial"/>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93961BE-858F-D101-D943-FA69C31959F8}"/>
                  </a:ext>
                </a:extLst>
              </p:cNvPr>
              <p:cNvSpPr txBox="1"/>
              <p:nvPr/>
            </p:nvSpPr>
            <p:spPr>
              <a:xfrm>
                <a:off x="563880" y="1376603"/>
                <a:ext cx="11064240" cy="830997"/>
              </a:xfrm>
              <a:prstGeom prst="rect">
                <a:avLst/>
              </a:prstGeom>
              <a:noFill/>
            </p:spPr>
            <p:txBody>
              <a:bodyPr wrap="square" rtlCol="0">
                <a:spAutoFit/>
              </a:bodyPr>
              <a:lstStyle/>
              <a:p>
                <a:pPr marL="342900" indent="-342900" algn="just">
                  <a:buFontTx/>
                  <a:buChar char="-"/>
                </a:pPr>
                <a:r>
                  <a:rPr lang="en-US" sz="2400" b="1" dirty="0"/>
                  <a:t>Path Metric Unit: </a:t>
                </a:r>
                <a:r>
                  <a:rPr lang="en-US" sz="2400" dirty="0" err="1"/>
                  <a:t>có</a:t>
                </a:r>
                <a:r>
                  <a:rPr lang="en-US" sz="2400" dirty="0"/>
                  <a:t> </a:t>
                </a:r>
                <a:r>
                  <a:rPr lang="en-US" sz="2400" dirty="0" err="1"/>
                  <a:t>chức</a:t>
                </a:r>
                <a:r>
                  <a:rPr lang="en-US" sz="2400" dirty="0"/>
                  <a:t> </a:t>
                </a:r>
                <a:r>
                  <a:rPr lang="en-US" sz="2400" dirty="0" err="1"/>
                  <a:t>năng</a:t>
                </a:r>
                <a:r>
                  <a:rPr lang="en-US" sz="2400" dirty="0"/>
                  <a:t> </a:t>
                </a:r>
                <a:r>
                  <a:rPr lang="en-US" sz="2400" dirty="0" err="1"/>
                  <a:t>lưu</a:t>
                </a:r>
                <a:r>
                  <a:rPr lang="en-US" sz="2400" dirty="0"/>
                  <a:t> </a:t>
                </a:r>
                <a:r>
                  <a:rPr lang="en-US" sz="2400" dirty="0" err="1"/>
                  <a:t>trữ</a:t>
                </a:r>
                <a:r>
                  <a:rPr lang="en-US" sz="2400" dirty="0"/>
                  <a:t> </a:t>
                </a:r>
                <a:r>
                  <a:rPr lang="en-US" sz="2400" dirty="0" err="1"/>
                  <a:t>giá</a:t>
                </a:r>
                <a:r>
                  <a:rPr lang="en-US" sz="2400" dirty="0"/>
                  <a:t> </a:t>
                </a:r>
                <a:r>
                  <a:rPr lang="en-US" sz="2400" dirty="0" err="1"/>
                  <a:t>trị</a:t>
                </a:r>
                <a:r>
                  <a:rPr lang="en-US" sz="2400" dirty="0"/>
                  <a:t> </a:t>
                </a:r>
                <a:r>
                  <a:rPr lang="en-US" sz="2400" dirty="0" err="1"/>
                  <a:t>tích</a:t>
                </a:r>
                <a:r>
                  <a:rPr lang="en-US" sz="2400" dirty="0"/>
                  <a:t> </a:t>
                </a:r>
                <a:r>
                  <a:rPr lang="en-US" sz="2400" dirty="0" err="1"/>
                  <a:t>lũy</a:t>
                </a:r>
                <a:r>
                  <a:rPr lang="en-US" sz="2400" dirty="0"/>
                  <a:t> </a:t>
                </a:r>
                <a:r>
                  <a:rPr lang="en-US" sz="2400" dirty="0" err="1"/>
                  <a:t>được</a:t>
                </a:r>
                <a:r>
                  <a:rPr lang="en-US" sz="2400" dirty="0"/>
                  <a:t> ở </a:t>
                </a:r>
                <a:r>
                  <a:rPr lang="en-US" sz="2400" dirty="0" err="1"/>
                  <a:t>thời</a:t>
                </a:r>
                <a:r>
                  <a:rPr lang="en-US" sz="2400" dirty="0"/>
                  <a:t> </a:t>
                </a:r>
                <a:r>
                  <a:rPr lang="en-US" sz="2400" dirty="0" err="1"/>
                  <a:t>gian</a:t>
                </a:r>
                <a:r>
                  <a:rPr lang="en-US" sz="2400" dirty="0"/>
                  <a:t>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r>
                  <a:rPr lang="en-US" sz="2400" b="1" dirty="0"/>
                  <a:t> </a:t>
                </a:r>
                <a:r>
                  <a:rPr lang="en-US" sz="2400" dirty="0" err="1"/>
                  <a:t>trước</a:t>
                </a:r>
                <a:r>
                  <a:rPr lang="en-US" sz="2400" dirty="0"/>
                  <a:t> </a:t>
                </a:r>
                <a:r>
                  <a:rPr lang="en-US" sz="2400" dirty="0" err="1"/>
                  <a:t>đó</a:t>
                </a:r>
                <a:r>
                  <a:rPr lang="en-US" sz="2400" dirty="0"/>
                  <a:t>.</a:t>
                </a:r>
                <a:endParaRPr lang="en-US" sz="2400" b="1" dirty="0"/>
              </a:p>
            </p:txBody>
          </p:sp>
        </mc:Choice>
        <mc:Fallback>
          <p:sp>
            <p:nvSpPr>
              <p:cNvPr id="2" name="TextBox 1">
                <a:extLst>
                  <a:ext uri="{FF2B5EF4-FFF2-40B4-BE49-F238E27FC236}">
                    <a16:creationId xmlns:a16="http://schemas.microsoft.com/office/drawing/2014/main" id="{793961BE-858F-D101-D943-FA69C31959F8}"/>
                  </a:ext>
                </a:extLst>
              </p:cNvPr>
              <p:cNvSpPr txBox="1">
                <a:spLocks noRot="1" noChangeAspect="1" noMove="1" noResize="1" noEditPoints="1" noAdjustHandles="1" noChangeArrowheads="1" noChangeShapeType="1" noTextEdit="1"/>
              </p:cNvSpPr>
              <p:nvPr/>
            </p:nvSpPr>
            <p:spPr>
              <a:xfrm>
                <a:off x="563880" y="1376603"/>
                <a:ext cx="11064240" cy="830997"/>
              </a:xfrm>
              <a:prstGeom prst="rect">
                <a:avLst/>
              </a:prstGeom>
              <a:blipFill>
                <a:blip r:embed="rId3"/>
                <a:stretch>
                  <a:fillRect l="-882" t="-6618" r="-826" b="-16176"/>
                </a:stretch>
              </a:blipFill>
            </p:spPr>
            <p:txBody>
              <a:bodyPr/>
              <a:lstStyle/>
              <a:p>
                <a:r>
                  <a:rPr lang="vi-VN">
                    <a:noFill/>
                  </a:rPr>
                  <a:t> </a:t>
                </a:r>
              </a:p>
            </p:txBody>
          </p:sp>
        </mc:Fallback>
      </mc:AlternateContent>
      <p:pic>
        <p:nvPicPr>
          <p:cNvPr id="4" name="Picture 3">
            <a:extLst>
              <a:ext uri="{FF2B5EF4-FFF2-40B4-BE49-F238E27FC236}">
                <a16:creationId xmlns:a16="http://schemas.microsoft.com/office/drawing/2014/main" id="{0542DA1B-7A4D-A00B-6FBE-CD111CBFAD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561" y="2180393"/>
            <a:ext cx="4464878" cy="4182368"/>
          </a:xfrm>
          <a:prstGeom prst="rect">
            <a:avLst/>
          </a:prstGeom>
        </p:spPr>
      </p:pic>
    </p:spTree>
    <p:extLst>
      <p:ext uri="{BB962C8B-B14F-4D97-AF65-F5344CB8AC3E}">
        <p14:creationId xmlns:p14="http://schemas.microsoft.com/office/powerpoint/2010/main" val="2523291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5ED55-9F83-DBE1-56FC-846B99CA9A64}"/>
            </a:ext>
          </a:extLst>
        </p:cNvPr>
        <p:cNvGrpSpPr/>
        <p:nvPr/>
      </p:nvGrpSpPr>
      <p:grpSpPr>
        <a:xfrm>
          <a:off x="0" y="0"/>
          <a:ext cx="0" cy="0"/>
          <a:chOff x="0" y="0"/>
          <a:chExt cx="0" cy="0"/>
        </a:xfrm>
      </p:grpSpPr>
      <p:sp>
        <p:nvSpPr>
          <p:cNvPr id="86" name="TextBox 3">
            <a:extLst>
              <a:ext uri="{FF2B5EF4-FFF2-40B4-BE49-F238E27FC236}">
                <a16:creationId xmlns:a16="http://schemas.microsoft.com/office/drawing/2014/main" id="{10DFBA5F-81A9-13E0-63AD-B5135FDC7DA6}"/>
              </a:ext>
            </a:extLst>
          </p:cNvPr>
          <p:cNvSpPr/>
          <p:nvPr/>
        </p:nvSpPr>
        <p:spPr>
          <a:xfrm>
            <a:off x="1231560" y="104400"/>
            <a:ext cx="2458080" cy="699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4000" b="0" strike="noStrike" spc="-1">
                <a:solidFill>
                  <a:schemeClr val="dk1"/>
                </a:solidFill>
                <a:latin typeface="Times New Roman"/>
              </a:rPr>
              <a:t>Chương 3. </a:t>
            </a:r>
            <a:endParaRPr lang="en-US" sz="4000" b="0" strike="noStrike" spc="-1">
              <a:solidFill>
                <a:srgbClr val="000000"/>
              </a:solidFill>
              <a:latin typeface="Arial"/>
            </a:endParaRPr>
          </a:p>
        </p:txBody>
      </p:sp>
      <p:pic>
        <p:nvPicPr>
          <p:cNvPr id="87" name="Picture 5" descr="A blue and white logo&#10;&#10;AI-generated content may be incorrect.">
            <a:extLst>
              <a:ext uri="{FF2B5EF4-FFF2-40B4-BE49-F238E27FC236}">
                <a16:creationId xmlns:a16="http://schemas.microsoft.com/office/drawing/2014/main" id="{C24A2FDF-FA82-9049-2F25-F9D34C499762}"/>
              </a:ext>
            </a:extLst>
          </p:cNvPr>
          <p:cNvPicPr/>
          <p:nvPr/>
        </p:nvPicPr>
        <p:blipFill>
          <a:blip r:embed="rId2"/>
          <a:stretch/>
        </p:blipFill>
        <p:spPr>
          <a:xfrm>
            <a:off x="0" y="0"/>
            <a:ext cx="1223280" cy="1241280"/>
          </a:xfrm>
          <a:prstGeom prst="rect">
            <a:avLst/>
          </a:prstGeom>
          <a:ln w="0">
            <a:noFill/>
          </a:ln>
        </p:spPr>
      </p:pic>
      <p:sp>
        <p:nvSpPr>
          <p:cNvPr id="88" name="TextBox 8">
            <a:extLst>
              <a:ext uri="{FF2B5EF4-FFF2-40B4-BE49-F238E27FC236}">
                <a16:creationId xmlns:a16="http://schemas.microsoft.com/office/drawing/2014/main" id="{2478DE57-0992-85CA-9147-9BC0D1555EEE}"/>
              </a:ext>
            </a:extLst>
          </p:cNvPr>
          <p:cNvSpPr/>
          <p:nvPr/>
        </p:nvSpPr>
        <p:spPr>
          <a:xfrm>
            <a:off x="0" y="6384240"/>
            <a:ext cx="1219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US" sz="1800" b="0" strike="noStrike" spc="-1">
                <a:solidFill>
                  <a:schemeClr val="accent1"/>
                </a:solidFill>
                <a:latin typeface="Times New Roman"/>
              </a:rPr>
              <a:t>   Bộ Môn Điện tử			              </a:t>
            </a:r>
            <a:r>
              <a:rPr lang="en-US" sz="1800" b="0" strike="noStrike" spc="-1">
                <a:solidFill>
                  <a:schemeClr val="dk1"/>
                </a:solidFill>
                <a:latin typeface="Times New Roman"/>
              </a:rPr>
              <a:t>Nguyễn Đại Đồng – 2210780</a:t>
            </a:r>
            <a:r>
              <a:rPr lang="en-US" sz="1800" b="0" strike="noStrike" spc="-1">
                <a:solidFill>
                  <a:schemeClr val="accent1"/>
                </a:solidFill>
                <a:latin typeface="Times New Roman"/>
              </a:rPr>
              <a:t> 			    Ngày 6 tháng 6 năm 2025 </a:t>
            </a:r>
            <a:endParaRPr lang="en-US" sz="1800" b="0" strike="noStrike" spc="-1">
              <a:solidFill>
                <a:srgbClr val="000000"/>
              </a:solidFill>
              <a:latin typeface="Arial"/>
            </a:endParaRPr>
          </a:p>
        </p:txBody>
      </p:sp>
      <p:sp>
        <p:nvSpPr>
          <p:cNvPr id="89" name="TextBox 1">
            <a:extLst>
              <a:ext uri="{FF2B5EF4-FFF2-40B4-BE49-F238E27FC236}">
                <a16:creationId xmlns:a16="http://schemas.microsoft.com/office/drawing/2014/main" id="{BFFD347C-8BB0-2709-4006-4425FCE7109A}"/>
              </a:ext>
            </a:extLst>
          </p:cNvPr>
          <p:cNvSpPr/>
          <p:nvPr/>
        </p:nvSpPr>
        <p:spPr>
          <a:xfrm>
            <a:off x="2763000" y="621000"/>
            <a:ext cx="93816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3600" b="0" strike="noStrike" spc="-1">
                <a:solidFill>
                  <a:schemeClr val="dk1"/>
                </a:solidFill>
                <a:latin typeface="Times New Roman"/>
              </a:rPr>
              <a:t>Mô phỏng thuật toán sử dụng bằng SystemVerilog</a:t>
            </a:r>
            <a:endParaRPr lang="en-US" sz="3600" b="0" strike="noStrike" spc="-1">
              <a:solidFill>
                <a:srgbClr val="000000"/>
              </a:solidFill>
              <a:latin typeface="Arial"/>
            </a:endParaRPr>
          </a:p>
        </p:txBody>
      </p:sp>
      <p:sp>
        <p:nvSpPr>
          <p:cNvPr id="2" name="TextBox 1">
            <a:extLst>
              <a:ext uri="{FF2B5EF4-FFF2-40B4-BE49-F238E27FC236}">
                <a16:creationId xmlns:a16="http://schemas.microsoft.com/office/drawing/2014/main" id="{5D8FA5F5-E723-60F4-4A5E-C2818BF4921F}"/>
              </a:ext>
            </a:extLst>
          </p:cNvPr>
          <p:cNvSpPr txBox="1"/>
          <p:nvPr/>
        </p:nvSpPr>
        <p:spPr>
          <a:xfrm>
            <a:off x="563880" y="1376603"/>
            <a:ext cx="11064240" cy="830997"/>
          </a:xfrm>
          <a:prstGeom prst="rect">
            <a:avLst/>
          </a:prstGeom>
          <a:noFill/>
        </p:spPr>
        <p:txBody>
          <a:bodyPr wrap="square" rtlCol="0">
            <a:spAutoFit/>
          </a:bodyPr>
          <a:lstStyle/>
          <a:p>
            <a:pPr marL="342900" indent="-342900" algn="just">
              <a:buFontTx/>
              <a:buChar char="-"/>
            </a:pPr>
            <a:r>
              <a:rPr lang="en-US" sz="2400" b="1" dirty="0"/>
              <a:t>Survivor Path Memory Unit: </a:t>
            </a:r>
            <a:r>
              <a:rPr lang="en-US" sz="2400" dirty="0" err="1"/>
              <a:t>có</a:t>
            </a:r>
            <a:r>
              <a:rPr lang="en-US" sz="2400" dirty="0"/>
              <a:t> </a:t>
            </a:r>
            <a:r>
              <a:rPr lang="en-US" sz="2400" dirty="0" err="1"/>
              <a:t>chức</a:t>
            </a:r>
            <a:r>
              <a:rPr lang="en-US" sz="2400" dirty="0"/>
              <a:t> </a:t>
            </a:r>
            <a:r>
              <a:rPr lang="en-US" sz="2400" dirty="0" err="1"/>
              <a:t>năng</a:t>
            </a:r>
            <a:r>
              <a:rPr lang="en-US" sz="2400" dirty="0"/>
              <a:t> </a:t>
            </a:r>
            <a:r>
              <a:rPr lang="en-US" sz="2400" dirty="0" err="1"/>
              <a:t>truy</a:t>
            </a:r>
            <a:r>
              <a:rPr lang="en-US" sz="2400" dirty="0"/>
              <a:t> </a:t>
            </a:r>
            <a:r>
              <a:rPr lang="en-US" sz="2400" dirty="0" err="1"/>
              <a:t>ngược</a:t>
            </a:r>
            <a:r>
              <a:rPr lang="en-US" sz="2400" dirty="0"/>
              <a:t> </a:t>
            </a:r>
            <a:r>
              <a:rPr lang="en-US" sz="2400" dirty="0" err="1"/>
              <a:t>về</a:t>
            </a:r>
            <a:r>
              <a:rPr lang="en-US" sz="2400" dirty="0"/>
              <a:t> </a:t>
            </a:r>
            <a:r>
              <a:rPr lang="en-US" sz="2400" dirty="0" err="1"/>
              <a:t>các</a:t>
            </a:r>
            <a:r>
              <a:rPr lang="en-US" sz="2400" dirty="0"/>
              <a:t> survivor path </a:t>
            </a:r>
            <a:r>
              <a:rPr lang="en-US" sz="2400" dirty="0" err="1"/>
              <a:t>để</a:t>
            </a:r>
            <a:r>
              <a:rPr lang="en-US" sz="2400" dirty="0"/>
              <a:t> </a:t>
            </a:r>
            <a:r>
              <a:rPr lang="en-US" sz="2400" dirty="0" err="1"/>
              <a:t>tìm</a:t>
            </a:r>
            <a:r>
              <a:rPr lang="en-US" sz="2400" dirty="0"/>
              <a:t> </a:t>
            </a:r>
            <a:r>
              <a:rPr lang="en-US" sz="2400" dirty="0" err="1"/>
              <a:t>ra</a:t>
            </a:r>
            <a:r>
              <a:rPr lang="en-US" sz="2400" dirty="0"/>
              <a:t> bit </a:t>
            </a:r>
            <a:r>
              <a:rPr lang="en-US" sz="2400" dirty="0" err="1"/>
              <a:t>có</a:t>
            </a:r>
            <a:r>
              <a:rPr lang="en-US" sz="2400" dirty="0"/>
              <a:t> </a:t>
            </a:r>
            <a:r>
              <a:rPr lang="en-US" sz="2400" dirty="0" err="1"/>
              <a:t>khả</a:t>
            </a:r>
            <a:r>
              <a:rPr lang="en-US" sz="2400" dirty="0"/>
              <a:t> </a:t>
            </a:r>
            <a:r>
              <a:rPr lang="en-US" sz="2400" dirty="0" err="1"/>
              <a:t>năn</a:t>
            </a:r>
            <a:r>
              <a:rPr lang="en-US" sz="2400" dirty="0"/>
              <a:t> g </a:t>
            </a:r>
            <a:r>
              <a:rPr lang="en-US" sz="2400" dirty="0" err="1"/>
              <a:t>cao</a:t>
            </a:r>
            <a:r>
              <a:rPr lang="en-US" sz="2400" dirty="0"/>
              <a:t> </a:t>
            </a:r>
            <a:r>
              <a:rPr lang="en-US" sz="2400" dirty="0" err="1"/>
              <a:t>nhất</a:t>
            </a:r>
            <a:r>
              <a:rPr lang="en-US" sz="2400" dirty="0"/>
              <a:t> </a:t>
            </a:r>
            <a:r>
              <a:rPr lang="en-US" sz="2400" dirty="0" err="1"/>
              <a:t>được</a:t>
            </a:r>
            <a:r>
              <a:rPr lang="en-US" sz="2400" dirty="0"/>
              <a:t> </a:t>
            </a:r>
            <a:r>
              <a:rPr lang="en-US" sz="2400" dirty="0" err="1"/>
              <a:t>truyền</a:t>
            </a:r>
            <a:r>
              <a:rPr lang="en-US" sz="2400" dirty="0"/>
              <a:t>. </a:t>
            </a:r>
            <a:endParaRPr lang="en-US" sz="2400" b="1" dirty="0"/>
          </a:p>
        </p:txBody>
      </p:sp>
      <p:grpSp>
        <p:nvGrpSpPr>
          <p:cNvPr id="7" name="Group 6">
            <a:extLst>
              <a:ext uri="{FF2B5EF4-FFF2-40B4-BE49-F238E27FC236}">
                <a16:creationId xmlns:a16="http://schemas.microsoft.com/office/drawing/2014/main" id="{A850AE6A-1330-0526-880C-20321C3C061B}"/>
              </a:ext>
            </a:extLst>
          </p:cNvPr>
          <p:cNvGrpSpPr/>
          <p:nvPr/>
        </p:nvGrpSpPr>
        <p:grpSpPr>
          <a:xfrm>
            <a:off x="871958" y="2506018"/>
            <a:ext cx="10448085" cy="3579804"/>
            <a:chOff x="563880" y="2201871"/>
            <a:chExt cx="11580720" cy="4205511"/>
          </a:xfrm>
        </p:grpSpPr>
        <p:pic>
          <p:nvPicPr>
            <p:cNvPr id="4" name="Picture 3">
              <a:extLst>
                <a:ext uri="{FF2B5EF4-FFF2-40B4-BE49-F238E27FC236}">
                  <a16:creationId xmlns:a16="http://schemas.microsoft.com/office/drawing/2014/main" id="{F257CA73-1141-9805-299F-18A0FEA1A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 y="2201871"/>
              <a:ext cx="6027573" cy="4205511"/>
            </a:xfrm>
            <a:prstGeom prst="rect">
              <a:avLst/>
            </a:prstGeom>
          </p:spPr>
        </p:pic>
        <p:pic>
          <p:nvPicPr>
            <p:cNvPr id="6" name="Picture 5">
              <a:extLst>
                <a:ext uri="{FF2B5EF4-FFF2-40B4-BE49-F238E27FC236}">
                  <a16:creationId xmlns:a16="http://schemas.microsoft.com/office/drawing/2014/main" id="{7768D642-A31C-03BB-4EAD-3E6FC1DF1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7933" y="2201871"/>
              <a:ext cx="5036667" cy="4205511"/>
            </a:xfrm>
            <a:prstGeom prst="rect">
              <a:avLst/>
            </a:prstGeom>
          </p:spPr>
        </p:pic>
      </p:grpSp>
    </p:spTree>
    <p:extLst>
      <p:ext uri="{BB962C8B-B14F-4D97-AF65-F5344CB8AC3E}">
        <p14:creationId xmlns:p14="http://schemas.microsoft.com/office/powerpoint/2010/main" val="3131026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3"/>
          <p:cNvSpPr/>
          <p:nvPr/>
        </p:nvSpPr>
        <p:spPr>
          <a:xfrm>
            <a:off x="1220207" y="104400"/>
            <a:ext cx="2480785" cy="706432"/>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4000" b="0" strike="noStrike" spc="-1" dirty="0" err="1">
                <a:solidFill>
                  <a:schemeClr val="dk1"/>
                </a:solidFill>
                <a:latin typeface="Times New Roman"/>
              </a:rPr>
              <a:t>Chương</a:t>
            </a:r>
            <a:r>
              <a:rPr lang="en-US" sz="4000" b="0" strike="noStrike" spc="-1" dirty="0">
                <a:solidFill>
                  <a:schemeClr val="dk1"/>
                </a:solidFill>
                <a:latin typeface="Times New Roman"/>
              </a:rPr>
              <a:t> 4. </a:t>
            </a:r>
            <a:endParaRPr lang="en-US" sz="4000" b="0" strike="noStrike" spc="-1" dirty="0">
              <a:solidFill>
                <a:srgbClr val="000000"/>
              </a:solidFill>
              <a:latin typeface="Arial"/>
            </a:endParaRPr>
          </a:p>
        </p:txBody>
      </p:sp>
      <p:pic>
        <p:nvPicPr>
          <p:cNvPr id="91" name="Picture 5" descr="A blue and white logo&#10;&#10;AI-generated content may be incorrect."/>
          <p:cNvPicPr/>
          <p:nvPr/>
        </p:nvPicPr>
        <p:blipFill>
          <a:blip r:embed="rId3"/>
          <a:stretch/>
        </p:blipFill>
        <p:spPr>
          <a:xfrm>
            <a:off x="0" y="0"/>
            <a:ext cx="1223280" cy="1241280"/>
          </a:xfrm>
          <a:prstGeom prst="rect">
            <a:avLst/>
          </a:prstGeom>
          <a:ln w="0">
            <a:noFill/>
          </a:ln>
        </p:spPr>
      </p:pic>
      <p:sp>
        <p:nvSpPr>
          <p:cNvPr id="92" name="TextBox 8"/>
          <p:cNvSpPr/>
          <p:nvPr/>
        </p:nvSpPr>
        <p:spPr>
          <a:xfrm>
            <a:off x="0" y="6384240"/>
            <a:ext cx="1219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US" sz="1800" b="0" strike="noStrike" spc="-1">
                <a:solidFill>
                  <a:schemeClr val="accent1"/>
                </a:solidFill>
                <a:latin typeface="Times New Roman"/>
              </a:rPr>
              <a:t>   Bộ Môn Điện tử			              </a:t>
            </a:r>
            <a:r>
              <a:rPr lang="en-US" sz="1800" b="0" strike="noStrike" spc="-1">
                <a:solidFill>
                  <a:schemeClr val="dk1"/>
                </a:solidFill>
                <a:latin typeface="Times New Roman"/>
              </a:rPr>
              <a:t>Nguyễn Đại Đồng – 2210780</a:t>
            </a:r>
            <a:r>
              <a:rPr lang="en-US" sz="1800" b="0" strike="noStrike" spc="-1">
                <a:solidFill>
                  <a:schemeClr val="accent1"/>
                </a:solidFill>
                <a:latin typeface="Times New Roman"/>
              </a:rPr>
              <a:t> 			    Ngày 6 tháng 6 năm 2025 </a:t>
            </a:r>
            <a:endParaRPr lang="en-US" sz="1800" b="0" strike="noStrike" spc="-1">
              <a:solidFill>
                <a:srgbClr val="000000"/>
              </a:solidFill>
              <a:latin typeface="Arial"/>
            </a:endParaRPr>
          </a:p>
        </p:txBody>
      </p:sp>
      <p:sp>
        <p:nvSpPr>
          <p:cNvPr id="93" name="TextBox 1"/>
          <p:cNvSpPr/>
          <p:nvPr/>
        </p:nvSpPr>
        <p:spPr>
          <a:xfrm>
            <a:off x="3398400" y="621000"/>
            <a:ext cx="441468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3600" b="0" strike="noStrike" spc="-1">
                <a:solidFill>
                  <a:schemeClr val="dk1"/>
                </a:solidFill>
                <a:latin typeface="Times New Roman"/>
              </a:rPr>
              <a:t>Thực hiện trên kit DE2</a:t>
            </a:r>
            <a:endParaRPr lang="en-US" sz="3600" b="0" strike="noStrike" spc="-1">
              <a:solidFill>
                <a:srgbClr val="000000"/>
              </a:solidFill>
              <a:latin typeface="Arial"/>
            </a:endParaRPr>
          </a:p>
        </p:txBody>
      </p:sp>
      <p:pic>
        <p:nvPicPr>
          <p:cNvPr id="3" name="Picture 2">
            <a:extLst>
              <a:ext uri="{FF2B5EF4-FFF2-40B4-BE49-F238E27FC236}">
                <a16:creationId xmlns:a16="http://schemas.microsoft.com/office/drawing/2014/main" id="{5B806165-49F7-65A6-96A6-BA7FC61582DC}"/>
              </a:ext>
            </a:extLst>
          </p:cNvPr>
          <p:cNvPicPr>
            <a:picLocks noChangeAspect="1"/>
          </p:cNvPicPr>
          <p:nvPr/>
        </p:nvPicPr>
        <p:blipFill>
          <a:blip r:embed="rId4"/>
          <a:stretch>
            <a:fillRect/>
          </a:stretch>
        </p:blipFill>
        <p:spPr>
          <a:xfrm>
            <a:off x="0" y="2795580"/>
            <a:ext cx="12192000" cy="3739344"/>
          </a:xfrm>
          <a:prstGeom prst="rect">
            <a:avLst/>
          </a:prstGeom>
        </p:spPr>
      </p:pic>
      <p:sp>
        <p:nvSpPr>
          <p:cNvPr id="4" name="TextBox 3">
            <a:extLst>
              <a:ext uri="{FF2B5EF4-FFF2-40B4-BE49-F238E27FC236}">
                <a16:creationId xmlns:a16="http://schemas.microsoft.com/office/drawing/2014/main" id="{320B4D76-3937-0DBC-52DD-335ED7380597}"/>
              </a:ext>
            </a:extLst>
          </p:cNvPr>
          <p:cNvSpPr txBox="1"/>
          <p:nvPr/>
        </p:nvSpPr>
        <p:spPr>
          <a:xfrm>
            <a:off x="563880" y="1376603"/>
            <a:ext cx="11064240" cy="1569660"/>
          </a:xfrm>
          <a:prstGeom prst="rect">
            <a:avLst/>
          </a:prstGeom>
          <a:noFill/>
        </p:spPr>
        <p:txBody>
          <a:bodyPr wrap="square" rtlCol="0">
            <a:spAutoFit/>
          </a:bodyPr>
          <a:lstStyle/>
          <a:p>
            <a:pPr marL="342900" indent="-342900" algn="just">
              <a:buFontTx/>
              <a:buChar char="-"/>
            </a:pPr>
            <a:r>
              <a:rPr lang="en-US" sz="2400" b="1" dirty="0" err="1"/>
              <a:t>TestCase</a:t>
            </a:r>
            <a:r>
              <a:rPr lang="en-US" sz="2400" b="1" dirty="0"/>
              <a:t> 1: </a:t>
            </a:r>
            <a:r>
              <a:rPr lang="en-US" sz="2400" dirty="0" err="1"/>
              <a:t>Thực</a:t>
            </a:r>
            <a:r>
              <a:rPr lang="en-US" sz="2400" dirty="0"/>
              <a:t> </a:t>
            </a:r>
            <a:r>
              <a:rPr lang="en-US" sz="2400" dirty="0" err="1"/>
              <a:t>hiện</a:t>
            </a:r>
            <a:r>
              <a:rPr lang="en-US" sz="2400" dirty="0"/>
              <a:t> </a:t>
            </a:r>
            <a:r>
              <a:rPr lang="en-US" sz="2400" dirty="0" err="1"/>
              <a:t>bộ</a:t>
            </a:r>
            <a:r>
              <a:rPr lang="en-US" sz="2400" dirty="0"/>
              <a:t> PISO </a:t>
            </a:r>
            <a:r>
              <a:rPr lang="en-US" sz="2400" dirty="0" err="1"/>
              <a:t>và</a:t>
            </a:r>
            <a:r>
              <a:rPr lang="en-US" sz="2400" dirty="0"/>
              <a:t> SIPO </a:t>
            </a:r>
            <a:r>
              <a:rPr lang="en-US" sz="2400" dirty="0" err="1"/>
              <a:t>để</a:t>
            </a:r>
            <a:r>
              <a:rPr lang="en-US" sz="2400" dirty="0"/>
              <a:t> </a:t>
            </a:r>
            <a:r>
              <a:rPr lang="en-US" sz="2400" dirty="0" err="1"/>
              <a:t>nối</a:t>
            </a:r>
            <a:r>
              <a:rPr lang="en-US" sz="2400" dirty="0"/>
              <a:t> </a:t>
            </a:r>
            <a:r>
              <a:rPr lang="en-US" sz="2400" dirty="0" err="1"/>
              <a:t>vào</a:t>
            </a:r>
            <a:r>
              <a:rPr lang="en-US" sz="2400" dirty="0"/>
              <a:t> </a:t>
            </a:r>
            <a:r>
              <a:rPr lang="en-US" sz="2400" dirty="0" err="1"/>
              <a:t>bộ</a:t>
            </a:r>
            <a:r>
              <a:rPr lang="en-US" sz="2400" dirty="0"/>
              <a:t> </a:t>
            </a:r>
            <a:r>
              <a:rPr lang="en-US" sz="2400" dirty="0" err="1"/>
              <a:t>Veterbi_decoding</a:t>
            </a:r>
            <a:r>
              <a:rPr lang="en-US" sz="2400" dirty="0"/>
              <a:t>.</a:t>
            </a:r>
          </a:p>
          <a:p>
            <a:pPr lvl="1" algn="just"/>
            <a:r>
              <a:rPr lang="en-US" sz="2400" b="1" dirty="0"/>
              <a:t>+ </a:t>
            </a:r>
            <a:r>
              <a:rPr lang="en-US" sz="2400" b="1" dirty="0" err="1"/>
              <a:t>Mục</a:t>
            </a:r>
            <a:r>
              <a:rPr lang="en-US" sz="2400" b="1" dirty="0"/>
              <a:t> </a:t>
            </a:r>
            <a:r>
              <a:rPr lang="en-US" sz="2400" b="1" dirty="0" err="1"/>
              <a:t>đính</a:t>
            </a:r>
            <a:r>
              <a:rPr lang="en-US" sz="2400" b="1" dirty="0"/>
              <a:t>: </a:t>
            </a:r>
            <a:r>
              <a:rPr lang="en-US" sz="2400" dirty="0" err="1"/>
              <a:t>kiểm</a:t>
            </a:r>
            <a:r>
              <a:rPr lang="en-US" sz="2400" dirty="0"/>
              <a:t> </a:t>
            </a:r>
            <a:r>
              <a:rPr lang="en-US" sz="2400" dirty="0" err="1"/>
              <a:t>chứng</a:t>
            </a:r>
            <a:r>
              <a:rPr lang="en-US" sz="2400" dirty="0"/>
              <a:t> </a:t>
            </a:r>
            <a:r>
              <a:rPr lang="en-US" sz="2400" dirty="0" err="1"/>
              <a:t>việc</a:t>
            </a:r>
            <a:r>
              <a:rPr lang="en-US" sz="2400" dirty="0"/>
              <a:t> </a:t>
            </a:r>
            <a:r>
              <a:rPr lang="en-US" sz="2400" dirty="0" err="1"/>
              <a:t>nếu</a:t>
            </a:r>
            <a:r>
              <a:rPr lang="en-US" sz="2400" dirty="0"/>
              <a:t> them </a:t>
            </a:r>
            <a:r>
              <a:rPr lang="en-US" sz="2400" dirty="0" err="1"/>
              <a:t>một</a:t>
            </a:r>
            <a:r>
              <a:rPr lang="en-US" sz="2400" dirty="0"/>
              <a:t> </a:t>
            </a:r>
            <a:r>
              <a:rPr lang="en-US" sz="2400" dirty="0" err="1"/>
              <a:t>chuỗi</a:t>
            </a:r>
            <a:r>
              <a:rPr lang="en-US" sz="2400" dirty="0"/>
              <a:t> bits </a:t>
            </a:r>
            <a:r>
              <a:rPr lang="en-US" sz="2400" dirty="0" err="1"/>
              <a:t>đầu</a:t>
            </a:r>
            <a:r>
              <a:rPr lang="en-US" sz="2400" dirty="0"/>
              <a:t> </a:t>
            </a:r>
            <a:r>
              <a:rPr lang="en-US" sz="2400" dirty="0" err="1"/>
              <a:t>vào</a:t>
            </a:r>
            <a:r>
              <a:rPr lang="en-US" sz="2400" dirty="0"/>
              <a:t> </a:t>
            </a:r>
            <a:r>
              <a:rPr lang="en-US" sz="2400" dirty="0" err="1"/>
              <a:t>từ</a:t>
            </a:r>
            <a:r>
              <a:rPr lang="en-US" sz="2400" dirty="0"/>
              <a:t> </a:t>
            </a:r>
            <a:r>
              <a:rPr lang="en-US" sz="2400" dirty="0" err="1"/>
              <a:t>kênh</a:t>
            </a:r>
            <a:r>
              <a:rPr lang="en-US" sz="2400" dirty="0"/>
              <a:t> </a:t>
            </a:r>
            <a:r>
              <a:rPr lang="en-US" sz="2400" dirty="0" err="1"/>
              <a:t>truyền</a:t>
            </a:r>
            <a:r>
              <a:rPr lang="en-US" sz="2400" dirty="0"/>
              <a:t> </a:t>
            </a:r>
            <a:r>
              <a:rPr lang="en-US" sz="2400" dirty="0" err="1"/>
              <a:t>thì</a:t>
            </a:r>
            <a:r>
              <a:rPr lang="en-US" sz="2400" dirty="0"/>
              <a:t> qua </a:t>
            </a:r>
            <a:r>
              <a:rPr lang="en-US" sz="2400" dirty="0" err="1"/>
              <a:t>bộ</a:t>
            </a:r>
            <a:r>
              <a:rPr lang="en-US" sz="2400" dirty="0"/>
              <a:t> </a:t>
            </a:r>
            <a:r>
              <a:rPr lang="en-US" sz="2400" dirty="0" err="1"/>
              <a:t>giải</a:t>
            </a:r>
            <a:r>
              <a:rPr lang="en-US" sz="2400" dirty="0"/>
              <a:t> </a:t>
            </a:r>
            <a:r>
              <a:rPr lang="en-US" sz="2400" dirty="0" err="1"/>
              <a:t>mã</a:t>
            </a:r>
            <a:r>
              <a:rPr lang="en-US" sz="2400" dirty="0"/>
              <a:t> Viterbi </a:t>
            </a:r>
            <a:r>
              <a:rPr lang="en-US" sz="2400" dirty="0" err="1"/>
              <a:t>có</a:t>
            </a:r>
            <a:r>
              <a:rPr lang="en-US" sz="2400" dirty="0"/>
              <a:t> </a:t>
            </a:r>
            <a:r>
              <a:rPr lang="en-US" sz="2400" dirty="0" err="1"/>
              <a:t>cho</a:t>
            </a:r>
            <a:r>
              <a:rPr lang="en-US" sz="2400" dirty="0"/>
              <a:t> </a:t>
            </a:r>
            <a:r>
              <a:rPr lang="en-US" sz="2400" dirty="0" err="1"/>
              <a:t>ra</a:t>
            </a:r>
            <a:r>
              <a:rPr lang="en-US" sz="2400" dirty="0"/>
              <a:t> </a:t>
            </a:r>
            <a:r>
              <a:rPr lang="en-US" sz="2400" dirty="0" err="1"/>
              <a:t>kết</a:t>
            </a:r>
            <a:r>
              <a:rPr lang="en-US" sz="2400" dirty="0"/>
              <a:t> </a:t>
            </a:r>
            <a:r>
              <a:rPr lang="en-US" sz="2400" dirty="0" err="1"/>
              <a:t>quả</a:t>
            </a:r>
            <a:r>
              <a:rPr lang="en-US" sz="2400" dirty="0"/>
              <a:t> </a:t>
            </a:r>
            <a:r>
              <a:rPr lang="en-US" sz="2400" dirty="0" err="1"/>
              <a:t>đúng</a:t>
            </a:r>
            <a:r>
              <a:rPr lang="en-US" sz="2400" dirty="0"/>
              <a:t> </a:t>
            </a:r>
            <a:r>
              <a:rPr lang="en-US" sz="2400" dirty="0" err="1"/>
              <a:t>với</a:t>
            </a:r>
            <a:r>
              <a:rPr lang="en-US" sz="2400" dirty="0"/>
              <a:t> </a:t>
            </a:r>
            <a:r>
              <a:rPr lang="en-US" sz="2400" dirty="0" err="1"/>
              <a:t>thuật</a:t>
            </a:r>
            <a:r>
              <a:rPr lang="en-US" sz="2400" dirty="0"/>
              <a:t> </a:t>
            </a:r>
            <a:r>
              <a:rPr lang="en-US" sz="2400" dirty="0" err="1"/>
              <a:t>toán</a:t>
            </a:r>
            <a:r>
              <a:rPr lang="en-US" sz="2400" dirty="0"/>
              <a:t> </a:t>
            </a:r>
            <a:r>
              <a:rPr lang="en-US" sz="2400" dirty="0" err="1"/>
              <a:t>mà</a:t>
            </a:r>
            <a:r>
              <a:rPr lang="en-US" sz="2400" dirty="0"/>
              <a:t> ở </a:t>
            </a:r>
            <a:r>
              <a:rPr lang="en-US" sz="2400" dirty="0" err="1"/>
              <a:t>phần</a:t>
            </a:r>
            <a:r>
              <a:rPr lang="en-US" sz="2400" dirty="0"/>
              <a:t> </a:t>
            </a:r>
            <a:r>
              <a:rPr lang="en-US" sz="2400" dirty="0" err="1"/>
              <a:t>sử</a:t>
            </a:r>
            <a:r>
              <a:rPr lang="en-US" sz="2400" dirty="0"/>
              <a:t> </a:t>
            </a:r>
            <a:r>
              <a:rPr lang="en-US" sz="2400" dirty="0" err="1"/>
              <a:t>dụng</a:t>
            </a:r>
            <a:r>
              <a:rPr lang="en-US" sz="2400" dirty="0"/>
              <a:t> code C.</a:t>
            </a:r>
            <a:endParaRPr lang="en-US" sz="2400" b="1" dirty="0"/>
          </a:p>
        </p:txBody>
      </p:sp>
    </p:spTree>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BC088-C06B-1BA8-4C01-9D9AF991EE60}"/>
            </a:ext>
          </a:extLst>
        </p:cNvPr>
        <p:cNvGrpSpPr/>
        <p:nvPr/>
      </p:nvGrpSpPr>
      <p:grpSpPr>
        <a:xfrm>
          <a:off x="0" y="0"/>
          <a:ext cx="0" cy="0"/>
          <a:chOff x="0" y="0"/>
          <a:chExt cx="0" cy="0"/>
        </a:xfrm>
      </p:grpSpPr>
      <p:sp>
        <p:nvSpPr>
          <p:cNvPr id="90" name="TextBox 3">
            <a:extLst>
              <a:ext uri="{FF2B5EF4-FFF2-40B4-BE49-F238E27FC236}">
                <a16:creationId xmlns:a16="http://schemas.microsoft.com/office/drawing/2014/main" id="{B0FAEF33-4D60-1929-66E7-773B409CECEF}"/>
              </a:ext>
            </a:extLst>
          </p:cNvPr>
          <p:cNvSpPr/>
          <p:nvPr/>
        </p:nvSpPr>
        <p:spPr>
          <a:xfrm>
            <a:off x="1220207" y="104400"/>
            <a:ext cx="2480785" cy="706432"/>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4000" b="0" strike="noStrike" spc="-1" dirty="0" err="1">
                <a:solidFill>
                  <a:schemeClr val="dk1"/>
                </a:solidFill>
                <a:latin typeface="Times New Roman"/>
              </a:rPr>
              <a:t>Chương</a:t>
            </a:r>
            <a:r>
              <a:rPr lang="en-US" sz="4000" b="0" strike="noStrike" spc="-1" dirty="0">
                <a:solidFill>
                  <a:schemeClr val="dk1"/>
                </a:solidFill>
                <a:latin typeface="Times New Roman"/>
              </a:rPr>
              <a:t> 4. </a:t>
            </a:r>
            <a:endParaRPr lang="en-US" sz="4000" b="0" strike="noStrike" spc="-1" dirty="0">
              <a:solidFill>
                <a:srgbClr val="000000"/>
              </a:solidFill>
              <a:latin typeface="Arial"/>
            </a:endParaRPr>
          </a:p>
        </p:txBody>
      </p:sp>
      <p:pic>
        <p:nvPicPr>
          <p:cNvPr id="91" name="Picture 5" descr="A blue and white logo&#10;&#10;AI-generated content may be incorrect.">
            <a:extLst>
              <a:ext uri="{FF2B5EF4-FFF2-40B4-BE49-F238E27FC236}">
                <a16:creationId xmlns:a16="http://schemas.microsoft.com/office/drawing/2014/main" id="{8EE95D6C-BB12-CBB1-35C1-6D43FBF2C0DF}"/>
              </a:ext>
            </a:extLst>
          </p:cNvPr>
          <p:cNvPicPr/>
          <p:nvPr/>
        </p:nvPicPr>
        <p:blipFill>
          <a:blip r:embed="rId2"/>
          <a:stretch/>
        </p:blipFill>
        <p:spPr>
          <a:xfrm>
            <a:off x="0" y="0"/>
            <a:ext cx="1223280" cy="1241280"/>
          </a:xfrm>
          <a:prstGeom prst="rect">
            <a:avLst/>
          </a:prstGeom>
          <a:ln w="0">
            <a:noFill/>
          </a:ln>
        </p:spPr>
      </p:pic>
      <p:sp>
        <p:nvSpPr>
          <p:cNvPr id="92" name="TextBox 8">
            <a:extLst>
              <a:ext uri="{FF2B5EF4-FFF2-40B4-BE49-F238E27FC236}">
                <a16:creationId xmlns:a16="http://schemas.microsoft.com/office/drawing/2014/main" id="{6EF77832-2E47-C3C0-53A0-A1A658B78D5C}"/>
              </a:ext>
            </a:extLst>
          </p:cNvPr>
          <p:cNvSpPr/>
          <p:nvPr/>
        </p:nvSpPr>
        <p:spPr>
          <a:xfrm>
            <a:off x="0" y="6384240"/>
            <a:ext cx="1219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US" sz="1800" b="0" strike="noStrike" spc="-1">
                <a:solidFill>
                  <a:schemeClr val="accent1"/>
                </a:solidFill>
                <a:latin typeface="Times New Roman"/>
              </a:rPr>
              <a:t>   Bộ Môn Điện tử			              </a:t>
            </a:r>
            <a:r>
              <a:rPr lang="en-US" sz="1800" b="0" strike="noStrike" spc="-1">
                <a:solidFill>
                  <a:schemeClr val="dk1"/>
                </a:solidFill>
                <a:latin typeface="Times New Roman"/>
              </a:rPr>
              <a:t>Nguyễn Đại Đồng – 2210780</a:t>
            </a:r>
            <a:r>
              <a:rPr lang="en-US" sz="1800" b="0" strike="noStrike" spc="-1">
                <a:solidFill>
                  <a:schemeClr val="accent1"/>
                </a:solidFill>
                <a:latin typeface="Times New Roman"/>
              </a:rPr>
              <a:t> 			    Ngày 6 tháng 6 năm 2025 </a:t>
            </a:r>
            <a:endParaRPr lang="en-US" sz="1800" b="0" strike="noStrike" spc="-1">
              <a:solidFill>
                <a:srgbClr val="000000"/>
              </a:solidFill>
              <a:latin typeface="Arial"/>
            </a:endParaRPr>
          </a:p>
        </p:txBody>
      </p:sp>
      <p:sp>
        <p:nvSpPr>
          <p:cNvPr id="93" name="TextBox 1">
            <a:extLst>
              <a:ext uri="{FF2B5EF4-FFF2-40B4-BE49-F238E27FC236}">
                <a16:creationId xmlns:a16="http://schemas.microsoft.com/office/drawing/2014/main" id="{16892448-47FE-53A3-2B3E-5FA7093BA6D7}"/>
              </a:ext>
            </a:extLst>
          </p:cNvPr>
          <p:cNvSpPr/>
          <p:nvPr/>
        </p:nvSpPr>
        <p:spPr>
          <a:xfrm>
            <a:off x="3398400" y="621000"/>
            <a:ext cx="441468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3600" b="0" strike="noStrike" spc="-1">
                <a:solidFill>
                  <a:schemeClr val="dk1"/>
                </a:solidFill>
                <a:latin typeface="Times New Roman"/>
              </a:rPr>
              <a:t>Thực hiện trên kit DE2</a:t>
            </a:r>
            <a:endParaRPr lang="en-US" sz="3600" b="0" strike="noStrike" spc="-1">
              <a:solidFill>
                <a:srgbClr val="000000"/>
              </a:solidFill>
              <a:latin typeface="Arial"/>
            </a:endParaRPr>
          </a:p>
        </p:txBody>
      </p:sp>
      <p:sp>
        <p:nvSpPr>
          <p:cNvPr id="4" name="TextBox 3">
            <a:extLst>
              <a:ext uri="{FF2B5EF4-FFF2-40B4-BE49-F238E27FC236}">
                <a16:creationId xmlns:a16="http://schemas.microsoft.com/office/drawing/2014/main" id="{6FC19DFB-2A31-9924-E3F8-38E7444BCA90}"/>
              </a:ext>
            </a:extLst>
          </p:cNvPr>
          <p:cNvSpPr txBox="1"/>
          <p:nvPr/>
        </p:nvSpPr>
        <p:spPr>
          <a:xfrm>
            <a:off x="563880" y="1376603"/>
            <a:ext cx="11064240" cy="1200329"/>
          </a:xfrm>
          <a:prstGeom prst="rect">
            <a:avLst/>
          </a:prstGeom>
          <a:noFill/>
        </p:spPr>
        <p:txBody>
          <a:bodyPr wrap="square" rtlCol="0">
            <a:spAutoFit/>
          </a:bodyPr>
          <a:lstStyle/>
          <a:p>
            <a:pPr marL="342900" indent="-342900" algn="just">
              <a:buFontTx/>
              <a:buChar char="-"/>
            </a:pPr>
            <a:r>
              <a:rPr lang="en-US" sz="2400" b="1" dirty="0" err="1"/>
              <a:t>TestCase</a:t>
            </a:r>
            <a:r>
              <a:rPr lang="en-US" sz="2400" b="1" dirty="0"/>
              <a:t> 2: </a:t>
            </a:r>
            <a:r>
              <a:rPr lang="en-US" sz="2400" dirty="0" err="1"/>
              <a:t>Thực</a:t>
            </a:r>
            <a:r>
              <a:rPr lang="en-US" sz="2400" dirty="0"/>
              <a:t> </a:t>
            </a:r>
            <a:r>
              <a:rPr lang="en-US" sz="2400" dirty="0" err="1"/>
              <a:t>hiện</a:t>
            </a:r>
            <a:r>
              <a:rPr lang="en-US" sz="2400" dirty="0"/>
              <a:t> </a:t>
            </a:r>
            <a:r>
              <a:rPr lang="en-US" sz="2400" dirty="0" err="1"/>
              <a:t>bộ</a:t>
            </a:r>
            <a:r>
              <a:rPr lang="en-US" sz="2400" dirty="0"/>
              <a:t> UART </a:t>
            </a:r>
            <a:r>
              <a:rPr lang="en-US" sz="2400" dirty="0" err="1"/>
              <a:t>đơn</a:t>
            </a:r>
            <a:r>
              <a:rPr lang="en-US" sz="2400" dirty="0"/>
              <a:t> </a:t>
            </a:r>
            <a:r>
              <a:rPr lang="en-US" sz="2400" dirty="0" err="1"/>
              <a:t>giản</a:t>
            </a:r>
            <a:r>
              <a:rPr lang="en-US" sz="2400" dirty="0"/>
              <a:t> (1start, 8bits data, 1stop), ở </a:t>
            </a:r>
            <a:r>
              <a:rPr lang="en-US" sz="2400" dirty="0" err="1"/>
              <a:t>cuối</a:t>
            </a:r>
            <a:r>
              <a:rPr lang="en-US" sz="2400" dirty="0"/>
              <a:t> </a:t>
            </a:r>
            <a:r>
              <a:rPr lang="en-US" sz="2400" dirty="0" err="1"/>
              <a:t>bộ</a:t>
            </a:r>
            <a:r>
              <a:rPr lang="en-US" sz="2400" dirty="0"/>
              <a:t> </a:t>
            </a:r>
            <a:r>
              <a:rPr lang="en-US" sz="2400" dirty="0" err="1"/>
              <a:t>phát</a:t>
            </a:r>
            <a:r>
              <a:rPr lang="en-US" sz="2400" dirty="0"/>
              <a:t> </a:t>
            </a:r>
            <a:r>
              <a:rPr lang="en-US" sz="2400" dirty="0" err="1"/>
              <a:t>có</a:t>
            </a:r>
            <a:r>
              <a:rPr lang="en-US" sz="2400" dirty="0"/>
              <a:t> </a:t>
            </a:r>
            <a:r>
              <a:rPr lang="en-US" sz="2400" dirty="0" err="1"/>
              <a:t>bộ</a:t>
            </a:r>
            <a:r>
              <a:rPr lang="en-US" sz="2400" dirty="0"/>
              <a:t> </a:t>
            </a:r>
            <a:r>
              <a:rPr lang="en-US" sz="2400" dirty="0" err="1"/>
              <a:t>mã</a:t>
            </a:r>
            <a:r>
              <a:rPr lang="en-US" sz="2400" dirty="0"/>
              <a:t> </a:t>
            </a:r>
            <a:r>
              <a:rPr lang="en-US" sz="2400" dirty="0" err="1"/>
              <a:t>hóa</a:t>
            </a:r>
            <a:r>
              <a:rPr lang="en-US" sz="2400" dirty="0"/>
              <a:t> </a:t>
            </a:r>
            <a:r>
              <a:rPr lang="en-US" sz="2400" dirty="0" err="1"/>
              <a:t>tích</a:t>
            </a:r>
            <a:r>
              <a:rPr lang="en-US" sz="2400" dirty="0"/>
              <a:t> </a:t>
            </a:r>
            <a:r>
              <a:rPr lang="en-US" sz="2400" dirty="0" err="1"/>
              <a:t>chập</a:t>
            </a:r>
            <a:r>
              <a:rPr lang="en-US" sz="2400" dirty="0"/>
              <a:t>, ở </a:t>
            </a:r>
            <a:r>
              <a:rPr lang="en-US" sz="2400" dirty="0" err="1"/>
              <a:t>đầu</a:t>
            </a:r>
            <a:r>
              <a:rPr lang="en-US" sz="2400" dirty="0"/>
              <a:t> </a:t>
            </a:r>
            <a:r>
              <a:rPr lang="en-US" sz="2400" dirty="0" err="1"/>
              <a:t>bộ</a:t>
            </a:r>
            <a:r>
              <a:rPr lang="en-US" sz="2400" dirty="0"/>
              <a:t> </a:t>
            </a:r>
            <a:r>
              <a:rPr lang="en-US" sz="2400" dirty="0" err="1"/>
              <a:t>thu</a:t>
            </a:r>
            <a:r>
              <a:rPr lang="en-US" sz="2400" dirty="0"/>
              <a:t> </a:t>
            </a:r>
            <a:r>
              <a:rPr lang="en-US" sz="2400" dirty="0" err="1"/>
              <a:t>có</a:t>
            </a:r>
            <a:r>
              <a:rPr lang="en-US" sz="2400" dirty="0"/>
              <a:t> </a:t>
            </a:r>
            <a:r>
              <a:rPr lang="en-US" sz="2400" dirty="0" err="1"/>
              <a:t>bộ</a:t>
            </a:r>
            <a:r>
              <a:rPr lang="en-US" sz="2400" dirty="0"/>
              <a:t> </a:t>
            </a:r>
            <a:r>
              <a:rPr lang="en-US" sz="2400" dirty="0" err="1"/>
              <a:t>giải</a:t>
            </a:r>
            <a:r>
              <a:rPr lang="en-US" sz="2400" dirty="0"/>
              <a:t> </a:t>
            </a:r>
            <a:r>
              <a:rPr lang="en-US" sz="2400" dirty="0" err="1"/>
              <a:t>mã</a:t>
            </a:r>
            <a:r>
              <a:rPr lang="en-US" sz="2400" dirty="0"/>
              <a:t> Viterbi.</a:t>
            </a:r>
          </a:p>
          <a:p>
            <a:pPr lvl="1" algn="just"/>
            <a:r>
              <a:rPr lang="en-US" sz="2400" b="1" dirty="0"/>
              <a:t>+ </a:t>
            </a:r>
            <a:r>
              <a:rPr lang="en-US" sz="2400" b="1" dirty="0" err="1"/>
              <a:t>Mục</a:t>
            </a:r>
            <a:r>
              <a:rPr lang="en-US" sz="2400" b="1" dirty="0"/>
              <a:t> </a:t>
            </a:r>
            <a:r>
              <a:rPr lang="en-US" sz="2400" b="1" dirty="0" err="1"/>
              <a:t>đính</a:t>
            </a:r>
            <a:r>
              <a:rPr lang="en-US" sz="2400" b="1" dirty="0"/>
              <a:t>: </a:t>
            </a:r>
            <a:r>
              <a:rPr lang="en-US" sz="2400" dirty="0" err="1"/>
              <a:t>kiểm</a:t>
            </a:r>
            <a:r>
              <a:rPr lang="en-US" sz="2400" dirty="0"/>
              <a:t> </a:t>
            </a:r>
            <a:r>
              <a:rPr lang="en-US" sz="2400" dirty="0" err="1"/>
              <a:t>chứng</a:t>
            </a:r>
            <a:r>
              <a:rPr lang="en-US" sz="2400" dirty="0"/>
              <a:t> </a:t>
            </a:r>
            <a:r>
              <a:rPr lang="en-US" sz="2400" dirty="0" err="1"/>
              <a:t>việc</a:t>
            </a:r>
            <a:r>
              <a:rPr lang="en-US" sz="2400" dirty="0"/>
              <a:t> </a:t>
            </a:r>
            <a:r>
              <a:rPr lang="en-US" sz="2400" dirty="0" err="1"/>
              <a:t>truyền</a:t>
            </a:r>
            <a:r>
              <a:rPr lang="en-US" sz="2400" dirty="0"/>
              <a:t> </a:t>
            </a:r>
            <a:r>
              <a:rPr lang="en-US" sz="2400" dirty="0" err="1"/>
              <a:t>phát</a:t>
            </a:r>
            <a:r>
              <a:rPr lang="en-US" sz="2400" dirty="0"/>
              <a:t> </a:t>
            </a:r>
            <a:r>
              <a:rPr lang="en-US" sz="2400" dirty="0" err="1"/>
              <a:t>dữ</a:t>
            </a:r>
            <a:r>
              <a:rPr lang="en-US" sz="2400" dirty="0"/>
              <a:t> </a:t>
            </a:r>
            <a:r>
              <a:rPr lang="en-US" sz="2400" dirty="0" err="1"/>
              <a:t>liệu</a:t>
            </a:r>
            <a:r>
              <a:rPr lang="en-US" sz="2400" dirty="0"/>
              <a:t>.</a:t>
            </a:r>
            <a:endParaRPr lang="en-US" sz="2400" b="1" dirty="0"/>
          </a:p>
        </p:txBody>
      </p:sp>
      <p:pic>
        <p:nvPicPr>
          <p:cNvPr id="5" name="Picture 4">
            <a:extLst>
              <a:ext uri="{FF2B5EF4-FFF2-40B4-BE49-F238E27FC236}">
                <a16:creationId xmlns:a16="http://schemas.microsoft.com/office/drawing/2014/main" id="{DB3B05FB-5844-4302-564D-25DE6A9873E8}"/>
              </a:ext>
            </a:extLst>
          </p:cNvPr>
          <p:cNvPicPr>
            <a:picLocks noChangeAspect="1"/>
          </p:cNvPicPr>
          <p:nvPr/>
        </p:nvPicPr>
        <p:blipFill>
          <a:blip r:embed="rId3"/>
          <a:stretch>
            <a:fillRect/>
          </a:stretch>
        </p:blipFill>
        <p:spPr>
          <a:xfrm>
            <a:off x="-240" y="2505955"/>
            <a:ext cx="12192000" cy="3731045"/>
          </a:xfrm>
          <a:prstGeom prst="rect">
            <a:avLst/>
          </a:prstGeom>
        </p:spPr>
      </p:pic>
    </p:spTree>
    <p:extLst>
      <p:ext uri="{BB962C8B-B14F-4D97-AF65-F5344CB8AC3E}">
        <p14:creationId xmlns:p14="http://schemas.microsoft.com/office/powerpoint/2010/main" val="380981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3"/>
          <p:cNvSpPr/>
          <p:nvPr/>
        </p:nvSpPr>
        <p:spPr>
          <a:xfrm>
            <a:off x="1231200" y="104400"/>
            <a:ext cx="2458080" cy="699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4000" b="0" strike="noStrike" spc="-1">
                <a:solidFill>
                  <a:schemeClr val="dk1"/>
                </a:solidFill>
                <a:latin typeface="Times New Roman"/>
              </a:rPr>
              <a:t>Chương 1. </a:t>
            </a:r>
            <a:endParaRPr lang="en-US" sz="4000" b="0" strike="noStrike" spc="-1">
              <a:solidFill>
                <a:srgbClr val="000000"/>
              </a:solidFill>
              <a:latin typeface="Arial"/>
            </a:endParaRPr>
          </a:p>
        </p:txBody>
      </p:sp>
      <p:pic>
        <p:nvPicPr>
          <p:cNvPr id="72" name="Picture 5" descr="A blue and white logo&#10;&#10;AI-generated content may be incorrect."/>
          <p:cNvPicPr/>
          <p:nvPr/>
        </p:nvPicPr>
        <p:blipFill>
          <a:blip r:embed="rId3"/>
          <a:stretch/>
        </p:blipFill>
        <p:spPr>
          <a:xfrm>
            <a:off x="0" y="0"/>
            <a:ext cx="1223280" cy="1241280"/>
          </a:xfrm>
          <a:prstGeom prst="rect">
            <a:avLst/>
          </a:prstGeom>
          <a:ln w="0">
            <a:noFill/>
          </a:ln>
        </p:spPr>
      </p:pic>
      <p:sp>
        <p:nvSpPr>
          <p:cNvPr id="73" name="TextBox 8"/>
          <p:cNvSpPr/>
          <p:nvPr/>
        </p:nvSpPr>
        <p:spPr>
          <a:xfrm>
            <a:off x="0" y="6384240"/>
            <a:ext cx="1219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US" sz="1800" b="0" strike="noStrike" spc="-1">
                <a:solidFill>
                  <a:schemeClr val="accent1"/>
                </a:solidFill>
                <a:latin typeface="Times New Roman"/>
              </a:rPr>
              <a:t>   Bộ Môn Điện tử			              </a:t>
            </a:r>
            <a:r>
              <a:rPr lang="en-US" sz="1800" b="0" strike="noStrike" spc="-1">
                <a:solidFill>
                  <a:schemeClr val="dk1"/>
                </a:solidFill>
                <a:latin typeface="Times New Roman"/>
              </a:rPr>
              <a:t>Nguyễn Đại Đồng – 2210780</a:t>
            </a:r>
            <a:r>
              <a:rPr lang="en-US" sz="1800" b="0" strike="noStrike" spc="-1">
                <a:solidFill>
                  <a:schemeClr val="accent1"/>
                </a:solidFill>
                <a:latin typeface="Times New Roman"/>
              </a:rPr>
              <a:t> 			    Ngày 6 tháng 6 năm 2025 </a:t>
            </a:r>
            <a:endParaRPr lang="en-US" sz="1800" b="0" strike="noStrike" spc="-1">
              <a:solidFill>
                <a:srgbClr val="000000"/>
              </a:solidFill>
              <a:latin typeface="Arial"/>
            </a:endParaRPr>
          </a:p>
        </p:txBody>
      </p:sp>
      <p:sp>
        <p:nvSpPr>
          <p:cNvPr id="74" name="TextBox 1"/>
          <p:cNvSpPr/>
          <p:nvPr/>
        </p:nvSpPr>
        <p:spPr>
          <a:xfrm>
            <a:off x="3426840" y="595440"/>
            <a:ext cx="29883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3600" b="0" strike="noStrike" spc="-1">
                <a:solidFill>
                  <a:schemeClr val="dk1"/>
                </a:solidFill>
                <a:latin typeface="Times New Roman"/>
              </a:rPr>
              <a:t>Cơ sở lý thuyết</a:t>
            </a:r>
            <a:endParaRPr lang="en-US" sz="3600" b="0" strike="noStrike" spc="-1">
              <a:solidFill>
                <a:srgbClr val="000000"/>
              </a:solidFill>
              <a:latin typeface="Arial"/>
            </a:endParaRPr>
          </a:p>
        </p:txBody>
      </p:sp>
      <p:sp>
        <p:nvSpPr>
          <p:cNvPr id="2" name="TextBox 1">
            <a:extLst>
              <a:ext uri="{FF2B5EF4-FFF2-40B4-BE49-F238E27FC236}">
                <a16:creationId xmlns:a16="http://schemas.microsoft.com/office/drawing/2014/main" id="{26176D8F-D2D2-DE11-94D0-CF50B9F4A6ED}"/>
              </a:ext>
            </a:extLst>
          </p:cNvPr>
          <p:cNvSpPr txBox="1"/>
          <p:nvPr/>
        </p:nvSpPr>
        <p:spPr>
          <a:xfrm>
            <a:off x="658747" y="1355427"/>
            <a:ext cx="10874507" cy="1692771"/>
          </a:xfrm>
          <a:prstGeom prst="rect">
            <a:avLst/>
          </a:prstGeom>
          <a:noFill/>
        </p:spPr>
        <p:txBody>
          <a:bodyPr wrap="square" rtlCol="0">
            <a:spAutoFit/>
          </a:bodyPr>
          <a:lstStyle/>
          <a:p>
            <a:pPr marL="342900" indent="-342900" algn="just">
              <a:buFontTx/>
              <a:buChar char="-"/>
            </a:pPr>
            <a:r>
              <a:rPr lang="en-US" sz="2400" b="1" dirty="0" err="1"/>
              <a:t>Mã</a:t>
            </a:r>
            <a:r>
              <a:rPr lang="en-US" sz="2400" b="1" dirty="0"/>
              <a:t> </a:t>
            </a:r>
            <a:r>
              <a:rPr lang="en-US" sz="2400" b="1" dirty="0" err="1"/>
              <a:t>tích</a:t>
            </a:r>
            <a:r>
              <a:rPr lang="en-US" sz="2400" b="1" dirty="0"/>
              <a:t> </a:t>
            </a:r>
            <a:r>
              <a:rPr lang="en-US" sz="2400" b="1" dirty="0" err="1"/>
              <a:t>chập</a:t>
            </a:r>
            <a:r>
              <a:rPr lang="en-US" sz="2400" b="1" dirty="0"/>
              <a:t> (Convolutional Code):</a:t>
            </a:r>
          </a:p>
          <a:p>
            <a:pPr lvl="1" algn="just"/>
            <a:r>
              <a:rPr lang="en-US" sz="2000" dirty="0"/>
              <a:t>+	</a:t>
            </a:r>
            <a:r>
              <a:rPr lang="en-US" sz="2000" dirty="0" err="1"/>
              <a:t>Có</a:t>
            </a:r>
            <a:r>
              <a:rPr lang="en-US" sz="2000" dirty="0"/>
              <a:t> </a:t>
            </a:r>
            <a:r>
              <a:rPr lang="en-US" sz="2000" dirty="0" err="1"/>
              <a:t>khả</a:t>
            </a:r>
            <a:r>
              <a:rPr lang="en-US" sz="2000" dirty="0"/>
              <a:t> </a:t>
            </a:r>
            <a:r>
              <a:rPr lang="en-US" sz="2000" dirty="0" err="1"/>
              <a:t>năn</a:t>
            </a:r>
            <a:r>
              <a:rPr lang="en-US" sz="2000" dirty="0"/>
              <a:t> </a:t>
            </a:r>
            <a:r>
              <a:rPr lang="en-US" sz="2000" dirty="0" err="1"/>
              <a:t>tự</a:t>
            </a:r>
            <a:r>
              <a:rPr lang="en-US" sz="2000" dirty="0"/>
              <a:t> </a:t>
            </a:r>
            <a:r>
              <a:rPr lang="en-US" sz="2000" dirty="0" err="1"/>
              <a:t>sửa</a:t>
            </a:r>
            <a:r>
              <a:rPr lang="en-US" sz="2000" dirty="0"/>
              <a:t> </a:t>
            </a:r>
            <a:r>
              <a:rPr lang="en-US" sz="2000" dirty="0" err="1"/>
              <a:t>lỗi</a:t>
            </a:r>
            <a:r>
              <a:rPr lang="en-US" sz="2000" dirty="0"/>
              <a:t> </a:t>
            </a:r>
            <a:r>
              <a:rPr lang="en-US" sz="2000" dirty="0" err="1"/>
              <a:t>và</a:t>
            </a:r>
            <a:r>
              <a:rPr lang="en-US" sz="2000" dirty="0"/>
              <a:t> </a:t>
            </a:r>
            <a:r>
              <a:rPr lang="en-US" sz="2000" dirty="0" err="1"/>
              <a:t>giúp</a:t>
            </a:r>
            <a:r>
              <a:rPr lang="en-US" sz="2000" dirty="0"/>
              <a:t> </a:t>
            </a:r>
            <a:r>
              <a:rPr lang="en-US" sz="2000" dirty="0" err="1"/>
              <a:t>giảm</a:t>
            </a:r>
            <a:r>
              <a:rPr lang="en-US" sz="2000" dirty="0"/>
              <a:t> </a:t>
            </a:r>
            <a:r>
              <a:rPr lang="en-US" sz="2000" dirty="0" err="1"/>
              <a:t>khả</a:t>
            </a:r>
            <a:r>
              <a:rPr lang="en-US" sz="2000" dirty="0"/>
              <a:t> </a:t>
            </a:r>
            <a:r>
              <a:rPr lang="en-US" sz="2000" dirty="0" err="1"/>
              <a:t>năng</a:t>
            </a:r>
            <a:r>
              <a:rPr lang="en-US" sz="2000" dirty="0"/>
              <a:t> </a:t>
            </a:r>
            <a:r>
              <a:rPr lang="en-US" sz="2000" dirty="0" err="1"/>
              <a:t>tạo</a:t>
            </a:r>
            <a:r>
              <a:rPr lang="en-US" sz="2000" dirty="0"/>
              <a:t> </a:t>
            </a:r>
            <a:r>
              <a:rPr lang="en-US" sz="2000" dirty="0" err="1"/>
              <a:t>lỗi</a:t>
            </a:r>
            <a:r>
              <a:rPr lang="en-US" sz="2000" dirty="0"/>
              <a:t> </a:t>
            </a:r>
            <a:r>
              <a:rPr lang="en-US" sz="2000" dirty="0" err="1"/>
              <a:t>nhờ</a:t>
            </a:r>
            <a:r>
              <a:rPr lang="en-US" sz="2000" dirty="0"/>
              <a:t> </a:t>
            </a:r>
            <a:r>
              <a:rPr lang="en-US" sz="2000" dirty="0" err="1"/>
              <a:t>vào</a:t>
            </a:r>
            <a:r>
              <a:rPr lang="en-US" sz="2000" dirty="0"/>
              <a:t> </a:t>
            </a:r>
            <a:r>
              <a:rPr lang="en-US" sz="2000" dirty="0" err="1"/>
              <a:t>thiết</a:t>
            </a:r>
            <a:r>
              <a:rPr lang="en-US" sz="2000" dirty="0"/>
              <a:t> </a:t>
            </a:r>
            <a:r>
              <a:rPr lang="en-US" sz="2000" dirty="0" err="1"/>
              <a:t>kế</a:t>
            </a:r>
            <a:r>
              <a:rPr lang="en-US" sz="2000" dirty="0"/>
              <a:t> </a:t>
            </a:r>
            <a:r>
              <a:rPr lang="en-US" sz="2000" dirty="0" err="1"/>
              <a:t>dựa</a:t>
            </a:r>
            <a:r>
              <a:rPr lang="en-US" sz="2000" dirty="0"/>
              <a:t> </a:t>
            </a:r>
            <a:r>
              <a:rPr lang="en-US" sz="2000" dirty="0" err="1"/>
              <a:t>trên</a:t>
            </a:r>
            <a:r>
              <a:rPr lang="en-US" sz="2000" dirty="0"/>
              <a:t> </a:t>
            </a:r>
            <a:r>
              <a:rPr lang="en-US" sz="2000" dirty="0" err="1"/>
              <a:t>lý</a:t>
            </a:r>
            <a:r>
              <a:rPr lang="en-US" sz="2000" dirty="0"/>
              <a:t> </a:t>
            </a:r>
            <a:r>
              <a:rPr lang="en-US" sz="2000" dirty="0" err="1"/>
              <a:t>thuyết</a:t>
            </a:r>
            <a:r>
              <a:rPr lang="en-US" sz="2000" dirty="0"/>
              <a:t> </a:t>
            </a:r>
            <a:r>
              <a:rPr lang="en-US" sz="2000" dirty="0" err="1"/>
              <a:t>mã</a:t>
            </a:r>
            <a:r>
              <a:rPr lang="en-US" sz="2000" dirty="0"/>
              <a:t> </a:t>
            </a:r>
            <a:r>
              <a:rPr lang="en-US" sz="2000" dirty="0" err="1"/>
              <a:t>hóa</a:t>
            </a:r>
            <a:r>
              <a:rPr lang="en-US" sz="2000" dirty="0"/>
              <a:t> </a:t>
            </a:r>
            <a:r>
              <a:rPr lang="en-US" sz="2000" dirty="0" err="1"/>
              <a:t>kênh</a:t>
            </a:r>
            <a:r>
              <a:rPr lang="en-US" sz="2000" dirty="0"/>
              <a:t> (Channel Coding).</a:t>
            </a:r>
          </a:p>
          <a:p>
            <a:pPr lvl="1" algn="just"/>
            <a:r>
              <a:rPr lang="en-US" sz="2000" dirty="0"/>
              <a:t>+ 	</a:t>
            </a:r>
            <a:r>
              <a:rPr lang="en-US" sz="2000" dirty="0" err="1"/>
              <a:t>Mã</a:t>
            </a:r>
            <a:r>
              <a:rPr lang="en-US" sz="2000" dirty="0"/>
              <a:t> </a:t>
            </a:r>
            <a:r>
              <a:rPr lang="en-US" sz="2000" dirty="0" err="1"/>
              <a:t>hóa</a:t>
            </a:r>
            <a:r>
              <a:rPr lang="en-US" sz="2000" dirty="0"/>
              <a:t> </a:t>
            </a:r>
            <a:r>
              <a:rPr lang="en-US" sz="2000" dirty="0" err="1"/>
              <a:t>dữ</a:t>
            </a:r>
            <a:r>
              <a:rPr lang="en-US" sz="2000" dirty="0"/>
              <a:t> </a:t>
            </a:r>
            <a:r>
              <a:rPr lang="en-US" sz="2000" dirty="0" err="1"/>
              <a:t>liệu</a:t>
            </a:r>
            <a:r>
              <a:rPr lang="en-US" sz="2000" dirty="0"/>
              <a:t> </a:t>
            </a:r>
            <a:r>
              <a:rPr lang="en-US" sz="2000" dirty="0" err="1"/>
              <a:t>liên</a:t>
            </a:r>
            <a:r>
              <a:rPr lang="en-US" sz="2000" dirty="0"/>
              <a:t> </a:t>
            </a:r>
            <a:r>
              <a:rPr lang="en-US" sz="2000" dirty="0" err="1"/>
              <a:t>tục</a:t>
            </a:r>
            <a:r>
              <a:rPr lang="en-US" sz="2000" dirty="0"/>
              <a:t> </a:t>
            </a:r>
            <a:r>
              <a:rPr lang="en-US" sz="2000" dirty="0" err="1"/>
              <a:t>dựa</a:t>
            </a:r>
            <a:r>
              <a:rPr lang="en-US" sz="2000" dirty="0"/>
              <a:t> </a:t>
            </a:r>
            <a:r>
              <a:rPr lang="en-US" sz="2000" dirty="0" err="1"/>
              <a:t>trên</a:t>
            </a:r>
            <a:r>
              <a:rPr lang="en-US" sz="2000" dirty="0"/>
              <a:t> </a:t>
            </a:r>
            <a:r>
              <a:rPr lang="en-US" sz="2000" dirty="0" err="1"/>
              <a:t>trạng</a:t>
            </a:r>
            <a:r>
              <a:rPr lang="en-US" sz="2000" dirty="0"/>
              <a:t> </a:t>
            </a:r>
            <a:r>
              <a:rPr lang="en-US" sz="2000" dirty="0" err="1"/>
              <a:t>thái</a:t>
            </a:r>
            <a:r>
              <a:rPr lang="en-US" sz="2000" dirty="0"/>
              <a:t> </a:t>
            </a:r>
            <a:r>
              <a:rPr lang="en-US" sz="2000" dirty="0" err="1"/>
              <a:t>hiện</a:t>
            </a:r>
            <a:r>
              <a:rPr lang="en-US" sz="2000" dirty="0"/>
              <a:t> </a:t>
            </a:r>
            <a:r>
              <a:rPr lang="en-US" sz="2000" dirty="0" err="1"/>
              <a:t>tại</a:t>
            </a:r>
            <a:r>
              <a:rPr lang="en-US" sz="2000" dirty="0"/>
              <a:t> </a:t>
            </a:r>
            <a:r>
              <a:rPr lang="en-US" sz="2000" dirty="0" err="1"/>
              <a:t>và</a:t>
            </a:r>
            <a:r>
              <a:rPr lang="en-US" sz="2000" dirty="0"/>
              <a:t> </a:t>
            </a:r>
            <a:r>
              <a:rPr lang="en-US" sz="2000" dirty="0" err="1"/>
              <a:t>các</a:t>
            </a:r>
            <a:r>
              <a:rPr lang="en-US" sz="2000" dirty="0"/>
              <a:t> bit </a:t>
            </a:r>
            <a:r>
              <a:rPr lang="en-US" sz="2000" dirty="0" err="1"/>
              <a:t>đầu</a:t>
            </a:r>
            <a:r>
              <a:rPr lang="en-US" sz="2000" dirty="0"/>
              <a:t> </a:t>
            </a:r>
            <a:r>
              <a:rPr lang="en-US" sz="2000" dirty="0" err="1"/>
              <a:t>vào</a:t>
            </a:r>
            <a:r>
              <a:rPr lang="en-US" sz="2000" dirty="0"/>
              <a:t> </a:t>
            </a:r>
            <a:r>
              <a:rPr lang="en-US" sz="2000" dirty="0" err="1"/>
              <a:t>trước</a:t>
            </a:r>
            <a:r>
              <a:rPr lang="en-US" sz="2000" dirty="0"/>
              <a:t> </a:t>
            </a:r>
            <a:r>
              <a:rPr lang="en-US" sz="2000" dirty="0" err="1"/>
              <a:t>đó</a:t>
            </a:r>
            <a:r>
              <a:rPr lang="en-US" sz="2000" dirty="0"/>
              <a:t>, </a:t>
            </a:r>
            <a:r>
              <a:rPr lang="en-US" sz="2000" dirty="0" err="1"/>
              <a:t>tạo</a:t>
            </a:r>
            <a:r>
              <a:rPr lang="en-US" sz="2000" dirty="0"/>
              <a:t> </a:t>
            </a:r>
            <a:r>
              <a:rPr lang="en-US" sz="2000" dirty="0" err="1"/>
              <a:t>ra</a:t>
            </a:r>
            <a:r>
              <a:rPr lang="en-US" sz="2000" dirty="0"/>
              <a:t> </a:t>
            </a:r>
            <a:r>
              <a:rPr lang="en-US" sz="2000" dirty="0" err="1"/>
              <a:t>tính</a:t>
            </a:r>
            <a:r>
              <a:rPr lang="en-US" sz="2000" dirty="0"/>
              <a:t> </a:t>
            </a:r>
            <a:r>
              <a:rPr lang="en-US" sz="2000" dirty="0" err="1"/>
              <a:t>chất</a:t>
            </a:r>
            <a:r>
              <a:rPr lang="en-US" sz="2000" dirty="0"/>
              <a:t> </a:t>
            </a:r>
            <a:r>
              <a:rPr lang="en-US" sz="2000" dirty="0" err="1"/>
              <a:t>có</a:t>
            </a:r>
            <a:r>
              <a:rPr lang="en-US" sz="2000" dirty="0"/>
              <a:t> </a:t>
            </a:r>
            <a:r>
              <a:rPr lang="en-US" sz="2000" dirty="0" err="1"/>
              <a:t>nhớ</a:t>
            </a:r>
            <a:r>
              <a:rPr lang="en-US" sz="2000" dirty="0"/>
              <a:t>.</a:t>
            </a:r>
            <a:endParaRPr lang="vi-VN" sz="2000" dirty="0"/>
          </a:p>
        </p:txBody>
      </p:sp>
      <p:grpSp>
        <p:nvGrpSpPr>
          <p:cNvPr id="6" name="Group 5">
            <a:extLst>
              <a:ext uri="{FF2B5EF4-FFF2-40B4-BE49-F238E27FC236}">
                <a16:creationId xmlns:a16="http://schemas.microsoft.com/office/drawing/2014/main" id="{C00B1931-2AA7-8150-C890-9425C56A21B2}"/>
              </a:ext>
            </a:extLst>
          </p:cNvPr>
          <p:cNvGrpSpPr/>
          <p:nvPr/>
        </p:nvGrpSpPr>
        <p:grpSpPr>
          <a:xfrm>
            <a:off x="1966735" y="3429000"/>
            <a:ext cx="8258290" cy="2465030"/>
            <a:chOff x="818468" y="3809802"/>
            <a:chExt cx="8258290" cy="2465030"/>
          </a:xfrm>
        </p:grpSpPr>
        <p:pic>
          <p:nvPicPr>
            <p:cNvPr id="4" name="Picture 3" descr="A black background with arrows&#10;&#10;AI-generated content may be incorrect.">
              <a:extLst>
                <a:ext uri="{FF2B5EF4-FFF2-40B4-BE49-F238E27FC236}">
                  <a16:creationId xmlns:a16="http://schemas.microsoft.com/office/drawing/2014/main" id="{3D7AA3BE-3E5C-2E63-C365-420EF27F9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468" y="3809802"/>
              <a:ext cx="8258290" cy="1818339"/>
            </a:xfrm>
            <a:prstGeom prst="rect">
              <a:avLst/>
            </a:prstGeom>
          </p:spPr>
        </p:pic>
        <p:sp>
          <p:nvSpPr>
            <p:cNvPr id="5" name="TextBox 4">
              <a:extLst>
                <a:ext uri="{FF2B5EF4-FFF2-40B4-BE49-F238E27FC236}">
                  <a16:creationId xmlns:a16="http://schemas.microsoft.com/office/drawing/2014/main" id="{AB7899F7-AF32-724B-39A1-87D8FC175E31}"/>
                </a:ext>
              </a:extLst>
            </p:cNvPr>
            <p:cNvSpPr txBox="1"/>
            <p:nvPr/>
          </p:nvSpPr>
          <p:spPr>
            <a:xfrm>
              <a:off x="2993617" y="5905500"/>
              <a:ext cx="3907993" cy="369332"/>
            </a:xfrm>
            <a:prstGeom prst="rect">
              <a:avLst/>
            </a:prstGeom>
            <a:noFill/>
          </p:spPr>
          <p:txBody>
            <a:bodyPr wrap="none" rtlCol="0">
              <a:spAutoFit/>
            </a:bodyPr>
            <a:lstStyle/>
            <a:p>
              <a:r>
                <a:rPr lang="en-US" dirty="0" err="1"/>
                <a:t>Bộ</a:t>
              </a:r>
              <a:r>
                <a:rPr lang="en-US" dirty="0"/>
                <a:t> </a:t>
              </a:r>
              <a:r>
                <a:rPr lang="en-US" dirty="0" err="1"/>
                <a:t>mã</a:t>
              </a:r>
              <a:r>
                <a:rPr lang="en-US" dirty="0"/>
                <a:t> </a:t>
              </a:r>
              <a:r>
                <a:rPr lang="en-US" dirty="0" err="1"/>
                <a:t>hóa</a:t>
              </a:r>
              <a:r>
                <a:rPr lang="en-US" dirty="0"/>
                <a:t> </a:t>
              </a:r>
              <a:r>
                <a:rPr lang="en-US" dirty="0" err="1"/>
                <a:t>tích</a:t>
              </a:r>
              <a:r>
                <a:rPr lang="en-US" dirty="0"/>
                <a:t> </a:t>
              </a:r>
              <a:r>
                <a:rPr lang="en-US" dirty="0" err="1"/>
                <a:t>chập</a:t>
              </a:r>
              <a:r>
                <a:rPr lang="en-US" dirty="0"/>
                <a:t> (K = 3, rate = ½).</a:t>
              </a:r>
              <a:endParaRPr lang="vi-VN" dirty="0"/>
            </a:p>
          </p:txBody>
        </p:sp>
      </p:grpSp>
    </p:spTree>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7970C-67F8-382E-3345-887EB36E3B63}"/>
            </a:ext>
          </a:extLst>
        </p:cNvPr>
        <p:cNvGrpSpPr/>
        <p:nvPr/>
      </p:nvGrpSpPr>
      <p:grpSpPr>
        <a:xfrm>
          <a:off x="0" y="0"/>
          <a:ext cx="0" cy="0"/>
          <a:chOff x="0" y="0"/>
          <a:chExt cx="0" cy="0"/>
        </a:xfrm>
      </p:grpSpPr>
      <p:sp>
        <p:nvSpPr>
          <p:cNvPr id="71" name="TextBox 3">
            <a:extLst>
              <a:ext uri="{FF2B5EF4-FFF2-40B4-BE49-F238E27FC236}">
                <a16:creationId xmlns:a16="http://schemas.microsoft.com/office/drawing/2014/main" id="{6E93A962-8C4E-07A7-D253-C76AD9EFFA7C}"/>
              </a:ext>
            </a:extLst>
          </p:cNvPr>
          <p:cNvSpPr/>
          <p:nvPr/>
        </p:nvSpPr>
        <p:spPr>
          <a:xfrm>
            <a:off x="1231200" y="104400"/>
            <a:ext cx="2458080" cy="699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4000" b="0" strike="noStrike" spc="-1">
                <a:solidFill>
                  <a:schemeClr val="dk1"/>
                </a:solidFill>
                <a:latin typeface="Times New Roman"/>
              </a:rPr>
              <a:t>Chương 1. </a:t>
            </a:r>
            <a:endParaRPr lang="en-US" sz="4000" b="0" strike="noStrike" spc="-1">
              <a:solidFill>
                <a:srgbClr val="000000"/>
              </a:solidFill>
              <a:latin typeface="Arial"/>
            </a:endParaRPr>
          </a:p>
        </p:txBody>
      </p:sp>
      <p:pic>
        <p:nvPicPr>
          <p:cNvPr id="72" name="Picture 5" descr="A blue and white logo&#10;&#10;AI-generated content may be incorrect.">
            <a:extLst>
              <a:ext uri="{FF2B5EF4-FFF2-40B4-BE49-F238E27FC236}">
                <a16:creationId xmlns:a16="http://schemas.microsoft.com/office/drawing/2014/main" id="{DE355A44-11F5-350A-ECC9-FFB85615164F}"/>
              </a:ext>
            </a:extLst>
          </p:cNvPr>
          <p:cNvPicPr/>
          <p:nvPr/>
        </p:nvPicPr>
        <p:blipFill>
          <a:blip r:embed="rId2"/>
          <a:stretch/>
        </p:blipFill>
        <p:spPr>
          <a:xfrm>
            <a:off x="0" y="0"/>
            <a:ext cx="1223280" cy="1241280"/>
          </a:xfrm>
          <a:prstGeom prst="rect">
            <a:avLst/>
          </a:prstGeom>
          <a:ln w="0">
            <a:noFill/>
          </a:ln>
        </p:spPr>
      </p:pic>
      <p:sp>
        <p:nvSpPr>
          <p:cNvPr id="73" name="TextBox 8">
            <a:extLst>
              <a:ext uri="{FF2B5EF4-FFF2-40B4-BE49-F238E27FC236}">
                <a16:creationId xmlns:a16="http://schemas.microsoft.com/office/drawing/2014/main" id="{C0C022FF-0DCE-1370-B0B5-605359F64274}"/>
              </a:ext>
            </a:extLst>
          </p:cNvPr>
          <p:cNvSpPr/>
          <p:nvPr/>
        </p:nvSpPr>
        <p:spPr>
          <a:xfrm>
            <a:off x="0" y="6384240"/>
            <a:ext cx="1219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US" sz="1800" b="0" strike="noStrike" spc="-1">
                <a:solidFill>
                  <a:schemeClr val="accent1"/>
                </a:solidFill>
                <a:latin typeface="Times New Roman"/>
              </a:rPr>
              <a:t>   Bộ Môn Điện tử			              </a:t>
            </a:r>
            <a:r>
              <a:rPr lang="en-US" sz="1800" b="0" strike="noStrike" spc="-1">
                <a:solidFill>
                  <a:schemeClr val="dk1"/>
                </a:solidFill>
                <a:latin typeface="Times New Roman"/>
              </a:rPr>
              <a:t>Nguyễn Đại Đồng – 2210780</a:t>
            </a:r>
            <a:r>
              <a:rPr lang="en-US" sz="1800" b="0" strike="noStrike" spc="-1">
                <a:solidFill>
                  <a:schemeClr val="accent1"/>
                </a:solidFill>
                <a:latin typeface="Times New Roman"/>
              </a:rPr>
              <a:t> 			    Ngày 6 tháng 6 năm 2025 </a:t>
            </a:r>
            <a:endParaRPr lang="en-US" sz="1800" b="0" strike="noStrike" spc="-1">
              <a:solidFill>
                <a:srgbClr val="000000"/>
              </a:solidFill>
              <a:latin typeface="Arial"/>
            </a:endParaRPr>
          </a:p>
        </p:txBody>
      </p:sp>
      <p:sp>
        <p:nvSpPr>
          <p:cNvPr id="74" name="TextBox 1">
            <a:extLst>
              <a:ext uri="{FF2B5EF4-FFF2-40B4-BE49-F238E27FC236}">
                <a16:creationId xmlns:a16="http://schemas.microsoft.com/office/drawing/2014/main" id="{3BA971C1-F108-16B6-06E4-D910E5FE29AE}"/>
              </a:ext>
            </a:extLst>
          </p:cNvPr>
          <p:cNvSpPr/>
          <p:nvPr/>
        </p:nvSpPr>
        <p:spPr>
          <a:xfrm>
            <a:off x="3426840" y="595440"/>
            <a:ext cx="29883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3600" b="0" strike="noStrike" spc="-1">
                <a:solidFill>
                  <a:schemeClr val="dk1"/>
                </a:solidFill>
                <a:latin typeface="Times New Roman"/>
              </a:rPr>
              <a:t>Cơ sở lý thuyết</a:t>
            </a:r>
            <a:endParaRPr lang="en-US" sz="3600" b="0" strike="noStrike" spc="-1">
              <a:solidFill>
                <a:srgbClr val="000000"/>
              </a:solidFill>
              <a:latin typeface="Arial"/>
            </a:endParaRPr>
          </a:p>
        </p:txBody>
      </p:sp>
      <p:sp>
        <p:nvSpPr>
          <p:cNvPr id="2" name="TextBox 1">
            <a:extLst>
              <a:ext uri="{FF2B5EF4-FFF2-40B4-BE49-F238E27FC236}">
                <a16:creationId xmlns:a16="http://schemas.microsoft.com/office/drawing/2014/main" id="{7CB40AB7-F359-5CC8-9367-0BC67E1CDF93}"/>
              </a:ext>
            </a:extLst>
          </p:cNvPr>
          <p:cNvSpPr txBox="1"/>
          <p:nvPr/>
        </p:nvSpPr>
        <p:spPr>
          <a:xfrm>
            <a:off x="658746" y="1347867"/>
            <a:ext cx="6186443" cy="1692771"/>
          </a:xfrm>
          <a:prstGeom prst="rect">
            <a:avLst/>
          </a:prstGeom>
          <a:noFill/>
        </p:spPr>
        <p:txBody>
          <a:bodyPr wrap="square" rtlCol="0">
            <a:spAutoFit/>
          </a:bodyPr>
          <a:lstStyle/>
          <a:p>
            <a:pPr marL="342900" indent="-342900" algn="just">
              <a:buFontTx/>
              <a:buChar char="-"/>
            </a:pPr>
            <a:r>
              <a:rPr lang="en-US" sz="2400" b="1" dirty="0" err="1"/>
              <a:t>Mã</a:t>
            </a:r>
            <a:r>
              <a:rPr lang="en-US" sz="2400" b="1" dirty="0"/>
              <a:t> </a:t>
            </a:r>
            <a:r>
              <a:rPr lang="en-US" sz="2400" b="1" dirty="0" err="1"/>
              <a:t>tích</a:t>
            </a:r>
            <a:r>
              <a:rPr lang="en-US" sz="2400" b="1" dirty="0"/>
              <a:t> </a:t>
            </a:r>
            <a:r>
              <a:rPr lang="en-US" sz="2400" b="1" dirty="0" err="1"/>
              <a:t>chập</a:t>
            </a:r>
            <a:r>
              <a:rPr lang="en-US" sz="2400" b="1" dirty="0"/>
              <a:t> (Convolutional Code):</a:t>
            </a:r>
          </a:p>
          <a:p>
            <a:pPr lvl="1" algn="just"/>
            <a:r>
              <a:rPr lang="en-US" sz="2000" dirty="0"/>
              <a:t>+	</a:t>
            </a:r>
            <a:r>
              <a:rPr lang="en-US" sz="2000" dirty="0" err="1"/>
              <a:t>Lấy</a:t>
            </a:r>
            <a:r>
              <a:rPr lang="en-US" sz="2000" dirty="0"/>
              <a:t> </a:t>
            </a:r>
            <a:r>
              <a:rPr lang="en-US" sz="2000" dirty="0" err="1"/>
              <a:t>ví</a:t>
            </a:r>
            <a:r>
              <a:rPr lang="en-US" sz="2000" dirty="0"/>
              <a:t> </a:t>
            </a:r>
            <a:r>
              <a:rPr lang="en-US" sz="2000" dirty="0" err="1"/>
              <a:t>dụ</a:t>
            </a:r>
            <a:r>
              <a:rPr lang="en-US" sz="2000" dirty="0"/>
              <a:t> ở </a:t>
            </a:r>
            <a:r>
              <a:rPr lang="en-US" sz="2000" dirty="0" err="1"/>
              <a:t>trước</a:t>
            </a:r>
            <a:r>
              <a:rPr lang="en-US" sz="2000" dirty="0"/>
              <a:t> </a:t>
            </a:r>
            <a:r>
              <a:rPr lang="en-US" sz="2000" dirty="0" err="1"/>
              <a:t>là</a:t>
            </a:r>
            <a:r>
              <a:rPr lang="en-US" sz="2000" dirty="0"/>
              <a:t> </a:t>
            </a:r>
            <a:r>
              <a:rPr lang="en-US" sz="2000" dirty="0" err="1"/>
              <a:t>Bộ</a:t>
            </a:r>
            <a:r>
              <a:rPr lang="en-US" sz="2000" dirty="0"/>
              <a:t> </a:t>
            </a:r>
            <a:r>
              <a:rPr lang="en-US" sz="2000" dirty="0" err="1"/>
              <a:t>mã</a:t>
            </a:r>
            <a:r>
              <a:rPr lang="en-US" sz="2000" dirty="0"/>
              <a:t> </a:t>
            </a:r>
            <a:r>
              <a:rPr lang="en-US" sz="2000" dirty="0" err="1"/>
              <a:t>tích</a:t>
            </a:r>
            <a:r>
              <a:rPr lang="en-US" sz="2000" dirty="0"/>
              <a:t> </a:t>
            </a:r>
            <a:r>
              <a:rPr lang="en-US" sz="2000" dirty="0" err="1"/>
              <a:t>chập</a:t>
            </a:r>
            <a:r>
              <a:rPr lang="en-US" sz="2000" dirty="0"/>
              <a:t> </a:t>
            </a:r>
            <a:r>
              <a:rPr lang="en-US" sz="2000" dirty="0" err="1"/>
              <a:t>với</a:t>
            </a:r>
            <a:r>
              <a:rPr lang="en-US" sz="2000" dirty="0"/>
              <a:t> K = 3, rate = ½ (</a:t>
            </a:r>
            <a:r>
              <a:rPr lang="en-US" sz="2000" dirty="0" err="1"/>
              <a:t>tương</a:t>
            </a:r>
            <a:r>
              <a:rPr lang="en-US" sz="2000" dirty="0"/>
              <a:t> </a:t>
            </a:r>
            <a:r>
              <a:rPr lang="en-US" sz="2000" dirty="0" err="1"/>
              <a:t>ướng</a:t>
            </a:r>
            <a:r>
              <a:rPr lang="en-US" sz="2000" dirty="0"/>
              <a:t> </a:t>
            </a:r>
            <a:r>
              <a:rPr lang="en-US" sz="2000" dirty="0" err="1"/>
              <a:t>là</a:t>
            </a:r>
            <a:r>
              <a:rPr lang="en-US" sz="2000" dirty="0"/>
              <a:t> 1 </a:t>
            </a:r>
            <a:r>
              <a:rPr lang="en-US" sz="2000" dirty="0" err="1"/>
              <a:t>ngõ</a:t>
            </a:r>
            <a:r>
              <a:rPr lang="en-US" sz="2000" dirty="0"/>
              <a:t> </a:t>
            </a:r>
            <a:r>
              <a:rPr lang="en-US" sz="2000" dirty="0" err="1"/>
              <a:t>và</a:t>
            </a:r>
            <a:r>
              <a:rPr lang="en-US" sz="2000" dirty="0"/>
              <a:t> </a:t>
            </a:r>
            <a:r>
              <a:rPr lang="en-US" sz="2000" dirty="0" err="1"/>
              <a:t>và</a:t>
            </a:r>
            <a:r>
              <a:rPr lang="en-US" sz="2000" dirty="0"/>
              <a:t> 2 </a:t>
            </a:r>
            <a:r>
              <a:rPr lang="en-US" sz="2000" dirty="0" err="1"/>
              <a:t>ngõ</a:t>
            </a:r>
            <a:r>
              <a:rPr lang="en-US" sz="2000" dirty="0"/>
              <a:t> </a:t>
            </a:r>
            <a:r>
              <a:rPr lang="en-US" sz="2000" dirty="0" err="1"/>
              <a:t>ra</a:t>
            </a:r>
            <a:r>
              <a:rPr lang="en-US" sz="2000" dirty="0"/>
              <a:t>).</a:t>
            </a:r>
          </a:p>
          <a:p>
            <a:pPr lvl="1" algn="just"/>
            <a:r>
              <a:rPr lang="en-US" sz="2000" dirty="0"/>
              <a:t>+ </a:t>
            </a:r>
            <a:r>
              <a:rPr lang="en-US" sz="2000" dirty="0" err="1"/>
              <a:t>Sử</a:t>
            </a:r>
            <a:r>
              <a:rPr lang="en-US" sz="2000" dirty="0"/>
              <a:t> </a:t>
            </a:r>
            <a:r>
              <a:rPr lang="en-US" sz="2000" dirty="0" err="1"/>
              <a:t>dụng</a:t>
            </a:r>
            <a:r>
              <a:rPr lang="en-US" sz="2000" dirty="0"/>
              <a:t> </a:t>
            </a:r>
            <a:r>
              <a:rPr lang="en-US" sz="2000" dirty="0" err="1"/>
              <a:t>đa</a:t>
            </a:r>
            <a:r>
              <a:rPr lang="en-US" sz="2000" dirty="0"/>
              <a:t> </a:t>
            </a:r>
            <a:r>
              <a:rPr lang="en-US" sz="2000" dirty="0" err="1"/>
              <a:t>thức</a:t>
            </a:r>
            <a:r>
              <a:rPr lang="en-US" sz="2000" dirty="0"/>
              <a:t> </a:t>
            </a:r>
            <a:r>
              <a:rPr lang="en-US" sz="2000" dirty="0" err="1"/>
              <a:t>sinh</a:t>
            </a:r>
            <a:r>
              <a:rPr lang="en-US" sz="2000" dirty="0"/>
              <a:t> </a:t>
            </a:r>
            <a:r>
              <a:rPr lang="en-US" sz="2000" dirty="0" err="1"/>
              <a:t>là</a:t>
            </a:r>
            <a:r>
              <a:rPr lang="en-US" sz="2000" dirty="0"/>
              <a:t> G = [1 1 1][1 0 1]. </a:t>
            </a:r>
            <a:r>
              <a:rPr lang="en-US" sz="2000" dirty="0" err="1"/>
              <a:t>Sử</a:t>
            </a:r>
            <a:r>
              <a:rPr lang="en-US" sz="2000" dirty="0"/>
              <a:t> </a:t>
            </a:r>
            <a:r>
              <a:rPr lang="en-US" sz="2000" dirty="0" err="1"/>
              <a:t>dụng</a:t>
            </a:r>
            <a:r>
              <a:rPr lang="en-US" sz="2000" dirty="0"/>
              <a:t> </a:t>
            </a:r>
            <a:r>
              <a:rPr lang="en-US" sz="2000" dirty="0" err="1"/>
              <a:t>sơ</a:t>
            </a:r>
            <a:r>
              <a:rPr lang="en-US" sz="2000" dirty="0"/>
              <a:t> </a:t>
            </a:r>
            <a:r>
              <a:rPr lang="en-US" sz="2000" dirty="0" err="1"/>
              <a:t>đồ</a:t>
            </a:r>
            <a:r>
              <a:rPr lang="en-US" sz="2000" dirty="0"/>
              <a:t> Trellis ta </a:t>
            </a:r>
            <a:r>
              <a:rPr lang="en-US" sz="2000" dirty="0" err="1"/>
              <a:t>có</a:t>
            </a:r>
            <a:r>
              <a:rPr lang="en-US" sz="2000" dirty="0"/>
              <a:t> </a:t>
            </a:r>
            <a:r>
              <a:rPr lang="en-US" sz="2000" dirty="0" err="1"/>
              <a:t>được</a:t>
            </a:r>
            <a:r>
              <a:rPr lang="en-US" sz="2000" dirty="0"/>
              <a:t> </a:t>
            </a:r>
            <a:r>
              <a:rPr lang="en-US" sz="2000" dirty="0" err="1"/>
              <a:t>như</a:t>
            </a:r>
            <a:r>
              <a:rPr lang="en-US" sz="2000" dirty="0"/>
              <a:t> </a:t>
            </a:r>
            <a:r>
              <a:rPr lang="en-US" sz="2000" dirty="0" err="1"/>
              <a:t>sau</a:t>
            </a:r>
            <a:r>
              <a:rPr lang="en-US" sz="2000" dirty="0"/>
              <a:t>:</a:t>
            </a:r>
            <a:endParaRPr lang="vi-VN" sz="2000" dirty="0"/>
          </a:p>
        </p:txBody>
      </p:sp>
      <p:pic>
        <p:nvPicPr>
          <p:cNvPr id="7" name="Picture 6" descr="A screenshot of a computer&#10;&#10;AI-generated content may be incorrect.">
            <a:extLst>
              <a:ext uri="{FF2B5EF4-FFF2-40B4-BE49-F238E27FC236}">
                <a16:creationId xmlns:a16="http://schemas.microsoft.com/office/drawing/2014/main" id="{F6488894-E168-A361-835B-198CB0D64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17" y="1347867"/>
            <a:ext cx="4351181" cy="4471713"/>
          </a:xfrm>
          <a:prstGeom prst="rect">
            <a:avLst/>
          </a:prstGeom>
        </p:spPr>
      </p:pic>
    </p:spTree>
    <p:extLst>
      <p:ext uri="{BB962C8B-B14F-4D97-AF65-F5344CB8AC3E}">
        <p14:creationId xmlns:p14="http://schemas.microsoft.com/office/powerpoint/2010/main" val="1814046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4168B-542D-341D-50BA-AEBBD09E4A80}"/>
            </a:ext>
          </a:extLst>
        </p:cNvPr>
        <p:cNvGrpSpPr/>
        <p:nvPr/>
      </p:nvGrpSpPr>
      <p:grpSpPr>
        <a:xfrm>
          <a:off x="0" y="0"/>
          <a:ext cx="0" cy="0"/>
          <a:chOff x="0" y="0"/>
          <a:chExt cx="0" cy="0"/>
        </a:xfrm>
      </p:grpSpPr>
      <p:sp>
        <p:nvSpPr>
          <p:cNvPr id="71" name="TextBox 3">
            <a:extLst>
              <a:ext uri="{FF2B5EF4-FFF2-40B4-BE49-F238E27FC236}">
                <a16:creationId xmlns:a16="http://schemas.microsoft.com/office/drawing/2014/main" id="{02449347-2B01-4929-3918-D1202B608D28}"/>
              </a:ext>
            </a:extLst>
          </p:cNvPr>
          <p:cNvSpPr/>
          <p:nvPr/>
        </p:nvSpPr>
        <p:spPr>
          <a:xfrm>
            <a:off x="1231200" y="104400"/>
            <a:ext cx="2458080" cy="699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4000" b="0" strike="noStrike" spc="-1">
                <a:solidFill>
                  <a:schemeClr val="dk1"/>
                </a:solidFill>
                <a:latin typeface="Times New Roman"/>
              </a:rPr>
              <a:t>Chương 1. </a:t>
            </a:r>
            <a:endParaRPr lang="en-US" sz="4000" b="0" strike="noStrike" spc="-1">
              <a:solidFill>
                <a:srgbClr val="000000"/>
              </a:solidFill>
              <a:latin typeface="Arial"/>
            </a:endParaRPr>
          </a:p>
        </p:txBody>
      </p:sp>
      <p:pic>
        <p:nvPicPr>
          <p:cNvPr id="72" name="Picture 5" descr="A blue and white logo&#10;&#10;AI-generated content may be incorrect.">
            <a:extLst>
              <a:ext uri="{FF2B5EF4-FFF2-40B4-BE49-F238E27FC236}">
                <a16:creationId xmlns:a16="http://schemas.microsoft.com/office/drawing/2014/main" id="{FA95E927-0A74-2B89-F488-177D5FC4A44C}"/>
              </a:ext>
            </a:extLst>
          </p:cNvPr>
          <p:cNvPicPr/>
          <p:nvPr/>
        </p:nvPicPr>
        <p:blipFill>
          <a:blip r:embed="rId2"/>
          <a:stretch/>
        </p:blipFill>
        <p:spPr>
          <a:xfrm>
            <a:off x="0" y="0"/>
            <a:ext cx="1223280" cy="1241280"/>
          </a:xfrm>
          <a:prstGeom prst="rect">
            <a:avLst/>
          </a:prstGeom>
          <a:ln w="0">
            <a:noFill/>
          </a:ln>
        </p:spPr>
      </p:pic>
      <p:sp>
        <p:nvSpPr>
          <p:cNvPr id="73" name="TextBox 8">
            <a:extLst>
              <a:ext uri="{FF2B5EF4-FFF2-40B4-BE49-F238E27FC236}">
                <a16:creationId xmlns:a16="http://schemas.microsoft.com/office/drawing/2014/main" id="{7EFB7466-A417-F09E-D146-A04487ED2CF8}"/>
              </a:ext>
            </a:extLst>
          </p:cNvPr>
          <p:cNvSpPr/>
          <p:nvPr/>
        </p:nvSpPr>
        <p:spPr>
          <a:xfrm>
            <a:off x="0" y="6384240"/>
            <a:ext cx="1219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US" sz="1800" b="0" strike="noStrike" spc="-1">
                <a:solidFill>
                  <a:schemeClr val="accent1"/>
                </a:solidFill>
                <a:latin typeface="Times New Roman"/>
              </a:rPr>
              <a:t>   Bộ Môn Điện tử			              </a:t>
            </a:r>
            <a:r>
              <a:rPr lang="en-US" sz="1800" b="0" strike="noStrike" spc="-1">
                <a:solidFill>
                  <a:schemeClr val="dk1"/>
                </a:solidFill>
                <a:latin typeface="Times New Roman"/>
              </a:rPr>
              <a:t>Nguyễn Đại Đồng – 2210780</a:t>
            </a:r>
            <a:r>
              <a:rPr lang="en-US" sz="1800" b="0" strike="noStrike" spc="-1">
                <a:solidFill>
                  <a:schemeClr val="accent1"/>
                </a:solidFill>
                <a:latin typeface="Times New Roman"/>
              </a:rPr>
              <a:t> 			    Ngày 6 tháng 6 năm 2025 </a:t>
            </a:r>
            <a:endParaRPr lang="en-US" sz="1800" b="0" strike="noStrike" spc="-1">
              <a:solidFill>
                <a:srgbClr val="000000"/>
              </a:solidFill>
              <a:latin typeface="Arial"/>
            </a:endParaRPr>
          </a:p>
        </p:txBody>
      </p:sp>
      <p:sp>
        <p:nvSpPr>
          <p:cNvPr id="74" name="TextBox 1">
            <a:extLst>
              <a:ext uri="{FF2B5EF4-FFF2-40B4-BE49-F238E27FC236}">
                <a16:creationId xmlns:a16="http://schemas.microsoft.com/office/drawing/2014/main" id="{E5FE8A77-6217-C2BF-A430-176AC4AC0CA0}"/>
              </a:ext>
            </a:extLst>
          </p:cNvPr>
          <p:cNvSpPr/>
          <p:nvPr/>
        </p:nvSpPr>
        <p:spPr>
          <a:xfrm>
            <a:off x="3426840" y="595440"/>
            <a:ext cx="29883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3600" b="0" strike="noStrike" spc="-1">
                <a:solidFill>
                  <a:schemeClr val="dk1"/>
                </a:solidFill>
                <a:latin typeface="Times New Roman"/>
              </a:rPr>
              <a:t>Cơ sở lý thuyết</a:t>
            </a:r>
            <a:endParaRPr lang="en-US" sz="3600" b="0" strike="noStrike" spc="-1">
              <a:solidFill>
                <a:srgbClr val="000000"/>
              </a:solidFill>
              <a:latin typeface="Arial"/>
            </a:endParaRPr>
          </a:p>
        </p:txBody>
      </p:sp>
      <p:sp>
        <p:nvSpPr>
          <p:cNvPr id="3" name="TextBox 2">
            <a:extLst>
              <a:ext uri="{FF2B5EF4-FFF2-40B4-BE49-F238E27FC236}">
                <a16:creationId xmlns:a16="http://schemas.microsoft.com/office/drawing/2014/main" id="{B7966A85-78B0-466F-BAD4-0587F800BEB7}"/>
              </a:ext>
            </a:extLst>
          </p:cNvPr>
          <p:cNvSpPr txBox="1"/>
          <p:nvPr/>
        </p:nvSpPr>
        <p:spPr>
          <a:xfrm>
            <a:off x="658746" y="1362960"/>
            <a:ext cx="10762213" cy="1446550"/>
          </a:xfrm>
          <a:prstGeom prst="rect">
            <a:avLst/>
          </a:prstGeom>
          <a:noFill/>
        </p:spPr>
        <p:txBody>
          <a:bodyPr wrap="square" rtlCol="0">
            <a:spAutoFit/>
          </a:bodyPr>
          <a:lstStyle/>
          <a:p>
            <a:pPr marL="342900" indent="-342900" algn="just">
              <a:buFontTx/>
              <a:buChar char="-"/>
            </a:pPr>
            <a:r>
              <a:rPr lang="en-US" sz="2400" b="1" dirty="0" err="1"/>
              <a:t>Thuật</a:t>
            </a:r>
            <a:r>
              <a:rPr lang="en-US" sz="2400" b="1" dirty="0"/>
              <a:t> </a:t>
            </a:r>
            <a:r>
              <a:rPr lang="en-US" sz="2400" b="1" dirty="0" err="1"/>
              <a:t>toán</a:t>
            </a:r>
            <a:r>
              <a:rPr lang="en-US" sz="2400" b="1" dirty="0"/>
              <a:t> Viterbi </a:t>
            </a:r>
            <a:r>
              <a:rPr lang="en-US" sz="2400" b="1" dirty="0" err="1"/>
              <a:t>trong</a:t>
            </a:r>
            <a:r>
              <a:rPr lang="en-US" sz="2400" b="1" dirty="0"/>
              <a:t> </a:t>
            </a:r>
            <a:r>
              <a:rPr lang="en-US" sz="2400" b="1" dirty="0" err="1"/>
              <a:t>giải</a:t>
            </a:r>
            <a:r>
              <a:rPr lang="en-US" sz="2400" b="1" dirty="0"/>
              <a:t> </a:t>
            </a:r>
            <a:r>
              <a:rPr lang="en-US" sz="2400" b="1" dirty="0" err="1"/>
              <a:t>mã</a:t>
            </a:r>
            <a:r>
              <a:rPr lang="en-US" sz="2400" b="1" dirty="0"/>
              <a:t> </a:t>
            </a:r>
            <a:r>
              <a:rPr lang="en-US" sz="2400" b="1" dirty="0" err="1"/>
              <a:t>tích</a:t>
            </a:r>
            <a:r>
              <a:rPr lang="en-US" sz="2400" b="1" dirty="0"/>
              <a:t> </a:t>
            </a:r>
            <a:r>
              <a:rPr lang="en-US" sz="2400" b="1" dirty="0" err="1"/>
              <a:t>chập</a:t>
            </a:r>
            <a:r>
              <a:rPr lang="en-US" sz="2400" b="1" dirty="0"/>
              <a:t>:</a:t>
            </a:r>
          </a:p>
          <a:p>
            <a:pPr lvl="1" algn="just"/>
            <a:r>
              <a:rPr lang="en-US" sz="2000" dirty="0"/>
              <a:t>+</a:t>
            </a:r>
            <a:r>
              <a:rPr lang="en-US" sz="2400" dirty="0"/>
              <a:t>	</a:t>
            </a:r>
            <a:r>
              <a:rPr lang="en-US" sz="2000" dirty="0" err="1"/>
              <a:t>Dựa</a:t>
            </a:r>
            <a:r>
              <a:rPr lang="en-US" sz="2000" dirty="0"/>
              <a:t> </a:t>
            </a:r>
            <a:r>
              <a:rPr lang="en-US" sz="2000" dirty="0" err="1"/>
              <a:t>vào</a:t>
            </a:r>
            <a:r>
              <a:rPr lang="en-US" sz="2000" dirty="0"/>
              <a:t> </a:t>
            </a:r>
            <a:r>
              <a:rPr lang="en-US" sz="2000" dirty="0" err="1"/>
              <a:t>nguyên</a:t>
            </a:r>
            <a:r>
              <a:rPr lang="en-US" sz="2000" dirty="0"/>
              <a:t> </a:t>
            </a:r>
            <a:r>
              <a:rPr lang="en-US" sz="2000" dirty="0" err="1"/>
              <a:t>tắc</a:t>
            </a:r>
            <a:r>
              <a:rPr lang="en-US" sz="2000" dirty="0"/>
              <a:t> </a:t>
            </a:r>
            <a:r>
              <a:rPr lang="en-US" sz="2000" dirty="0" err="1"/>
              <a:t>quy</a:t>
            </a:r>
            <a:r>
              <a:rPr lang="en-US" sz="2000" dirty="0"/>
              <a:t> </a:t>
            </a:r>
            <a:r>
              <a:rPr lang="en-US" sz="2000" dirty="0" err="1"/>
              <a:t>hoạch</a:t>
            </a:r>
            <a:r>
              <a:rPr lang="en-US" sz="2000" dirty="0"/>
              <a:t> </a:t>
            </a:r>
            <a:r>
              <a:rPr lang="en-US" sz="2000" dirty="0" err="1"/>
              <a:t>động</a:t>
            </a:r>
            <a:r>
              <a:rPr lang="en-US" sz="2000" dirty="0"/>
              <a:t> </a:t>
            </a:r>
            <a:r>
              <a:rPr lang="en-US" sz="2000" dirty="0" err="1"/>
              <a:t>tìm</a:t>
            </a:r>
            <a:r>
              <a:rPr lang="en-US" sz="2000" dirty="0"/>
              <a:t> </a:t>
            </a:r>
            <a:r>
              <a:rPr lang="en-US" sz="2000" dirty="0" err="1"/>
              <a:t>ra</a:t>
            </a:r>
            <a:r>
              <a:rPr lang="en-US" sz="2000" dirty="0"/>
              <a:t> </a:t>
            </a:r>
            <a:r>
              <a:rPr lang="en-US" sz="2000" dirty="0" err="1"/>
              <a:t>chuỗi</a:t>
            </a:r>
            <a:r>
              <a:rPr lang="en-US" sz="2000" dirty="0"/>
              <a:t> </a:t>
            </a:r>
            <a:r>
              <a:rPr lang="en-US" sz="2000" dirty="0" err="1"/>
              <a:t>trạng</a:t>
            </a:r>
            <a:r>
              <a:rPr lang="en-US" sz="2000" dirty="0"/>
              <a:t> </a:t>
            </a:r>
            <a:r>
              <a:rPr lang="en-US" sz="2000" dirty="0" err="1"/>
              <a:t>thái</a:t>
            </a:r>
            <a:r>
              <a:rPr lang="en-US" sz="2000" dirty="0"/>
              <a:t> </a:t>
            </a:r>
            <a:r>
              <a:rPr lang="en-US" sz="2000" dirty="0" err="1"/>
              <a:t>có</a:t>
            </a:r>
            <a:r>
              <a:rPr lang="en-US" sz="2000" dirty="0"/>
              <a:t> </a:t>
            </a:r>
            <a:r>
              <a:rPr lang="en-US" sz="2000" dirty="0" err="1"/>
              <a:t>khả</a:t>
            </a:r>
            <a:r>
              <a:rPr lang="en-US" sz="2000" dirty="0"/>
              <a:t> </a:t>
            </a:r>
            <a:r>
              <a:rPr lang="en-US" sz="2000" dirty="0" err="1"/>
              <a:t>năng</a:t>
            </a:r>
            <a:r>
              <a:rPr lang="en-US" sz="2000" dirty="0"/>
              <a:t> </a:t>
            </a:r>
            <a:r>
              <a:rPr lang="en-US" sz="2000" dirty="0" err="1"/>
              <a:t>cao</a:t>
            </a:r>
            <a:r>
              <a:rPr lang="en-US" sz="2000" dirty="0"/>
              <a:t> </a:t>
            </a:r>
            <a:r>
              <a:rPr lang="en-US" sz="2000" dirty="0" err="1"/>
              <a:t>nhất</a:t>
            </a:r>
            <a:r>
              <a:rPr lang="en-US" sz="2000" dirty="0"/>
              <a:t> </a:t>
            </a:r>
            <a:r>
              <a:rPr lang="en-US" sz="2000" dirty="0" err="1"/>
              <a:t>đã</a:t>
            </a:r>
            <a:r>
              <a:rPr lang="en-US" sz="2000" dirty="0"/>
              <a:t> </a:t>
            </a:r>
            <a:r>
              <a:rPr lang="en-US" sz="2000" dirty="0" err="1"/>
              <a:t>được</a:t>
            </a:r>
            <a:r>
              <a:rPr lang="en-US" sz="2000" dirty="0"/>
              <a:t> </a:t>
            </a:r>
            <a:r>
              <a:rPr lang="en-US" sz="2000" dirty="0" err="1"/>
              <a:t>truyền</a:t>
            </a:r>
            <a:r>
              <a:rPr lang="en-US" sz="2000" dirty="0"/>
              <a:t> </a:t>
            </a:r>
            <a:r>
              <a:rPr lang="en-US" sz="2000" dirty="0" err="1"/>
              <a:t>đi</a:t>
            </a:r>
            <a:r>
              <a:rPr lang="en-US" sz="2000" dirty="0"/>
              <a:t> </a:t>
            </a:r>
            <a:r>
              <a:rPr lang="en-US" sz="2000" dirty="0" err="1"/>
              <a:t>dựa</a:t>
            </a:r>
            <a:r>
              <a:rPr lang="en-US" sz="2000" dirty="0"/>
              <a:t> </a:t>
            </a:r>
            <a:r>
              <a:rPr lang="en-US" sz="2000" dirty="0" err="1"/>
              <a:t>vào</a:t>
            </a:r>
            <a:r>
              <a:rPr lang="en-US" sz="2000" dirty="0"/>
              <a:t> </a:t>
            </a:r>
            <a:r>
              <a:rPr lang="en-US" sz="2000" dirty="0" err="1"/>
              <a:t>tín</a:t>
            </a:r>
            <a:r>
              <a:rPr lang="en-US" sz="2000" dirty="0"/>
              <a:t> </a:t>
            </a:r>
            <a:r>
              <a:rPr lang="en-US" sz="2000" dirty="0" err="1"/>
              <a:t>hiệu</a:t>
            </a:r>
            <a:r>
              <a:rPr lang="en-US" sz="2000" dirty="0"/>
              <a:t> </a:t>
            </a:r>
            <a:r>
              <a:rPr lang="en-US" sz="2000" dirty="0" err="1"/>
              <a:t>nhận</a:t>
            </a:r>
            <a:r>
              <a:rPr lang="en-US" sz="2000" dirty="0"/>
              <a:t> </a:t>
            </a:r>
            <a:r>
              <a:rPr lang="en-US" sz="2000" dirty="0" err="1"/>
              <a:t>được</a:t>
            </a:r>
            <a:r>
              <a:rPr lang="en-US" sz="2000" dirty="0"/>
              <a:t>.</a:t>
            </a:r>
          </a:p>
          <a:p>
            <a:pPr lvl="1" algn="just"/>
            <a:r>
              <a:rPr lang="en-US" sz="2000" dirty="0"/>
              <a:t>+ 	</a:t>
            </a:r>
            <a:r>
              <a:rPr lang="en-US" sz="2000" dirty="0" err="1"/>
              <a:t>Một</a:t>
            </a:r>
            <a:r>
              <a:rPr lang="en-US" sz="2000" dirty="0"/>
              <a:t> </a:t>
            </a:r>
            <a:r>
              <a:rPr lang="en-US" sz="2000" dirty="0" err="1"/>
              <a:t>bộ</a:t>
            </a:r>
            <a:r>
              <a:rPr lang="en-US" sz="2000" dirty="0"/>
              <a:t> </a:t>
            </a:r>
            <a:r>
              <a:rPr lang="en-US" sz="2000" dirty="0" err="1"/>
              <a:t>giải</a:t>
            </a:r>
            <a:r>
              <a:rPr lang="en-US" sz="2000" dirty="0"/>
              <a:t> </a:t>
            </a:r>
            <a:r>
              <a:rPr lang="en-US" sz="2000" dirty="0" err="1"/>
              <a:t>mã</a:t>
            </a:r>
            <a:r>
              <a:rPr lang="en-US" sz="2000" dirty="0"/>
              <a:t> Viterbi </a:t>
            </a:r>
            <a:r>
              <a:rPr lang="en-US" sz="2000" dirty="0" err="1"/>
              <a:t>đơn</a:t>
            </a:r>
            <a:r>
              <a:rPr lang="en-US" sz="2000" dirty="0"/>
              <a:t> </a:t>
            </a:r>
            <a:r>
              <a:rPr lang="en-US" sz="2000" dirty="0" err="1"/>
              <a:t>giản</a:t>
            </a:r>
            <a:r>
              <a:rPr lang="en-US" sz="2000" dirty="0"/>
              <a:t> </a:t>
            </a:r>
            <a:r>
              <a:rPr lang="en-US" sz="2000" dirty="0" err="1"/>
              <a:t>với</a:t>
            </a:r>
            <a:r>
              <a:rPr lang="en-US" sz="2000" dirty="0"/>
              <a:t> K = 3, rate = ½ </a:t>
            </a:r>
            <a:r>
              <a:rPr lang="en-US" sz="2000" dirty="0" err="1"/>
              <a:t>như</a:t>
            </a:r>
            <a:r>
              <a:rPr lang="en-US" sz="2000" dirty="0"/>
              <a:t> </a:t>
            </a:r>
            <a:r>
              <a:rPr lang="en-US" sz="2000" dirty="0" err="1"/>
              <a:t>sau</a:t>
            </a:r>
            <a:r>
              <a:rPr lang="en-US" sz="2000" dirty="0"/>
              <a:t>:</a:t>
            </a:r>
            <a:endParaRPr lang="vi-VN" sz="2000" dirty="0"/>
          </a:p>
        </p:txBody>
      </p:sp>
      <p:pic>
        <p:nvPicPr>
          <p:cNvPr id="8" name="Picture 7" descr="A diagram of a computer&#10;&#10;AI-generated content may be incorrect.">
            <a:extLst>
              <a:ext uri="{FF2B5EF4-FFF2-40B4-BE49-F238E27FC236}">
                <a16:creationId xmlns:a16="http://schemas.microsoft.com/office/drawing/2014/main" id="{4142F17B-B8EC-F2BB-FBA8-DDA66CEB2A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1805" y="2945336"/>
            <a:ext cx="6448391" cy="3317223"/>
          </a:xfrm>
          <a:prstGeom prst="rect">
            <a:avLst/>
          </a:prstGeom>
        </p:spPr>
      </p:pic>
    </p:spTree>
    <p:extLst>
      <p:ext uri="{BB962C8B-B14F-4D97-AF65-F5344CB8AC3E}">
        <p14:creationId xmlns:p14="http://schemas.microsoft.com/office/powerpoint/2010/main" val="110784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C4E7B-9A69-AEF9-A63B-D7AEB9F6F210}"/>
            </a:ext>
          </a:extLst>
        </p:cNvPr>
        <p:cNvGrpSpPr/>
        <p:nvPr/>
      </p:nvGrpSpPr>
      <p:grpSpPr>
        <a:xfrm>
          <a:off x="0" y="0"/>
          <a:ext cx="0" cy="0"/>
          <a:chOff x="0" y="0"/>
          <a:chExt cx="0" cy="0"/>
        </a:xfrm>
      </p:grpSpPr>
      <p:sp>
        <p:nvSpPr>
          <p:cNvPr id="71" name="TextBox 3">
            <a:extLst>
              <a:ext uri="{FF2B5EF4-FFF2-40B4-BE49-F238E27FC236}">
                <a16:creationId xmlns:a16="http://schemas.microsoft.com/office/drawing/2014/main" id="{36B223BB-3739-2A96-E4FC-8348889B9C9A}"/>
              </a:ext>
            </a:extLst>
          </p:cNvPr>
          <p:cNvSpPr/>
          <p:nvPr/>
        </p:nvSpPr>
        <p:spPr>
          <a:xfrm>
            <a:off x="1231200" y="104400"/>
            <a:ext cx="2458080" cy="699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4000" b="0" strike="noStrike" spc="-1">
                <a:solidFill>
                  <a:schemeClr val="dk1"/>
                </a:solidFill>
                <a:latin typeface="Times New Roman"/>
              </a:rPr>
              <a:t>Chương 1. </a:t>
            </a:r>
            <a:endParaRPr lang="en-US" sz="4000" b="0" strike="noStrike" spc="-1">
              <a:solidFill>
                <a:srgbClr val="000000"/>
              </a:solidFill>
              <a:latin typeface="Arial"/>
            </a:endParaRPr>
          </a:p>
        </p:txBody>
      </p:sp>
      <p:pic>
        <p:nvPicPr>
          <p:cNvPr id="72" name="Picture 5" descr="A blue and white logo&#10;&#10;AI-generated content may be incorrect.">
            <a:extLst>
              <a:ext uri="{FF2B5EF4-FFF2-40B4-BE49-F238E27FC236}">
                <a16:creationId xmlns:a16="http://schemas.microsoft.com/office/drawing/2014/main" id="{70BF0EE6-FF50-D42F-D770-02C7E7AC69A9}"/>
              </a:ext>
            </a:extLst>
          </p:cNvPr>
          <p:cNvPicPr/>
          <p:nvPr/>
        </p:nvPicPr>
        <p:blipFill>
          <a:blip r:embed="rId2"/>
          <a:stretch/>
        </p:blipFill>
        <p:spPr>
          <a:xfrm>
            <a:off x="0" y="0"/>
            <a:ext cx="1223280" cy="1241280"/>
          </a:xfrm>
          <a:prstGeom prst="rect">
            <a:avLst/>
          </a:prstGeom>
          <a:ln w="0">
            <a:noFill/>
          </a:ln>
        </p:spPr>
      </p:pic>
      <p:sp>
        <p:nvSpPr>
          <p:cNvPr id="73" name="TextBox 8">
            <a:extLst>
              <a:ext uri="{FF2B5EF4-FFF2-40B4-BE49-F238E27FC236}">
                <a16:creationId xmlns:a16="http://schemas.microsoft.com/office/drawing/2014/main" id="{0FC92986-83C4-C9D3-765E-456402978B54}"/>
              </a:ext>
            </a:extLst>
          </p:cNvPr>
          <p:cNvSpPr/>
          <p:nvPr/>
        </p:nvSpPr>
        <p:spPr>
          <a:xfrm>
            <a:off x="0" y="6384240"/>
            <a:ext cx="1219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US" sz="1800" b="0" strike="noStrike" spc="-1">
                <a:solidFill>
                  <a:schemeClr val="accent1"/>
                </a:solidFill>
                <a:latin typeface="Times New Roman"/>
              </a:rPr>
              <a:t>   Bộ Môn Điện tử			              </a:t>
            </a:r>
            <a:r>
              <a:rPr lang="en-US" sz="1800" b="0" strike="noStrike" spc="-1">
                <a:solidFill>
                  <a:schemeClr val="dk1"/>
                </a:solidFill>
                <a:latin typeface="Times New Roman"/>
              </a:rPr>
              <a:t>Nguyễn Đại Đồng – 2210780</a:t>
            </a:r>
            <a:r>
              <a:rPr lang="en-US" sz="1800" b="0" strike="noStrike" spc="-1">
                <a:solidFill>
                  <a:schemeClr val="accent1"/>
                </a:solidFill>
                <a:latin typeface="Times New Roman"/>
              </a:rPr>
              <a:t> 			    Ngày 6 tháng 6 năm 2025 </a:t>
            </a:r>
            <a:endParaRPr lang="en-US" sz="1800" b="0" strike="noStrike" spc="-1">
              <a:solidFill>
                <a:srgbClr val="000000"/>
              </a:solidFill>
              <a:latin typeface="Arial"/>
            </a:endParaRPr>
          </a:p>
        </p:txBody>
      </p:sp>
      <p:sp>
        <p:nvSpPr>
          <p:cNvPr id="74" name="TextBox 1">
            <a:extLst>
              <a:ext uri="{FF2B5EF4-FFF2-40B4-BE49-F238E27FC236}">
                <a16:creationId xmlns:a16="http://schemas.microsoft.com/office/drawing/2014/main" id="{A1AB1122-9EE3-D008-9643-5570D46444C2}"/>
              </a:ext>
            </a:extLst>
          </p:cNvPr>
          <p:cNvSpPr/>
          <p:nvPr/>
        </p:nvSpPr>
        <p:spPr>
          <a:xfrm>
            <a:off x="3426840" y="595440"/>
            <a:ext cx="29883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3600" b="0" strike="noStrike" spc="-1">
                <a:solidFill>
                  <a:schemeClr val="dk1"/>
                </a:solidFill>
                <a:latin typeface="Times New Roman"/>
              </a:rPr>
              <a:t>Cơ sở lý thuyết</a:t>
            </a:r>
            <a:endParaRPr lang="en-US" sz="3600" b="0" strike="noStrike" spc="-1">
              <a:solidFill>
                <a:srgbClr val="000000"/>
              </a:solidFill>
              <a:latin typeface="Arial"/>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09EF4C4-5ACC-4EBD-AFE6-4ECBB73842EC}"/>
                  </a:ext>
                </a:extLst>
              </p:cNvPr>
              <p:cNvSpPr txBox="1"/>
              <p:nvPr/>
            </p:nvSpPr>
            <p:spPr>
              <a:xfrm>
                <a:off x="658746" y="1347867"/>
                <a:ext cx="10762213" cy="3956083"/>
              </a:xfrm>
              <a:prstGeom prst="rect">
                <a:avLst/>
              </a:prstGeom>
              <a:noFill/>
            </p:spPr>
            <p:txBody>
              <a:bodyPr wrap="square" rtlCol="0">
                <a:spAutoFit/>
              </a:bodyPr>
              <a:lstStyle/>
              <a:p>
                <a:pPr marL="342900" indent="-342900" algn="just">
                  <a:buFontTx/>
                  <a:buChar char="-"/>
                </a:pPr>
                <a:r>
                  <a:rPr lang="en-US" sz="2400" b="1" dirty="0"/>
                  <a:t>Các </a:t>
                </a:r>
                <a:r>
                  <a:rPr lang="en-US" sz="2400" b="1" dirty="0" err="1"/>
                  <a:t>bước</a:t>
                </a:r>
                <a:r>
                  <a:rPr lang="en-US" sz="2400" b="1" dirty="0"/>
                  <a:t> </a:t>
                </a:r>
                <a:r>
                  <a:rPr lang="en-US" sz="2400" b="1" dirty="0" err="1"/>
                  <a:t>thực</a:t>
                </a:r>
                <a:r>
                  <a:rPr lang="en-US" sz="2400" b="1" dirty="0"/>
                  <a:t> </a:t>
                </a:r>
                <a:r>
                  <a:rPr lang="en-US" sz="2400" b="1" dirty="0" err="1"/>
                  <a:t>hiện</a:t>
                </a:r>
                <a:r>
                  <a:rPr lang="en-US" sz="2400" b="1" dirty="0"/>
                  <a:t> </a:t>
                </a:r>
                <a:r>
                  <a:rPr lang="en-US" sz="2400" b="1" dirty="0" err="1"/>
                  <a:t>thuật</a:t>
                </a:r>
                <a:r>
                  <a:rPr lang="en-US" sz="2400" b="1" dirty="0"/>
                  <a:t> </a:t>
                </a:r>
                <a:r>
                  <a:rPr lang="en-US" sz="2400" b="1" dirty="0" err="1"/>
                  <a:t>toán</a:t>
                </a:r>
                <a:r>
                  <a:rPr lang="en-US" sz="2400" b="1" dirty="0"/>
                  <a:t> Viterbi </a:t>
                </a:r>
                <a:r>
                  <a:rPr lang="en-US" sz="2400" b="1" dirty="0" err="1"/>
                  <a:t>trong</a:t>
                </a:r>
                <a:r>
                  <a:rPr lang="en-US" sz="2400" b="1" dirty="0"/>
                  <a:t> </a:t>
                </a:r>
                <a:r>
                  <a:rPr lang="en-US" sz="2400" b="1" dirty="0" err="1"/>
                  <a:t>giải</a:t>
                </a:r>
                <a:r>
                  <a:rPr lang="en-US" sz="2400" b="1" dirty="0"/>
                  <a:t> </a:t>
                </a:r>
                <a:r>
                  <a:rPr lang="en-US" sz="2400" b="1" dirty="0" err="1"/>
                  <a:t>mã</a:t>
                </a:r>
                <a:r>
                  <a:rPr lang="en-US" sz="2400" b="1" dirty="0"/>
                  <a:t> </a:t>
                </a:r>
                <a:r>
                  <a:rPr lang="en-US" sz="2400" b="1" dirty="0" err="1"/>
                  <a:t>tích</a:t>
                </a:r>
                <a:r>
                  <a:rPr lang="en-US" sz="2400" b="1" dirty="0"/>
                  <a:t> </a:t>
                </a:r>
                <a:r>
                  <a:rPr lang="en-US" sz="2400" b="1" dirty="0" err="1"/>
                  <a:t>chập</a:t>
                </a:r>
                <a:r>
                  <a:rPr lang="en-US" sz="2400" b="1" dirty="0"/>
                  <a:t>:</a:t>
                </a:r>
              </a:p>
              <a:p>
                <a:pPr lvl="1" algn="just"/>
                <a:r>
                  <a:rPr lang="en-US" sz="2400" dirty="0"/>
                  <a:t>+	</a:t>
                </a:r>
                <a:r>
                  <a:rPr lang="en-US" sz="2000" dirty="0"/>
                  <a:t>B1 – </a:t>
                </a:r>
                <a:r>
                  <a:rPr lang="en-US" sz="2000" dirty="0" err="1"/>
                  <a:t>Khởi</a:t>
                </a:r>
                <a:r>
                  <a:rPr lang="en-US" sz="2000" dirty="0"/>
                  <a:t> </a:t>
                </a:r>
                <a:r>
                  <a:rPr lang="en-US" sz="2000" dirty="0" err="1"/>
                  <a:t>tạo</a:t>
                </a:r>
                <a:r>
                  <a:rPr lang="en-US" sz="2000" dirty="0"/>
                  <a:t>: </a:t>
                </a:r>
                <a:r>
                  <a:rPr lang="en-US" sz="2000" dirty="0" err="1"/>
                  <a:t>về</a:t>
                </a:r>
                <a:r>
                  <a:rPr lang="en-US" sz="2000" dirty="0"/>
                  <a:t> </a:t>
                </a:r>
                <a:r>
                  <a:rPr lang="en-US" sz="2000" dirty="0" err="1"/>
                  <a:t>độ</a:t>
                </a:r>
                <a:r>
                  <a:rPr lang="en-US" sz="2000" dirty="0"/>
                  <a:t> </a:t>
                </a:r>
                <a:r>
                  <a:rPr lang="en-US" sz="2000" dirty="0" err="1"/>
                  <a:t>đo</a:t>
                </a:r>
                <a:r>
                  <a:rPr lang="en-US" sz="2000" dirty="0"/>
                  <a:t> </a:t>
                </a:r>
                <a:r>
                  <a:rPr lang="en-US" sz="2000" dirty="0" err="1"/>
                  <a:t>khoảng</a:t>
                </a:r>
                <a:r>
                  <a:rPr lang="en-US" sz="2000" dirty="0"/>
                  <a:t> </a:t>
                </a:r>
                <a:r>
                  <a:rPr lang="en-US" sz="2000" dirty="0" err="1"/>
                  <a:t>cách</a:t>
                </a:r>
                <a:r>
                  <a:rPr lang="en-US" sz="2000" dirty="0"/>
                  <a:t> (metric) </a:t>
                </a:r>
                <a:r>
                  <a:rPr lang="en-US" sz="2000" dirty="0" err="1"/>
                  <a:t>thì</a:t>
                </a:r>
                <a:r>
                  <a:rPr lang="en-US" sz="2000" dirty="0"/>
                  <a:t> </a:t>
                </a:r>
                <a:r>
                  <a:rPr lang="en-US" sz="2000" dirty="0" err="1"/>
                  <a:t>khởi</a:t>
                </a:r>
                <a:r>
                  <a:rPr lang="en-US" sz="2000" dirty="0"/>
                  <a:t> </a:t>
                </a:r>
                <a:r>
                  <a:rPr lang="en-US" sz="2000" dirty="0" err="1"/>
                  <a:t>tạo</a:t>
                </a:r>
                <a:r>
                  <a:rPr lang="en-US" sz="2000" dirty="0"/>
                  <a:t> </a:t>
                </a:r>
                <a:r>
                  <a:rPr lang="en-US" sz="2000" dirty="0" err="1"/>
                  <a:t>về</a:t>
                </a:r>
                <a:r>
                  <a:rPr lang="en-US" sz="2000" dirty="0"/>
                  <a:t> 0 </a:t>
                </a:r>
                <a:r>
                  <a:rPr lang="en-US" sz="2000" dirty="0" err="1"/>
                  <a:t>cho</a:t>
                </a:r>
                <a:r>
                  <a:rPr lang="en-US" sz="2000" dirty="0"/>
                  <a:t> </a:t>
                </a:r>
                <a:r>
                  <a:rPr lang="en-US" sz="2000" dirty="0" err="1"/>
                  <a:t>trạng</a:t>
                </a:r>
                <a:r>
                  <a:rPr lang="en-US" sz="2000" dirty="0"/>
                  <a:t> </a:t>
                </a:r>
                <a:r>
                  <a:rPr lang="en-US" sz="2000" dirty="0" err="1"/>
                  <a:t>thái</a:t>
                </a:r>
                <a:r>
                  <a:rPr lang="en-US" sz="2000" dirty="0"/>
                  <a:t> S0 </a:t>
                </a:r>
                <a:r>
                  <a:rPr lang="en-US" sz="2000" dirty="0" err="1"/>
                  <a:t>còn</a:t>
                </a:r>
                <a:r>
                  <a:rPr lang="en-US" sz="2000" dirty="0"/>
                  <a:t> </a:t>
                </a:r>
                <a:r>
                  <a:rPr lang="en-US" sz="2000" dirty="0" err="1"/>
                  <a:t>các</a:t>
                </a:r>
                <a:r>
                  <a:rPr lang="en-US" sz="2000" dirty="0"/>
                  <a:t> </a:t>
                </a:r>
                <a:r>
                  <a:rPr lang="en-US" sz="2000" dirty="0" err="1"/>
                  <a:t>trạng</a:t>
                </a:r>
                <a:r>
                  <a:rPr lang="en-US" sz="2000" dirty="0"/>
                  <a:t> </a:t>
                </a:r>
                <a:r>
                  <a:rPr lang="en-US" sz="2000" dirty="0" err="1"/>
                  <a:t>thái</a:t>
                </a:r>
                <a:r>
                  <a:rPr lang="en-US" sz="2000" dirty="0"/>
                  <a:t> </a:t>
                </a:r>
                <a:r>
                  <a:rPr lang="en-US" sz="2000" dirty="0" err="1"/>
                  <a:t>còn</a:t>
                </a:r>
                <a:r>
                  <a:rPr lang="en-US" sz="2000" dirty="0"/>
                  <a:t> </a:t>
                </a:r>
                <a:r>
                  <a:rPr lang="en-US" sz="2000" dirty="0" err="1"/>
                  <a:t>lại</a:t>
                </a:r>
                <a:r>
                  <a:rPr lang="en-US" sz="2000" dirty="0"/>
                  <a:t> </a:t>
                </a:r>
                <a:r>
                  <a:rPr lang="en-US" sz="2000" dirty="0" err="1"/>
                  <a:t>là</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b="0" dirty="0"/>
                  <a:t>.	</a:t>
                </a:r>
              </a:p>
              <a:p>
                <a:pPr lvl="1" algn="just"/>
                <a:r>
                  <a:rPr lang="en-US" sz="2000" dirty="0"/>
                  <a:t>+ 	B2 – </a:t>
                </a:r>
                <a:r>
                  <a:rPr lang="en-US" sz="2000" dirty="0" err="1"/>
                  <a:t>Tính</a:t>
                </a:r>
                <a:r>
                  <a:rPr lang="en-US" sz="2000" dirty="0"/>
                  <a:t> </a:t>
                </a:r>
                <a:r>
                  <a:rPr lang="en-US" sz="2000" dirty="0" err="1"/>
                  <a:t>toán</a:t>
                </a:r>
                <a:r>
                  <a:rPr lang="en-US" sz="2000" dirty="0"/>
                  <a:t> metric </a:t>
                </a:r>
                <a:r>
                  <a:rPr lang="en-US" sz="2000" dirty="0" err="1"/>
                  <a:t>theo</a:t>
                </a:r>
                <a:r>
                  <a:rPr lang="en-US" sz="2000" dirty="0"/>
                  <a:t> </a:t>
                </a:r>
                <a:r>
                  <a:rPr lang="en-US" sz="2000" dirty="0" err="1"/>
                  <a:t>từng</a:t>
                </a:r>
                <a:r>
                  <a:rPr lang="en-US" sz="2000" dirty="0"/>
                  <a:t> </a:t>
                </a:r>
                <a:r>
                  <a:rPr lang="en-US" sz="2000" dirty="0" err="1"/>
                  <a:t>bước</a:t>
                </a:r>
                <a:r>
                  <a:rPr lang="en-US" sz="2000" dirty="0"/>
                  <a:t> </a:t>
                </a:r>
                <a:r>
                  <a:rPr lang="en-US" sz="2000" dirty="0" err="1"/>
                  <a:t>thời</a:t>
                </a:r>
                <a:r>
                  <a:rPr lang="en-US" sz="2000" dirty="0"/>
                  <a:t> </a:t>
                </a:r>
                <a:r>
                  <a:rPr lang="en-US" sz="2000" dirty="0" err="1"/>
                  <a:t>gian</a:t>
                </a:r>
                <a:r>
                  <a:rPr lang="en-US" sz="2000" dirty="0"/>
                  <a:t>: </a:t>
                </a:r>
                <a:r>
                  <a:rPr lang="en-US" sz="2000" dirty="0" err="1"/>
                  <a:t>sử</a:t>
                </a:r>
                <a:r>
                  <a:rPr lang="en-US" sz="2000" dirty="0"/>
                  <a:t> </a:t>
                </a:r>
                <a:r>
                  <a:rPr lang="en-US" sz="2000" dirty="0" err="1"/>
                  <a:t>dụng</a:t>
                </a:r>
                <a:r>
                  <a:rPr lang="en-US" sz="2000" dirty="0"/>
                  <a:t> </a:t>
                </a:r>
                <a:r>
                  <a:rPr lang="en-US" sz="2000" dirty="0" err="1"/>
                  <a:t>công</a:t>
                </a:r>
                <a:r>
                  <a:rPr lang="en-US" sz="2000" dirty="0"/>
                  <a:t> </a:t>
                </a:r>
                <a:r>
                  <a:rPr lang="en-US" sz="2000" dirty="0" err="1"/>
                  <a:t>thức</a:t>
                </a:r>
                <a:r>
                  <a:rPr lang="en-US" sz="2000" dirty="0"/>
                  <a:t> </a:t>
                </a:r>
                <a:r>
                  <a:rPr lang="en-US" sz="2000" dirty="0" err="1"/>
                  <a:t>tính</a:t>
                </a:r>
                <a:r>
                  <a:rPr lang="en-US" sz="2000" dirty="0"/>
                  <a:t> path metric </a:t>
                </a:r>
                <a:r>
                  <a:rPr lang="en-US" sz="2000" dirty="0" err="1"/>
                  <a:t>của</a:t>
                </a:r>
                <a:r>
                  <a:rPr lang="en-US" sz="2000" dirty="0"/>
                  <a:t> </a:t>
                </a:r>
                <a:r>
                  <a:rPr lang="en-US" sz="2000" dirty="0" err="1"/>
                  <a:t>mỗi</a:t>
                </a:r>
                <a:r>
                  <a:rPr lang="en-US" sz="2000" dirty="0"/>
                  <a:t> </a:t>
                </a:r>
                <a:r>
                  <a:rPr lang="en-US" sz="2000" dirty="0" err="1"/>
                  <a:t>trạng</a:t>
                </a:r>
                <a:r>
                  <a:rPr lang="en-US" sz="2000" dirty="0"/>
                  <a:t> </a:t>
                </a:r>
                <a:r>
                  <a:rPr lang="en-US" sz="2000" dirty="0" err="1"/>
                  <a:t>thái</a:t>
                </a:r>
                <a:r>
                  <a:rPr lang="en-US" sz="2000" dirty="0"/>
                  <a:t> </a:t>
                </a:r>
                <a:r>
                  <a:rPr lang="en-US" sz="2000" dirty="0" err="1"/>
                  <a:t>là</a:t>
                </a:r>
                <a:r>
                  <a:rPr lang="en-US" sz="2000" dirty="0"/>
                  <a:t>:</a:t>
                </a:r>
              </a:p>
              <a:p>
                <a:pPr lvl="1" algn="just"/>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𝒑𝒂𝒕𝒉𝒎𝒆𝒕𝒓𝒊</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𝒄</m:t>
                          </m:r>
                        </m:e>
                        <m:sub>
                          <m:r>
                            <a:rPr lang="en-US" sz="2000" b="1" i="1" smtClean="0">
                              <a:latin typeface="Cambria Math" panose="02040503050406030204" pitchFamily="18" charset="0"/>
                            </a:rPr>
                            <m:t>𝒏𝒆𝒘</m:t>
                          </m:r>
                        </m:sub>
                      </m:sSub>
                      <m:r>
                        <a:rPr lang="en-US" sz="2000" b="1" i="1" smtClean="0">
                          <a:latin typeface="Cambria Math" panose="02040503050406030204" pitchFamily="18" charset="0"/>
                        </a:rPr>
                        <m:t> =</m:t>
                      </m:r>
                      <m:r>
                        <a:rPr lang="en-US" sz="2000" b="1" i="1" smtClean="0">
                          <a:latin typeface="Cambria Math" panose="02040503050406030204" pitchFamily="18" charset="0"/>
                        </a:rPr>
                        <m:t>𝒑𝒂𝒕𝒉𝒎𝒆𝒕𝒓𝒊</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𝒄</m:t>
                          </m:r>
                        </m:e>
                        <m:sub>
                          <m:r>
                            <a:rPr lang="en-US" sz="2000" b="1" i="1" smtClean="0">
                              <a:latin typeface="Cambria Math" panose="02040503050406030204" pitchFamily="18" charset="0"/>
                            </a:rPr>
                            <m:t>𝒑𝒓𝒆𝒗𝒊𝒐𝒖𝒔</m:t>
                          </m:r>
                        </m:sub>
                      </m:sSub>
                      <m:r>
                        <a:rPr lang="en-US" sz="2000" b="1" i="1" smtClean="0">
                          <a:latin typeface="Cambria Math" panose="02040503050406030204" pitchFamily="18" charset="0"/>
                        </a:rPr>
                        <m:t>+</m:t>
                      </m:r>
                      <m:r>
                        <a:rPr lang="en-US" sz="2000" b="1" i="1" smtClean="0">
                          <a:latin typeface="Cambria Math" panose="02040503050406030204" pitchFamily="18" charset="0"/>
                        </a:rPr>
                        <m:t>𝒃𝒓𝒂𝒏𝒄𝒉𝒎𝒆𝒕𝒓𝒊</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𝒄</m:t>
                          </m:r>
                        </m:e>
                        <m:sub>
                          <m:r>
                            <a:rPr lang="en-US" sz="2000" b="1" i="1" smtClean="0">
                              <a:latin typeface="Cambria Math" panose="02040503050406030204" pitchFamily="18" charset="0"/>
                            </a:rPr>
                            <m:t>𝒔𝒕𝒂𝒕𝒆</m:t>
                          </m:r>
                        </m:sub>
                      </m:sSub>
                    </m:oMath>
                  </m:oMathPara>
                </a14:m>
                <a:endParaRPr lang="en-US" sz="2000" b="1" dirty="0"/>
              </a:p>
              <a:p>
                <a:pPr lvl="1" algn="just"/>
                <a:r>
                  <a:rPr lang="en-US" sz="2000" dirty="0" err="1"/>
                  <a:t>Với</a:t>
                </a:r>
                <a:r>
                  <a:rPr lang="en-US" sz="2000" dirty="0"/>
                  <a:t> </a:t>
                </a:r>
                <a14:m>
                  <m:oMath xmlns:m="http://schemas.openxmlformats.org/officeDocument/2006/math">
                    <m:r>
                      <a:rPr lang="en-US" sz="2000" b="0" i="1" smtClean="0">
                        <a:latin typeface="Cambria Math" panose="02040503050406030204" pitchFamily="18" charset="0"/>
                      </a:rPr>
                      <m:t>𝑝𝑎h𝑡𝑚𝑒𝑡𝑟𝑖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𝑛𝑒𝑤</m:t>
                        </m:r>
                      </m:sub>
                    </m:sSub>
                  </m:oMath>
                </a14:m>
                <a:r>
                  <a:rPr lang="en-US" sz="2000" b="0" dirty="0"/>
                  <a:t> </a:t>
                </a:r>
                <a:r>
                  <a:rPr lang="en-US" sz="2000" b="0" dirty="0" err="1"/>
                  <a:t>là</a:t>
                </a:r>
                <a:r>
                  <a:rPr lang="en-US" sz="2000" b="0" dirty="0"/>
                  <a:t> metric </a:t>
                </a:r>
                <a:r>
                  <a:rPr lang="en-US" sz="2000" b="0" dirty="0" err="1"/>
                  <a:t>tích</a:t>
                </a:r>
                <a:r>
                  <a:rPr lang="en-US" sz="2000" b="0" dirty="0"/>
                  <a:t> </a:t>
                </a:r>
                <a:r>
                  <a:rPr lang="en-US" sz="2000" b="0" dirty="0" err="1"/>
                  <a:t>lũy</a:t>
                </a:r>
                <a:r>
                  <a:rPr lang="en-US" sz="2000" b="0" dirty="0"/>
                  <a:t> </a:t>
                </a:r>
                <a:r>
                  <a:rPr lang="en-US" sz="2000" b="0" dirty="0" err="1"/>
                  <a:t>được</a:t>
                </a:r>
                <a:r>
                  <a:rPr lang="en-US" sz="2000" b="0" dirty="0"/>
                  <a:t> </a:t>
                </a:r>
                <a:r>
                  <a:rPr lang="en-US" sz="2000" b="0" dirty="0" err="1"/>
                  <a:t>trong</a:t>
                </a:r>
                <a:r>
                  <a:rPr lang="en-US" sz="2000" b="0" dirty="0"/>
                  <a:t> </a:t>
                </a:r>
                <a:r>
                  <a:rPr lang="en-US" sz="2000" b="0" dirty="0" err="1"/>
                  <a:t>trạng</a:t>
                </a:r>
                <a:r>
                  <a:rPr lang="en-US" sz="2000" b="0" dirty="0"/>
                  <a:t> </a:t>
                </a:r>
                <a:r>
                  <a:rPr lang="en-US" sz="2000" b="0" dirty="0" err="1"/>
                  <a:t>thái</a:t>
                </a:r>
                <a:r>
                  <a:rPr lang="en-US" sz="2000" b="0" dirty="0"/>
                  <a:t> </a:t>
                </a:r>
                <a:r>
                  <a:rPr lang="en-US" sz="2000" b="0" dirty="0" err="1"/>
                  <a:t>đó</a:t>
                </a:r>
                <a:r>
                  <a:rPr lang="en-US" sz="2000" b="0" dirty="0"/>
                  <a:t> qua </a:t>
                </a:r>
                <a14:m>
                  <m:oMath xmlns:m="http://schemas.openxmlformats.org/officeDocument/2006/math">
                    <m:r>
                      <a:rPr lang="en-US" sz="2000" b="0" i="1" smtClean="0">
                        <a:latin typeface="Cambria Math" panose="02040503050406030204" pitchFamily="18" charset="0"/>
                      </a:rPr>
                      <m:t>𝑡</m:t>
                    </m:r>
                  </m:oMath>
                </a14:m>
                <a:r>
                  <a:rPr lang="en-US" sz="2000" b="0" dirty="0"/>
                  <a:t> </a:t>
                </a:r>
                <a:r>
                  <a:rPr lang="en-US" sz="2000" b="0" dirty="0" err="1"/>
                  <a:t>thời</a:t>
                </a:r>
                <a:r>
                  <a:rPr lang="en-US" sz="2000" b="0" dirty="0"/>
                  <a:t> </a:t>
                </a:r>
                <a:r>
                  <a:rPr lang="en-US" sz="2000" b="0" dirty="0" err="1"/>
                  <a:t>gian</a:t>
                </a:r>
                <a:r>
                  <a:rPr lang="en-US" sz="2000" b="0" dirty="0"/>
                  <a:t>.</a:t>
                </a:r>
              </a:p>
              <a:p>
                <a:pPr lvl="1" algn="just"/>
                <a:r>
                  <a:rPr lang="en-US" sz="2000" b="0" dirty="0"/>
                  <a:t>	</a:t>
                </a:r>
                <a14:m>
                  <m:oMath xmlns:m="http://schemas.openxmlformats.org/officeDocument/2006/math">
                    <m:r>
                      <a:rPr lang="en-US" sz="2000" b="0" i="1" smtClean="0">
                        <a:latin typeface="Cambria Math" panose="02040503050406030204" pitchFamily="18" charset="0"/>
                      </a:rPr>
                      <m:t>𝑝𝑎𝑡h𝑚𝑒𝑡𝑟𝑖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𝑝𝑟𝑒𝑣𝑖𝑜𝑢𝑠</m:t>
                        </m:r>
                      </m:sub>
                    </m:sSub>
                  </m:oMath>
                </a14:m>
                <a:r>
                  <a:rPr lang="en-US" sz="2000" b="0" dirty="0"/>
                  <a:t> </a:t>
                </a:r>
                <a:r>
                  <a:rPr lang="en-US" sz="2000" b="0" dirty="0" err="1"/>
                  <a:t>là</a:t>
                </a:r>
                <a:r>
                  <a:rPr lang="en-US" sz="2000" b="0" dirty="0"/>
                  <a:t> metric </a:t>
                </a:r>
                <a:r>
                  <a:rPr lang="en-US" sz="2000" b="0" dirty="0" err="1"/>
                  <a:t>tích</a:t>
                </a:r>
                <a:r>
                  <a:rPr lang="en-US" sz="2000" b="0" dirty="0"/>
                  <a:t> </a:t>
                </a:r>
                <a:r>
                  <a:rPr lang="en-US" sz="2000" b="0" dirty="0" err="1"/>
                  <a:t>lũy</a:t>
                </a:r>
                <a:r>
                  <a:rPr lang="en-US" sz="2000" b="0" dirty="0"/>
                  <a:t> </a:t>
                </a:r>
                <a:r>
                  <a:rPr lang="en-US" sz="2000" b="0" dirty="0" err="1"/>
                  <a:t>được</a:t>
                </a:r>
                <a:r>
                  <a:rPr lang="en-US" sz="2000" b="0" dirty="0"/>
                  <a:t> </a:t>
                </a:r>
                <a:r>
                  <a:rPr lang="en-US" sz="2000" b="0" dirty="0" err="1"/>
                  <a:t>trong</a:t>
                </a:r>
                <a:r>
                  <a:rPr lang="en-US" sz="2000" b="0" dirty="0"/>
                  <a:t> </a:t>
                </a:r>
                <a:r>
                  <a:rPr lang="en-US" sz="2000" b="0" dirty="0" err="1"/>
                  <a:t>trạng</a:t>
                </a:r>
                <a:r>
                  <a:rPr lang="en-US" sz="2000" b="0" dirty="0"/>
                  <a:t> </a:t>
                </a:r>
                <a:r>
                  <a:rPr lang="en-US" sz="2000" b="0" dirty="0" err="1"/>
                  <a:t>thái</a:t>
                </a:r>
                <a:r>
                  <a:rPr lang="en-US" sz="2000" b="0" dirty="0"/>
                  <a:t> </a:t>
                </a:r>
                <a:r>
                  <a:rPr lang="en-US" sz="2000" b="0" dirty="0" err="1"/>
                  <a:t>đó</a:t>
                </a:r>
                <a:r>
                  <a:rPr lang="en-US" sz="2000" b="0" dirty="0"/>
                  <a:t> qua </a:t>
                </a:r>
                <a14:m>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−1</m:t>
                    </m:r>
                  </m:oMath>
                </a14:m>
                <a:r>
                  <a:rPr lang="en-US" sz="2000" b="0" dirty="0"/>
                  <a:t> </a:t>
                </a:r>
                <a:r>
                  <a:rPr lang="en-US" sz="2000" b="0" dirty="0" err="1"/>
                  <a:t>thời</a:t>
                </a:r>
                <a:r>
                  <a:rPr lang="en-US" sz="2000" b="0" dirty="0"/>
                  <a:t> </a:t>
                </a:r>
                <a:r>
                  <a:rPr lang="en-US" sz="2000" b="0" dirty="0" err="1"/>
                  <a:t>gian</a:t>
                </a:r>
                <a:r>
                  <a:rPr lang="en-US" sz="2000" b="0" dirty="0"/>
                  <a:t>.</a:t>
                </a:r>
              </a:p>
              <a:p>
                <a:pPr lvl="1" algn="just"/>
                <a:r>
                  <a:rPr lang="en-US" sz="2000" dirty="0"/>
                  <a:t>	</a:t>
                </a:r>
                <a14:m>
                  <m:oMath xmlns:m="http://schemas.openxmlformats.org/officeDocument/2006/math">
                    <m:r>
                      <a:rPr lang="en-US" sz="2000" b="0" i="1" smtClean="0">
                        <a:latin typeface="Cambria Math" panose="02040503050406030204" pitchFamily="18" charset="0"/>
                      </a:rPr>
                      <m:t>𝑏𝑟𝑎𝑛𝑐h𝑚𝑒𝑡𝑟𝑖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𝑠𝑡𝑎𝑡𝑒</m:t>
                        </m:r>
                      </m:sub>
                    </m:sSub>
                  </m:oMath>
                </a14:m>
                <a:r>
                  <a:rPr lang="en-US" sz="2000" b="0" dirty="0"/>
                  <a:t> </a:t>
                </a:r>
                <a:r>
                  <a:rPr lang="en-US" sz="2000" b="0" dirty="0" err="1"/>
                  <a:t>là</a:t>
                </a:r>
                <a:r>
                  <a:rPr lang="en-US" sz="2000" b="0" dirty="0"/>
                  <a:t> </a:t>
                </a:r>
                <a:r>
                  <a:rPr lang="en-US" sz="2000" b="0" dirty="0" err="1"/>
                  <a:t>khoảng</a:t>
                </a:r>
                <a:r>
                  <a:rPr lang="en-US" sz="2000" b="0" dirty="0"/>
                  <a:t> </a:t>
                </a:r>
                <a:r>
                  <a:rPr lang="en-US" sz="2000" b="0" dirty="0" err="1"/>
                  <a:t>cách</a:t>
                </a:r>
                <a:r>
                  <a:rPr lang="en-US" sz="2000" b="0" dirty="0"/>
                  <a:t> hamming </a:t>
                </a:r>
                <a:r>
                  <a:rPr lang="en-US" sz="2000" b="0" dirty="0" err="1"/>
                  <a:t>được</a:t>
                </a:r>
                <a:r>
                  <a:rPr lang="en-US" sz="2000" b="0" dirty="0"/>
                  <a:t> </a:t>
                </a:r>
                <a:r>
                  <a:rPr lang="en-US" sz="2000" b="0" dirty="0" err="1"/>
                  <a:t>tính</a:t>
                </a:r>
                <a:r>
                  <a:rPr lang="en-US" sz="2000" b="0" dirty="0"/>
                  <a:t> </a:t>
                </a:r>
                <a:r>
                  <a:rPr lang="en-US" sz="2000" b="0" dirty="0" err="1"/>
                  <a:t>toán</a:t>
                </a:r>
                <a:r>
                  <a:rPr lang="en-US" sz="2000" b="0" dirty="0"/>
                  <a:t> </a:t>
                </a:r>
                <a:r>
                  <a:rPr lang="en-US" sz="2000" b="0" dirty="0" err="1"/>
                  <a:t>giữa</a:t>
                </a:r>
                <a:r>
                  <a:rPr lang="en-US" sz="2000" b="0" dirty="0"/>
                  <a:t> </a:t>
                </a:r>
                <a:r>
                  <a:rPr lang="en-US" sz="2000" b="0" dirty="0" err="1"/>
                  <a:t>trạng</a:t>
                </a:r>
                <a:r>
                  <a:rPr lang="en-US" sz="2000" b="0" dirty="0"/>
                  <a:t> </a:t>
                </a:r>
                <a:r>
                  <a:rPr lang="en-US" sz="2000" b="0" dirty="0" err="1"/>
                  <a:t>thái</a:t>
                </a:r>
                <a:r>
                  <a:rPr lang="en-US" sz="2000" b="0" dirty="0"/>
                  <a:t> </a:t>
                </a:r>
                <a:r>
                  <a:rPr lang="en-US" sz="2000" b="0" dirty="0" err="1"/>
                  <a:t>đó</a:t>
                </a:r>
                <a:r>
                  <a:rPr lang="en-US" sz="2000" b="0" dirty="0"/>
                  <a:t> </a:t>
                </a:r>
                <a:r>
                  <a:rPr lang="en-US" sz="2000" b="0" dirty="0" err="1"/>
                  <a:t>với</a:t>
                </a:r>
                <a:r>
                  <a:rPr lang="en-US" sz="2000" b="0" dirty="0"/>
                  <a:t> bit </a:t>
                </a:r>
                <a:r>
                  <a:rPr lang="en-US" sz="2000" b="0" dirty="0" err="1"/>
                  <a:t>đầu</a:t>
                </a:r>
                <a:r>
                  <a:rPr lang="en-US" sz="2000" b="0" dirty="0"/>
                  <a:t> </a:t>
                </a:r>
                <a:r>
                  <a:rPr lang="en-US" sz="2000" b="0" dirty="0" err="1"/>
                  <a:t>vào</a:t>
                </a:r>
                <a:r>
                  <a:rPr lang="en-US" sz="2000" b="0" dirty="0"/>
                  <a:t>.</a:t>
                </a:r>
              </a:p>
              <a:p>
                <a:pPr lvl="1" algn="just"/>
                <a:r>
                  <a:rPr lang="en-US" sz="2000" dirty="0"/>
                  <a:t>+ B3 – </a:t>
                </a:r>
                <a:r>
                  <a:rPr lang="en-US" sz="2000" dirty="0" err="1"/>
                  <a:t>Quyết</a:t>
                </a:r>
                <a:r>
                  <a:rPr lang="en-US" sz="2000" dirty="0"/>
                  <a:t> </a:t>
                </a:r>
                <a:r>
                  <a:rPr lang="en-US" sz="2000" dirty="0" err="1"/>
                  <a:t>định</a:t>
                </a:r>
                <a:r>
                  <a:rPr lang="en-US" sz="2000" dirty="0"/>
                  <a:t> bit </a:t>
                </a:r>
                <a:r>
                  <a:rPr lang="en-US" sz="2000" dirty="0" err="1"/>
                  <a:t>ngõ</a:t>
                </a:r>
                <a:r>
                  <a:rPr lang="en-US" sz="2000" dirty="0"/>
                  <a:t> </a:t>
                </a:r>
                <a:r>
                  <a:rPr lang="en-US" sz="2000" dirty="0" err="1"/>
                  <a:t>ra</a:t>
                </a:r>
                <a:r>
                  <a:rPr lang="en-US" sz="2000" dirty="0"/>
                  <a:t>: </a:t>
                </a:r>
                <a:r>
                  <a:rPr lang="en-US" sz="2000" dirty="0" err="1"/>
                  <a:t>sau</a:t>
                </a:r>
                <a:r>
                  <a:rPr lang="en-US" sz="2000" dirty="0"/>
                  <a:t> </a:t>
                </a:r>
                <a:r>
                  <a:rPr lang="en-US" sz="2000" dirty="0" err="1"/>
                  <a:t>khi</a:t>
                </a:r>
                <a:r>
                  <a:rPr lang="en-US" sz="2000" dirty="0"/>
                  <a:t> </a:t>
                </a:r>
                <a:r>
                  <a:rPr lang="en-US" sz="2000" dirty="0" err="1"/>
                  <a:t>xử</a:t>
                </a:r>
                <a:r>
                  <a:rPr lang="en-US" sz="2000" dirty="0"/>
                  <a:t> </a:t>
                </a:r>
                <a:r>
                  <a:rPr lang="en-US" sz="2000" dirty="0" err="1"/>
                  <a:t>lý</a:t>
                </a:r>
                <a:r>
                  <a:rPr lang="en-US" sz="2000" dirty="0"/>
                  <a:t> bit </a:t>
                </a:r>
                <a:r>
                  <a:rPr lang="en-US" sz="2000" dirty="0" err="1"/>
                  <a:t>nhận</a:t>
                </a:r>
                <a:r>
                  <a:rPr lang="en-US" sz="2000" dirty="0"/>
                  <a:t> </a:t>
                </a:r>
                <a:r>
                  <a:rPr lang="en-US" sz="2000" dirty="0" err="1"/>
                  <a:t>được</a:t>
                </a:r>
                <a:r>
                  <a:rPr lang="en-US" sz="2000" dirty="0"/>
                  <a:t> </a:t>
                </a:r>
                <a:r>
                  <a:rPr lang="en-US" sz="2000" dirty="0" err="1"/>
                  <a:t>thì</a:t>
                </a:r>
                <a:r>
                  <a:rPr lang="en-US" sz="2000" dirty="0"/>
                  <a:t> </a:t>
                </a:r>
                <a:r>
                  <a:rPr lang="en-US" sz="2000" dirty="0" err="1"/>
                  <a:t>truy</a:t>
                </a:r>
                <a:r>
                  <a:rPr lang="en-US" sz="2000" dirty="0"/>
                  <a:t> </a:t>
                </a:r>
                <a:r>
                  <a:rPr lang="en-US" sz="2000" dirty="0" err="1"/>
                  <a:t>ngược</a:t>
                </a:r>
                <a:r>
                  <a:rPr lang="en-US" sz="2000" dirty="0"/>
                  <a:t> </a:t>
                </a:r>
                <a:r>
                  <a:rPr lang="en-US" sz="2000" dirty="0" err="1"/>
                  <a:t>về</a:t>
                </a:r>
                <a:r>
                  <a:rPr lang="en-US" sz="2000" dirty="0"/>
                  <a:t> </a:t>
                </a:r>
                <a:r>
                  <a:rPr lang="en-US" sz="2000" dirty="0" err="1"/>
                  <a:t>các</a:t>
                </a:r>
                <a:r>
                  <a:rPr lang="en-US" sz="2000" dirty="0"/>
                  <a:t> survivor path </a:t>
                </a:r>
                <a:r>
                  <a:rPr lang="en-US" sz="2000" dirty="0" err="1"/>
                  <a:t>để</a:t>
                </a:r>
                <a:r>
                  <a:rPr lang="en-US" sz="2000" dirty="0"/>
                  <a:t> </a:t>
                </a:r>
                <a:r>
                  <a:rPr lang="en-US" sz="2000" dirty="0" err="1"/>
                  <a:t>tìm</a:t>
                </a:r>
                <a:r>
                  <a:rPr lang="en-US" sz="2000" dirty="0"/>
                  <a:t> </a:t>
                </a:r>
                <a:r>
                  <a:rPr lang="en-US" sz="2000" dirty="0" err="1"/>
                  <a:t>ra</a:t>
                </a:r>
                <a:r>
                  <a:rPr lang="en-US" sz="2000" dirty="0"/>
                  <a:t> bit </a:t>
                </a:r>
                <a:r>
                  <a:rPr lang="en-US" sz="2000" dirty="0" err="1"/>
                  <a:t>có</a:t>
                </a:r>
                <a:r>
                  <a:rPr lang="en-US" sz="2000" dirty="0"/>
                  <a:t> </a:t>
                </a:r>
                <a:r>
                  <a:rPr lang="en-US" sz="2000" dirty="0" err="1"/>
                  <a:t>khả</a:t>
                </a:r>
                <a:r>
                  <a:rPr lang="en-US" sz="2000" dirty="0"/>
                  <a:t> </a:t>
                </a:r>
                <a:r>
                  <a:rPr lang="en-US" sz="2000" dirty="0" err="1"/>
                  <a:t>năn</a:t>
                </a:r>
                <a:r>
                  <a:rPr lang="en-US" sz="2000" dirty="0"/>
                  <a:t> g </a:t>
                </a:r>
                <a:r>
                  <a:rPr lang="en-US" sz="2000" dirty="0" err="1"/>
                  <a:t>cao</a:t>
                </a:r>
                <a:r>
                  <a:rPr lang="en-US" sz="2000" dirty="0"/>
                  <a:t> </a:t>
                </a:r>
                <a:r>
                  <a:rPr lang="en-US" sz="2000" dirty="0" err="1"/>
                  <a:t>nhất</a:t>
                </a:r>
                <a:r>
                  <a:rPr lang="en-US" sz="2000" dirty="0"/>
                  <a:t> </a:t>
                </a:r>
                <a:r>
                  <a:rPr lang="en-US" sz="2000" dirty="0" err="1"/>
                  <a:t>được</a:t>
                </a:r>
                <a:r>
                  <a:rPr lang="en-US" sz="2000" dirty="0"/>
                  <a:t> </a:t>
                </a:r>
                <a:r>
                  <a:rPr lang="en-US" sz="2000" dirty="0" err="1"/>
                  <a:t>truyền</a:t>
                </a:r>
                <a:r>
                  <a:rPr lang="en-US" sz="2000" dirty="0"/>
                  <a:t>.</a:t>
                </a:r>
                <a:endParaRPr lang="en-US" sz="2000" b="0" dirty="0"/>
              </a:p>
            </p:txBody>
          </p:sp>
        </mc:Choice>
        <mc:Fallback>
          <p:sp>
            <p:nvSpPr>
              <p:cNvPr id="3" name="TextBox 2">
                <a:extLst>
                  <a:ext uri="{FF2B5EF4-FFF2-40B4-BE49-F238E27FC236}">
                    <a16:creationId xmlns:a16="http://schemas.microsoft.com/office/drawing/2014/main" id="{509EF4C4-5ACC-4EBD-AFE6-4ECBB73842EC}"/>
                  </a:ext>
                </a:extLst>
              </p:cNvPr>
              <p:cNvSpPr txBox="1">
                <a:spLocks noRot="1" noChangeAspect="1" noMove="1" noResize="1" noEditPoints="1" noAdjustHandles="1" noChangeArrowheads="1" noChangeShapeType="1" noTextEdit="1"/>
              </p:cNvSpPr>
              <p:nvPr/>
            </p:nvSpPr>
            <p:spPr>
              <a:xfrm>
                <a:off x="658746" y="1347867"/>
                <a:ext cx="10762213" cy="3956083"/>
              </a:xfrm>
              <a:prstGeom prst="rect">
                <a:avLst/>
              </a:prstGeom>
              <a:blipFill>
                <a:blip r:embed="rId3"/>
                <a:stretch>
                  <a:fillRect l="-906" t="-1387" r="-566" b="-2003"/>
                </a:stretch>
              </a:blipFill>
            </p:spPr>
            <p:txBody>
              <a:bodyPr/>
              <a:lstStyle/>
              <a:p>
                <a:r>
                  <a:rPr lang="vi-VN">
                    <a:noFill/>
                  </a:rPr>
                  <a:t> </a:t>
                </a:r>
              </a:p>
            </p:txBody>
          </p:sp>
        </mc:Fallback>
      </mc:AlternateContent>
    </p:spTree>
    <p:extLst>
      <p:ext uri="{BB962C8B-B14F-4D97-AF65-F5344CB8AC3E}">
        <p14:creationId xmlns:p14="http://schemas.microsoft.com/office/powerpoint/2010/main" val="374077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3"/>
          <p:cNvSpPr/>
          <p:nvPr/>
        </p:nvSpPr>
        <p:spPr>
          <a:xfrm>
            <a:off x="1231560" y="104400"/>
            <a:ext cx="2458080" cy="699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4000" b="0" strike="noStrike" spc="-1">
                <a:solidFill>
                  <a:schemeClr val="dk1"/>
                </a:solidFill>
                <a:latin typeface="Times New Roman"/>
              </a:rPr>
              <a:t>Chương 2. </a:t>
            </a:r>
            <a:endParaRPr lang="en-US" sz="4000" b="0" strike="noStrike" spc="-1">
              <a:solidFill>
                <a:srgbClr val="000000"/>
              </a:solidFill>
              <a:latin typeface="Arial"/>
            </a:endParaRPr>
          </a:p>
        </p:txBody>
      </p:sp>
      <p:pic>
        <p:nvPicPr>
          <p:cNvPr id="76" name="Picture 5" descr="A blue and white logo&#10;&#10;AI-generated content may be incorrect."/>
          <p:cNvPicPr/>
          <p:nvPr/>
        </p:nvPicPr>
        <p:blipFill>
          <a:blip r:embed="rId3"/>
          <a:stretch/>
        </p:blipFill>
        <p:spPr>
          <a:xfrm>
            <a:off x="0" y="0"/>
            <a:ext cx="1223280" cy="1241280"/>
          </a:xfrm>
          <a:prstGeom prst="rect">
            <a:avLst/>
          </a:prstGeom>
          <a:ln w="0">
            <a:noFill/>
          </a:ln>
        </p:spPr>
      </p:pic>
      <p:sp>
        <p:nvSpPr>
          <p:cNvPr id="77" name="TextBox 8"/>
          <p:cNvSpPr/>
          <p:nvPr/>
        </p:nvSpPr>
        <p:spPr>
          <a:xfrm>
            <a:off x="0" y="6384240"/>
            <a:ext cx="1219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US" sz="1800" b="0" strike="noStrike" spc="-1">
                <a:solidFill>
                  <a:schemeClr val="accent1"/>
                </a:solidFill>
                <a:latin typeface="Times New Roman"/>
              </a:rPr>
              <a:t>   Bộ Môn Điện tử			              </a:t>
            </a:r>
            <a:r>
              <a:rPr lang="en-US" sz="1800" b="0" strike="noStrike" spc="-1">
                <a:solidFill>
                  <a:schemeClr val="dk1"/>
                </a:solidFill>
                <a:latin typeface="Times New Roman"/>
              </a:rPr>
              <a:t>Nguyễn Đại Đồng – 2210780</a:t>
            </a:r>
            <a:r>
              <a:rPr lang="en-US" sz="1800" b="0" strike="noStrike" spc="-1">
                <a:solidFill>
                  <a:schemeClr val="accent1"/>
                </a:solidFill>
                <a:latin typeface="Times New Roman"/>
              </a:rPr>
              <a:t> 			    Ngày 6 tháng 6 năm 2025 </a:t>
            </a:r>
            <a:endParaRPr lang="en-US" sz="1800" b="0" strike="noStrike" spc="-1">
              <a:solidFill>
                <a:srgbClr val="000000"/>
              </a:solidFill>
              <a:latin typeface="Arial"/>
            </a:endParaRPr>
          </a:p>
        </p:txBody>
      </p:sp>
      <p:sp>
        <p:nvSpPr>
          <p:cNvPr id="78" name="TextBox 1"/>
          <p:cNvSpPr/>
          <p:nvPr/>
        </p:nvSpPr>
        <p:spPr>
          <a:xfrm>
            <a:off x="3329280" y="621000"/>
            <a:ext cx="69933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3600" b="0" strike="noStrike" spc="-1">
                <a:solidFill>
                  <a:schemeClr val="dk1"/>
                </a:solidFill>
                <a:latin typeface="Times New Roman"/>
              </a:rPr>
              <a:t>Mô phỏng thuật toán sử dụng bằng C</a:t>
            </a:r>
            <a:endParaRPr lang="en-US" sz="3600" b="0" strike="noStrike" spc="-1">
              <a:solidFill>
                <a:srgbClr val="000000"/>
              </a:solidFill>
              <a:latin typeface="Arial"/>
            </a:endParaRPr>
          </a:p>
        </p:txBody>
      </p:sp>
      <p:pic>
        <p:nvPicPr>
          <p:cNvPr id="79" name="Picture 78"/>
          <p:cNvPicPr/>
          <p:nvPr/>
        </p:nvPicPr>
        <p:blipFill>
          <a:blip r:embed="rId4"/>
          <a:stretch/>
        </p:blipFill>
        <p:spPr>
          <a:xfrm>
            <a:off x="1231560" y="1445760"/>
            <a:ext cx="2940120" cy="4752000"/>
          </a:xfrm>
          <a:prstGeom prst="rect">
            <a:avLst/>
          </a:prstGeom>
          <a:ln w="0">
            <a:noFill/>
          </a:ln>
        </p:spPr>
      </p:pic>
      <p:pic>
        <p:nvPicPr>
          <p:cNvPr id="80" name="Picture 79"/>
          <p:cNvPicPr/>
          <p:nvPr/>
        </p:nvPicPr>
        <p:blipFill>
          <a:blip r:embed="rId5"/>
          <a:stretch/>
        </p:blipFill>
        <p:spPr>
          <a:xfrm>
            <a:off x="4846320" y="1445760"/>
            <a:ext cx="6950880" cy="2057400"/>
          </a:xfrm>
          <a:prstGeom prst="rect">
            <a:avLst/>
          </a:prstGeom>
          <a:ln w="0">
            <a:noFill/>
          </a:ln>
        </p:spPr>
      </p:pic>
    </p:spTree>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2"/>
          <p:cNvSpPr/>
          <p:nvPr/>
        </p:nvSpPr>
        <p:spPr>
          <a:xfrm>
            <a:off x="1231560" y="104400"/>
            <a:ext cx="2458080" cy="699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4000" b="0" strike="noStrike" spc="-1">
                <a:solidFill>
                  <a:schemeClr val="dk1"/>
                </a:solidFill>
                <a:latin typeface="Times New Roman"/>
              </a:rPr>
              <a:t>Chương 2. </a:t>
            </a:r>
            <a:endParaRPr lang="en-US" sz="4000" b="0" strike="noStrike" spc="-1">
              <a:solidFill>
                <a:srgbClr val="000000"/>
              </a:solidFill>
              <a:latin typeface="Arial"/>
            </a:endParaRPr>
          </a:p>
        </p:txBody>
      </p:sp>
      <p:pic>
        <p:nvPicPr>
          <p:cNvPr id="82" name="Picture 1" descr="A blue and white logo&#10;&#10;AI-generated content may be incorrect."/>
          <p:cNvPicPr/>
          <p:nvPr/>
        </p:nvPicPr>
        <p:blipFill>
          <a:blip r:embed="rId2"/>
          <a:stretch/>
        </p:blipFill>
        <p:spPr>
          <a:xfrm>
            <a:off x="0" y="0"/>
            <a:ext cx="1223280" cy="1241280"/>
          </a:xfrm>
          <a:prstGeom prst="rect">
            <a:avLst/>
          </a:prstGeom>
          <a:ln w="0">
            <a:noFill/>
          </a:ln>
        </p:spPr>
      </p:pic>
      <p:sp>
        <p:nvSpPr>
          <p:cNvPr id="83" name="TextBox 4"/>
          <p:cNvSpPr/>
          <p:nvPr/>
        </p:nvSpPr>
        <p:spPr>
          <a:xfrm>
            <a:off x="0" y="6384240"/>
            <a:ext cx="1219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US" sz="1800" b="0" strike="noStrike" spc="-1">
                <a:solidFill>
                  <a:schemeClr val="accent1"/>
                </a:solidFill>
                <a:latin typeface="Times New Roman"/>
              </a:rPr>
              <a:t>   Bộ Môn Điện tử			              </a:t>
            </a:r>
            <a:r>
              <a:rPr lang="en-US" sz="1800" b="0" strike="noStrike" spc="-1">
                <a:solidFill>
                  <a:schemeClr val="dk1"/>
                </a:solidFill>
                <a:latin typeface="Times New Roman"/>
              </a:rPr>
              <a:t>Nguyễn Đại Đồng – 2210780</a:t>
            </a:r>
            <a:r>
              <a:rPr lang="en-US" sz="1800" b="0" strike="noStrike" spc="-1">
                <a:solidFill>
                  <a:schemeClr val="accent1"/>
                </a:solidFill>
                <a:latin typeface="Times New Roman"/>
              </a:rPr>
              <a:t> 			    Ngày 6 tháng 6 năm 2025 </a:t>
            </a:r>
            <a:endParaRPr lang="en-US" sz="1800" b="0" strike="noStrike" spc="-1">
              <a:solidFill>
                <a:srgbClr val="000000"/>
              </a:solidFill>
              <a:latin typeface="Arial"/>
            </a:endParaRPr>
          </a:p>
        </p:txBody>
      </p:sp>
      <p:sp>
        <p:nvSpPr>
          <p:cNvPr id="84" name="TextBox 5"/>
          <p:cNvSpPr/>
          <p:nvPr/>
        </p:nvSpPr>
        <p:spPr>
          <a:xfrm>
            <a:off x="3329280" y="621000"/>
            <a:ext cx="69933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3600" b="0" strike="noStrike" spc="-1">
                <a:solidFill>
                  <a:schemeClr val="dk1"/>
                </a:solidFill>
                <a:latin typeface="Times New Roman"/>
              </a:rPr>
              <a:t>Mô phỏng thuật toán sử dụng bằng C</a:t>
            </a:r>
            <a:endParaRPr lang="en-US" sz="3600" b="0" strike="noStrike" spc="-1">
              <a:solidFill>
                <a:srgbClr val="000000"/>
              </a:solidFill>
              <a:latin typeface="Arial"/>
            </a:endParaRPr>
          </a:p>
        </p:txBody>
      </p:sp>
      <p:pic>
        <p:nvPicPr>
          <p:cNvPr id="85" name="Picture 84"/>
          <p:cNvPicPr/>
          <p:nvPr/>
        </p:nvPicPr>
        <p:blipFill>
          <a:blip r:embed="rId3"/>
          <a:stretch/>
        </p:blipFill>
        <p:spPr>
          <a:xfrm>
            <a:off x="3270504" y="1320120"/>
            <a:ext cx="5650992" cy="491688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3"/>
          <p:cNvSpPr/>
          <p:nvPr/>
        </p:nvSpPr>
        <p:spPr>
          <a:xfrm>
            <a:off x="1231560" y="104400"/>
            <a:ext cx="2458080" cy="699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4000" b="0" strike="noStrike" spc="-1">
                <a:solidFill>
                  <a:schemeClr val="dk1"/>
                </a:solidFill>
                <a:latin typeface="Times New Roman"/>
              </a:rPr>
              <a:t>Chương 3. </a:t>
            </a:r>
            <a:endParaRPr lang="en-US" sz="4000" b="0" strike="noStrike" spc="-1">
              <a:solidFill>
                <a:srgbClr val="000000"/>
              </a:solidFill>
              <a:latin typeface="Arial"/>
            </a:endParaRPr>
          </a:p>
        </p:txBody>
      </p:sp>
      <p:pic>
        <p:nvPicPr>
          <p:cNvPr id="87" name="Picture 5" descr="A blue and white logo&#10;&#10;AI-generated content may be incorrect."/>
          <p:cNvPicPr/>
          <p:nvPr/>
        </p:nvPicPr>
        <p:blipFill>
          <a:blip r:embed="rId3"/>
          <a:stretch/>
        </p:blipFill>
        <p:spPr>
          <a:xfrm>
            <a:off x="0" y="0"/>
            <a:ext cx="1223280" cy="1241280"/>
          </a:xfrm>
          <a:prstGeom prst="rect">
            <a:avLst/>
          </a:prstGeom>
          <a:ln w="0">
            <a:noFill/>
          </a:ln>
        </p:spPr>
      </p:pic>
      <p:sp>
        <p:nvSpPr>
          <p:cNvPr id="88" name="TextBox 8"/>
          <p:cNvSpPr/>
          <p:nvPr/>
        </p:nvSpPr>
        <p:spPr>
          <a:xfrm>
            <a:off x="0" y="6384240"/>
            <a:ext cx="1219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US" sz="1800" b="0" strike="noStrike" spc="-1">
                <a:solidFill>
                  <a:schemeClr val="accent1"/>
                </a:solidFill>
                <a:latin typeface="Times New Roman"/>
              </a:rPr>
              <a:t>   Bộ Môn Điện tử			              </a:t>
            </a:r>
            <a:r>
              <a:rPr lang="en-US" sz="1800" b="0" strike="noStrike" spc="-1">
                <a:solidFill>
                  <a:schemeClr val="dk1"/>
                </a:solidFill>
                <a:latin typeface="Times New Roman"/>
              </a:rPr>
              <a:t>Nguyễn Đại Đồng – 2210780</a:t>
            </a:r>
            <a:r>
              <a:rPr lang="en-US" sz="1800" b="0" strike="noStrike" spc="-1">
                <a:solidFill>
                  <a:schemeClr val="accent1"/>
                </a:solidFill>
                <a:latin typeface="Times New Roman"/>
              </a:rPr>
              <a:t> 			    Ngày 6 tháng 6 năm 2025 </a:t>
            </a:r>
            <a:endParaRPr lang="en-US" sz="1800" b="0" strike="noStrike" spc="-1">
              <a:solidFill>
                <a:srgbClr val="000000"/>
              </a:solidFill>
              <a:latin typeface="Arial"/>
            </a:endParaRPr>
          </a:p>
        </p:txBody>
      </p:sp>
      <p:sp>
        <p:nvSpPr>
          <p:cNvPr id="89" name="TextBox 1"/>
          <p:cNvSpPr/>
          <p:nvPr/>
        </p:nvSpPr>
        <p:spPr>
          <a:xfrm>
            <a:off x="2763000" y="621000"/>
            <a:ext cx="93816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3600" b="0" strike="noStrike" spc="-1">
                <a:solidFill>
                  <a:schemeClr val="dk1"/>
                </a:solidFill>
                <a:latin typeface="Times New Roman"/>
              </a:rPr>
              <a:t>Mô phỏng thuật toán sử dụng bằng SystemVerilog</a:t>
            </a:r>
            <a:endParaRPr lang="en-US" sz="3600" b="0" strike="noStrike" spc="-1">
              <a:solidFill>
                <a:srgbClr val="000000"/>
              </a:solidFill>
              <a:latin typeface="Arial"/>
            </a:endParaRPr>
          </a:p>
        </p:txBody>
      </p:sp>
      <p:sp>
        <p:nvSpPr>
          <p:cNvPr id="2" name="TextBox 1">
            <a:extLst>
              <a:ext uri="{FF2B5EF4-FFF2-40B4-BE49-F238E27FC236}">
                <a16:creationId xmlns:a16="http://schemas.microsoft.com/office/drawing/2014/main" id="{6CDD6E2E-FA80-C7EE-3122-866FFE1EB8CB}"/>
              </a:ext>
            </a:extLst>
          </p:cNvPr>
          <p:cNvSpPr txBox="1"/>
          <p:nvPr/>
        </p:nvSpPr>
        <p:spPr>
          <a:xfrm>
            <a:off x="563880" y="1376603"/>
            <a:ext cx="11064240" cy="461665"/>
          </a:xfrm>
          <a:prstGeom prst="rect">
            <a:avLst/>
          </a:prstGeom>
          <a:noFill/>
        </p:spPr>
        <p:txBody>
          <a:bodyPr wrap="square" rtlCol="0">
            <a:spAutoFit/>
          </a:bodyPr>
          <a:lstStyle/>
          <a:p>
            <a:pPr marL="342900" indent="-342900" algn="just">
              <a:buFontTx/>
              <a:buChar char="-"/>
            </a:pPr>
            <a:r>
              <a:rPr lang="en-US" sz="2400" b="1" dirty="0"/>
              <a:t>Branch Metric Unit: </a:t>
            </a:r>
            <a:r>
              <a:rPr lang="en-US" sz="2400" dirty="0" err="1"/>
              <a:t>có</a:t>
            </a:r>
            <a:r>
              <a:rPr lang="en-US" sz="2400" dirty="0"/>
              <a:t> </a:t>
            </a:r>
            <a:r>
              <a:rPr lang="en-US" sz="2400" dirty="0" err="1"/>
              <a:t>chức</a:t>
            </a:r>
            <a:r>
              <a:rPr lang="en-US" sz="2400" dirty="0"/>
              <a:t> </a:t>
            </a:r>
            <a:r>
              <a:rPr lang="en-US" sz="2400" dirty="0" err="1"/>
              <a:t>năng</a:t>
            </a:r>
            <a:r>
              <a:rPr lang="en-US" sz="2400" dirty="0"/>
              <a:t> </a:t>
            </a:r>
            <a:r>
              <a:rPr lang="en-US" sz="2400" dirty="0" err="1"/>
              <a:t>tính</a:t>
            </a:r>
            <a:r>
              <a:rPr lang="en-US" sz="2400" dirty="0"/>
              <a:t> </a:t>
            </a:r>
            <a:r>
              <a:rPr lang="en-US" sz="2400" dirty="0" err="1"/>
              <a:t>toán</a:t>
            </a:r>
            <a:r>
              <a:rPr lang="en-US" sz="2400" dirty="0"/>
              <a:t> </a:t>
            </a:r>
            <a:r>
              <a:rPr lang="en-US" sz="2400" dirty="0" err="1"/>
              <a:t>khoảng</a:t>
            </a:r>
            <a:r>
              <a:rPr lang="en-US" sz="2400" dirty="0"/>
              <a:t> </a:t>
            </a:r>
            <a:r>
              <a:rPr lang="en-US" sz="2400" dirty="0" err="1"/>
              <a:t>cách</a:t>
            </a:r>
            <a:r>
              <a:rPr lang="en-US" sz="2400" dirty="0"/>
              <a:t> hamming.</a:t>
            </a:r>
            <a:endParaRPr lang="en-US" sz="2400" b="1" dirty="0"/>
          </a:p>
        </p:txBody>
      </p:sp>
      <p:grpSp>
        <p:nvGrpSpPr>
          <p:cNvPr id="7" name="Group 6">
            <a:extLst>
              <a:ext uri="{FF2B5EF4-FFF2-40B4-BE49-F238E27FC236}">
                <a16:creationId xmlns:a16="http://schemas.microsoft.com/office/drawing/2014/main" id="{10B78ADF-6DFD-B2BF-CF71-049F04F006BC}"/>
              </a:ext>
            </a:extLst>
          </p:cNvPr>
          <p:cNvGrpSpPr/>
          <p:nvPr/>
        </p:nvGrpSpPr>
        <p:grpSpPr>
          <a:xfrm>
            <a:off x="2027653" y="2196144"/>
            <a:ext cx="8136453" cy="4188096"/>
            <a:chOff x="1116449" y="1955591"/>
            <a:chExt cx="8136453" cy="4188096"/>
          </a:xfrm>
        </p:grpSpPr>
        <p:pic>
          <p:nvPicPr>
            <p:cNvPr id="4" name="Picture 3">
              <a:extLst>
                <a:ext uri="{FF2B5EF4-FFF2-40B4-BE49-F238E27FC236}">
                  <a16:creationId xmlns:a16="http://schemas.microsoft.com/office/drawing/2014/main" id="{E648AF94-3446-D86C-1B62-58C1BA4546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6449" y="1955592"/>
              <a:ext cx="3812481" cy="4188095"/>
            </a:xfrm>
            <a:prstGeom prst="rect">
              <a:avLst/>
            </a:prstGeom>
          </p:spPr>
        </p:pic>
        <p:pic>
          <p:nvPicPr>
            <p:cNvPr id="6" name="Picture 5">
              <a:extLst>
                <a:ext uri="{FF2B5EF4-FFF2-40B4-BE49-F238E27FC236}">
                  <a16:creationId xmlns:a16="http://schemas.microsoft.com/office/drawing/2014/main" id="{8895EBDB-23A2-57A5-FA67-0EFB1C0677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3274" y="1955591"/>
              <a:ext cx="3829628" cy="4188095"/>
            </a:xfrm>
            <a:prstGeom prst="rect">
              <a:avLst/>
            </a:prstGeom>
          </p:spPr>
        </p:pic>
      </p:grpSp>
    </p:spTree>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B506D-61A5-6166-9E41-92C196F1AE90}"/>
            </a:ext>
          </a:extLst>
        </p:cNvPr>
        <p:cNvGrpSpPr/>
        <p:nvPr/>
      </p:nvGrpSpPr>
      <p:grpSpPr>
        <a:xfrm>
          <a:off x="0" y="0"/>
          <a:ext cx="0" cy="0"/>
          <a:chOff x="0" y="0"/>
          <a:chExt cx="0" cy="0"/>
        </a:xfrm>
      </p:grpSpPr>
      <p:sp>
        <p:nvSpPr>
          <p:cNvPr id="86" name="TextBox 3">
            <a:extLst>
              <a:ext uri="{FF2B5EF4-FFF2-40B4-BE49-F238E27FC236}">
                <a16:creationId xmlns:a16="http://schemas.microsoft.com/office/drawing/2014/main" id="{81ABCD6E-5176-5A39-3D6C-77C0158A9F69}"/>
              </a:ext>
            </a:extLst>
          </p:cNvPr>
          <p:cNvSpPr/>
          <p:nvPr/>
        </p:nvSpPr>
        <p:spPr>
          <a:xfrm>
            <a:off x="1231560" y="104400"/>
            <a:ext cx="2458080" cy="699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4000" b="0" strike="noStrike" spc="-1">
                <a:solidFill>
                  <a:schemeClr val="dk1"/>
                </a:solidFill>
                <a:latin typeface="Times New Roman"/>
              </a:rPr>
              <a:t>Chương 3. </a:t>
            </a:r>
            <a:endParaRPr lang="en-US" sz="4000" b="0" strike="noStrike" spc="-1">
              <a:solidFill>
                <a:srgbClr val="000000"/>
              </a:solidFill>
              <a:latin typeface="Arial"/>
            </a:endParaRPr>
          </a:p>
        </p:txBody>
      </p:sp>
      <p:pic>
        <p:nvPicPr>
          <p:cNvPr id="87" name="Picture 5" descr="A blue and white logo&#10;&#10;AI-generated content may be incorrect.">
            <a:extLst>
              <a:ext uri="{FF2B5EF4-FFF2-40B4-BE49-F238E27FC236}">
                <a16:creationId xmlns:a16="http://schemas.microsoft.com/office/drawing/2014/main" id="{7D46BDF7-DB5A-BD9E-5AD9-DBE941FB0AEE}"/>
              </a:ext>
            </a:extLst>
          </p:cNvPr>
          <p:cNvPicPr/>
          <p:nvPr/>
        </p:nvPicPr>
        <p:blipFill>
          <a:blip r:embed="rId2"/>
          <a:stretch/>
        </p:blipFill>
        <p:spPr>
          <a:xfrm>
            <a:off x="0" y="0"/>
            <a:ext cx="1223280" cy="1241280"/>
          </a:xfrm>
          <a:prstGeom prst="rect">
            <a:avLst/>
          </a:prstGeom>
          <a:ln w="0">
            <a:noFill/>
          </a:ln>
        </p:spPr>
      </p:pic>
      <p:sp>
        <p:nvSpPr>
          <p:cNvPr id="88" name="TextBox 8">
            <a:extLst>
              <a:ext uri="{FF2B5EF4-FFF2-40B4-BE49-F238E27FC236}">
                <a16:creationId xmlns:a16="http://schemas.microsoft.com/office/drawing/2014/main" id="{A1B66CEC-71E7-D269-D464-D3AE5E69D865}"/>
              </a:ext>
            </a:extLst>
          </p:cNvPr>
          <p:cNvSpPr/>
          <p:nvPr/>
        </p:nvSpPr>
        <p:spPr>
          <a:xfrm>
            <a:off x="0" y="6384240"/>
            <a:ext cx="1219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US" sz="1800" b="0" strike="noStrike" spc="-1">
                <a:solidFill>
                  <a:schemeClr val="accent1"/>
                </a:solidFill>
                <a:latin typeface="Times New Roman"/>
              </a:rPr>
              <a:t>   Bộ Môn Điện tử			              </a:t>
            </a:r>
            <a:r>
              <a:rPr lang="en-US" sz="1800" b="0" strike="noStrike" spc="-1">
                <a:solidFill>
                  <a:schemeClr val="dk1"/>
                </a:solidFill>
                <a:latin typeface="Times New Roman"/>
              </a:rPr>
              <a:t>Nguyễn Đại Đồng – 2210780</a:t>
            </a:r>
            <a:r>
              <a:rPr lang="en-US" sz="1800" b="0" strike="noStrike" spc="-1">
                <a:solidFill>
                  <a:schemeClr val="accent1"/>
                </a:solidFill>
                <a:latin typeface="Times New Roman"/>
              </a:rPr>
              <a:t> 			    Ngày 6 tháng 6 năm 2025 </a:t>
            </a:r>
            <a:endParaRPr lang="en-US" sz="1800" b="0" strike="noStrike" spc="-1">
              <a:solidFill>
                <a:srgbClr val="000000"/>
              </a:solidFill>
              <a:latin typeface="Arial"/>
            </a:endParaRPr>
          </a:p>
        </p:txBody>
      </p:sp>
      <p:sp>
        <p:nvSpPr>
          <p:cNvPr id="89" name="TextBox 1">
            <a:extLst>
              <a:ext uri="{FF2B5EF4-FFF2-40B4-BE49-F238E27FC236}">
                <a16:creationId xmlns:a16="http://schemas.microsoft.com/office/drawing/2014/main" id="{1C93911A-7BD1-2072-6C9A-5CAD500B3EED}"/>
              </a:ext>
            </a:extLst>
          </p:cNvPr>
          <p:cNvSpPr/>
          <p:nvPr/>
        </p:nvSpPr>
        <p:spPr>
          <a:xfrm>
            <a:off x="2763000" y="621000"/>
            <a:ext cx="93816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en-US" sz="3600" b="0" strike="noStrike" spc="-1">
                <a:solidFill>
                  <a:schemeClr val="dk1"/>
                </a:solidFill>
                <a:latin typeface="Times New Roman"/>
              </a:rPr>
              <a:t>Mô phỏng thuật toán sử dụng bằng SystemVerilog</a:t>
            </a:r>
            <a:endParaRPr lang="en-US" sz="3600" b="0" strike="noStrike" spc="-1">
              <a:solidFill>
                <a:srgbClr val="000000"/>
              </a:solidFill>
              <a:latin typeface="Arial"/>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B73BA30-7F94-0CC1-0725-91B211DD4A82}"/>
                  </a:ext>
                </a:extLst>
              </p:cNvPr>
              <p:cNvSpPr txBox="1"/>
              <p:nvPr/>
            </p:nvSpPr>
            <p:spPr>
              <a:xfrm>
                <a:off x="563880" y="1376603"/>
                <a:ext cx="11064240" cy="830997"/>
              </a:xfrm>
              <a:prstGeom prst="rect">
                <a:avLst/>
              </a:prstGeom>
              <a:noFill/>
            </p:spPr>
            <p:txBody>
              <a:bodyPr wrap="square" rtlCol="0">
                <a:spAutoFit/>
              </a:bodyPr>
              <a:lstStyle/>
              <a:p>
                <a:pPr marL="342900" indent="-342900" algn="just">
                  <a:buFontTx/>
                  <a:buChar char="-"/>
                </a:pPr>
                <a:r>
                  <a:rPr lang="en-US" sz="2400" b="1" dirty="0"/>
                  <a:t>Add Compare Select Unit: </a:t>
                </a:r>
                <a:r>
                  <a:rPr lang="en-US" sz="2400" dirty="0" err="1"/>
                  <a:t>có</a:t>
                </a:r>
                <a:r>
                  <a:rPr lang="en-US" sz="2400" dirty="0"/>
                  <a:t> </a:t>
                </a:r>
                <a:r>
                  <a:rPr lang="en-US" sz="2400" dirty="0" err="1"/>
                  <a:t>chức</a:t>
                </a:r>
                <a:r>
                  <a:rPr lang="en-US" sz="2400" dirty="0"/>
                  <a:t> </a:t>
                </a:r>
                <a:r>
                  <a:rPr lang="en-US" sz="2400" dirty="0" err="1"/>
                  <a:t>năng</a:t>
                </a:r>
                <a:r>
                  <a:rPr lang="en-US" sz="2400" dirty="0"/>
                  <a:t> </a:t>
                </a:r>
                <a:r>
                  <a:rPr lang="en-US" sz="2400" dirty="0" err="1"/>
                  <a:t>tính</a:t>
                </a:r>
                <a:r>
                  <a:rPr lang="en-US" sz="2400" dirty="0"/>
                  <a:t> </a:t>
                </a:r>
                <a:r>
                  <a:rPr lang="en-US" sz="2400" dirty="0" err="1"/>
                  <a:t>toán</a:t>
                </a:r>
                <a:r>
                  <a:rPr lang="en-US" sz="2400" dirty="0"/>
                  <a:t> </a:t>
                </a:r>
                <a:r>
                  <a:rPr lang="en-US" sz="2400" dirty="0" err="1"/>
                  <a:t>các</a:t>
                </a:r>
                <a:r>
                  <a:rPr lang="en-US" sz="2400" dirty="0"/>
                  <a:t> </a:t>
                </a:r>
                <a:r>
                  <a:rPr lang="en-US" sz="2400" dirty="0" err="1"/>
                  <a:t>giá</a:t>
                </a:r>
                <a:r>
                  <a:rPr lang="en-US" sz="2400" dirty="0"/>
                  <a:t> </a:t>
                </a:r>
                <a:r>
                  <a:rPr lang="en-US" sz="2400" dirty="0" err="1"/>
                  <a:t>trị</a:t>
                </a:r>
                <a:r>
                  <a:rPr lang="en-US" sz="2400" dirty="0"/>
                  <a:t> </a:t>
                </a:r>
                <a:r>
                  <a:rPr lang="en-US" sz="2400" dirty="0" err="1"/>
                  <a:t>tích</a:t>
                </a:r>
                <a:r>
                  <a:rPr lang="en-US" sz="2400" dirty="0"/>
                  <a:t> </a:t>
                </a:r>
                <a:r>
                  <a:rPr lang="en-US" sz="2400" dirty="0" err="1"/>
                  <a:t>lũy</a:t>
                </a:r>
                <a:r>
                  <a:rPr lang="en-US" sz="2400" dirty="0"/>
                  <a:t> </a:t>
                </a:r>
                <a:r>
                  <a:rPr lang="en-US" sz="2400" dirty="0" err="1"/>
                  <a:t>được</a:t>
                </a:r>
                <a:r>
                  <a:rPr lang="en-US" sz="2400" dirty="0"/>
                  <a:t> </a:t>
                </a:r>
                <a:r>
                  <a:rPr lang="en-US" sz="2400" dirty="0" err="1"/>
                  <a:t>tại</a:t>
                </a:r>
                <a:r>
                  <a:rPr lang="en-US" sz="2400" dirty="0"/>
                  <a:t> </a:t>
                </a:r>
                <a:r>
                  <a:rPr lang="en-US" sz="2400" dirty="0" err="1"/>
                  <a:t>các</a:t>
                </a:r>
                <a:r>
                  <a:rPr lang="en-US" sz="2400" dirty="0"/>
                  <a:t> </a:t>
                </a:r>
                <a:r>
                  <a:rPr lang="en-US" sz="2400" dirty="0" err="1"/>
                  <a:t>trạng</a:t>
                </a:r>
                <a:r>
                  <a:rPr lang="en-US" sz="2400" dirty="0"/>
                  <a:t> </a:t>
                </a:r>
                <a:r>
                  <a:rPr lang="en-US" sz="2400" dirty="0" err="1"/>
                  <a:t>thái</a:t>
                </a:r>
                <a:r>
                  <a:rPr lang="en-US" sz="2400" dirty="0"/>
                  <a:t> </a:t>
                </a:r>
                <a:r>
                  <a:rPr lang="en-US" sz="2400" dirty="0" err="1"/>
                  <a:t>theo</a:t>
                </a:r>
                <a:r>
                  <a:rPr lang="en-US" sz="2400" dirty="0"/>
                  <a:t> </a:t>
                </a:r>
                <a14:m>
                  <m:oMath xmlns:m="http://schemas.openxmlformats.org/officeDocument/2006/math">
                    <m:r>
                      <a:rPr lang="en-US" sz="2400" b="0" i="1" smtClean="0">
                        <a:latin typeface="Cambria Math" panose="02040503050406030204" pitchFamily="18" charset="0"/>
                      </a:rPr>
                      <m:t>𝑡</m:t>
                    </m:r>
                  </m:oMath>
                </a14:m>
                <a:r>
                  <a:rPr lang="en-US" sz="2400" dirty="0"/>
                  <a:t> </a:t>
                </a:r>
                <a:r>
                  <a:rPr lang="en-US" sz="2400" dirty="0" err="1"/>
                  <a:t>thời</a:t>
                </a:r>
                <a:r>
                  <a:rPr lang="en-US" sz="2400" dirty="0"/>
                  <a:t> </a:t>
                </a:r>
                <a:r>
                  <a:rPr lang="en-US" sz="2400" dirty="0" err="1"/>
                  <a:t>gian</a:t>
                </a:r>
                <a:r>
                  <a:rPr lang="en-US" sz="2400" dirty="0"/>
                  <a:t>.</a:t>
                </a:r>
                <a:endParaRPr lang="en-US" sz="2400" b="1" dirty="0"/>
              </a:p>
            </p:txBody>
          </p:sp>
        </mc:Choice>
        <mc:Fallback>
          <p:sp>
            <p:nvSpPr>
              <p:cNvPr id="2" name="TextBox 1">
                <a:extLst>
                  <a:ext uri="{FF2B5EF4-FFF2-40B4-BE49-F238E27FC236}">
                    <a16:creationId xmlns:a16="http://schemas.microsoft.com/office/drawing/2014/main" id="{9B73BA30-7F94-0CC1-0725-91B211DD4A82}"/>
                  </a:ext>
                </a:extLst>
              </p:cNvPr>
              <p:cNvSpPr txBox="1">
                <a:spLocks noRot="1" noChangeAspect="1" noMove="1" noResize="1" noEditPoints="1" noAdjustHandles="1" noChangeArrowheads="1" noChangeShapeType="1" noTextEdit="1"/>
              </p:cNvSpPr>
              <p:nvPr/>
            </p:nvSpPr>
            <p:spPr>
              <a:xfrm>
                <a:off x="563880" y="1376603"/>
                <a:ext cx="11064240" cy="830997"/>
              </a:xfrm>
              <a:prstGeom prst="rect">
                <a:avLst/>
              </a:prstGeom>
              <a:blipFill>
                <a:blip r:embed="rId3"/>
                <a:stretch>
                  <a:fillRect l="-882" t="-6618" r="-826" b="-16176"/>
                </a:stretch>
              </a:blipFill>
            </p:spPr>
            <p:txBody>
              <a:bodyPr/>
              <a:lstStyle/>
              <a:p>
                <a:r>
                  <a:rPr lang="vi-VN">
                    <a:noFill/>
                  </a:rPr>
                  <a:t> </a:t>
                </a:r>
              </a:p>
            </p:txBody>
          </p:sp>
        </mc:Fallback>
      </mc:AlternateContent>
      <p:grpSp>
        <p:nvGrpSpPr>
          <p:cNvPr id="13" name="Group 12">
            <a:extLst>
              <a:ext uri="{FF2B5EF4-FFF2-40B4-BE49-F238E27FC236}">
                <a16:creationId xmlns:a16="http://schemas.microsoft.com/office/drawing/2014/main" id="{104D615C-FE03-F81E-4839-12438CCA5198}"/>
              </a:ext>
            </a:extLst>
          </p:cNvPr>
          <p:cNvGrpSpPr/>
          <p:nvPr/>
        </p:nvGrpSpPr>
        <p:grpSpPr>
          <a:xfrm>
            <a:off x="2027774" y="2201872"/>
            <a:ext cx="8136453" cy="4205511"/>
            <a:chOff x="2027652" y="2201872"/>
            <a:chExt cx="8136453" cy="4205511"/>
          </a:xfrm>
        </p:grpSpPr>
        <p:pic>
          <p:nvPicPr>
            <p:cNvPr id="12" name="Picture 11">
              <a:extLst>
                <a:ext uri="{FF2B5EF4-FFF2-40B4-BE49-F238E27FC236}">
                  <a16:creationId xmlns:a16="http://schemas.microsoft.com/office/drawing/2014/main" id="{DF8051B8-C56C-EFFA-6D0A-F78C0E9C95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477" y="2201872"/>
              <a:ext cx="3829628" cy="4205511"/>
            </a:xfrm>
            <a:prstGeom prst="rect">
              <a:avLst/>
            </a:prstGeom>
          </p:spPr>
        </p:pic>
        <p:pic>
          <p:nvPicPr>
            <p:cNvPr id="10" name="Picture 9">
              <a:extLst>
                <a:ext uri="{FF2B5EF4-FFF2-40B4-BE49-F238E27FC236}">
                  <a16:creationId xmlns:a16="http://schemas.microsoft.com/office/drawing/2014/main" id="{13CBCA1A-0B79-00E2-ED41-F5B63C1530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7652" y="2201872"/>
              <a:ext cx="3812481" cy="4182368"/>
            </a:xfrm>
            <a:prstGeom prst="rect">
              <a:avLst/>
            </a:prstGeom>
          </p:spPr>
        </p:pic>
      </p:grpSp>
    </p:spTree>
    <p:extLst>
      <p:ext uri="{BB962C8B-B14F-4D97-AF65-F5344CB8AC3E}">
        <p14:creationId xmlns:p14="http://schemas.microsoft.com/office/powerpoint/2010/main" val="33043639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TotalTime>
  <Words>1047</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13</vt:i4>
      </vt:variant>
    </vt:vector>
  </HeadingPairs>
  <TitlesOfParts>
    <vt:vector size="31" baseType="lpstr">
      <vt:lpstr>Aptos</vt:lpstr>
      <vt:lpstr>Aptos Display</vt:lpstr>
      <vt:lpstr>Arial</vt:lpstr>
      <vt:lpstr>Cambria Math</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nguyen dong</dc:creator>
  <dc:description/>
  <cp:lastModifiedBy>nguyen dong</cp:lastModifiedBy>
  <cp:revision>158</cp:revision>
  <dcterms:created xsi:type="dcterms:W3CDTF">2025-06-02T11:49:01Z</dcterms:created>
  <dcterms:modified xsi:type="dcterms:W3CDTF">2025-06-07T09:54:35Z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vt:i4>
  </property>
</Properties>
</file>