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76" d="100"/>
          <a:sy n="76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F50E-3885-4369-91A3-06DFD9BC784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BAB24-63DF-4C7C-BECD-44C349D6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B8919EC-CCBB-4114-DBA3-A335D6C39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F12B5F17-103F-7F77-64E9-B616BEA45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864B056C-CEAE-6994-D208-63C624CBD7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3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9D10B6D7-B8CB-D215-3DDB-E284786A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4C041D51-8ADC-1ACF-C9C4-9916FD8399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2AB95550-429A-06E6-34AE-F6707C102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856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1E8B4B8D-2703-9709-51D6-11F9C76A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901A435F-1987-59E3-B417-F0188F948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8192000E-6442-76A3-11C8-7CF4B8391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7910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0AD1BDD4-82B2-0F89-2B9A-9D8E0BCDA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33E61070-373C-4394-D85B-3407CE13B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CD43380F-5294-759F-38E3-7F4618267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2017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2E61DBBF-BD2B-8062-22A5-DA8CE1F29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AF931537-C86C-494B-0EBD-73B7BAF24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CA4BF0FD-B521-C4B2-9AEE-617A7B0315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362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CD15823D-8E2F-5645-6206-D8C65981E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17D0AD9A-594E-9582-48EA-B53533C20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3550CE92-B35C-1CD6-86D8-ECBB48C5A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3742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81AD0B72-C163-73EE-41E9-692F5013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F7F9E4FC-2BAE-4E37-93BD-D27560F21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0A87AE20-78DD-31B1-5FDA-F601EDE4C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136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F621069A-D26F-F66A-9C88-C6F9EEA40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3507FCAD-EEE6-4897-ED99-D0344D973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4C7A4943-73DF-83C8-4930-9150A7B05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326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DB8DBCC-E192-C087-BFF8-2E73A73B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E8BC4872-BA77-9B7F-D9E0-C8F7C82EB5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B22F097D-9DF9-7FFD-8FE0-BC36039B4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23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52CC8CC-D3F8-3333-A92C-E606E84D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25A96D18-BF75-427F-78CA-C7E7E46BA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11BCC04D-8806-6F13-770A-97CCF8124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17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F2501A0-8BC5-C77A-21EC-073EA2706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05849249-F216-2496-B9F5-CEA27E073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38D432A6-100F-D032-B227-F3534B838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784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30F393D-21C4-F1D6-9DA5-AE700AE1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0F182741-E087-2D99-8637-08D3B39E4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98CE0227-450A-84F3-BFDA-221FD25EF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879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93AAE86B-E45E-7B1C-7373-3772E3E5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B8B0992F-D355-C262-CD1E-51F565A7B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EC295CEC-D6A4-0424-1A9D-6A977C5E2A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360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059C6DCF-9399-11A8-BFE4-43D83810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87E5D516-D077-0CD1-0546-2CED1DFB5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AEDD09C1-41CC-40FD-8645-64FF40A3C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5A330546-10D9-F804-1E94-8B3A0A8B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1A163FED-AFFC-5E42-6C8A-9B3386449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241B62B5-0DEE-E9BD-3FA1-A77256F86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0038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B4C19E5-8B58-108D-A43E-45D4409F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3AAB23AB-CCD6-A563-ACDB-4EC177FE1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5CC7F41C-FF5D-364B-7332-B4D1EFD13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482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53E67BC0-C7DA-C4C6-1FE5-F039DC53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D60DBE08-7FDE-1B0F-3AAB-9C236EE63C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1303B416-9CDB-DE04-FC84-435E5CF32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2388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63B55ECC-528F-2A97-8A54-102C3429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214D6756-C538-7134-43A7-30C4FA857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BA0BBC0A-2117-F332-61B3-E90A802FCC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01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C8A6763-01B2-06FB-D71C-2BBFC2D1E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CEE3BCFD-34C9-DA69-EFA2-70CF880E8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7D65BADB-36D7-9137-940B-733FEBABD7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318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9A340B44-492B-AA38-5939-2CBAD826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F152C879-2F5A-D919-72ED-A5C32D7B1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E51602AD-6927-CE0B-CC76-FE23568D7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216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145530D-EF7B-2D75-7578-A8F4DA52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50088AFC-1C09-E1E1-27E2-4CAA64BF5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C4DF5251-EE2D-7CEB-EEB6-28DE123FE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940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96EAED77-4A46-B2F3-D31D-C6B9E948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C5510B7B-198A-7336-8B87-63EE620C7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CCC3FB1A-5E8A-9E8F-EDA3-0BC1D8BB8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11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582254F8-9234-9B3A-50A3-5FFCE3259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A6124724-FA85-C579-7020-F5EAD2579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037C5532-D475-03F0-ECC3-0D7A1241B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97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74CFA97-B88C-47FB-E925-0F43C709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A934FA0C-5777-E945-B297-B76D9CD938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8568FD76-EED5-571A-93A2-CF3C58C2B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791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ED256AF-A8A6-8141-986D-67A4187E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>
            <a:extLst>
              <a:ext uri="{FF2B5EF4-FFF2-40B4-BE49-F238E27FC236}">
                <a16:creationId xmlns:a16="http://schemas.microsoft.com/office/drawing/2014/main" id="{5BDB2C70-50AC-04F7-EDAC-EF687B4E5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>
            <a:extLst>
              <a:ext uri="{FF2B5EF4-FFF2-40B4-BE49-F238E27FC236}">
                <a16:creationId xmlns:a16="http://schemas.microsoft.com/office/drawing/2014/main" id="{07C54041-9B7B-79D0-69BB-A7DA1676E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825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11D3-8428-4C24-8F80-EA6D06BFAA2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1348-2F5C-4B5B-BB83-166072AAB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iconvn.com/home/hoc-thiet-ke-vi-mach/bai-hc-vi-mch/12373-arithmetic-logic-unit-alu-la-gi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gif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B49-B9B6-1066-8FA7-3C067DB02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7" y="4189639"/>
            <a:ext cx="7445829" cy="101684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HỌC 1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7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7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27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7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7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SINGLE-CYCLE</a:t>
            </a:r>
            <a:r>
              <a:rPr lang="en-US" sz="27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RISC-V PROCESSOR WITH RV32I ISA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br>
              <a:rPr lang="vi-VN" sz="800" dirty="0"/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F033-DAD8-B29D-1A82-18811B0DA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70" y="380648"/>
            <a:ext cx="8338457" cy="1128582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TP.HỒ CHÍ MINH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 – ĐIỆN TỬ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EAF24-B6EA-769D-EE85-EEC30AEFE0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102" y="224322"/>
            <a:ext cx="1237861" cy="1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89FF438-CFA0-45DB-37E3-264A22CEE636}"/>
              </a:ext>
            </a:extLst>
          </p:cNvPr>
          <p:cNvSpPr txBox="1">
            <a:spLocks/>
          </p:cNvSpPr>
          <p:nvPr/>
        </p:nvSpPr>
        <p:spPr>
          <a:xfrm>
            <a:off x="979714" y="4436803"/>
            <a:ext cx="7837715" cy="135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vi-VN" sz="1800" dirty="0">
                <a:solidFill>
                  <a:srgbClr val="000000"/>
                </a:solidFill>
                <a:latin typeface="TimesNewRomanPS-BoldMT"/>
              </a:rPr>
              <a:t>Giảng viên hướng dẫn: </a:t>
            </a:r>
            <a:r>
              <a:rPr lang="en-US" sz="18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Assoc. Prof. </a:t>
            </a:r>
            <a:r>
              <a:rPr lang="en-US" sz="1800" kern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8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1800" kern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Hồng</a:t>
            </a:r>
            <a:r>
              <a:rPr lang="en-US" sz="18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Tuấn</a:t>
            </a:r>
            <a:r>
              <a:rPr lang="en-US" sz="1800" kern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vi-VN" sz="1800" dirty="0">
                <a:solidFill>
                  <a:srgbClr val="000000"/>
                </a:solidFill>
                <a:latin typeface="TimesNewRomanPS-BoldMT"/>
              </a:rPr>
              <a:t>Sinh viên thực hiện: Nguyễn </a:t>
            </a:r>
            <a:r>
              <a:rPr lang="en-US" sz="1800" dirty="0">
                <a:solidFill>
                  <a:srgbClr val="000000"/>
                </a:solidFill>
                <a:latin typeface="TimesNewRomanPS-BoldMT"/>
              </a:rPr>
              <a:t>Duy Tuyên</a:t>
            </a:r>
            <a:endParaRPr lang="vi-VN" sz="1800" dirty="0">
              <a:solidFill>
                <a:srgbClr val="000000"/>
              </a:solidFill>
              <a:latin typeface="TimesNewRomanPS-BoldMT"/>
            </a:endParaRPr>
          </a:p>
          <a:p>
            <a:pPr algn="l">
              <a:buNone/>
            </a:pPr>
            <a:r>
              <a:rPr lang="vi-VN" sz="1800" dirty="0">
                <a:solidFill>
                  <a:srgbClr val="000000"/>
                </a:solidFill>
                <a:latin typeface="TimesNewRomanPS-BoldMT"/>
              </a:rPr>
              <a:t>MSSV: 2213</a:t>
            </a:r>
            <a:r>
              <a:rPr lang="en-US" sz="1800" dirty="0">
                <a:solidFill>
                  <a:srgbClr val="000000"/>
                </a:solidFill>
                <a:latin typeface="TimesNewRomanPS-BoldMT"/>
              </a:rPr>
              <a:t>821</a:t>
            </a:r>
            <a:br>
              <a:rPr lang="vi-VN" sz="1200" dirty="0"/>
            </a:b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790736-F109-FE6F-DF58-90ED6E97B99E}"/>
              </a:ext>
            </a:extLst>
          </p:cNvPr>
          <p:cNvSpPr txBox="1">
            <a:spLocks/>
          </p:cNvSpPr>
          <p:nvPr/>
        </p:nvSpPr>
        <p:spPr>
          <a:xfrm>
            <a:off x="2459846" y="6036517"/>
            <a:ext cx="3958513" cy="135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TP.Hồ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Chí Minh,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br>
              <a:rPr lang="vi-VN" sz="1200" dirty="0"/>
            </a:b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0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3123545C-D47A-3912-C87E-E14BDA08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E9C93AA1-50F6-4C08-1BFD-77E04DEFE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8932" y="1252500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Rs1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Rs2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+)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o_br_equal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+)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Rs1 &lt; Rs2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o_br_less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Rs1(32bit),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Rs2(32bit),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i_br_un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( 0 :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1: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o_br_less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o_br_equal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E946381C-7244-7864-DDFD-E6B8505A615A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A103F445-0082-1FB6-888B-F2C909759C58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735C6-27BF-0984-7B93-6738A3FA85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B4B6F2-BD19-E988-7D40-C967EFCBFE3C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69;p2">
            <a:extLst>
              <a:ext uri="{FF2B5EF4-FFF2-40B4-BE49-F238E27FC236}">
                <a16:creationId xmlns:a16="http://schemas.microsoft.com/office/drawing/2014/main" id="{F31CA3C8-30D6-4A3F-F80D-B3AFC60501F3}"/>
              </a:ext>
            </a:extLst>
          </p:cNvPr>
          <p:cNvSpPr txBox="1">
            <a:spLocks/>
          </p:cNvSpPr>
          <p:nvPr/>
        </p:nvSpPr>
        <p:spPr>
          <a:xfrm>
            <a:off x="-601190" y="264150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B70A4-C85B-D97A-D259-3A352C55BD52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994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6756B404-5508-0221-EEAB-DCDE2D13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63F869CE-8712-6304-CFB6-8C2558396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3000" y="1206500"/>
            <a:ext cx="80010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0F8821B0-8252-3C06-E4FD-DE47D89B6A59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551B9C63-0C3D-9865-8E6F-492BC28E5551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FF1C7-9385-FC10-B352-7280F913AC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2E8F81-E9C6-6321-11D8-DED22DC64C57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8719C-12AD-7273-E5B6-8D6503850A9C}"/>
              </a:ext>
            </a:extLst>
          </p:cNvPr>
          <p:cNvSpPr txBox="1"/>
          <p:nvPr/>
        </p:nvSpPr>
        <p:spPr>
          <a:xfrm>
            <a:off x="484113" y="729446"/>
            <a:ext cx="8472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						THUẬT TOÁN</a:t>
            </a:r>
          </a:p>
        </p:txBody>
      </p:sp>
      <p:sp>
        <p:nvSpPr>
          <p:cNvPr id="9" name="Google Shape;169;p2">
            <a:extLst>
              <a:ext uri="{FF2B5EF4-FFF2-40B4-BE49-F238E27FC236}">
                <a16:creationId xmlns:a16="http://schemas.microsoft.com/office/drawing/2014/main" id="{4BDA2FFF-D6F3-6086-0CBD-1DEA493745EE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D86313-0DD3-6AFB-3C9E-75507FAE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1" y="1729690"/>
            <a:ext cx="8370638" cy="4358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20CDB5-C3F1-2AF1-2603-31585B3D72D4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3025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3B90D9C8-2BB9-B27D-2BDE-E55C7C7C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C7749DA6-AB04-730F-A9E6-9244C7E42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964D31CC-E725-7A65-B48E-6EE49C81C98C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CC401613-6C77-A13F-5774-5E6B1EEB203E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E259E-C1ED-43A5-7C07-3C0A5CF7C6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C30CB1-6AAA-5AC0-B238-9BC4F288285F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2E231-C88C-C93A-F128-2782FD9ED6E8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F47C8-2149-80B7-9A68-9AF56DBCF677}"/>
              </a:ext>
            </a:extLst>
          </p:cNvPr>
          <p:cNvSpPr txBox="1"/>
          <p:nvPr/>
        </p:nvSpPr>
        <p:spPr>
          <a:xfrm>
            <a:off x="736250" y="2063622"/>
            <a:ext cx="7976299" cy="33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tabLst>
                <a:tab pos="571500" algn="l"/>
              </a:tabLst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•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 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LED 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(HEX[7:0])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Anode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1F1F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LED 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này được sắp xếp thành 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FPGA. 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tabLst>
                <a:tab pos="571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Schematic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KIT.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dirty="0"/>
              <a:t> </a:t>
            </a:r>
            <a:endParaRPr lang="en-US" dirty="0"/>
          </a:p>
          <a:p>
            <a:pPr>
              <a:buNone/>
            </a:pPr>
            <a:br>
              <a:rPr lang="vi-VN" dirty="0"/>
            </a:br>
            <a:endParaRPr lang="vi-VN" sz="1800" b="0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58801-75BD-3D36-647D-E10E26E88B14}"/>
              </a:ext>
            </a:extLst>
          </p:cNvPr>
          <p:cNvSpPr txBox="1"/>
          <p:nvPr/>
        </p:nvSpPr>
        <p:spPr>
          <a:xfrm>
            <a:off x="736250" y="1358783"/>
            <a:ext cx="7976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•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LED: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Gồm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27 LEDs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với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18 LED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đỏ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(LEDR)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9 LED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xanh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(LEDG)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sáng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mức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1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và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tắt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ở </a:t>
            </a:r>
            <a:r>
              <a:rPr lang="en-US" b="0" i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mức</a:t>
            </a:r>
            <a:r>
              <a:rPr lang="en-US" b="0" i="0" dirty="0">
                <a:solidFill>
                  <a:srgbClr val="000000"/>
                </a:solidFill>
                <a:latin typeface="Times New Roman" panose="02020603050405020304" pitchFamily="18" charset="0"/>
              </a:rPr>
              <a:t> 0.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vi-VN" dirty="0"/>
              <a:t> </a:t>
            </a:r>
            <a:endParaRPr lang="en-US" dirty="0"/>
          </a:p>
          <a:p>
            <a:pPr>
              <a:buNone/>
            </a:pPr>
            <a:br>
              <a:rPr lang="vi-VN" dirty="0"/>
            </a:br>
            <a:endParaRPr lang="vi-VN" sz="1800" b="0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sp>
        <p:nvSpPr>
          <p:cNvPr id="10" name="Google Shape;169;p2">
            <a:extLst>
              <a:ext uri="{FF2B5EF4-FFF2-40B4-BE49-F238E27FC236}">
                <a16:creationId xmlns:a16="http://schemas.microsoft.com/office/drawing/2014/main" id="{A941E60A-FFBC-0660-986C-082019FEC764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9C80F-054A-3FC1-722A-967B6B5D048C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7167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129C8271-305E-DD7E-C2C6-DBEDDFB94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30C7172C-B1B0-4B34-8325-0631161B2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90D23AF5-77E2-440F-C73D-9345AA63AAA1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06A21836-0F46-3EB4-827C-86592AD6A321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E759B3-BF4B-5DDD-E62C-F0AC292F86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D72A3-09E9-714E-1310-F8631F7CD565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09894-AADC-7095-2A2C-0F47EF6F7990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9553-8FD9-CA57-ED28-0300ACC0BD21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38569-BF1B-DA8B-CE29-BB80E8E7C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73" y="1108183"/>
            <a:ext cx="7497148" cy="5338974"/>
          </a:xfrm>
          <a:prstGeom prst="rect">
            <a:avLst/>
          </a:prstGeom>
        </p:spPr>
      </p:pic>
      <p:sp>
        <p:nvSpPr>
          <p:cNvPr id="9" name="Google Shape;169;p2">
            <a:extLst>
              <a:ext uri="{FF2B5EF4-FFF2-40B4-BE49-F238E27FC236}">
                <a16:creationId xmlns:a16="http://schemas.microsoft.com/office/drawing/2014/main" id="{0771265B-08BD-FB36-6FFF-2E9B2BD00D78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6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DCA020F-C909-9EE6-5FA6-03AC3E41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D228CC1E-1CFA-F93A-DF89-C43645CB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sở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thuyết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4143223A-867F-FBEB-CDCB-3F072D778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DB368BE7-2440-CBA8-58BF-57DDF13A53D0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38308A5C-D140-3A54-3E47-4E81484536B4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4A94C-6D4F-A844-C217-14872A85A4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C0C6DA-8AE4-EB7F-C706-D8A06CF91981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5A16F-2A00-9AF9-9222-8C7AC4BCA438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DB4A1-AEA8-D212-82E7-12A997CAEE00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1A4D7-3BCF-B0F3-D47B-C3D70B4C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9" y="1089660"/>
            <a:ext cx="8126964" cy="52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9D473B7E-2EF7-A703-FB17-1318A881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AAE5E278-DB8A-3C2E-DCD6-76B710F30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sở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thuyết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C415AF4B-FD4C-262C-24C4-D34262B7A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2AF12728-134E-8532-BED0-1BC2E6955BC0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07A4AE7E-3E55-0986-D5A3-2E3397E81914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C5A54-346B-FD2B-E322-4EFFC44186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F0D312-2AAC-C698-3527-6E2B8631F5A6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63276-13D3-F014-1198-A74B59DE9994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402AC-387A-2E0D-8FB2-2A3ACA0FCA76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7A91-BF10-64AF-11B9-D1E7134D6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05" y="1160266"/>
            <a:ext cx="8126964" cy="47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0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C1E48C76-26BE-31F5-406B-502A6114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0E3658A7-D7FF-A27D-5694-A8729B851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982" y="299905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45E708FA-96DE-BB99-5C56-4E94D50D0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EC6385A1-F9FA-7448-65B4-157218C6C3B2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D9217798-4D60-7065-5CB1-2822ABDEAB60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724AC-C98A-1183-19B3-8A9B87C3CB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5" y="28877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F0F38D-87D9-E462-5CAD-9E2DEECD7067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0C7DC-9014-E3CB-97B8-65DD3B0D9E1A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2A6DF-E60F-CCEE-CAC5-398487CF3BF9}"/>
              </a:ext>
            </a:extLst>
          </p:cNvPr>
          <p:cNvSpPr txBox="1"/>
          <p:nvPr/>
        </p:nvSpPr>
        <p:spPr>
          <a:xfrm>
            <a:off x="550505" y="1277100"/>
            <a:ext cx="8472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clk_reduce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50Mhz(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master_clk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Theo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VGA, Clock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VGA (Pixel Clock)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25Mhz.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module ở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Sau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synthesis(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code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381B4-5691-1E15-9394-0E0D09B0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319" y="4616306"/>
            <a:ext cx="5529009" cy="16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C4E2D5C-B1F9-E78C-D789-EB910BC1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44BBD8D-42EA-18F1-D677-102839F01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C57A2E0E-60D7-45FB-C9B1-45052104D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EFA822A8-DF77-F27F-BBFB-B3AA1E603D7D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1380220B-F270-9C25-77DD-AFE2EFEE1D92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170B7-309E-5228-CFB0-0B505DEF55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10A2A7-3998-6E75-AE2A-0BE1E35309EC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23F8-324D-C990-5693-71C07CA34972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E303-9314-41E6-D839-16417E226690}"/>
              </a:ext>
            </a:extLst>
          </p:cNvPr>
          <p:cNvSpPr txBox="1"/>
          <p:nvPr/>
        </p:nvSpPr>
        <p:spPr>
          <a:xfrm>
            <a:off x="550505" y="1076729"/>
            <a:ext cx="77537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debounce: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master_clk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(50 MHz), module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btn_in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btn_state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5-20ms.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delay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20ms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rung. 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delay =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20'hFFFFF = 1,048,575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20.97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((1,048,575 x 20 ns)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master_clk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synthesis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B8780-82FB-B2A7-E583-AA7D2E82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634" y="4565740"/>
            <a:ext cx="4598670" cy="16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3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67FCF5DF-090B-B4F7-5D2D-7815C32E9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252049C-E3EE-6F47-558C-548D47EA4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E9C15531-2081-E450-6EBB-66F52B10C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4BBBF320-5C04-4136-EA5C-C228A817921D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AA90128E-1C7F-35DA-8BE4-65A9459475B7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E9AE9-9FDA-F379-347F-C236186B6B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2E0471-D5C6-6F35-2BAC-A508FC808137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2F5B6-6DEC-69AF-A3E4-5659E3ECDC93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34F56-52C6-9956-4A73-4240C565FA49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1E646-9AD9-D6BA-962A-B953A2BE1D2D}"/>
              </a:ext>
            </a:extLst>
          </p:cNvPr>
          <p:cNvSpPr txBox="1"/>
          <p:nvPr/>
        </p:nvSpPr>
        <p:spPr>
          <a:xfrm>
            <a:off x="550505" y="1066422"/>
            <a:ext cx="83042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key_input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debounce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push-button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rung.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2A26F-9AE6-5E76-BBA5-509A0F8FB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041" y="4497354"/>
            <a:ext cx="4618886" cy="18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42C38B09-DDB6-EAC5-52C0-EF749FC91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6F72B814-169A-70E0-A1B7-05590BF52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0FEEF9E1-2B65-FC67-EDDB-44F473942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7287A19A-28EA-D151-0BB4-24253807A11F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48005D4A-F7F7-515B-B1DE-A165896D5912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1964B-E5C5-C2DB-7232-EDDEA6849F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15420-63E6-C8A4-24CA-B6B9EE68080F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3CD9F-127F-5C96-0D19-313A082A8BC6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E9EED-74B5-BD08-436B-B5DA4BC9CBF9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D0063-831A-ECA2-F131-5E091C5AA786}"/>
              </a:ext>
            </a:extLst>
          </p:cNvPr>
          <p:cNvSpPr txBox="1"/>
          <p:nvPr/>
        </p:nvSpPr>
        <p:spPr>
          <a:xfrm>
            <a:off x="550505" y="1056374"/>
            <a:ext cx="79170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randomGrid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ọa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rand_X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rand_Y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rắn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Linear Feedback Shift Register (LFSR)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(pseudo-random).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tọa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629x469 (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10 pixel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+ Synthesis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97D19-1B5E-34B9-16BE-5FA0C3AE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800" y="4386389"/>
            <a:ext cx="4672070" cy="20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1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784850" y="274512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/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uan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ề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iến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rúc RISC 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Nhiệm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vụ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tài</a:t>
            </a:r>
            <a:endParaRPr lang="en-US" sz="3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Thiết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Vi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Xử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Lí</a:t>
            </a:r>
            <a:endParaRPr lang="en-US" sz="3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Xác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Thực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Vi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Xử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Lí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quả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hiện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thực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luận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và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hướng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phát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D84604-8311-2CE8-7B63-9AD32CCEAB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CE9B44-ED09-796F-0FFF-D20DBB24A1D2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21601-0EE5-0430-322A-90559A4E9AFE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C4BFCBBA-87AB-ADB1-2F16-D422245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62DB8FF6-96F3-E158-3268-AD0B0684F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2971083A-5787-7F5E-ED1C-1CF0A38EF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155E5874-08BC-071F-4797-F696648A4A1E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87A258A2-6BE3-0011-0420-24677C1F5C9F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0A925-C978-0925-9A17-CCAFECDA8A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83549-E207-2A34-3426-ED21917924A0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89AB3-C065-D738-EFF1-342F0DC6C912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5A7A6-E813-8AE8-866A-BB2FC8129154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AA764-D6D7-4F44-D0A0-6584A9845438}"/>
              </a:ext>
            </a:extLst>
          </p:cNvPr>
          <p:cNvSpPr txBox="1"/>
          <p:nvPr/>
        </p:nvSpPr>
        <p:spPr>
          <a:xfrm>
            <a:off x="550505" y="1049623"/>
            <a:ext cx="81798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VGA_gen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x_Count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y_Count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Hsync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VSync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displayArea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hay blank) hay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(Sync Pulse)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Synthesis: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93F26-F6FD-D271-F8BA-64F2A0B33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84" y="4257897"/>
            <a:ext cx="4854357" cy="21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7F7A08E-64A9-7132-DB20-DF27D0362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DC8017A0-4E30-B0DD-6E3A-CDA780A49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F17386E3-87F4-FF9B-B249-DBA944D37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3784DB15-924D-EF1D-F953-4BC073FA3CD7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71A6C095-F96D-20C3-C2A4-5CC0550CCDC9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F132E-7A2B-6102-7CA5-8F98DD3512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C46701-DE23-4B19-72FF-57892A1BE396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6DD45-DDFA-9B54-0030-BD9215549540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A80C1-DD12-C864-6273-9B619768AF49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C2EC4-540E-E163-2776-66B61039269D}"/>
              </a:ext>
            </a:extLst>
          </p:cNvPr>
          <p:cNvSpPr txBox="1"/>
          <p:nvPr/>
        </p:nvSpPr>
        <p:spPr>
          <a:xfrm>
            <a:off x="550505" y="1049976"/>
            <a:ext cx="83348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updateClk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Theo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5Hz – 10Hz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50Mhz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5Hz – 10Hz.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Synthesis: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7336-C07C-1F9E-A81A-12649826C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65" y="3935356"/>
            <a:ext cx="5202276" cy="160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1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1453EC63-549A-E54B-5154-EE51D759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03926FA4-C3BD-E734-9977-80989557BC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0B501383-39FF-8C6A-E744-86CC9805C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3258F636-476F-FF39-DEAA-B4BD4F6A04BF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703A805E-E08D-E769-AB45-5D72B340E48D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899962-C714-F854-BF33-E1B15F1146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0C6250-4420-7271-2EE0-EF1C43031F80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3759-3A55-9C9B-0493-8925C5DFC66C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C73A-5690-20C7-8019-E9931643E071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A4ECC-6160-3914-FB95-D257E00A824C}"/>
              </a:ext>
            </a:extLst>
          </p:cNvPr>
          <p:cNvSpPr txBox="1"/>
          <p:nvPr/>
        </p:nvSpPr>
        <p:spPr>
          <a:xfrm>
            <a:off x="550505" y="1072483"/>
            <a:ext cx="83042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odule Snake: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logic game,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Snake_X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Snake_Y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rand_X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rand_Y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10x10.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game: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(Direction)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5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3CB5C3C1-96E4-825A-0D26-14A4DF1C1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6485E68A-F06A-1055-105B-55F8B90CA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57455B8D-CD85-2557-5227-8F439DD59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B990836B-A8AC-D601-A9F6-F6A6B8AE6848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A4836554-C884-981D-0E30-DD95D96EAFB2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C29443-14C4-FA78-9EC5-C8F67B1CD7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D9C328-4305-28D4-0379-A944F131FF85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718F8-81E6-A3CC-96AC-037D703E8218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EC061-58E1-232C-ED96-F4F2BA92C827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2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9DEA62EF-00DC-A890-A5AD-92FCBB0F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7AD3207-862B-F1CD-65B8-EDFDF2C3C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718C6238-E860-5FEB-3E86-6DC5C0DC13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1BD37B7D-BCCC-DD69-4C83-B18B8BCA0C67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AB523DB1-4E80-A4B0-8E7A-94EB5AEA16DF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3791C-219E-8F4C-63B7-639E73E2991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E84E5F-E242-0337-F511-50DE462E3828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F285D-03EA-3FC1-D8A1-62ABB5F76E36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10E64-106B-C971-99CD-2580148797BE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06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70301052-5001-50FB-45DA-EC4E5237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F571AA74-3D6C-AE86-C3AF-3DEA838EF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3D925DB4-0047-0DA9-C158-1C9F4744A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607C9595-826B-2A3C-BDBD-998D8238459E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712584E5-3041-387D-8B20-755BBF98AED5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254487-38A3-16FD-0353-F8CBA7E91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FCBDD-3745-7D2C-0C82-D220DF9DAF47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F2A3B-EC02-071C-F7DD-FDF7030BDA37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51CD0-B7D7-6DAF-1647-393711EEE09D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11873BD4-ED1D-D805-8F53-0527789F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7ECC049-CD58-9B45-03F7-777650796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2598A337-45DC-5DB4-67CB-DE873D773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98AAA52F-FB61-A55C-4D4E-AC720DF4D6B7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033C3C99-7AD0-C3B2-C79E-8F21A39081FB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C9E04-76DB-F8E9-9EE0-60D8E2FDA6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90086-ED22-D9F0-88BB-543B9D974A8F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50C60-8AF9-3237-93CE-CAA8F48682A9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23A29-D1A2-4F50-5FE7-A1F14C6A6B08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1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3ECA8B48-37CA-6CC1-B89A-AFA4513C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774BCC74-1380-E082-0ADF-7BB7AC3CD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113" y="287407"/>
            <a:ext cx="9078686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trình,thiết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50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50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cứng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7AAABF1A-A9F8-B360-2BD9-E48095DD4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55C92B22-B46C-F1C0-3B6A-D442903ACAEE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A3190732-7F1C-EC78-5A3B-8952D31B77D0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79CF-EDFD-C689-C775-3F09BD20EF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BC67D9-972F-6478-AA4E-C9CB20994F41}"/>
              </a:ext>
            </a:extLst>
          </p:cNvPr>
          <p:cNvSpPr/>
          <p:nvPr/>
        </p:nvSpPr>
        <p:spPr>
          <a:xfrm flipV="1">
            <a:off x="550505" y="980647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26B1A-EB05-C038-658E-595CAF39226B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Nguyễn Quốc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4D348-317C-0070-C172-3A007124CA19}"/>
              </a:ext>
            </a:extLst>
          </p:cNvPr>
          <p:cNvSpPr txBox="1"/>
          <p:nvPr/>
        </p:nvSpPr>
        <p:spPr>
          <a:xfrm>
            <a:off x="550505" y="1277100"/>
            <a:ext cx="8472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07355C94-53FC-1CD2-5866-99508FD4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1813E7F-024F-69C6-A60D-49349E4E6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776" y="264548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06922D6A-EF07-FB62-C431-4154F6BF0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449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7BACAECB-2F52-17F7-8DC3-15B74064506F}"/>
              </a:ext>
            </a:extLst>
          </p:cNvPr>
          <p:cNvSpPr txBox="1"/>
          <p:nvPr/>
        </p:nvSpPr>
        <p:spPr>
          <a:xfrm>
            <a:off x="3386847" y="586293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57D26F82-54C1-3E1E-97B1-2B5E2433D867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8A08BD-09EA-E14B-5ECE-7D18FCA67D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EA141B-0E83-35C3-70C8-54A0C643CC4B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1A589-F9A6-CE43-76B9-95BF8BF5E6B8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7F438-BC0B-DF2E-E2D5-DFC416469E0B}"/>
              </a:ext>
            </a:extLst>
          </p:cNvPr>
          <p:cNvSpPr txBox="1"/>
          <p:nvPr/>
        </p:nvSpPr>
        <p:spPr>
          <a:xfrm>
            <a:off x="484113" y="1372650"/>
            <a:ext cx="821093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800" b="1" dirty="0">
                <a:solidFill>
                  <a:schemeClr val="accent1"/>
                </a:solidFill>
                <a:effectLst/>
              </a:rPr>
              <a:t>RISC-V là gì?</a:t>
            </a:r>
            <a:endParaRPr lang="en-US" sz="2800" b="1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endParaRPr lang="en-US" dirty="0">
              <a:effectLst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effectLst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effectLst/>
            </a:endParaRPr>
          </a:p>
          <a:p>
            <a:pPr>
              <a:buNone/>
            </a:pPr>
            <a:endParaRPr lang="vi-VN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RISC-V là một </a:t>
            </a:r>
            <a:r>
              <a:rPr lang="vi-VN" b="1" dirty="0"/>
              <a:t>tập lệnh kiến trúc (ISA)</a:t>
            </a:r>
            <a:r>
              <a:rPr lang="vi-VN" dirty="0"/>
              <a:t> mở và miễn phí, được phát triển bởi Đại học </a:t>
            </a:r>
            <a:r>
              <a:rPr lang="vi-VN" dirty="0" err="1"/>
              <a:t>California</a:t>
            </a:r>
            <a:r>
              <a:rPr lang="vi-VN" dirty="0"/>
              <a:t>, </a:t>
            </a:r>
            <a:r>
              <a:rPr lang="vi-VN" dirty="0" err="1"/>
              <a:t>Berkeley</a:t>
            </a:r>
            <a:r>
              <a:rPr lang="vi-VN" dirty="0"/>
              <a:t> vào năm 2010.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Dựa trên nguyên tắc </a:t>
            </a:r>
            <a:r>
              <a:rPr lang="vi-VN" b="1" dirty="0"/>
              <a:t>RISC</a:t>
            </a:r>
            <a:r>
              <a:rPr lang="vi-VN" dirty="0"/>
              <a:t> (</a:t>
            </a:r>
            <a:r>
              <a:rPr lang="vi-VN" dirty="0" err="1"/>
              <a:t>Reduced</a:t>
            </a:r>
            <a:r>
              <a:rPr lang="vi-VN" dirty="0"/>
              <a:t> </a:t>
            </a:r>
            <a:r>
              <a:rPr lang="vi-VN" dirty="0" err="1"/>
              <a:t>Instruction</a:t>
            </a:r>
            <a:r>
              <a:rPr lang="vi-VN" dirty="0"/>
              <a:t> </a:t>
            </a:r>
            <a:r>
              <a:rPr lang="vi-VN" dirty="0" err="1"/>
              <a:t>Set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), thiết kế đơn giản, hiệu quả, và linh hoạt.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vi-VN" dirty="0"/>
              <a:t>Hỗ trợ các kiến trúc 32-bit, 64-bit, và 128-bit.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br>
              <a:rPr lang="vi-VN" dirty="0"/>
            </a:br>
            <a:endParaRPr lang="en-US" dirty="0"/>
          </a:p>
          <a:p>
            <a:endParaRPr lang="en-US" dirty="0"/>
          </a:p>
          <a:p>
            <a:br>
              <a:rPr lang="vi-VN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Mỹ xem xét việc Trung Quốc dùng công nghệ chip RISC-V - Báo VnExpress">
            <a:extLst>
              <a:ext uri="{FF2B5EF4-FFF2-40B4-BE49-F238E27FC236}">
                <a16:creationId xmlns:a16="http://schemas.microsoft.com/office/drawing/2014/main" id="{A939571F-32A5-0460-D04A-CE45CA1E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37696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C-V International | Electronic Design">
            <a:extLst>
              <a:ext uri="{FF2B5EF4-FFF2-40B4-BE49-F238E27FC236}">
                <a16:creationId xmlns:a16="http://schemas.microsoft.com/office/drawing/2014/main" id="{FFD60BC4-07D1-9251-D162-8524C6198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61" y="1085721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0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15E1CF4-0384-0496-42DC-52721A22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8653F042-4EE1-DC5D-A76D-63F24D472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Nhiệm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F9440492-506E-F0D3-D6B3-302BF528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vi-VN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Nội dung 1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(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TimesNewRomanPSMT"/>
              </a:rPr>
              <a:t>Thiết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TimesNewRomanPSMT"/>
              </a:rPr>
              <a:t>Kế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)</a:t>
            </a:r>
            <a:r>
              <a:rPr lang="vi-VN" sz="1800" b="1" i="0" dirty="0">
                <a:solidFill>
                  <a:schemeClr val="accent1"/>
                </a:solidFill>
                <a:effectLst/>
                <a:latin typeface="TimesNewRomanPSMT"/>
              </a:rPr>
              <a:t>:</a:t>
            </a:r>
          </a:p>
          <a:p>
            <a:pPr algn="just"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Single-cycle CPU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vi-VN" sz="1800" b="1" u="sng" dirty="0">
                <a:solidFill>
                  <a:schemeClr val="accent1"/>
                </a:solidFill>
                <a:effectLst/>
                <a:latin typeface="TimesNewRomanPSMT"/>
              </a:rPr>
              <a:t>Nội dung 2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(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TimesNewRomanPSMT"/>
              </a:rPr>
              <a:t>Xác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dirty="0" err="1">
                <a:solidFill>
                  <a:schemeClr val="accent1"/>
                </a:solidFill>
                <a:effectLst/>
                <a:latin typeface="TimesNewRomanPSMT"/>
              </a:rPr>
              <a:t>Thực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TimesNewRomanPSMT"/>
              </a:rPr>
              <a:t>)</a:t>
            </a:r>
            <a:r>
              <a:rPr lang="vi-VN" sz="1800" b="1" i="0" dirty="0">
                <a:solidFill>
                  <a:schemeClr val="accent1"/>
                </a:solidFill>
                <a:effectLst/>
                <a:latin typeface="TimesNewRomanPSMT"/>
              </a:rPr>
              <a:t>:</a:t>
            </a:r>
            <a:r>
              <a:rPr lang="vi-VN" sz="1800" b="1" dirty="0">
                <a:solidFill>
                  <a:schemeClr val="accent1"/>
                </a:solidFill>
              </a:rPr>
              <a:t> </a:t>
            </a:r>
            <a:endParaRPr lang="en-US" sz="1800" b="1" dirty="0">
              <a:solidFill>
                <a:schemeClr val="accent1"/>
              </a:solidFill>
            </a:endParaRPr>
          </a:p>
          <a:p>
            <a:pPr algn="just"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•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Khi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chúng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đã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thiết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kế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xong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mình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CPU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thì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biết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nó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có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chạy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đúng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với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những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</a:p>
          <a:p>
            <a:pPr algn="just">
              <a:buNone/>
            </a:pP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gì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chúng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mong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đợi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chúng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ta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phải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xác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thực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NewRomanPSMT"/>
              </a:rPr>
              <a:t>chúng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 qua EDA Tool.</a:t>
            </a:r>
            <a:endParaRPr lang="en-US" sz="18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pPr algn="just">
              <a:buNone/>
            </a:pPr>
            <a:r>
              <a:rPr lang="vi-VN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Nội dung 3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(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Thực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Hiện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Một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Số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Ứng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 </a:t>
            </a:r>
            <a:r>
              <a:rPr lang="en-US" sz="1800" b="1" i="0" u="sng" dirty="0" err="1">
                <a:solidFill>
                  <a:schemeClr val="accent1"/>
                </a:solidFill>
                <a:effectLst/>
                <a:latin typeface="TimesNewRomanPSMT"/>
              </a:rPr>
              <a:t>Dụng</a:t>
            </a:r>
            <a:r>
              <a:rPr lang="en-US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)</a:t>
            </a:r>
            <a:r>
              <a:rPr lang="vi-VN" sz="1800" b="1" i="0" u="sng" dirty="0">
                <a:solidFill>
                  <a:schemeClr val="accent1"/>
                </a:solidFill>
                <a:effectLst/>
                <a:latin typeface="TimesNewRomanPSMT"/>
              </a:rPr>
              <a:t>:</a:t>
            </a:r>
          </a:p>
          <a:p>
            <a:pPr algn="just"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•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Sau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chúng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đã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hoàn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thành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việc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Verify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cho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CPU,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sau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đó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sẽ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viết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một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số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ứng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dụng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bằng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assembly code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để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đổ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vào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Vi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Xử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Lí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của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ymbolMT"/>
              </a:rPr>
              <a:t>chúng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ta.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SymbolMT"/>
            </a:endParaRPr>
          </a:p>
          <a:p>
            <a:pPr algn="just"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•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Nạp lên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KIT, kiểm tra có hoạt động theo ý muốn không và hoàn thành nó.</a:t>
            </a:r>
            <a:r>
              <a:rPr lang="vi-VN" sz="1800" dirty="0"/>
              <a:t> </a:t>
            </a:r>
            <a:br>
              <a:rPr lang="vi-VN" sz="1200" dirty="0"/>
            </a:b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2EFB2E68-6718-3522-4B24-54E8D75687A3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11092580-854A-8AD3-0652-4392D09B0756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1DEB8B-401A-16EB-29F1-394E4C78E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9D3462-D4C1-7512-2FC4-1D71321F2E4D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sign Verification: Ensure Product Protection throughout the Supply Chain  - MedTech Intelligence">
            <a:extLst>
              <a:ext uri="{FF2B5EF4-FFF2-40B4-BE49-F238E27FC236}">
                <a16:creationId xmlns:a16="http://schemas.microsoft.com/office/drawing/2014/main" id="{D2C677F7-A42B-9FE2-C81B-C1676E04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69" y="4494242"/>
            <a:ext cx="2143125" cy="187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LSI Verification course, Best VLSI Design and Verification Course, UVM  Training">
            <a:extLst>
              <a:ext uri="{FF2B5EF4-FFF2-40B4-BE49-F238E27FC236}">
                <a16:creationId xmlns:a16="http://schemas.microsoft.com/office/drawing/2014/main" id="{D206E1C9-0252-C32E-B9C5-620A997B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89" y="1131042"/>
            <a:ext cx="2143125" cy="12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F62E9-9D56-EAE1-7E69-FEF402586368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84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1E96DFE-E0A0-79F7-EAB0-46A9B452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D6BBD76E-A94E-E26D-985B-A78304E71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1358" y="273209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vi-VN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vi-VN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vi-VN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vi-VN"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D925D7AE-D148-F3B9-8B93-F91D9FEF3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989309"/>
            <a:ext cx="8054576" cy="535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3200" b="1" i="0" u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</a:t>
            </a:r>
            <a:endParaRPr sz="3200" b="1" i="0" u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7207D173-9CEC-A5B9-921B-1AA82DA94C7F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25D19-AB99-BC9E-6854-FE81992DE7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8FCA27-E2E0-6D04-F156-E7305A5C3ADB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E877-BB11-BF1E-48DE-015B7B609790}"/>
              </a:ext>
            </a:extLst>
          </p:cNvPr>
          <p:cNvSpPr txBox="1"/>
          <p:nvPr/>
        </p:nvSpPr>
        <p:spPr>
          <a:xfrm>
            <a:off x="405788" y="638355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56F22-B35F-2EBF-B9C9-4F99EC1C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75" y="1556444"/>
            <a:ext cx="8771646" cy="4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0D69065-58B3-5808-9B99-4F4713F4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>
            <a:extLst>
              <a:ext uri="{FF2B5EF4-FFF2-40B4-BE49-F238E27FC236}">
                <a16:creationId xmlns:a16="http://schemas.microsoft.com/office/drawing/2014/main" id="{EFC08365-FBE9-DD15-5DAA-CBF241C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vi-VN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sz="4400" b="1" i="0" u="none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61CE8E9D-8A96-B158-7328-D366E159B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6469" y="1206383"/>
            <a:ext cx="8370638" cy="5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b="1" i="0" u="none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TẬP LỆNH RV-32I :</a:t>
            </a:r>
          </a:p>
          <a:p>
            <a:pPr marL="1117600" lvl="1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Trong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đề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tài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này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CPU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được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thiết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kế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với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chiều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rộng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dữ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liệu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là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32-bit.</a:t>
            </a:r>
          </a:p>
          <a:p>
            <a:pPr marL="1117600" lvl="1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Đây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là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7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nhóm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lệnh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cơ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bản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trong</a:t>
            </a:r>
            <a:r>
              <a:rPr lang="en-US" sz="1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RISC-V :</a:t>
            </a:r>
          </a:p>
          <a:p>
            <a:pPr marL="1117600" lvl="1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60400" lvl="1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US" sz="18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1117600" lvl="1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60400" lvl="1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</a:t>
            </a:r>
          </a:p>
          <a:p>
            <a:pPr marL="660400" lvl="1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1)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	 </a:t>
            </a: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C8F27485-66F9-F5AA-9F3C-63CB8F4C0129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DC7BA341-E85F-17D8-20C7-7C4536D90E45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0E4A4-F32C-FEDB-5D41-A0EA1482C7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C62921-4F78-3680-9AD8-D2BCC315BB8E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94F0B-E29D-9FF9-00BE-4BABB896F634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pic>
        <p:nvPicPr>
          <p:cNvPr id="4098" name="Picture 2" descr="Tập Lệnh [Giải Thích]">
            <a:extLst>
              <a:ext uri="{FF2B5EF4-FFF2-40B4-BE49-F238E27FC236}">
                <a16:creationId xmlns:a16="http://schemas.microsoft.com/office/drawing/2014/main" id="{B9188AE1-D720-AECB-1B48-C31A22F3D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33" y="1801138"/>
            <a:ext cx="845574" cy="85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84F25-9FE8-7BEA-DD4D-413B92C47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21" y="2760395"/>
            <a:ext cx="8415686" cy="314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ADEFE398-C299-F905-6026-89AAE164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56C3AFF-584B-B8D0-2B75-47DAFBC1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15" y="1003414"/>
            <a:ext cx="7886700" cy="1325563"/>
          </a:xfrm>
        </p:spPr>
        <p:txBody>
          <a:bodyPr>
            <a:normAutofit/>
          </a:bodyPr>
          <a:lstStyle/>
          <a:p>
            <a:pPr>
              <a:spcBef>
                <a:spcPts val="225"/>
              </a:spcBef>
            </a:pPr>
            <a:br>
              <a:rPr lang="fr-FR" sz="2800" b="1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ARITHMETIC LOGIC UNIT 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8AE6D55B-64D1-3D26-C5C9-CE95050DB2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3000" y="1206500"/>
            <a:ext cx="80010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F8F99A3D-DFCB-3E93-343C-CCAF1F6F5BBC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CBEEF254-5871-9385-CC7B-7CC128D6409C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F692A-94D2-DC1E-9357-DCC409F490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2A08D7-2AAF-8C3C-46E3-3A6E0DAB58BD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1B655-9A26-C50D-23D2-9CF77B84A5BC}"/>
              </a:ext>
            </a:extLst>
          </p:cNvPr>
          <p:cNvSpPr txBox="1"/>
          <p:nvPr/>
        </p:nvSpPr>
        <p:spPr>
          <a:xfrm>
            <a:off x="252919" y="247044"/>
            <a:ext cx="84721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dirty="0"/>
            </a:br>
            <a:r>
              <a:rPr lang="vi-VN" sz="2800" dirty="0"/>
              <a:t> </a:t>
            </a:r>
            <a:br>
              <a:rPr lang="vi-VN" sz="2800" dirty="0"/>
            </a:b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C1EF5-2CD2-46BF-4624-E111683F4F38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10" name="Google Shape;169;p2">
            <a:extLst>
              <a:ext uri="{FF2B5EF4-FFF2-40B4-BE49-F238E27FC236}">
                <a16:creationId xmlns:a16="http://schemas.microsoft.com/office/drawing/2014/main" id="{6567EE6D-9272-E1B0-22BA-FFE9312117B6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pic>
        <p:nvPicPr>
          <p:cNvPr id="3074" name="Picture 2" descr="Đơn vị logic số học – Wikipedia tiếng Việt">
            <a:extLst>
              <a:ext uri="{FF2B5EF4-FFF2-40B4-BE49-F238E27FC236}">
                <a16:creationId xmlns:a16="http://schemas.microsoft.com/office/drawing/2014/main" id="{F3404BA2-9DA3-E0DD-FB5B-E84D19C2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0" y="2625213"/>
            <a:ext cx="7118555" cy="354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2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487EE39A-06AC-CFE0-B96F-2A6BCDDE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2F12ADEA-01D2-E6EF-E591-96C97A80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17" y="4056008"/>
            <a:ext cx="7277840" cy="312907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Add, Sub, Addi,…</a:t>
            </a:r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9DD48A0B-E6C9-2EF2-C0B5-E95227EA42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9249" y="1065494"/>
            <a:ext cx="80010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000" dirty="0" err="1">
                <a:effectLst/>
              </a:rPr>
              <a:t>Chức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năng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Thực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hiện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các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phép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toán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số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học</a:t>
            </a:r>
            <a:r>
              <a:rPr lang="en-US" sz="2000" dirty="0">
                <a:effectLst/>
              </a:rPr>
              <a:t>, logic, </a:t>
            </a:r>
            <a:r>
              <a:rPr lang="en-US" sz="2000" dirty="0" err="1">
                <a:effectLst/>
              </a:rPr>
              <a:t>và</a:t>
            </a:r>
            <a:r>
              <a:rPr lang="en-US" sz="2000" dirty="0">
                <a:effectLst/>
              </a:rPr>
              <a:t> so </a:t>
            </a:r>
            <a:r>
              <a:rPr lang="en-US" sz="2000" dirty="0" err="1">
                <a:effectLst/>
              </a:rPr>
              <a:t>sánh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cho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tập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lệnh</a:t>
            </a:r>
            <a:r>
              <a:rPr lang="en-US" sz="2000" dirty="0">
                <a:effectLst/>
              </a:rPr>
              <a:t> RV-32I.</a:t>
            </a: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2000" dirty="0"/>
              <a:t>Input  :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hạng</a:t>
            </a:r>
            <a:r>
              <a:rPr lang="en-US" sz="2000" dirty="0"/>
              <a:t> Rs1(32bit),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hạng</a:t>
            </a:r>
            <a:r>
              <a:rPr lang="en-US" sz="2000" dirty="0"/>
              <a:t> Rs2(32bit),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</a:t>
            </a:r>
            <a:r>
              <a:rPr lang="en-US" sz="1800" dirty="0">
                <a:effectLst/>
              </a:rPr>
              <a:t>ALU Control(4bit).</a:t>
            </a: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dirty="0"/>
              <a:t>Output :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(32bit).</a:t>
            </a: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1800" dirty="0"/>
              <a:t>Các </a:t>
            </a: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:</a:t>
            </a: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800" dirty="0"/>
              <a:t> </a:t>
            </a:r>
          </a:p>
          <a:p>
            <a:pPr marL="203200" indent="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1800" dirty="0"/>
              <a:t>	</a:t>
            </a: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1800" dirty="0">
              <a:effectLst/>
            </a:endParaRPr>
          </a:p>
          <a:p>
            <a:pPr marL="660400" indent="-4572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</a:pPr>
            <a:endParaRPr lang="en-US" sz="2000" dirty="0">
              <a:effectLst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E7193DEB-1B92-C232-97F7-ED33083463FB}"/>
              </a:ext>
            </a:extLst>
          </p:cNvPr>
          <p:cNvSpPr txBox="1"/>
          <p:nvPr/>
        </p:nvSpPr>
        <p:spPr>
          <a:xfrm>
            <a:off x="2123769" y="5261904"/>
            <a:ext cx="3299092" cy="53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 dirty="0" err="1">
                <a:effectLst/>
              </a:rPr>
              <a:t>Phép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Toán</a:t>
            </a:r>
            <a:r>
              <a:rPr lang="en-US" b="1" dirty="0">
                <a:effectLst/>
              </a:rPr>
              <a:t> Logic: and, or, </a:t>
            </a:r>
            <a:r>
              <a:rPr lang="en-US" b="1" dirty="0" err="1">
                <a:effectLst/>
              </a:rPr>
              <a:t>xor</a:t>
            </a:r>
            <a:r>
              <a:rPr lang="en-US" b="1" dirty="0">
                <a:effectLst/>
              </a:rPr>
              <a:t>,…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2DC1F6E2-46E3-084B-8D43-ABE36B13592F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52175-EB5B-A601-3BE2-13765A0669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209B98-87BD-3127-1B85-0EF9A60D5374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F2B821-1B28-D2D6-7044-6EF8881366AD}"/>
              </a:ext>
            </a:extLst>
          </p:cNvPr>
          <p:cNvSpPr txBox="1"/>
          <p:nvPr/>
        </p:nvSpPr>
        <p:spPr>
          <a:xfrm>
            <a:off x="484113" y="5078716"/>
            <a:ext cx="849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endParaRPr lang="vi-VN" sz="1800" b="0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C911E-7B05-F616-1AC0-A80057FC570C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13" name="Google Shape;169;p2">
            <a:extLst>
              <a:ext uri="{FF2B5EF4-FFF2-40B4-BE49-F238E27FC236}">
                <a16:creationId xmlns:a16="http://schemas.microsoft.com/office/drawing/2014/main" id="{06514E8F-3E10-8AD9-7273-7C9C731A69BE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2CB014-5D86-30EC-727B-93C8F910C617}"/>
              </a:ext>
            </a:extLst>
          </p:cNvPr>
          <p:cNvCxnSpPr>
            <a:cxnSpLocks/>
            <a:stCxn id="43" idx="2"/>
            <a:endCxn id="34" idx="1"/>
          </p:cNvCxnSpPr>
          <p:nvPr/>
        </p:nvCxnSpPr>
        <p:spPr>
          <a:xfrm flipV="1">
            <a:off x="1004835" y="4212462"/>
            <a:ext cx="1057482" cy="53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53BCDA-64B8-5656-C8E1-B85F54B00548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1065125" y="4903596"/>
            <a:ext cx="1058643" cy="2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5DE11C-14A9-D4FC-A24F-5601F8755030}"/>
              </a:ext>
            </a:extLst>
          </p:cNvPr>
          <p:cNvCxnSpPr>
            <a:cxnSpLocks/>
            <a:stCxn id="43" idx="7"/>
          </p:cNvCxnSpPr>
          <p:nvPr/>
        </p:nvCxnSpPr>
        <p:spPr>
          <a:xfrm>
            <a:off x="1055077" y="5064369"/>
            <a:ext cx="1068691" cy="363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957F96-2C27-0646-28E1-15814AB4379D}"/>
              </a:ext>
            </a:extLst>
          </p:cNvPr>
          <p:cNvCxnSpPr>
            <a:cxnSpLocks/>
          </p:cNvCxnSpPr>
          <p:nvPr/>
        </p:nvCxnSpPr>
        <p:spPr>
          <a:xfrm>
            <a:off x="1065125" y="5270278"/>
            <a:ext cx="1058643" cy="58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79B7AD-3B12-0B88-CEEB-0F0E3A0C39C1}"/>
              </a:ext>
            </a:extLst>
          </p:cNvPr>
          <p:cNvSpPr txBox="1"/>
          <p:nvPr/>
        </p:nvSpPr>
        <p:spPr>
          <a:xfrm>
            <a:off x="2123768" y="4740172"/>
            <a:ext cx="307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SymbolMT"/>
              </a:rPr>
              <a:t>Phép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ymbolMT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SymbolMT"/>
              </a:rPr>
              <a:t>Dịch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ymbolMT"/>
              </a:rPr>
              <a:t> Bit: </a:t>
            </a:r>
            <a:r>
              <a:rPr lang="en-US" b="1" dirty="0" err="1">
                <a:effectLst/>
              </a:rPr>
              <a:t>sll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srl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sra</a:t>
            </a:r>
            <a:r>
              <a:rPr lang="en-US" b="1" dirty="0">
                <a:solidFill>
                  <a:srgbClr val="000000"/>
                </a:solidFill>
                <a:latin typeface="TimesNewRomanPSMT"/>
              </a:rPr>
              <a:t>,…</a:t>
            </a:r>
            <a:endParaRPr lang="en-US" b="1" dirty="0">
              <a:effectLst/>
            </a:endParaRPr>
          </a:p>
        </p:txBody>
      </p:sp>
      <p:sp>
        <p:nvSpPr>
          <p:cNvPr id="40" name="Google Shape;172;p2">
            <a:extLst>
              <a:ext uri="{FF2B5EF4-FFF2-40B4-BE49-F238E27FC236}">
                <a16:creationId xmlns:a16="http://schemas.microsoft.com/office/drawing/2014/main" id="{1FBCC5DB-F5EA-4154-08B1-60A622734D27}"/>
              </a:ext>
            </a:extLst>
          </p:cNvPr>
          <p:cNvSpPr txBox="1"/>
          <p:nvPr/>
        </p:nvSpPr>
        <p:spPr>
          <a:xfrm>
            <a:off x="2217175" y="5727794"/>
            <a:ext cx="3299092" cy="53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FEA851-2F4F-C1C6-D27F-2277592D8BAE}"/>
              </a:ext>
            </a:extLst>
          </p:cNvPr>
          <p:cNvSpPr/>
          <p:nvPr/>
        </p:nvSpPr>
        <p:spPr>
          <a:xfrm>
            <a:off x="272387" y="4508630"/>
            <a:ext cx="822980" cy="1022002"/>
          </a:xfrm>
          <a:custGeom>
            <a:avLst/>
            <a:gdLst>
              <a:gd name="connsiteX0" fmla="*/ 370708 w 822980"/>
              <a:gd name="connsiteY0" fmla="*/ 3080 h 1022002"/>
              <a:gd name="connsiteX1" fmla="*/ 531481 w 822980"/>
              <a:gd name="connsiteY1" fmla="*/ 73418 h 1022002"/>
              <a:gd name="connsiteX2" fmla="*/ 732448 w 822980"/>
              <a:gd name="connsiteY2" fmla="*/ 234192 h 1022002"/>
              <a:gd name="connsiteX3" fmla="*/ 712351 w 822980"/>
              <a:gd name="connsiteY3" fmla="*/ 304530 h 1022002"/>
              <a:gd name="connsiteX4" fmla="*/ 792738 w 822980"/>
              <a:gd name="connsiteY4" fmla="*/ 394966 h 1022002"/>
              <a:gd name="connsiteX5" fmla="*/ 812835 w 822980"/>
              <a:gd name="connsiteY5" fmla="*/ 425111 h 1022002"/>
              <a:gd name="connsiteX6" fmla="*/ 822883 w 822980"/>
              <a:gd name="connsiteY6" fmla="*/ 455256 h 1022002"/>
              <a:gd name="connsiteX7" fmla="*/ 782690 w 822980"/>
              <a:gd name="connsiteY7" fmla="*/ 555739 h 1022002"/>
              <a:gd name="connsiteX8" fmla="*/ 812835 w 822980"/>
              <a:gd name="connsiteY8" fmla="*/ 616029 h 1022002"/>
              <a:gd name="connsiteX9" fmla="*/ 822883 w 822980"/>
              <a:gd name="connsiteY9" fmla="*/ 646174 h 1022002"/>
              <a:gd name="connsiteX10" fmla="*/ 792738 w 822980"/>
              <a:gd name="connsiteY10" fmla="*/ 927528 h 1022002"/>
              <a:gd name="connsiteX11" fmla="*/ 762593 w 822980"/>
              <a:gd name="connsiteY11" fmla="*/ 937577 h 1022002"/>
              <a:gd name="connsiteX12" fmla="*/ 792738 w 822980"/>
              <a:gd name="connsiteY12" fmla="*/ 947625 h 1022002"/>
              <a:gd name="connsiteX13" fmla="*/ 732448 w 822980"/>
              <a:gd name="connsiteY13" fmla="*/ 987818 h 1022002"/>
              <a:gd name="connsiteX14" fmla="*/ 561626 w 822980"/>
              <a:gd name="connsiteY14" fmla="*/ 1017963 h 1022002"/>
              <a:gd name="connsiteX15" fmla="*/ 240079 w 822980"/>
              <a:gd name="connsiteY15" fmla="*/ 887335 h 1022002"/>
              <a:gd name="connsiteX16" fmla="*/ 280272 w 822980"/>
              <a:gd name="connsiteY16" fmla="*/ 847141 h 1022002"/>
              <a:gd name="connsiteX17" fmla="*/ 139595 w 822980"/>
              <a:gd name="connsiteY17" fmla="*/ 827045 h 1022002"/>
              <a:gd name="connsiteX18" fmla="*/ 89354 w 822980"/>
              <a:gd name="connsiteY18" fmla="*/ 786851 h 1022002"/>
              <a:gd name="connsiteX19" fmla="*/ 99402 w 822980"/>
              <a:gd name="connsiteY19" fmla="*/ 616029 h 1022002"/>
              <a:gd name="connsiteX20" fmla="*/ 119499 w 822980"/>
              <a:gd name="connsiteY20" fmla="*/ 585884 h 1022002"/>
              <a:gd name="connsiteX21" fmla="*/ 19015 w 822980"/>
              <a:gd name="connsiteY21" fmla="*/ 475352 h 1022002"/>
              <a:gd name="connsiteX22" fmla="*/ 29064 w 822980"/>
              <a:gd name="connsiteY22" fmla="*/ 143757 h 1022002"/>
              <a:gd name="connsiteX23" fmla="*/ 69257 w 822980"/>
              <a:gd name="connsiteY23" fmla="*/ 93515 h 1022002"/>
              <a:gd name="connsiteX24" fmla="*/ 119499 w 822980"/>
              <a:gd name="connsiteY24" fmla="*/ 73418 h 1022002"/>
              <a:gd name="connsiteX25" fmla="*/ 159692 w 822980"/>
              <a:gd name="connsiteY25" fmla="*/ 53322 h 1022002"/>
              <a:gd name="connsiteX26" fmla="*/ 260176 w 822980"/>
              <a:gd name="connsiteY26" fmla="*/ 23177 h 1022002"/>
              <a:gd name="connsiteX27" fmla="*/ 310417 w 822980"/>
              <a:gd name="connsiteY27" fmla="*/ 13128 h 1022002"/>
              <a:gd name="connsiteX28" fmla="*/ 370708 w 822980"/>
              <a:gd name="connsiteY28" fmla="*/ 3080 h 102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2980" h="1022002">
                <a:moveTo>
                  <a:pt x="370708" y="3080"/>
                </a:moveTo>
                <a:cubicBezTo>
                  <a:pt x="407552" y="13128"/>
                  <a:pt x="432929" y="10344"/>
                  <a:pt x="531481" y="73418"/>
                </a:cubicBezTo>
                <a:cubicBezTo>
                  <a:pt x="661483" y="156620"/>
                  <a:pt x="648081" y="149825"/>
                  <a:pt x="732448" y="234192"/>
                </a:cubicBezTo>
                <a:cubicBezTo>
                  <a:pt x="725749" y="257638"/>
                  <a:pt x="710326" y="280230"/>
                  <a:pt x="712351" y="304530"/>
                </a:cubicBezTo>
                <a:cubicBezTo>
                  <a:pt x="715931" y="347489"/>
                  <a:pt x="768536" y="370763"/>
                  <a:pt x="792738" y="394966"/>
                </a:cubicBezTo>
                <a:cubicBezTo>
                  <a:pt x="801277" y="403506"/>
                  <a:pt x="806136" y="415063"/>
                  <a:pt x="812835" y="425111"/>
                </a:cubicBezTo>
                <a:cubicBezTo>
                  <a:pt x="816184" y="435159"/>
                  <a:pt x="823937" y="444717"/>
                  <a:pt x="822883" y="455256"/>
                </a:cubicBezTo>
                <a:cubicBezTo>
                  <a:pt x="817374" y="510350"/>
                  <a:pt x="807446" y="518606"/>
                  <a:pt x="782690" y="555739"/>
                </a:cubicBezTo>
                <a:cubicBezTo>
                  <a:pt x="807946" y="631509"/>
                  <a:pt x="773877" y="538113"/>
                  <a:pt x="812835" y="616029"/>
                </a:cubicBezTo>
                <a:cubicBezTo>
                  <a:pt x="817572" y="625503"/>
                  <a:pt x="819534" y="636126"/>
                  <a:pt x="822883" y="646174"/>
                </a:cubicBezTo>
                <a:cubicBezTo>
                  <a:pt x="812835" y="739959"/>
                  <a:pt x="811848" y="835163"/>
                  <a:pt x="792738" y="927528"/>
                </a:cubicBezTo>
                <a:cubicBezTo>
                  <a:pt x="790592" y="937900"/>
                  <a:pt x="762593" y="926985"/>
                  <a:pt x="762593" y="937577"/>
                </a:cubicBezTo>
                <a:cubicBezTo>
                  <a:pt x="762593" y="948169"/>
                  <a:pt x="782690" y="944276"/>
                  <a:pt x="792738" y="947625"/>
                </a:cubicBezTo>
                <a:cubicBezTo>
                  <a:pt x="772641" y="961023"/>
                  <a:pt x="755555" y="980786"/>
                  <a:pt x="732448" y="987818"/>
                </a:cubicBezTo>
                <a:cubicBezTo>
                  <a:pt x="677133" y="1004653"/>
                  <a:pt x="561626" y="1017963"/>
                  <a:pt x="561626" y="1017963"/>
                </a:cubicBezTo>
                <a:cubicBezTo>
                  <a:pt x="247943" y="992529"/>
                  <a:pt x="105489" y="1096697"/>
                  <a:pt x="240079" y="887335"/>
                </a:cubicBezTo>
                <a:cubicBezTo>
                  <a:pt x="250325" y="871397"/>
                  <a:pt x="266874" y="860539"/>
                  <a:pt x="280272" y="847141"/>
                </a:cubicBezTo>
                <a:cubicBezTo>
                  <a:pt x="233380" y="840442"/>
                  <a:pt x="184765" y="841309"/>
                  <a:pt x="139595" y="827045"/>
                </a:cubicBezTo>
                <a:cubicBezTo>
                  <a:pt x="119144" y="820587"/>
                  <a:pt x="93367" y="807919"/>
                  <a:pt x="89354" y="786851"/>
                </a:cubicBezTo>
                <a:cubicBezTo>
                  <a:pt x="78681" y="730819"/>
                  <a:pt x="90941" y="672437"/>
                  <a:pt x="99402" y="616029"/>
                </a:cubicBezTo>
                <a:cubicBezTo>
                  <a:pt x="101193" y="604086"/>
                  <a:pt x="112800" y="595932"/>
                  <a:pt x="119499" y="585884"/>
                </a:cubicBezTo>
                <a:cubicBezTo>
                  <a:pt x="30573" y="496958"/>
                  <a:pt x="60132" y="537027"/>
                  <a:pt x="19015" y="475352"/>
                </a:cubicBezTo>
                <a:cubicBezTo>
                  <a:pt x="-6338" y="348583"/>
                  <a:pt x="-9503" y="355877"/>
                  <a:pt x="29064" y="143757"/>
                </a:cubicBezTo>
                <a:cubicBezTo>
                  <a:pt x="32901" y="122656"/>
                  <a:pt x="52328" y="106682"/>
                  <a:pt x="69257" y="93515"/>
                </a:cubicBezTo>
                <a:cubicBezTo>
                  <a:pt x="83495" y="82441"/>
                  <a:pt x="103016" y="80744"/>
                  <a:pt x="119499" y="73418"/>
                </a:cubicBezTo>
                <a:cubicBezTo>
                  <a:pt x="133187" y="67335"/>
                  <a:pt x="145784" y="58885"/>
                  <a:pt x="159692" y="53322"/>
                </a:cubicBezTo>
                <a:cubicBezTo>
                  <a:pt x="191013" y="40794"/>
                  <a:pt x="226858" y="30581"/>
                  <a:pt x="260176" y="23177"/>
                </a:cubicBezTo>
                <a:cubicBezTo>
                  <a:pt x="276848" y="19472"/>
                  <a:pt x="293848" y="17270"/>
                  <a:pt x="310417" y="13128"/>
                </a:cubicBezTo>
                <a:cubicBezTo>
                  <a:pt x="320693" y="10559"/>
                  <a:pt x="333864" y="-6968"/>
                  <a:pt x="370708" y="308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B9CCFF3-8881-6D04-D76D-4C2945A7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0C5707D-2D32-CD69-CDF4-BEF9C3F2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658" y="1098488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BRANCH COMPARISON UNIT</a:t>
            </a:r>
          </a:p>
        </p:txBody>
      </p:sp>
      <p:sp>
        <p:nvSpPr>
          <p:cNvPr id="170" name="Google Shape;170;p2">
            <a:extLst>
              <a:ext uri="{FF2B5EF4-FFF2-40B4-BE49-F238E27FC236}">
                <a16:creationId xmlns:a16="http://schemas.microsoft.com/office/drawing/2014/main" id="{FCE5E2FD-3A9E-FF2C-6163-6B6D0ED76C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3000" y="1206500"/>
            <a:ext cx="80010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11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>
            <a:extLst>
              <a:ext uri="{FF2B5EF4-FFF2-40B4-BE49-F238E27FC236}">
                <a16:creationId xmlns:a16="http://schemas.microsoft.com/office/drawing/2014/main" id="{DFC0C866-4A1E-9FE4-414A-5EC30887E1EB}"/>
              </a:ext>
            </a:extLst>
          </p:cNvPr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>
            <a:extLst>
              <a:ext uri="{FF2B5EF4-FFF2-40B4-BE49-F238E27FC236}">
                <a16:creationId xmlns:a16="http://schemas.microsoft.com/office/drawing/2014/main" id="{D733E64C-97C3-EC4A-6CD9-28EC9D1AD011}"/>
              </a:ext>
            </a:extLst>
          </p:cNvPr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7E15B-E269-3F74-AA16-6F79D594FA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76" y="13814"/>
            <a:ext cx="788674" cy="86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82BA75-DF20-A388-0611-09C898A12835}"/>
              </a:ext>
            </a:extLst>
          </p:cNvPr>
          <p:cNvSpPr/>
          <p:nvPr/>
        </p:nvSpPr>
        <p:spPr>
          <a:xfrm flipV="1">
            <a:off x="484113" y="980648"/>
            <a:ext cx="837063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6EB55-0990-77C3-7144-43A8C57685FB}"/>
              </a:ext>
            </a:extLst>
          </p:cNvPr>
          <p:cNvSpPr txBox="1"/>
          <p:nvPr/>
        </p:nvSpPr>
        <p:spPr>
          <a:xfrm>
            <a:off x="252919" y="6388200"/>
            <a:ext cx="8601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                                   Nguyễn Duy Tuyên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r>
              <a:rPr lang="en-US" dirty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10" name="Google Shape;169;p2">
            <a:extLst>
              <a:ext uri="{FF2B5EF4-FFF2-40B4-BE49-F238E27FC236}">
                <a16:creationId xmlns:a16="http://schemas.microsoft.com/office/drawing/2014/main" id="{92275CBF-AF24-7058-E999-BF01BCB301B6}"/>
              </a:ext>
            </a:extLst>
          </p:cNvPr>
          <p:cNvSpPr txBox="1">
            <a:spLocks/>
          </p:cNvSpPr>
          <p:nvPr/>
        </p:nvSpPr>
        <p:spPr>
          <a:xfrm>
            <a:off x="-591358" y="287407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376C7"/>
              </a:buClr>
              <a:buSzPts val="4400"/>
              <a:buFont typeface="Arial"/>
              <a:buNone/>
            </a:pP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Vi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Lí</a:t>
            </a:r>
            <a:br>
              <a:rPr lang="en-US" b="1" dirty="0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3E587-DB97-78E0-4284-CD634FB2D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20" y="2499457"/>
            <a:ext cx="760201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667</TotalTime>
  <Words>2192</Words>
  <Application>Microsoft Office PowerPoint</Application>
  <PresentationFormat>On-screen Show (4:3)</PresentationFormat>
  <Paragraphs>238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SymbolMT</vt:lpstr>
      <vt:lpstr>Times New Roman</vt:lpstr>
      <vt:lpstr>TimesNewRomanPS-BoldMT</vt:lpstr>
      <vt:lpstr>TimesNewRomanPSMT</vt:lpstr>
      <vt:lpstr>Office Theme</vt:lpstr>
      <vt:lpstr>ĐỒ ÁN MÔN HỌC 1  DESIGN AND IMPLEMENTATION OF A SINGLE-CYCLE RISC-V PROCESSOR WITH RV32I ISA               </vt:lpstr>
      <vt:lpstr> Nội dung </vt:lpstr>
      <vt:lpstr> 1. Giới thiệu tổng quan </vt:lpstr>
      <vt:lpstr> 2. Nhiệm vụ đề tài </vt:lpstr>
      <vt:lpstr> 3. Thiết Kế Vi Xử Lí </vt:lpstr>
      <vt:lpstr> 3. Thiết Kế Vi Xử Lí </vt:lpstr>
      <vt:lpstr>       ARITHMETIC LOGIC UNIT </vt:lpstr>
      <vt:lpstr>Phép toán số học : Add, Sub, Addi,…</vt:lpstr>
      <vt:lpstr>BRANCH COMPARISON UNIT</vt:lpstr>
      <vt:lpstr>PowerPoint Presentation</vt:lpstr>
      <vt:lpstr>PowerPoint Presentation</vt:lpstr>
      <vt:lpstr>PowerPoint Presentation</vt:lpstr>
      <vt:lpstr>PowerPoint Presentation</vt:lpstr>
      <vt:lpstr> 3. Cơ sở lý thuyết </vt:lpstr>
      <vt:lpstr> 3. Cơ sở lý thuyết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  <vt:lpstr> 4. Lập trình,thiết kế phần cứng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hs.1546300994@gmail.com</dc:creator>
  <cp:lastModifiedBy>Duy Tuyên</cp:lastModifiedBy>
  <cp:revision>73</cp:revision>
  <dcterms:created xsi:type="dcterms:W3CDTF">2025-05-30T11:12:53Z</dcterms:created>
  <dcterms:modified xsi:type="dcterms:W3CDTF">2025-05-31T16:13:41Z</dcterms:modified>
</cp:coreProperties>
</file>