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  <p:sldMasterId id="2147483653" r:id="rId7"/>
    <p:sldMasterId id="2147483664" r:id="rId8"/>
    <p:sldMasterId id="2147483666" r:id="rId9"/>
    <p:sldMasterId id="214748366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2" roundtripDataSignature="AMtx7mgMLn0cycbaTtcCNGg8aMPn1OXe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22" Type="http://customschemas.google.com/relationships/presentationmetadata" Target="metadata"/><Relationship Id="rId10" Type="http://schemas.openxmlformats.org/officeDocument/2006/relationships/slideMaster" Target="slideMasters/slideMaster7.xml"/><Relationship Id="rId21" Type="http://schemas.openxmlformats.org/officeDocument/2006/relationships/slide" Target="slides/slide10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8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0" y="6610350"/>
            <a:ext cx="381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0" y="6610350"/>
            <a:ext cx="381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81000" y="2667000"/>
            <a:ext cx="8401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0" y="990600"/>
            <a:ext cx="84375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7086600" y="65532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0" y="6610350"/>
            <a:ext cx="381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685800" y="274638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85800" y="990600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3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23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23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theme" Target="../theme/theme8.xml"/><Relationship Id="rId10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381000"/>
            <a:ext cx="9131300" cy="914400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0" y="6346825"/>
            <a:ext cx="9131300" cy="511175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 txBox="1"/>
          <p:nvPr/>
        </p:nvSpPr>
        <p:spPr>
          <a:xfrm>
            <a:off x="-92075" y="220662"/>
            <a:ext cx="93267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27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ĐẠI HỌC QUỐC GIA TP.HỒ CHÍ MINH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272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TRƯỜNG ĐẠI HỌC BÁCH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272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KHOA ĐIỆN-ĐIỆN TỬ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27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0272"/>
                </a:solidFill>
                <a:latin typeface="Arial"/>
                <a:ea typeface="Arial"/>
                <a:cs typeface="Arial"/>
                <a:sym typeface="Arial"/>
              </a:rPr>
              <a:t>BỘ MÔN KỸ THUẬT ĐIỆN TỬ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3352800" y="6096000"/>
            <a:ext cx="2895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2514600" y="6453187"/>
            <a:ext cx="66294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ACB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F6ACB"/>
                </a:solidFill>
                <a:latin typeface="Arial"/>
                <a:ea typeface="Arial"/>
                <a:cs typeface="Arial"/>
                <a:sym typeface="Arial"/>
              </a:rPr>
              <a:t>TP.Hồ Chí Minh  ngayngay /tt/nnnn (nhập ngày/tháng/năm ngày bảo vệ)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0" y="2438400"/>
            <a:ext cx="9144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LUẬN VĂN TỐT NGHIỆP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nhập tên đề tài vào đây (chọn View-&gt; master view-&gt;…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76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3376C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GVHD: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SV: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MSSV: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391400" y="179387"/>
            <a:ext cx="1716087" cy="156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0" y="6610350"/>
            <a:ext cx="381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hcmut" id="23" name="Google Shape;2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838200" cy="8382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0000"/>
              </a:srgbClr>
            </a:outerShdw>
          </a:effectLst>
        </p:spPr>
      </p:pic>
      <p:sp>
        <p:nvSpPr>
          <p:cNvPr id="24" name="Google Shape;24;p13"/>
          <p:cNvSpPr txBox="1"/>
          <p:nvPr/>
        </p:nvSpPr>
        <p:spPr>
          <a:xfrm>
            <a:off x="3759200" y="6477000"/>
            <a:ext cx="1524000" cy="3381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2F4D71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Họ và tên 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13"/>
          <p:cNvCxnSpPr/>
          <p:nvPr/>
        </p:nvCxnSpPr>
        <p:spPr>
          <a:xfrm>
            <a:off x="152400" y="990600"/>
            <a:ext cx="8839200" cy="0"/>
          </a:xfrm>
          <a:prstGeom prst="straightConnector1">
            <a:avLst/>
          </a:prstGeom>
          <a:noFill/>
          <a:ln cap="flat" cmpd="sng" w="50800">
            <a:solidFill>
              <a:srgbClr val="0070C0"/>
            </a:solidFill>
            <a:prstDash val="solid"/>
            <a:bevel/>
            <a:headEnd len="med" w="med" type="diamond"/>
            <a:tailEnd len="sm" w="sm" type="none"/>
          </a:ln>
        </p:spPr>
      </p:cxnSp>
      <p:sp>
        <p:nvSpPr>
          <p:cNvPr id="26" name="Google Shape;26;p13"/>
          <p:cNvSpPr txBox="1"/>
          <p:nvPr/>
        </p:nvSpPr>
        <p:spPr>
          <a:xfrm>
            <a:off x="152400" y="6519862"/>
            <a:ext cx="3124200" cy="3381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2F4D71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Bộ môn Kỹ Thuật Điện Tử-LVTN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/>
        </p:nvSpPr>
        <p:spPr>
          <a:xfrm>
            <a:off x="5900737" y="6454775"/>
            <a:ext cx="2743200" cy="3381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2F4D71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Ngày tháng năm bảo vệ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4000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6" scaled="0"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7086600" y="65532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4000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6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/>
        </p:nvSpPr>
        <p:spPr>
          <a:xfrm>
            <a:off x="0" y="381000"/>
            <a:ext cx="9131300" cy="914400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HBK" id="114" name="Google Shape;114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7"/>
          <p:cNvSpPr/>
          <p:nvPr/>
        </p:nvSpPr>
        <p:spPr>
          <a:xfrm>
            <a:off x="0" y="6346825"/>
            <a:ext cx="9131300" cy="511175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7"/>
          <p:cNvSpPr/>
          <p:nvPr/>
        </p:nvSpPr>
        <p:spPr>
          <a:xfrm>
            <a:off x="0" y="0"/>
            <a:ext cx="9153525" cy="1600200"/>
          </a:xfrm>
          <a:custGeom>
            <a:rect b="b" l="l" r="r" t="t"/>
            <a:pathLst>
              <a:path extrusionOk="0" h="1008" w="5766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0" y="0"/>
            <a:ext cx="9170988" cy="1362075"/>
          </a:xfrm>
          <a:custGeom>
            <a:rect b="b" l="l" r="r" t="t"/>
            <a:pathLst>
              <a:path extrusionOk="0" h="858" w="5777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/>
          <p:nvPr/>
        </p:nvSpPr>
        <p:spPr>
          <a:xfrm>
            <a:off x="0" y="4373562"/>
            <a:ext cx="9131300" cy="1036637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hcmut" id="119" name="Google Shape;1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900" y="0"/>
            <a:ext cx="1562100" cy="15621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0000"/>
              </a:srgbClr>
            </a:outerShdw>
          </a:effectLst>
        </p:spPr>
      </p:pic>
      <p:sp>
        <p:nvSpPr>
          <p:cNvPr id="120" name="Google Shape;120;p27"/>
          <p:cNvSpPr txBox="1"/>
          <p:nvPr/>
        </p:nvSpPr>
        <p:spPr>
          <a:xfrm>
            <a:off x="0" y="4343400"/>
            <a:ext cx="9326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Tầm nhìn-Sứ mạng-Mục tiêu-Nhiệm vụ (VMGO)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Bộ môn Điện Tử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3352800" y="6096000"/>
            <a:ext cx="2895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3390900" y="6453187"/>
            <a:ext cx="289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ACB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F6ACB"/>
                </a:solidFill>
                <a:latin typeface="Arial"/>
                <a:ea typeface="Arial"/>
                <a:cs typeface="Arial"/>
                <a:sym typeface="Arial"/>
              </a:rPr>
              <a:t>TP.Hồ Chí Minh  09/2011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2971800" y="5791200"/>
            <a:ext cx="3048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Hoàng Trang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0" y="6610350"/>
            <a:ext cx="381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4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4000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6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/>
          <p:nvPr/>
        </p:nvSpPr>
        <p:spPr>
          <a:xfrm>
            <a:off x="0" y="76200"/>
            <a:ext cx="9131300" cy="1219200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inh3.png" id="131" name="Google Shape;131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_hcmut" id="132" name="Google Shape;13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38200" cy="8382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0000"/>
              </a:srgbClr>
            </a:outerShdw>
          </a:effectLst>
        </p:spPr>
      </p:pic>
      <p:sp>
        <p:nvSpPr>
          <p:cNvPr id="133" name="Google Shape;133;p29"/>
          <p:cNvSpPr txBox="1"/>
          <p:nvPr/>
        </p:nvSpPr>
        <p:spPr>
          <a:xfrm>
            <a:off x="4114800" y="6597650"/>
            <a:ext cx="914400" cy="336600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rgbClr val="853A55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4805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DD4805"/>
                </a:solidFill>
                <a:latin typeface="Arial"/>
                <a:ea typeface="Arial"/>
                <a:cs typeface="Arial"/>
                <a:sym typeface="Arial"/>
              </a:rPr>
              <a:t>09/2011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7086600" y="655320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40000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6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/>
          <p:nvPr/>
        </p:nvSpPr>
        <p:spPr>
          <a:xfrm>
            <a:off x="0" y="381000"/>
            <a:ext cx="9131300" cy="914400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HBK" id="143" name="Google Shape;143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39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1"/>
          <p:cNvSpPr/>
          <p:nvPr/>
        </p:nvSpPr>
        <p:spPr>
          <a:xfrm>
            <a:off x="0" y="6346825"/>
            <a:ext cx="9131300" cy="511175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0" y="0"/>
            <a:ext cx="9153525" cy="1600200"/>
          </a:xfrm>
          <a:custGeom>
            <a:rect b="b" l="l" r="r" t="t"/>
            <a:pathLst>
              <a:path extrusionOk="0" h="1008" w="5766">
                <a:moveTo>
                  <a:pt x="0" y="1008"/>
                </a:moveTo>
                <a:lnTo>
                  <a:pt x="1884" y="1008"/>
                </a:lnTo>
                <a:cubicBezTo>
                  <a:pt x="2088" y="990"/>
                  <a:pt x="2034" y="1005"/>
                  <a:pt x="2152" y="921"/>
                </a:cubicBezTo>
                <a:lnTo>
                  <a:pt x="2560" y="531"/>
                </a:lnTo>
                <a:cubicBezTo>
                  <a:pt x="2683" y="452"/>
                  <a:pt x="2611" y="454"/>
                  <a:pt x="2892" y="448"/>
                </a:cubicBezTo>
                <a:lnTo>
                  <a:pt x="5766" y="461"/>
                </a:lnTo>
                <a:lnTo>
                  <a:pt x="5758" y="0"/>
                </a:lnTo>
                <a:lnTo>
                  <a:pt x="0" y="2"/>
                </a:lnTo>
                <a:lnTo>
                  <a:pt x="0" y="1008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0" y="0"/>
            <a:ext cx="9170988" cy="1362075"/>
          </a:xfrm>
          <a:custGeom>
            <a:rect b="b" l="l" r="r" t="t"/>
            <a:pathLst>
              <a:path extrusionOk="0" h="858" w="5777">
                <a:moveTo>
                  <a:pt x="0" y="858"/>
                </a:moveTo>
                <a:lnTo>
                  <a:pt x="1926" y="857"/>
                </a:lnTo>
                <a:cubicBezTo>
                  <a:pt x="2067" y="857"/>
                  <a:pt x="2068" y="850"/>
                  <a:pt x="2157" y="793"/>
                </a:cubicBezTo>
                <a:lnTo>
                  <a:pt x="2509" y="473"/>
                </a:lnTo>
                <a:cubicBezTo>
                  <a:pt x="2644" y="406"/>
                  <a:pt x="2477" y="396"/>
                  <a:pt x="2970" y="390"/>
                </a:cubicBezTo>
                <a:lnTo>
                  <a:pt x="5773" y="388"/>
                </a:lnTo>
                <a:lnTo>
                  <a:pt x="5777" y="0"/>
                </a:lnTo>
                <a:lnTo>
                  <a:pt x="0" y="2"/>
                </a:lnTo>
                <a:lnTo>
                  <a:pt x="0" y="858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1"/>
          <p:cNvSpPr/>
          <p:nvPr/>
        </p:nvSpPr>
        <p:spPr>
          <a:xfrm>
            <a:off x="0" y="4373562"/>
            <a:ext cx="9131300" cy="1036637"/>
          </a:xfrm>
          <a:custGeom>
            <a:rect b="b" l="l" r="r" t="t"/>
            <a:pathLst>
              <a:path extrusionOk="0" h="444" w="5752">
                <a:moveTo>
                  <a:pt x="5745" y="9"/>
                </a:moveTo>
                <a:lnTo>
                  <a:pt x="2449" y="8"/>
                </a:lnTo>
                <a:cubicBezTo>
                  <a:pt x="2309" y="8"/>
                  <a:pt x="2404" y="0"/>
                  <a:pt x="2347" y="14"/>
                </a:cubicBezTo>
                <a:lnTo>
                  <a:pt x="2174" y="93"/>
                </a:lnTo>
                <a:cubicBezTo>
                  <a:pt x="2124" y="112"/>
                  <a:pt x="2142" y="120"/>
                  <a:pt x="2046" y="127"/>
                </a:cubicBezTo>
                <a:cubicBezTo>
                  <a:pt x="1076" y="125"/>
                  <a:pt x="0" y="119"/>
                  <a:pt x="0" y="119"/>
                </a:cubicBezTo>
                <a:lnTo>
                  <a:pt x="0" y="444"/>
                </a:lnTo>
                <a:lnTo>
                  <a:pt x="3601" y="444"/>
                </a:lnTo>
                <a:lnTo>
                  <a:pt x="3672" y="424"/>
                </a:lnTo>
                <a:lnTo>
                  <a:pt x="3883" y="331"/>
                </a:lnTo>
                <a:lnTo>
                  <a:pt x="3985" y="325"/>
                </a:lnTo>
                <a:lnTo>
                  <a:pt x="5752" y="325"/>
                </a:lnTo>
                <a:lnTo>
                  <a:pt x="5745" y="9"/>
                </a:lnTo>
                <a:close/>
              </a:path>
            </a:pathLst>
          </a:custGeom>
          <a:solidFill>
            <a:srgbClr val="FFFFFF">
              <a:alpha val="4901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_hcmut" id="148" name="Google Shape;1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900" y="0"/>
            <a:ext cx="1562100" cy="1562100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20000"/>
              </a:srgbClr>
            </a:outerShdw>
          </a:effectLst>
        </p:spPr>
      </p:pic>
      <p:sp>
        <p:nvSpPr>
          <p:cNvPr id="149" name="Google Shape;149;p31"/>
          <p:cNvSpPr txBox="1"/>
          <p:nvPr/>
        </p:nvSpPr>
        <p:spPr>
          <a:xfrm>
            <a:off x="0" y="4343400"/>
            <a:ext cx="9326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Tầm nhìn-Sứ mạng-Mục tiêu-Nhiệm vụ (VMGO)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Bộ môn Điện Tử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3352800" y="6096000"/>
            <a:ext cx="2895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3390900" y="6453187"/>
            <a:ext cx="28956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6ACB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F6ACB"/>
                </a:solidFill>
                <a:latin typeface="Arial"/>
                <a:ea typeface="Arial"/>
                <a:cs typeface="Arial"/>
                <a:sym typeface="Arial"/>
              </a:rPr>
              <a:t>TP.Hồ Chí Minh  09/2011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2971800" y="5791200"/>
            <a:ext cx="3048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Hoàng Trang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0" y="6610350"/>
            <a:ext cx="381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4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/>
        </p:nvSpPr>
        <p:spPr>
          <a:xfrm>
            <a:off x="0" y="6610350"/>
            <a:ext cx="3810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 txBox="1"/>
          <p:nvPr/>
        </p:nvSpPr>
        <p:spPr>
          <a:xfrm>
            <a:off x="0" y="6610350"/>
            <a:ext cx="3810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 txBox="1"/>
          <p:nvPr>
            <p:ph idx="12" type="sldNum"/>
          </p:nvPr>
        </p:nvSpPr>
        <p:spPr>
          <a:xfrm>
            <a:off x="0" y="6610350"/>
            <a:ext cx="3810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0" y="838200"/>
            <a:ext cx="91440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1905000" y="2362200"/>
            <a:ext cx="65532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CẢM ƠN…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/>
          <p:nvPr>
            <p:ph type="title"/>
          </p:nvPr>
        </p:nvSpPr>
        <p:spPr>
          <a:xfrm>
            <a:off x="784850" y="274512"/>
            <a:ext cx="8001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Nội dung</a:t>
            </a:r>
            <a:endParaRPr/>
          </a:p>
        </p:txBody>
      </p:sp>
      <p:sp>
        <p:nvSpPr>
          <p:cNvPr id="170" name="Google Shape;170;p2"/>
          <p:cNvSpPr txBox="1"/>
          <p:nvPr>
            <p:ph idx="1" type="body"/>
          </p:nvPr>
        </p:nvSpPr>
        <p:spPr>
          <a:xfrm>
            <a:off x="664100" y="1105625"/>
            <a:ext cx="8001000" cy="51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tổng qua</a:t>
            </a:r>
            <a:r>
              <a:rPr lang="en-US"/>
              <a:t>n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Nhiệm vụ đề tài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Đặc tả hệ thống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Thiết kế phần cứng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Phát triển phần mềm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hiện thực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luận và hướng phát triển</a:t>
            </a:r>
            <a:endParaRPr/>
          </a:p>
          <a:p>
            <a:pPr indent="-3111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394675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3124200" y="59086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 txBox="1"/>
          <p:nvPr>
            <p:ph type="title"/>
          </p:nvPr>
        </p:nvSpPr>
        <p:spPr>
          <a:xfrm>
            <a:off x="893762" y="288925"/>
            <a:ext cx="6573837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1. Giới thiệu tổng quan</a:t>
            </a:r>
            <a:endParaRPr/>
          </a:p>
        </p:txBody>
      </p:sp>
      <p:sp>
        <p:nvSpPr>
          <p:cNvPr id="179" name="Google Shape;179;p3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/>
        </p:nvSpPr>
        <p:spPr>
          <a:xfrm>
            <a:off x="457200" y="1752600"/>
            <a:ext cx="7848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Trình bày tổng quan đề tài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Các đề tài, công trình khác liên quan, giống, gần giống luận văn này hoặc tham khảo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893762" y="288925"/>
            <a:ext cx="4953000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2. Nhiệm vụ đề tài</a:t>
            </a:r>
            <a:endParaRPr/>
          </a:p>
        </p:txBody>
      </p:sp>
      <p:sp>
        <p:nvSpPr>
          <p:cNvPr id="186" name="Google Shape;186;p4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457200" y="1752600"/>
            <a:ext cx="6096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công việc, nhiệm vụ cần giải quyết để thực hiện hoàn thành luận văn (1 slide)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>
            <p:ph type="title"/>
          </p:nvPr>
        </p:nvSpPr>
        <p:spPr>
          <a:xfrm>
            <a:off x="893762" y="288925"/>
            <a:ext cx="8250237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Đặc tả hệ thống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457200" y="2057400"/>
            <a:ext cx="83820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 tả các đặc tính của hệ thống cần thiết kế theo nhiệm vụ luận văn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 cầu thiết kế,….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Vẽ sơ đồ khối hệ thống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 giới hạn, ràng buộc của hệ thống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 tả nguyên lý hoạt động của hệ thống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893762" y="288925"/>
            <a:ext cx="8250237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3. Thiết kế phần cứng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457200" y="2057400"/>
            <a:ext cx="8382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 bày sơ đồ khối, sơ đồ chi tiết phần cứng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 thiết kế phần cứng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Tính toán các thông số phần cứng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/>
          <p:nvPr>
            <p:ph type="title"/>
          </p:nvPr>
        </p:nvSpPr>
        <p:spPr>
          <a:xfrm>
            <a:off x="893762" y="288925"/>
            <a:ext cx="6269037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</p:txBody>
      </p:sp>
      <p:sp>
        <p:nvSpPr>
          <p:cNvPr id="207" name="Google Shape;207;p8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457200" y="1752600"/>
            <a:ext cx="8305800" cy="4032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 thức đo đạc, thử nghiệm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Số liệu đo đạc thu được dưới hình thức bảng biểu, đồ thị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Giải thích và bàn bạc về kết quả thu được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các bảng biểu, đồ thị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Chú ý: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money slide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- bình luận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/>
          <p:nvPr>
            <p:ph type="title"/>
          </p:nvPr>
        </p:nvSpPr>
        <p:spPr>
          <a:xfrm>
            <a:off x="893762" y="288925"/>
            <a:ext cx="8250237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4. Phát triển phần mềm</a:t>
            </a:r>
            <a:endParaRPr/>
          </a:p>
        </p:txBody>
      </p:sp>
      <p:sp>
        <p:nvSpPr>
          <p:cNvPr id="214" name="Google Shape;214;p7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457200" y="2057400"/>
            <a:ext cx="8382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Phân tích, giải thích sơ đồ giải thuật, phần cứng, phần mềm, 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893762" y="288925"/>
            <a:ext cx="7640637" cy="674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76C7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rgbClr val="3376C7"/>
                </a:solidFill>
                <a:latin typeface="Arial"/>
                <a:ea typeface="Arial"/>
                <a:cs typeface="Arial"/>
                <a:sym typeface="Arial"/>
              </a:rPr>
              <a:t>Kết luận, hướng phát triển</a:t>
            </a:r>
            <a:endParaRPr/>
          </a:p>
        </p:txBody>
      </p:sp>
      <p:sp>
        <p:nvSpPr>
          <p:cNvPr id="221" name="Google Shape;221;p9"/>
          <p:cNvSpPr txBox="1"/>
          <p:nvPr/>
        </p:nvSpPr>
        <p:spPr>
          <a:xfrm>
            <a:off x="7010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Hoang Trang'course format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Hoang Trang'course format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Hoang Trang'course format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Hoang Trang'course format">
  <a:themeElements>
    <a:clrScheme name="Default Design 1">
      <a:dk1>
        <a:srgbClr val="000000"/>
      </a:dk1>
      <a:lt1>
        <a:srgbClr val="CAD4CF"/>
      </a:lt1>
      <a:dk2>
        <a:srgbClr val="425462"/>
      </a:dk2>
      <a:lt2>
        <a:srgbClr val="768A7B"/>
      </a:lt2>
      <a:accent1>
        <a:srgbClr val="DE608D"/>
      </a:accent1>
      <a:accent2>
        <a:srgbClr val="35ADE3"/>
      </a:accent2>
      <a:accent3>
        <a:srgbClr val="E1E6E4"/>
      </a:accent3>
      <a:accent4>
        <a:srgbClr val="000000"/>
      </a:accent4>
      <a:accent5>
        <a:srgbClr val="ECB6C5"/>
      </a:accent5>
      <a:accent6>
        <a:srgbClr val="2F9CCE"/>
      </a:accent6>
      <a:hlink>
        <a:srgbClr val="F6AE44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2010-08-18T20:21:10Z</dcterms:created>
  <dc:creator>HOANG Trang</dc:creator>
</cp:coreProperties>
</file>