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68" r:id="rId4"/>
    <p:sldId id="259" r:id="rId5"/>
    <p:sldId id="256" r:id="rId6"/>
    <p:sldId id="260" r:id="rId7"/>
    <p:sldId id="266" r:id="rId8"/>
    <p:sldId id="267" r:id="rId9"/>
    <p:sldId id="261" r:id="rId10"/>
    <p:sldId id="263" r:id="rId11"/>
    <p:sldId id="269"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 vardhan" initials="hv" lastIdx="1" clrIdx="0">
    <p:extLst>
      <p:ext uri="{19B8F6BF-5375-455C-9EA6-DF929625EA0E}">
        <p15:presenceInfo xmlns:p15="http://schemas.microsoft.com/office/powerpoint/2012/main" userId="a790dd69e119c0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0" autoAdjust="0"/>
  </p:normalViewPr>
  <p:slideViewPr>
    <p:cSldViewPr snapToGrid="0">
      <p:cViewPr varScale="1">
        <p:scale>
          <a:sx n="113" d="100"/>
          <a:sy n="113" d="100"/>
        </p:scale>
        <p:origin x="586"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348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73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1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8724B06-0CE0-4117-B68D-D7D0179D43AA}"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83A42375-C405-4574-8A9B-D9C23628C019}"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66B2D8C9-D5BF-43D4-B137-69B12AD1D804}"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99F63088-7E47-4810-9237-0F8902553E2F}"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AFD144B2-A00B-4FD6-8C45-D21530C7A43D}"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AB5D0E7F-2918-439B-A184-1BBB40C51562}"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EAC3CF65-8226-4B75-963A-027FD749168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ijer.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r>
              <a:rPr lang="en-US" dirty="0">
                <a:solidFill>
                  <a:schemeClr val="bg1">
                    <a:lumMod val="50000"/>
                  </a:schemeClr>
                </a:solidFill>
              </a:rPr>
              <a:t>1</a:t>
            </a:r>
            <a:endParaRPr dirty="0">
              <a:solidFill>
                <a:schemeClr val="bg1">
                  <a:lumMod val="50000"/>
                </a:schemeClr>
              </a:solidFill>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09700" y="923777"/>
            <a:ext cx="6324600" cy="1502467"/>
          </a:xfrm>
        </p:spPr>
        <p:txBody>
          <a:bodyPr/>
          <a:lstStyle/>
          <a:p>
            <a:br>
              <a:rPr lang="en-GB" sz="2800" dirty="0">
                <a:solidFill>
                  <a:srgbClr val="374151"/>
                </a:solidFill>
                <a:latin typeface="Söhne"/>
              </a:rPr>
            </a:br>
            <a:r>
              <a:rPr lang="en-US" sz="2800" dirty="0">
                <a:latin typeface="+mj-lt"/>
              </a:rPr>
              <a:t>Image Caption Generation using Deep Reinforcement Learning based on Cloud</a:t>
            </a:r>
            <a:br>
              <a:rPr lang="en-IN" sz="2800" dirty="0">
                <a:latin typeface="+mj-lt"/>
              </a:rPr>
            </a:br>
            <a:endParaRPr lang="en-US" sz="2800" dirty="0">
              <a:latin typeface="+mj-lt"/>
            </a:endParaRPr>
          </a:p>
        </p:txBody>
      </p:sp>
      <p:sp>
        <p:nvSpPr>
          <p:cNvPr id="3" name="TextBox 2"/>
          <p:cNvSpPr txBox="1"/>
          <p:nvPr/>
        </p:nvSpPr>
        <p:spPr>
          <a:xfrm>
            <a:off x="267767" y="3265616"/>
            <a:ext cx="3945507" cy="954107"/>
          </a:xfrm>
          <a:prstGeom prst="rect">
            <a:avLst/>
          </a:prstGeom>
          <a:noFill/>
        </p:spPr>
        <p:txBody>
          <a:bodyPr wrap="square" rtlCol="0">
            <a:spAutoFit/>
          </a:bodyPr>
          <a:lstStyle/>
          <a:p>
            <a:r>
              <a:rPr lang="en-US" dirty="0">
                <a:latin typeface="+mj-lt"/>
              </a:rPr>
              <a:t>Team Details </a:t>
            </a:r>
          </a:p>
          <a:p>
            <a:pPr marL="342900" indent="-342900">
              <a:buFont typeface="+mj-lt"/>
              <a:buAutoNum type="arabicPeriod"/>
            </a:pPr>
            <a:r>
              <a:rPr lang="en-US" dirty="0">
                <a:latin typeface="+mj-lt"/>
              </a:rPr>
              <a:t>P. Harshavardhan Reddy (20EG105238)</a:t>
            </a:r>
          </a:p>
          <a:p>
            <a:pPr marL="342900" indent="-342900">
              <a:buFont typeface="+mj-lt"/>
              <a:buAutoNum type="arabicPeriod"/>
            </a:pPr>
            <a:r>
              <a:rPr lang="en-US" dirty="0">
                <a:latin typeface="+mj-lt"/>
              </a:rPr>
              <a:t>M. </a:t>
            </a:r>
            <a:r>
              <a:rPr lang="en-US" dirty="0" err="1">
                <a:latin typeface="+mj-lt"/>
              </a:rPr>
              <a:t>Soumith</a:t>
            </a:r>
            <a:r>
              <a:rPr lang="en-US" dirty="0">
                <a:latin typeface="+mj-lt"/>
              </a:rPr>
              <a:t> (20EG105235)</a:t>
            </a:r>
          </a:p>
          <a:p>
            <a:pPr marL="342900" indent="-342900">
              <a:buFont typeface="+mj-lt"/>
              <a:buAutoNum type="arabicPeriod"/>
            </a:pPr>
            <a:r>
              <a:rPr lang="en-US" dirty="0">
                <a:latin typeface="+mj-lt"/>
              </a:rPr>
              <a:t>K. Shashidhar Reddy (20EG105228)</a:t>
            </a:r>
          </a:p>
        </p:txBody>
      </p:sp>
      <p:sp>
        <p:nvSpPr>
          <p:cNvPr id="8" name="TextBox 7"/>
          <p:cNvSpPr txBox="1"/>
          <p:nvPr/>
        </p:nvSpPr>
        <p:spPr>
          <a:xfrm>
            <a:off x="6268945" y="3250719"/>
            <a:ext cx="2702110" cy="738664"/>
          </a:xfrm>
          <a:prstGeom prst="rect">
            <a:avLst/>
          </a:prstGeom>
          <a:noFill/>
        </p:spPr>
        <p:txBody>
          <a:bodyPr wrap="square" rtlCol="0">
            <a:spAutoFit/>
          </a:bodyPr>
          <a:lstStyle/>
          <a:p>
            <a:r>
              <a:rPr lang="en-US" dirty="0">
                <a:latin typeface="+mj-lt"/>
              </a:rPr>
              <a:t>Project Supervisor </a:t>
            </a:r>
          </a:p>
          <a:p>
            <a:r>
              <a:rPr lang="en-IN" i="0" dirty="0">
                <a:solidFill>
                  <a:srgbClr val="000000"/>
                </a:solidFill>
                <a:effectLst/>
                <a:latin typeface="+mj-lt"/>
              </a:rPr>
              <a:t>Mr. G. Kiran Kumar</a:t>
            </a:r>
            <a:endParaRPr lang="en-US" dirty="0">
              <a:latin typeface="+mj-lt"/>
            </a:endParaRPr>
          </a:p>
          <a:p>
            <a:pPr algn="l"/>
            <a:r>
              <a:rPr lang="en-IN" i="0" dirty="0">
                <a:solidFill>
                  <a:schemeClr val="tx1"/>
                </a:solidFill>
                <a:effectLst/>
                <a:latin typeface="+mj-lt"/>
              </a:rPr>
              <a:t>Assistant Professor</a:t>
            </a:r>
          </a:p>
        </p:txBody>
      </p:sp>
      <p:sp>
        <p:nvSpPr>
          <p:cNvPr id="4" name="Date Placeholder 3"/>
          <p:cNvSpPr>
            <a:spLocks noGrp="1"/>
          </p:cNvSpPr>
          <p:nvPr>
            <p:ph type="dt" idx="10"/>
          </p:nvPr>
        </p:nvSpPr>
        <p:spPr/>
        <p:txBody>
          <a:bodyPr/>
          <a:lstStyle/>
          <a:p>
            <a:fld id="{4193FF04-1420-4244-8BB3-ED6AA8705D72}" type="datetime1">
              <a:rPr lang="en-US" smtClean="0"/>
              <a:t>1/29/2024</a:t>
            </a:fld>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252765"/>
            <a:ext cx="6117431" cy="627321"/>
          </a:xfrm>
        </p:spPr>
        <p:txBody>
          <a:bodyPr/>
          <a:lstStyle/>
          <a:p>
            <a:r>
              <a:rPr lang="en-US" sz="3600" dirty="0">
                <a:latin typeface="+mj-lt"/>
              </a:rPr>
              <a:t>References</a:t>
            </a:r>
          </a:p>
        </p:txBody>
      </p:sp>
      <p:sp>
        <p:nvSpPr>
          <p:cNvPr id="3" name="Date Placeholder 2"/>
          <p:cNvSpPr>
            <a:spLocks noGrp="1"/>
          </p:cNvSpPr>
          <p:nvPr>
            <p:ph type="dt" idx="10"/>
          </p:nvPr>
        </p:nvSpPr>
        <p:spPr/>
        <p:txBody>
          <a:bodyPr/>
          <a:lstStyle/>
          <a:p>
            <a:fld id="{614EC2FB-39B7-4F12-89F3-A5EC5070281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24F79DB3-C40E-83C3-FD35-B9283E507328}"/>
              </a:ext>
            </a:extLst>
          </p:cNvPr>
          <p:cNvSpPr txBox="1"/>
          <p:nvPr/>
        </p:nvSpPr>
        <p:spPr>
          <a:xfrm>
            <a:off x="1404945" y="1065003"/>
            <a:ext cx="6731391" cy="2646878"/>
          </a:xfrm>
          <a:prstGeom prst="rect">
            <a:avLst/>
          </a:prstGeom>
          <a:noFill/>
        </p:spPr>
        <p:txBody>
          <a:bodyPr wrap="square">
            <a:spAutoFit/>
          </a:bodyPr>
          <a:lstStyle/>
          <a:p>
            <a:pPr marL="285750" indent="-285750" algn="l">
              <a:buFont typeface="Arial" panose="020B0604020202020204" pitchFamily="34" charset="0"/>
              <a:buChar char="•"/>
            </a:pPr>
            <a:r>
              <a:rPr lang="en-GB" b="0" dirty="0">
                <a:solidFill>
                  <a:schemeClr val="tx1"/>
                </a:solidFill>
                <a:effectLst/>
                <a:latin typeface="HelveticaNeue Regular"/>
              </a:rPr>
              <a:t>X. Chen and C.L. </a:t>
            </a:r>
            <a:r>
              <a:rPr lang="en-GB" b="0" dirty="0" err="1">
                <a:solidFill>
                  <a:schemeClr val="tx1"/>
                </a:solidFill>
                <a:effectLst/>
                <a:latin typeface="HelveticaNeue Regular"/>
              </a:rPr>
              <a:t>Zitnick</a:t>
            </a:r>
            <a:r>
              <a:rPr lang="en-GB" b="0" dirty="0">
                <a:solidFill>
                  <a:schemeClr val="tx1"/>
                </a:solidFill>
                <a:effectLst/>
                <a:latin typeface="HelveticaNeue Regular"/>
              </a:rPr>
              <a:t>, "Mind's eye: A recurrent visual representation for image caption generation", CVPR, 2015.</a:t>
            </a:r>
          </a:p>
          <a:p>
            <a:pPr marL="285750" indent="-285750" algn="l">
              <a:buFont typeface="Arial" panose="020B0604020202020204" pitchFamily="34" charset="0"/>
              <a:buChar char="•"/>
            </a:pPr>
            <a:endParaRPr lang="en-GB" dirty="0">
              <a:solidFill>
                <a:schemeClr val="tx1"/>
              </a:solidFill>
              <a:latin typeface="HelveticaNeue Regular"/>
            </a:endParaRPr>
          </a:p>
          <a:p>
            <a:pPr marL="285750" indent="-285750" algn="l">
              <a:buFont typeface="Arial" panose="020B0604020202020204" pitchFamily="34" charset="0"/>
              <a:buChar char="•"/>
            </a:pPr>
            <a:r>
              <a:rPr lang="en-GB" b="0" dirty="0">
                <a:solidFill>
                  <a:schemeClr val="tx1"/>
                </a:solidFill>
                <a:effectLst/>
                <a:latin typeface="HelveticaNeue Regular"/>
              </a:rPr>
              <a:t>Image Caption Generator Using CNN and LSTM 1 Neha Kumar, 2 Rishabh Anand, 3 Samay M Shetty, 4 Shikhar Jaiswal 1,2,3,4 Student Information Science and Engineering RVITM, Bangalore, India TIJER || ISSN 2349-9249 || © July 2023 Volume 10, Issue 7 || </a:t>
            </a:r>
            <a:r>
              <a:rPr lang="en-GB" b="0" dirty="0">
                <a:solidFill>
                  <a:srgbClr val="0000FF"/>
                </a:solidFill>
                <a:effectLst/>
                <a:latin typeface="HelveticaNeue Regular"/>
                <a:hlinkClick r:id="rId3">
                  <a:extLst>
                    <a:ext uri="{A12FA001-AC4F-418D-AE19-62706E023703}">
                      <ahyp:hlinkClr xmlns:ahyp="http://schemas.microsoft.com/office/drawing/2018/hyperlinkcolor" val="tx"/>
                    </a:ext>
                  </a:extLst>
                </a:hlinkClick>
              </a:rPr>
              <a:t>www.tijer.</a:t>
            </a:r>
            <a:r>
              <a:rPr lang="en-GB" b="0" dirty="0">
                <a:solidFill>
                  <a:schemeClr val="tx1"/>
                </a:solidFill>
                <a:effectLst/>
                <a:latin typeface="HelveticaNeue Regular"/>
                <a:hlinkClick r:id="rId3">
                  <a:extLst>
                    <a:ext uri="{A12FA001-AC4F-418D-AE19-62706E023703}">
                      <ahyp:hlinkClr xmlns:ahyp="http://schemas.microsoft.com/office/drawing/2018/hyperlinkcolor" val="tx"/>
                    </a:ext>
                  </a:extLst>
                </a:hlinkClick>
              </a:rPr>
              <a:t>org</a:t>
            </a:r>
            <a:endParaRPr lang="en-GB" b="0" dirty="0">
              <a:solidFill>
                <a:schemeClr val="tx1"/>
              </a:solidFill>
              <a:effectLst/>
              <a:latin typeface="HelveticaNeue Regular"/>
            </a:endParaRPr>
          </a:p>
          <a:p>
            <a:pPr marL="285750" indent="-285750" algn="l">
              <a:buFont typeface="Arial" panose="020B0604020202020204" pitchFamily="34" charset="0"/>
              <a:buChar char="•"/>
            </a:pPr>
            <a:endParaRPr lang="en-GB" sz="1200" dirty="0">
              <a:solidFill>
                <a:srgbClr val="374151"/>
              </a:solidFill>
              <a:latin typeface="Söhne"/>
            </a:endParaRPr>
          </a:p>
          <a:p>
            <a:pPr marL="285750" indent="-285750" algn="l">
              <a:buFont typeface="Arial" panose="020B0604020202020204" pitchFamily="34" charset="0"/>
              <a:buChar char="•"/>
            </a:pPr>
            <a:r>
              <a:rPr lang="en-US" dirty="0">
                <a:solidFill>
                  <a:schemeClr val="tx1"/>
                </a:solidFill>
                <a:effectLst/>
                <a:latin typeface="+mj-lt"/>
                <a:ea typeface="Times New Roman" panose="02020603050405020304" pitchFamily="18" charset="0"/>
              </a:rPr>
              <a:t>S. Xie, R. </a:t>
            </a:r>
            <a:r>
              <a:rPr lang="en-US" dirty="0" err="1">
                <a:solidFill>
                  <a:schemeClr val="tx1"/>
                </a:solidFill>
                <a:effectLst/>
                <a:latin typeface="+mj-lt"/>
                <a:ea typeface="Times New Roman" panose="02020603050405020304" pitchFamily="18" charset="0"/>
              </a:rPr>
              <a:t>Girshick</a:t>
            </a:r>
            <a:r>
              <a:rPr lang="en-US" dirty="0">
                <a:solidFill>
                  <a:schemeClr val="tx1"/>
                </a:solidFill>
                <a:effectLst/>
                <a:latin typeface="+mj-lt"/>
                <a:ea typeface="Times New Roman" panose="02020603050405020304" pitchFamily="18" charset="0"/>
              </a:rPr>
              <a:t>, P. </a:t>
            </a:r>
            <a:r>
              <a:rPr lang="en-US" dirty="0" err="1">
                <a:solidFill>
                  <a:schemeClr val="tx1"/>
                </a:solidFill>
                <a:effectLst/>
                <a:latin typeface="+mj-lt"/>
                <a:ea typeface="Times New Roman" panose="02020603050405020304" pitchFamily="18" charset="0"/>
              </a:rPr>
              <a:t>Dollár</a:t>
            </a:r>
            <a:r>
              <a:rPr lang="en-US" dirty="0">
                <a:solidFill>
                  <a:schemeClr val="tx1"/>
                </a:solidFill>
                <a:effectLst/>
                <a:latin typeface="+mj-lt"/>
                <a:ea typeface="Times New Roman" panose="02020603050405020304" pitchFamily="18" charset="0"/>
              </a:rPr>
              <a:t>, Z. Tu, K. He. Deep Reinforcement Learning-based Image Captioning with Embedding Reward. Computer Vision and Pattern Recognition, 2017. CVPR 2017.</a:t>
            </a:r>
            <a:endParaRPr lang="en-IN" dirty="0">
              <a:solidFill>
                <a:schemeClr val="tx1"/>
              </a:solidFill>
              <a:effectLst/>
              <a:latin typeface="+mj-lt"/>
              <a:ea typeface="Times New Roman" panose="02020603050405020304" pitchFamily="18" charset="0"/>
            </a:endParaRPr>
          </a:p>
          <a:p>
            <a:pPr marL="285750" indent="-285750" algn="l">
              <a:buFont typeface="Arial" panose="020B0604020202020204" pitchFamily="34" charset="0"/>
              <a:buChar char="•"/>
            </a:pPr>
            <a:endParaRPr lang="en-GB" b="0" i="0" dirty="0">
              <a:solidFill>
                <a:srgbClr val="333333"/>
              </a:solidFill>
              <a:effectLst/>
              <a:latin typeface="HelveticaNeue Regular"/>
            </a:endParaRPr>
          </a:p>
        </p:txBody>
      </p:sp>
    </p:spTree>
    <p:extLst>
      <p:ext uri="{BB962C8B-B14F-4D97-AF65-F5344CB8AC3E}">
        <p14:creationId xmlns:p14="http://schemas.microsoft.com/office/powerpoint/2010/main" val="190410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5EC1-A23E-1309-6EE1-DE9243370CA1}"/>
              </a:ext>
            </a:extLst>
          </p:cNvPr>
          <p:cNvSpPr>
            <a:spLocks noGrp="1"/>
          </p:cNvSpPr>
          <p:nvPr>
            <p:ph type="title"/>
          </p:nvPr>
        </p:nvSpPr>
        <p:spPr>
          <a:xfrm>
            <a:off x="585892" y="1384537"/>
            <a:ext cx="8229600" cy="857400"/>
          </a:xfrm>
        </p:spPr>
        <p:txBody>
          <a:bodyPr/>
          <a:lstStyle/>
          <a:p>
            <a:r>
              <a:rPr lang="en-IN" sz="4000" dirty="0">
                <a:latin typeface="+mj-lt"/>
              </a:rPr>
              <a:t>THANK YOU</a:t>
            </a:r>
          </a:p>
        </p:txBody>
      </p:sp>
      <p:sp>
        <p:nvSpPr>
          <p:cNvPr id="4" name="Date Placeholder 3">
            <a:extLst>
              <a:ext uri="{FF2B5EF4-FFF2-40B4-BE49-F238E27FC236}">
                <a16:creationId xmlns:a16="http://schemas.microsoft.com/office/drawing/2014/main" id="{F11AE64E-E245-00F0-E610-916D6EB38AB2}"/>
              </a:ext>
            </a:extLst>
          </p:cNvPr>
          <p:cNvSpPr>
            <a:spLocks noGrp="1"/>
          </p:cNvSpPr>
          <p:nvPr>
            <p:ph type="dt" idx="10"/>
          </p:nvPr>
        </p:nvSpPr>
        <p:spPr/>
        <p:txBody>
          <a:bodyPr/>
          <a:lstStyle/>
          <a:p>
            <a:fld id="{88724B06-0CE0-4117-B68D-D7D0179D43AA}" type="datetime1">
              <a:rPr lang="en-US" smtClean="0"/>
              <a:t>1/29/2024</a:t>
            </a:fld>
            <a:endParaRPr lang="en-US" dirty="0"/>
          </a:p>
        </p:txBody>
      </p:sp>
      <p:sp>
        <p:nvSpPr>
          <p:cNvPr id="5" name="Footer Placeholder 4">
            <a:extLst>
              <a:ext uri="{FF2B5EF4-FFF2-40B4-BE49-F238E27FC236}">
                <a16:creationId xmlns:a16="http://schemas.microsoft.com/office/drawing/2014/main" id="{8F2E2975-8F11-EDE2-298B-29E3B3FCF5FB}"/>
              </a:ext>
            </a:extLst>
          </p:cNvPr>
          <p:cNvSpPr>
            <a:spLocks noGrp="1"/>
          </p:cNvSpPr>
          <p:nvPr>
            <p:ph type="ftr" idx="11"/>
          </p:nvPr>
        </p:nvSpPr>
        <p:spPr/>
        <p:txBody>
          <a:bodyPr/>
          <a:lstStyle/>
          <a:p>
            <a:r>
              <a:rPr lang="en-GB"/>
              <a:t>Department of Computer Science and Engineering</a:t>
            </a:r>
          </a:p>
        </p:txBody>
      </p:sp>
      <p:sp>
        <p:nvSpPr>
          <p:cNvPr id="6" name="Slide Number Placeholder 5">
            <a:extLst>
              <a:ext uri="{FF2B5EF4-FFF2-40B4-BE49-F238E27FC236}">
                <a16:creationId xmlns:a16="http://schemas.microsoft.com/office/drawing/2014/main" id="{AE4BC8E9-5649-79C4-764D-F87F150C66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4184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41609"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891796" y="870820"/>
            <a:ext cx="7033004" cy="3539430"/>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chemeClr val="tx1"/>
                </a:solidFill>
                <a:effectLst/>
                <a:latin typeface="+mj-lt"/>
              </a:rPr>
              <a:t>Whenever an image appears in front of us, our brain can annotate or label it. But what about computers? How can a machine process and label an image with a highly relevant and accurate caption? It seemed quite impossible a few years back. </a:t>
            </a:r>
          </a:p>
          <a:p>
            <a:pPr marL="285750" indent="-285750">
              <a:buFont typeface="Arial" panose="020B0604020202020204" pitchFamily="34" charset="0"/>
              <a:buChar char="•"/>
            </a:pPr>
            <a:endParaRPr lang="en-GB" dirty="0">
              <a:solidFill>
                <a:schemeClr val="tx1"/>
              </a:solidFill>
              <a:latin typeface="Inter"/>
            </a:endParaRPr>
          </a:p>
          <a:p>
            <a:pPr marL="285750" indent="-285750">
              <a:buFont typeface="Arial" panose="020B0604020202020204" pitchFamily="34" charset="0"/>
              <a:buChar char="•"/>
            </a:pPr>
            <a:r>
              <a:rPr lang="en-GB" b="0" i="0" dirty="0">
                <a:solidFill>
                  <a:schemeClr val="tx1"/>
                </a:solidFill>
                <a:effectLst/>
                <a:latin typeface="+mn-lt"/>
              </a:rPr>
              <a:t>Still, with the enhancement of Computer Vision and Deep learning algorithms, the availability of relevant datasets, and AI models, it becomes easier to build a relevant caption generator for an image.</a:t>
            </a:r>
          </a:p>
          <a:p>
            <a:pPr marL="285750" indent="-285750">
              <a:buFont typeface="Arial" panose="020B0604020202020204" pitchFamily="34" charset="0"/>
              <a:buChar char="•"/>
            </a:pPr>
            <a:endParaRPr lang="en-GB" dirty="0">
              <a:solidFill>
                <a:schemeClr val="tx1"/>
              </a:solidFill>
              <a:latin typeface="+mn-lt"/>
            </a:endParaRPr>
          </a:p>
          <a:p>
            <a:pPr marL="285750" indent="-285750">
              <a:buFont typeface="Arial" panose="020B0604020202020204" pitchFamily="34" charset="0"/>
              <a:buChar char="•"/>
            </a:pPr>
            <a:r>
              <a:rPr lang="en-GB" dirty="0">
                <a:solidFill>
                  <a:schemeClr val="tx1"/>
                </a:solidFill>
                <a:latin typeface="+mj-lt"/>
              </a:rPr>
              <a:t>Image captioning is a challenging problem owing to the complexity in understanding the image content and diverse ways of describing it in natural language. </a:t>
            </a:r>
          </a:p>
          <a:p>
            <a:pPr marL="285750" indent="-285750">
              <a:buFont typeface="Arial" panose="020B0604020202020204" pitchFamily="34" charset="0"/>
              <a:buChar char="•"/>
            </a:pPr>
            <a:endParaRPr lang="en-GB" dirty="0">
              <a:solidFill>
                <a:schemeClr val="tx1"/>
              </a:solidFill>
              <a:latin typeface="+mj-lt"/>
            </a:endParaRPr>
          </a:p>
          <a:p>
            <a:pPr marL="285750" indent="-285750">
              <a:buFont typeface="Arial" panose="020B0604020202020204" pitchFamily="34" charset="0"/>
              <a:buChar char="•"/>
            </a:pPr>
            <a:r>
              <a:rPr lang="en-GB" dirty="0">
                <a:solidFill>
                  <a:schemeClr val="tx1"/>
                </a:solidFill>
                <a:latin typeface="+mj-lt"/>
              </a:rPr>
              <a:t>Recent advances in deep neural networks have substantially improved the performance of this task. </a:t>
            </a:r>
          </a:p>
          <a:p>
            <a:pPr marL="285750" indent="-285750">
              <a:buFont typeface="Arial" panose="020B0604020202020204" pitchFamily="34" charset="0"/>
              <a:buChar char="•"/>
            </a:pPr>
            <a:endParaRPr lang="en-GB" dirty="0">
              <a:solidFill>
                <a:schemeClr val="tx1"/>
              </a:solidFill>
              <a:latin typeface="+mn-lt"/>
            </a:endParaRPr>
          </a:p>
          <a:p>
            <a:pPr marL="285750" indent="-285750">
              <a:buFont typeface="Arial" panose="020B0604020202020204" pitchFamily="34" charset="0"/>
              <a:buChar char="•"/>
            </a:pPr>
            <a:r>
              <a:rPr lang="en-GB" b="0" i="0" dirty="0">
                <a:solidFill>
                  <a:schemeClr val="tx1"/>
                </a:solidFill>
                <a:effectLst/>
                <a:latin typeface="+mj-lt"/>
              </a:rPr>
              <a:t>Image caption generator is a process of recognizing the context of an image and annotating it with relevant captions using deep learning and computer vision.</a:t>
            </a:r>
            <a:endParaRPr lang="en-GB" dirty="0">
              <a:solidFill>
                <a:schemeClr val="tx1"/>
              </a:solidFill>
              <a:latin typeface="+mj-lt"/>
            </a:endParaRPr>
          </a:p>
        </p:txBody>
      </p:sp>
      <p:sp>
        <p:nvSpPr>
          <p:cNvPr id="3" name="Date Placeholder 2"/>
          <p:cNvSpPr>
            <a:spLocks noGrp="1"/>
          </p:cNvSpPr>
          <p:nvPr>
            <p:ph type="dt" idx="10"/>
          </p:nvPr>
        </p:nvSpPr>
        <p:spPr/>
        <p:txBody>
          <a:bodyPr/>
          <a:lstStyle/>
          <a:p>
            <a:fld id="{F620CD5F-D480-4ABD-96C4-EC455BA03E0A}" type="datetime1">
              <a:rPr lang="en-US" smtClean="0"/>
              <a:t>1/29/2024</a:t>
            </a:fld>
            <a:endParaRPr lang="en-US"/>
          </a:p>
        </p:txBody>
      </p:sp>
      <p:sp>
        <p:nvSpPr>
          <p:cNvPr id="4" name="Footer Placeholder 3"/>
          <p:cNvSpPr>
            <a:spLocks noGrp="1"/>
          </p:cNvSpPr>
          <p:nvPr>
            <p:ph type="ftr" idx="11"/>
          </p:nvPr>
        </p:nvSpPr>
        <p:spPr>
          <a:xfrm>
            <a:off x="3124200" y="4709956"/>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41609"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891796" y="870820"/>
            <a:ext cx="7033004" cy="3970318"/>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chemeClr val="tx1"/>
                </a:solidFill>
                <a:effectLst/>
                <a:latin typeface="+mj-lt"/>
              </a:rPr>
              <a:t>It includes labelling an image with English keywords with the help of datasets provided during model training.</a:t>
            </a:r>
            <a:endParaRPr lang="en-GB" dirty="0">
              <a:solidFill>
                <a:schemeClr val="tx1"/>
              </a:solidFill>
              <a:latin typeface="+mj-lt"/>
            </a:endParaRP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Most state-of-the-art approaches follow an encoder-decoder framework, which generates captions using prediction models. Some famous models include CNN-LSTM, Attention Mechanisms, </a:t>
            </a:r>
            <a:r>
              <a:rPr lang="en-GB" dirty="0" err="1">
                <a:latin typeface="+mj-lt"/>
              </a:rPr>
              <a:t>Xception</a:t>
            </a:r>
            <a:r>
              <a:rPr lang="en-GB" dirty="0">
                <a:latin typeface="+mj-lt"/>
              </a:rPr>
              <a:t> models.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However, in this paper, we introduce a novel decision-making framework for image captioning. We utilize a "policy network" and a "value network" to collaboratively generate captions.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The policy network serves as a local guidance by providing the confidence of predicting the next word according to the current state. </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Some famous datasets include Flickr_8k, Flickr_30k, Coco dataset which has images along with captions.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endParaRPr lang="en-GB" dirty="0">
              <a:latin typeface="+mj-lt"/>
            </a:endParaRPr>
          </a:p>
        </p:txBody>
      </p:sp>
      <p:sp>
        <p:nvSpPr>
          <p:cNvPr id="3" name="Date Placeholder 2"/>
          <p:cNvSpPr>
            <a:spLocks noGrp="1"/>
          </p:cNvSpPr>
          <p:nvPr>
            <p:ph type="dt" idx="10"/>
          </p:nvPr>
        </p:nvSpPr>
        <p:spPr/>
        <p:txBody>
          <a:bodyPr/>
          <a:lstStyle/>
          <a:p>
            <a:fld id="{F620CD5F-D480-4ABD-96C4-EC455BA03E0A}"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94572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33992" y="62575"/>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033283403"/>
              </p:ext>
            </p:extLst>
          </p:nvPr>
        </p:nvGraphicFramePr>
        <p:xfrm>
          <a:off x="1253122" y="1229448"/>
          <a:ext cx="6479169" cy="2169160"/>
        </p:xfrm>
        <a:graphic>
          <a:graphicData uri="http://schemas.openxmlformats.org/drawingml/2006/table">
            <a:tbl>
              <a:tblPr firstRow="1" bandRow="1">
                <a:tableStyleId>{1D3205E1-8B83-452B-8570-0B3C4014EAE2}</a:tableStyleId>
              </a:tblPr>
              <a:tblGrid>
                <a:gridCol w="1720427">
                  <a:extLst>
                    <a:ext uri="{9D8B030D-6E8A-4147-A177-3AD203B41FA5}">
                      <a16:colId xmlns:a16="http://schemas.microsoft.com/office/drawing/2014/main" val="20000"/>
                    </a:ext>
                  </a:extLst>
                </a:gridCol>
                <a:gridCol w="1549810">
                  <a:extLst>
                    <a:ext uri="{9D8B030D-6E8A-4147-A177-3AD203B41FA5}">
                      <a16:colId xmlns:a16="http://schemas.microsoft.com/office/drawing/2014/main" val="20001"/>
                    </a:ext>
                  </a:extLst>
                </a:gridCol>
                <a:gridCol w="1488948">
                  <a:extLst>
                    <a:ext uri="{9D8B030D-6E8A-4147-A177-3AD203B41FA5}">
                      <a16:colId xmlns:a16="http://schemas.microsoft.com/office/drawing/2014/main" val="20002"/>
                    </a:ext>
                  </a:extLst>
                </a:gridCol>
                <a:gridCol w="1719984">
                  <a:extLst>
                    <a:ext uri="{9D8B030D-6E8A-4147-A177-3AD203B41FA5}">
                      <a16:colId xmlns:a16="http://schemas.microsoft.com/office/drawing/2014/main" val="20003"/>
                    </a:ext>
                  </a:extLst>
                </a:gridCol>
              </a:tblGrid>
              <a:tr h="37084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r>
                        <a:rPr lang="en-US" dirty="0"/>
                        <a:t>1 Neha Kumar,</a:t>
                      </a:r>
                    </a:p>
                    <a:p>
                      <a:r>
                        <a:rPr lang="en-US" dirty="0"/>
                        <a:t>2 Rishabh Anand,</a:t>
                      </a:r>
                    </a:p>
                    <a:p>
                      <a:r>
                        <a:rPr lang="en-US" dirty="0"/>
                        <a:t>3 Samay M Shetty,</a:t>
                      </a:r>
                    </a:p>
                    <a:p>
                      <a:r>
                        <a:rPr lang="en-US" dirty="0"/>
                        <a:t>4 Shikhar Jaiswal</a:t>
                      </a:r>
                    </a:p>
                  </a:txBody>
                  <a:tcPr/>
                </a:tc>
                <a:tc>
                  <a:txBody>
                    <a:bodyPr/>
                    <a:lstStyle/>
                    <a:p>
                      <a:r>
                        <a:rPr lang="en-GB" dirty="0"/>
                        <a:t>Image Caption Generator Using CNN and LSTM</a:t>
                      </a:r>
                      <a:endParaRPr lang="en-US" dirty="0"/>
                    </a:p>
                  </a:txBody>
                  <a:tcPr/>
                </a:tc>
                <a:tc>
                  <a:txBody>
                    <a:bodyPr/>
                    <a:lstStyle/>
                    <a:p>
                      <a:r>
                        <a:rPr lang="en-US" dirty="0"/>
                        <a:t>More Reliable</a:t>
                      </a:r>
                    </a:p>
                    <a:p>
                      <a:r>
                        <a:rPr lang="en-US" dirty="0"/>
                        <a:t>More Efficient</a:t>
                      </a:r>
                    </a:p>
                  </a:txBody>
                  <a:tcPr/>
                </a:tc>
                <a:tc>
                  <a:txBody>
                    <a:bodyPr/>
                    <a:lstStyle/>
                    <a:p>
                      <a:r>
                        <a:rPr lang="en-IN" sz="1400" b="0" i="0" u="none" strike="noStrike" cap="none" dirty="0">
                          <a:solidFill>
                            <a:srgbClr val="000000"/>
                          </a:solidFill>
                          <a:effectLst/>
                          <a:latin typeface="Arial"/>
                          <a:ea typeface="Arial"/>
                          <a:cs typeface="Arial"/>
                          <a:sym typeface="Arial"/>
                        </a:rPr>
                        <a:t>Complex Implementation.</a:t>
                      </a:r>
                    </a:p>
                    <a:p>
                      <a:r>
                        <a:rPr lang="en-IN" sz="1400" b="0" i="0" u="none" strike="noStrike" cap="none" dirty="0">
                          <a:solidFill>
                            <a:srgbClr val="000000"/>
                          </a:solidFill>
                          <a:effectLst/>
                          <a:latin typeface="Arial"/>
                          <a:ea typeface="Arial"/>
                          <a:cs typeface="Arial"/>
                          <a:sym typeface="Arial"/>
                        </a:rPr>
                        <a:t>Less Accuracy</a:t>
                      </a:r>
                    </a:p>
                    <a:p>
                      <a:endParaRPr lang="en-IN" sz="1400" b="0" i="0" u="none" strike="noStrike" cap="none" dirty="0">
                        <a:solidFill>
                          <a:srgbClr val="000000"/>
                        </a:solidFill>
                        <a:effectLst/>
                        <a:latin typeface="Arial"/>
                        <a:ea typeface="Arial"/>
                        <a:cs typeface="Arial"/>
                        <a:sym typeface="Arial"/>
                      </a:endParaRPr>
                    </a:p>
                  </a:txBody>
                  <a:tcPr/>
                </a:tc>
                <a:extLst>
                  <a:ext uri="{0D108BD9-81ED-4DB2-BD59-A6C34878D82A}">
                    <a16:rowId xmlns:a16="http://schemas.microsoft.com/office/drawing/2014/main" val="10001"/>
                  </a:ext>
                </a:extLst>
              </a:tr>
              <a:tr h="370840">
                <a:tc>
                  <a:txBody>
                    <a:bodyPr/>
                    <a:lstStyle/>
                    <a:p>
                      <a:r>
                        <a:rPr lang="en-US" sz="1400" b="0" i="0" u="none" strike="noStrike" cap="none" dirty="0">
                          <a:solidFill>
                            <a:srgbClr val="000000"/>
                          </a:solidFill>
                          <a:effectLst/>
                          <a:latin typeface="Arial"/>
                          <a:ea typeface="Arial"/>
                          <a:cs typeface="Arial"/>
                          <a:sym typeface="Arial"/>
                        </a:rPr>
                        <a:t>1 Vaishnavi Agrawal; </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a:t>
                      </a:r>
                      <a:r>
                        <a:rPr lang="en-US" sz="1400" b="0" i="0" u="none" strike="noStrike" cap="none" dirty="0" err="1">
                          <a:solidFill>
                            <a:srgbClr val="000000"/>
                          </a:solidFill>
                          <a:effectLst/>
                          <a:latin typeface="Arial"/>
                          <a:ea typeface="Arial"/>
                          <a:cs typeface="Arial"/>
                          <a:sym typeface="Arial"/>
                        </a:rPr>
                        <a:t>Shariva</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Dhekane</a:t>
                      </a:r>
                      <a:endParaRPr lang="en-US" dirty="0"/>
                    </a:p>
                  </a:txBody>
                  <a:tcPr/>
                </a:tc>
                <a:tc>
                  <a:txBody>
                    <a:bodyPr/>
                    <a:lstStyle/>
                    <a:p>
                      <a:r>
                        <a:rPr lang="en-GB"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Image Caption Generation Using Attention Mechanism.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Generates next word based on individual features.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 expensive Architecture.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fld id="{3B03BF01-B5E8-4360-A806-8B6B637AC1A6}" type="datetime1">
              <a:rPr lang="en-US" smtClean="0"/>
              <a:t>1/29/2024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08110" y="356238"/>
            <a:ext cx="6117431" cy="627321"/>
          </a:xfrm>
        </p:spPr>
        <p:txBody>
          <a:bodyPr/>
          <a:lstStyle/>
          <a:p>
            <a:r>
              <a:rPr lang="en-US" sz="3600" dirty="0">
                <a:latin typeface="+mj-lt"/>
              </a:rPr>
              <a:t>Problem Statement</a:t>
            </a:r>
          </a:p>
        </p:txBody>
      </p:sp>
      <p:sp>
        <p:nvSpPr>
          <p:cNvPr id="5" name="TextBox 4"/>
          <p:cNvSpPr txBox="1"/>
          <p:nvPr/>
        </p:nvSpPr>
        <p:spPr>
          <a:xfrm>
            <a:off x="927947" y="3270984"/>
            <a:ext cx="7263949" cy="954107"/>
          </a:xfrm>
          <a:prstGeom prst="rect">
            <a:avLst/>
          </a:prstGeom>
          <a:noFill/>
        </p:spPr>
        <p:txBody>
          <a:bodyPr wrap="square" rtlCol="0">
            <a:spAutoFit/>
          </a:bodyPr>
          <a:lstStyle/>
          <a:p>
            <a:r>
              <a:rPr lang="en-GB" b="0" i="0" u="none" strike="noStrike" baseline="0" dirty="0">
                <a:latin typeface="+mj-lt"/>
              </a:rPr>
              <a:t>This Project proposes a novel approach to generate captions from objects or images using deep reinforcement learning. </a:t>
            </a:r>
            <a:r>
              <a:rPr lang="en-US" dirty="0">
                <a:effectLst/>
                <a:latin typeface="+mj-lt"/>
                <a:ea typeface="Times New Roman" panose="02020603050405020304" pitchFamily="18" charset="0"/>
              </a:rPr>
              <a:t>Our proposed solution utilizes the features of traditional models combined with deep reinforcement learning to achieve better results by achieving higher accuracy. </a:t>
            </a:r>
            <a:endParaRPr lang="en-US" dirty="0">
              <a:latin typeface="+mj-lt"/>
            </a:endParaRPr>
          </a:p>
        </p:txBody>
      </p:sp>
      <p:sp>
        <p:nvSpPr>
          <p:cNvPr id="13" name="Title 1"/>
          <p:cNvSpPr txBox="1">
            <a:spLocks/>
          </p:cNvSpPr>
          <p:nvPr/>
        </p:nvSpPr>
        <p:spPr>
          <a:xfrm>
            <a:off x="3420139" y="2714197"/>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mj-lt"/>
              </a:rPr>
              <a:t>Objective</a:t>
            </a:r>
          </a:p>
        </p:txBody>
      </p:sp>
      <p:sp>
        <p:nvSpPr>
          <p:cNvPr id="14" name="TextBox 13"/>
          <p:cNvSpPr txBox="1"/>
          <p:nvPr/>
        </p:nvSpPr>
        <p:spPr>
          <a:xfrm>
            <a:off x="927947" y="1053755"/>
            <a:ext cx="7477759" cy="1600438"/>
          </a:xfrm>
          <a:prstGeom prst="rect">
            <a:avLst/>
          </a:prstGeom>
          <a:noFill/>
        </p:spPr>
        <p:txBody>
          <a:bodyPr wrap="square" rtlCol="0">
            <a:spAutoFit/>
          </a:bodyPr>
          <a:lstStyle/>
          <a:p>
            <a:r>
              <a:rPr lang="en-US" dirty="0">
                <a:effectLst/>
                <a:latin typeface="+mj-lt"/>
                <a:ea typeface="Times New Roman" panose="02020603050405020304" pitchFamily="18" charset="0"/>
              </a:rPr>
              <a:t>The problem statement revolves around the need for image caption generation. For example - </a:t>
            </a:r>
            <a:r>
              <a:rPr lang="en-GB" dirty="0">
                <a:effectLst/>
                <a:latin typeface="+mj-lt"/>
                <a:ea typeface="Times New Roman" panose="02020603050405020304" pitchFamily="18" charset="0"/>
              </a:rPr>
              <a:t>Object detection in satellite imagery is a challenging task due to the small object size relative to the image size. Traditional approaches such as one-shot object detection and region based proposal methods struggle to achieve high detection accuracy and require significant computational resources. Using Models such as CNN and RNN are not efficient considering the accuracy and the detail to be captured.</a:t>
            </a:r>
            <a:endParaRPr lang="en-IN" dirty="0">
              <a:effectLst/>
              <a:latin typeface="+mj-lt"/>
              <a:ea typeface="Times New Roman" panose="02020603050405020304" pitchFamily="18" charset="0"/>
            </a:endParaRPr>
          </a:p>
          <a:p>
            <a:pPr algn="l"/>
            <a:endParaRPr lang="en-US" dirty="0">
              <a:latin typeface="+mj-lt"/>
            </a:endParaRPr>
          </a:p>
        </p:txBody>
      </p:sp>
      <p:sp>
        <p:nvSpPr>
          <p:cNvPr id="9" name="Date Placeholder 8"/>
          <p:cNvSpPr>
            <a:spLocks noGrp="1"/>
          </p:cNvSpPr>
          <p:nvPr>
            <p:ph type="dt" idx="10"/>
          </p:nvPr>
        </p:nvSpPr>
        <p:spPr/>
        <p:txBody>
          <a:bodyPr/>
          <a:lstStyle/>
          <a:p>
            <a:fld id="{5297DF38-E17C-442F-BE8C-FED5C6814C49}" type="datetime1">
              <a:rPr lang="en-US" smtClean="0"/>
              <a:t>1/29/2024</a:t>
            </a:fld>
            <a:endParaRPr lang="en-US"/>
          </a:p>
        </p:txBody>
      </p:sp>
      <p:sp>
        <p:nvSpPr>
          <p:cNvPr id="10" name="Footer Placeholder 9"/>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 name="Title 1"/>
          <p:cNvSpPr>
            <a:spLocks noGrp="1"/>
          </p:cNvSpPr>
          <p:nvPr>
            <p:ph type="title"/>
          </p:nvPr>
        </p:nvSpPr>
        <p:spPr>
          <a:xfrm>
            <a:off x="1524000" y="174695"/>
            <a:ext cx="6117431" cy="627321"/>
          </a:xfrm>
        </p:spPr>
        <p:txBody>
          <a:bodyPr/>
          <a:lstStyle/>
          <a:p>
            <a:r>
              <a:rPr lang="en-US" sz="3600" dirty="0">
                <a:latin typeface="Bookman Old Style" panose="02050604050505020204" pitchFamily="18" charset="0"/>
              </a:rPr>
              <a:t>Existing Method</a:t>
            </a:r>
          </a:p>
        </p:txBody>
      </p:sp>
      <p:sp>
        <p:nvSpPr>
          <p:cNvPr id="3" name="Date Placeholder 2"/>
          <p:cNvSpPr>
            <a:spLocks noGrp="1"/>
          </p:cNvSpPr>
          <p:nvPr>
            <p:ph type="dt" idx="10"/>
          </p:nvPr>
        </p:nvSpPr>
        <p:spPr/>
        <p:txBody>
          <a:bodyPr/>
          <a:lstStyle/>
          <a:p>
            <a:fld id="{781E040E-3D02-41F1-9853-69443FF82EAA}" type="datetime1">
              <a:rPr lang="en-US" smtClean="0"/>
              <a:t>1/29/2024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A2A6D4AB-6778-EC09-407F-A9F984B23E1A}"/>
              </a:ext>
            </a:extLst>
          </p:cNvPr>
          <p:cNvSpPr txBox="1"/>
          <p:nvPr/>
        </p:nvSpPr>
        <p:spPr>
          <a:xfrm>
            <a:off x="1686560" y="953945"/>
            <a:ext cx="6593840"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CNN-LSTM model, </a:t>
            </a:r>
            <a:r>
              <a:rPr kumimoji="0" lang="en-US" altLang="en-US" sz="1400" b="0" i="0" u="none" strike="noStrike" cap="none" normalizeH="0" baseline="0" dirty="0">
                <a:ln>
                  <a:noFill/>
                </a:ln>
                <a:solidFill>
                  <a:schemeClr val="tx1"/>
                </a:solidFill>
                <a:effectLst/>
                <a:latin typeface="+mj-lt"/>
              </a:rPr>
              <a:t>specifically designed for sequence prediction problems with spatial inputs, like images or videos. This architecture involves using Convolutional Neural Network (CNN) layers for feature extraction on input data combined with LSTMs to perform sequence prediction on the feature vectors.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j-lt"/>
              </a:rPr>
              <a:t>In short, CNN LSTMs are a class of models that are both spatially and temporally deep and sit at the boundary of Computer Vision and Natural Language Processing. These models have enormous potential and are being increasingly used for many sophisticated tasks such as text classification, video conversion, and so on. </a:t>
            </a:r>
            <a:endParaRPr kumimoji="0" lang="en-US" altLang="en-US" sz="500" b="0" i="0" u="none" strike="noStrike" cap="none" normalizeH="0" baseline="0" dirty="0">
              <a:ln>
                <a:noFill/>
              </a:ln>
              <a:solidFill>
                <a:schemeClr val="tx1"/>
              </a:solidFill>
              <a:effectLst/>
              <a:latin typeface="+mj-lt"/>
            </a:endParaRPr>
          </a:p>
        </p:txBody>
      </p:sp>
      <p:pic>
        <p:nvPicPr>
          <p:cNvPr id="9" name="Picture 2">
            <a:extLst>
              <a:ext uri="{FF2B5EF4-FFF2-40B4-BE49-F238E27FC236}">
                <a16:creationId xmlns:a16="http://schemas.microsoft.com/office/drawing/2014/main" id="{7372E70C-7843-AA6E-FC98-597722EBB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9" y="953945"/>
            <a:ext cx="738909" cy="23313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C64ECD3-40AA-090A-D4D8-0DF7B014EAF3}"/>
              </a:ext>
            </a:extLst>
          </p:cNvPr>
          <p:cNvSpPr txBox="1"/>
          <p:nvPr/>
        </p:nvSpPr>
        <p:spPr>
          <a:xfrm>
            <a:off x="1686560" y="3352643"/>
            <a:ext cx="4572000" cy="738664"/>
          </a:xfrm>
          <a:prstGeom prst="rect">
            <a:avLst/>
          </a:prstGeom>
          <a:noFill/>
        </p:spPr>
        <p:txBody>
          <a:bodyPr wrap="square">
            <a:spAutoFit/>
          </a:bodyPr>
          <a:lstStyle/>
          <a:p>
            <a:pPr algn="l"/>
            <a:r>
              <a:rPr lang="en-GB" dirty="0">
                <a:solidFill>
                  <a:schemeClr val="tx1"/>
                </a:solidFill>
                <a:latin typeface="+mj-lt"/>
              </a:rPr>
              <a:t>M</a:t>
            </a:r>
            <a:r>
              <a:rPr lang="en-GB" b="0" i="0" dirty="0">
                <a:solidFill>
                  <a:schemeClr val="tx1"/>
                </a:solidFill>
                <a:effectLst/>
                <a:latin typeface="+mj-lt"/>
              </a:rPr>
              <a:t>odels for captioning involve two main elements:</a:t>
            </a:r>
          </a:p>
          <a:p>
            <a:pPr algn="l">
              <a:buFont typeface="+mj-lt"/>
              <a:buAutoNum type="arabicPeriod"/>
            </a:pPr>
            <a:r>
              <a:rPr lang="en-GB" b="0" i="0" dirty="0">
                <a:solidFill>
                  <a:schemeClr val="tx1"/>
                </a:solidFill>
                <a:effectLst/>
                <a:latin typeface="+mj-lt"/>
              </a:rPr>
              <a:t>Feature Extraction.</a:t>
            </a:r>
          </a:p>
          <a:p>
            <a:pPr algn="l">
              <a:buFont typeface="+mj-lt"/>
              <a:buAutoNum type="arabicPeriod"/>
            </a:pPr>
            <a:r>
              <a:rPr lang="en-GB" b="0" i="0" dirty="0">
                <a:solidFill>
                  <a:schemeClr val="tx1"/>
                </a:solidFill>
                <a:effectLst/>
                <a:latin typeface="+mj-lt"/>
              </a:rPr>
              <a:t>Language Model.</a:t>
            </a: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2" name="Title 1"/>
          <p:cNvSpPr>
            <a:spLocks noGrp="1"/>
          </p:cNvSpPr>
          <p:nvPr>
            <p:ph type="title"/>
          </p:nvPr>
        </p:nvSpPr>
        <p:spPr>
          <a:xfrm>
            <a:off x="1429364" y="210710"/>
            <a:ext cx="6117431" cy="627321"/>
          </a:xfrm>
        </p:spPr>
        <p:txBody>
          <a:bodyPr/>
          <a:lstStyle/>
          <a:p>
            <a:r>
              <a:rPr lang="en-US" sz="3600" dirty="0">
                <a:latin typeface="+mj-lt"/>
              </a:rPr>
              <a:t>Proposed Method</a:t>
            </a:r>
          </a:p>
        </p:txBody>
      </p:sp>
      <p:sp>
        <p:nvSpPr>
          <p:cNvPr id="3" name="Date Placeholder 2"/>
          <p:cNvSpPr>
            <a:spLocks noGrp="1"/>
          </p:cNvSpPr>
          <p:nvPr>
            <p:ph type="dt" idx="10"/>
          </p:nvPr>
        </p:nvSpPr>
        <p:spPr/>
        <p:txBody>
          <a:bodyPr/>
          <a:lstStyle/>
          <a:p>
            <a:fld id="{4266A4D0-4DD9-430F-A6E3-F4EDC1D87623}"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8B12190F-AF8D-637C-2658-663904412393}"/>
              </a:ext>
            </a:extLst>
          </p:cNvPr>
          <p:cNvSpPr txBox="1"/>
          <p:nvPr/>
        </p:nvSpPr>
        <p:spPr>
          <a:xfrm>
            <a:off x="1361049" y="1018084"/>
            <a:ext cx="6455378" cy="2893100"/>
          </a:xfrm>
          <a:prstGeom prst="rect">
            <a:avLst/>
          </a:prstGeom>
          <a:noFill/>
        </p:spPr>
        <p:txBody>
          <a:bodyPr wrap="square">
            <a:spAutoFit/>
          </a:bodyPr>
          <a:lstStyle/>
          <a:p>
            <a:pPr marL="342900" indent="-342900" algn="l">
              <a:buFont typeface="Arial" panose="020B0604020202020204" pitchFamily="34" charset="0"/>
              <a:buChar char="•"/>
            </a:pPr>
            <a:r>
              <a:rPr lang="en-GB" sz="1300" dirty="0">
                <a:solidFill>
                  <a:schemeClr val="tx1"/>
                </a:solidFill>
              </a:rPr>
              <a:t>In this paper, we introduce a novel decision-making framework for image captioning. Instead of learning a sequential model to greedily look for the next correct word, we utilize a “policy network” and a “value network” to jointly determine the next best word at each time step. </a:t>
            </a:r>
          </a:p>
          <a:p>
            <a:pPr marL="342900" indent="-342900" algn="l">
              <a:buFont typeface="Arial" panose="020B0604020202020204" pitchFamily="34" charset="0"/>
              <a:buChar char="•"/>
            </a:pPr>
            <a:endParaRPr lang="en-GB" sz="1300" dirty="0">
              <a:solidFill>
                <a:schemeClr val="tx1"/>
              </a:solidFill>
            </a:endParaRPr>
          </a:p>
          <a:p>
            <a:pPr marL="342900" indent="-342900" algn="l">
              <a:buFont typeface="Arial" panose="020B0604020202020204" pitchFamily="34" charset="0"/>
              <a:buChar char="•"/>
            </a:pPr>
            <a:r>
              <a:rPr lang="en-GB" sz="1300" dirty="0">
                <a:solidFill>
                  <a:schemeClr val="tx1"/>
                </a:solidFill>
              </a:rPr>
              <a:t>The policy network, which provides the confidence of predicting the next word according to current state, serves as a local guidance. The value network, that evaluates the reward value of all possible extensions of the current state, serves as a global and lookahead guidance.</a:t>
            </a:r>
          </a:p>
          <a:p>
            <a:pPr marL="342900" indent="-342900" algn="l">
              <a:buFont typeface="Arial" panose="020B0604020202020204" pitchFamily="34" charset="0"/>
              <a:buChar char="•"/>
            </a:pPr>
            <a:endParaRPr lang="en-GB" sz="1300" dirty="0">
              <a:solidFill>
                <a:schemeClr val="tx1"/>
              </a:solidFill>
            </a:endParaRPr>
          </a:p>
          <a:p>
            <a:pPr marL="342900" indent="-342900" algn="l">
              <a:buFont typeface="Arial" panose="020B0604020202020204" pitchFamily="34" charset="0"/>
              <a:buChar char="•"/>
            </a:pPr>
            <a:r>
              <a:rPr lang="en-GB" sz="1300" dirty="0">
                <a:solidFill>
                  <a:schemeClr val="tx1"/>
                </a:solidFill>
              </a:rPr>
              <a:t>Such value network adjusts the goal of predicting the correct words towards the goal of generating captions that are similar to ground truth captions. Our framework is able to include the good words that are with low probability to be drawn by using the policy network alone.</a:t>
            </a:r>
            <a:endParaRPr lang="en-IN" sz="1300" dirty="0">
              <a:solidFill>
                <a:schemeClr val="tx1"/>
              </a:solidFill>
            </a:endParaRPr>
          </a:p>
        </p:txBody>
      </p:sp>
    </p:spTree>
    <p:extLst>
      <p:ext uri="{BB962C8B-B14F-4D97-AF65-F5344CB8AC3E}">
        <p14:creationId xmlns:p14="http://schemas.microsoft.com/office/powerpoint/2010/main" val="392227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 name="Title 1"/>
          <p:cNvSpPr>
            <a:spLocks noGrp="1"/>
          </p:cNvSpPr>
          <p:nvPr>
            <p:ph type="title"/>
          </p:nvPr>
        </p:nvSpPr>
        <p:spPr>
          <a:xfrm>
            <a:off x="1524000" y="249761"/>
            <a:ext cx="6117431" cy="627321"/>
          </a:xfrm>
        </p:spPr>
        <p:txBody>
          <a:bodyPr/>
          <a:lstStyle/>
          <a:p>
            <a:r>
              <a:rPr lang="en-US" sz="3600" dirty="0">
                <a:latin typeface="+mj-lt"/>
              </a:rPr>
              <a:t>Proposed Method</a:t>
            </a:r>
          </a:p>
        </p:txBody>
      </p:sp>
      <p:sp>
        <p:nvSpPr>
          <p:cNvPr id="3" name="Date Placeholder 2"/>
          <p:cNvSpPr>
            <a:spLocks noGrp="1"/>
          </p:cNvSpPr>
          <p:nvPr>
            <p:ph type="dt" idx="10"/>
          </p:nvPr>
        </p:nvSpPr>
        <p:spPr/>
        <p:txBody>
          <a:bodyPr/>
          <a:lstStyle/>
          <a:p>
            <a:fld id="{F9E1EEDF-4ACA-4B58-B650-28E1045C3710}"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030" name="Picture 6">
            <a:extLst>
              <a:ext uri="{FF2B5EF4-FFF2-40B4-BE49-F238E27FC236}">
                <a16:creationId xmlns:a16="http://schemas.microsoft.com/office/drawing/2014/main" id="{D0832AE2-FA9B-5317-222A-BF3744C48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9" y="1283101"/>
            <a:ext cx="4227935" cy="2672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2E9764-DFE7-4F1A-8C78-41C089469285}"/>
              </a:ext>
            </a:extLst>
          </p:cNvPr>
          <p:cNvSpPr txBox="1"/>
          <p:nvPr/>
        </p:nvSpPr>
        <p:spPr>
          <a:xfrm>
            <a:off x="4515113" y="1663809"/>
            <a:ext cx="4572000" cy="1815882"/>
          </a:xfrm>
          <a:prstGeom prst="rect">
            <a:avLst/>
          </a:prstGeom>
          <a:noFill/>
        </p:spPr>
        <p:txBody>
          <a:bodyPr wrap="square">
            <a:spAutoFit/>
          </a:bodyPr>
          <a:lstStyle/>
          <a:p>
            <a:r>
              <a:rPr lang="en-GB" dirty="0"/>
              <a:t>Illustration of the proposed decision-making framework. During our lookahead inference procedure, we utilize a “policy network” and a “value network” to collaboratively predict the word for each time step. The policy network provides an action prediction that locally predicts the next word according to current state. The value network provides a reward prediction that globally evaluates all possible extensions of the current state.</a:t>
            </a:r>
            <a:endParaRPr lang="en-IN" dirty="0"/>
          </a:p>
        </p:txBody>
      </p:sp>
    </p:spTree>
    <p:extLst>
      <p:ext uri="{BB962C8B-B14F-4D97-AF65-F5344CB8AC3E}">
        <p14:creationId xmlns:p14="http://schemas.microsoft.com/office/powerpoint/2010/main" val="250588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00932" y="170270"/>
            <a:ext cx="6117431" cy="627321"/>
          </a:xfrm>
        </p:spPr>
        <p:txBody>
          <a:bodyPr/>
          <a:lstStyle/>
          <a:p>
            <a:r>
              <a:rPr lang="en-US" sz="3600" dirty="0">
                <a:latin typeface="+mj-lt"/>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911768914"/>
              </p:ext>
            </p:extLst>
          </p:nvPr>
        </p:nvGraphicFramePr>
        <p:xfrm>
          <a:off x="1123308" y="1279490"/>
          <a:ext cx="6713439" cy="236220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2011300">
                  <a:extLst>
                    <a:ext uri="{9D8B030D-6E8A-4147-A177-3AD203B41FA5}">
                      <a16:colId xmlns:a16="http://schemas.microsoft.com/office/drawing/2014/main" val="20002"/>
                    </a:ext>
                  </a:extLst>
                </a:gridCol>
              </a:tblGrid>
              <a:tr h="370840">
                <a:tc>
                  <a:txBody>
                    <a:bodyPr/>
                    <a:lstStyle/>
                    <a:p>
                      <a:r>
                        <a:rPr lang="en-US" sz="1400" dirty="0" err="1"/>
                        <a:t>S.No</a:t>
                      </a:r>
                      <a:endParaRPr lang="en-US" sz="1400" dirty="0"/>
                    </a:p>
                  </a:txBody>
                  <a:tcPr/>
                </a:tc>
                <a:tc>
                  <a:txBody>
                    <a:bodyPr/>
                    <a:lstStyle/>
                    <a:p>
                      <a:r>
                        <a:rPr lang="en-US" sz="1400" dirty="0"/>
                        <a:t>Functionality</a:t>
                      </a:r>
                    </a:p>
                  </a:txBody>
                  <a:tcPr/>
                </a:tc>
                <a:tc>
                  <a:txBody>
                    <a:bodyPr/>
                    <a:lstStyle/>
                    <a:p>
                      <a:r>
                        <a:rPr lang="en-US" sz="1400" dirty="0"/>
                        <a:t>Status</a:t>
                      </a:r>
                    </a:p>
                    <a:p>
                      <a:r>
                        <a:rPr lang="en-US" sz="1400" dirty="0"/>
                        <a:t>(Completed /in-progress/Not</a:t>
                      </a:r>
                      <a:r>
                        <a:rPr lang="en-US" sz="1400" baseline="0" dirty="0"/>
                        <a:t> started)</a:t>
                      </a:r>
                      <a:endParaRPr lang="en-US" sz="1400" dirty="0"/>
                    </a:p>
                  </a:txBody>
                  <a:tcPr/>
                </a:tc>
                <a:extLst>
                  <a:ext uri="{0D108BD9-81ED-4DB2-BD59-A6C34878D82A}">
                    <a16:rowId xmlns:a16="http://schemas.microsoft.com/office/drawing/2014/main" val="10000"/>
                  </a:ext>
                </a:extLst>
              </a:tr>
              <a:tr h="370840">
                <a:tc>
                  <a:txBody>
                    <a:bodyPr/>
                    <a:lstStyle/>
                    <a:p>
                      <a:r>
                        <a:rPr lang="en-US" sz="1400" dirty="0"/>
                        <a:t>1)</a:t>
                      </a:r>
                    </a:p>
                  </a:txBody>
                  <a:tcPr/>
                </a:tc>
                <a:tc>
                  <a:txBody>
                    <a:bodyPr/>
                    <a:lstStyle/>
                    <a:p>
                      <a:r>
                        <a:rPr lang="en-US" sz="1400" dirty="0"/>
                        <a:t>Installation of software</a:t>
                      </a:r>
                    </a:p>
                  </a:txBody>
                  <a:tcPr/>
                </a:tc>
                <a:tc>
                  <a:txBody>
                    <a:bodyPr/>
                    <a:lstStyle/>
                    <a:p>
                      <a:r>
                        <a:rPr lang="en-US" sz="1400" dirty="0"/>
                        <a:t>Completed</a:t>
                      </a:r>
                    </a:p>
                  </a:txBody>
                  <a:tcPr/>
                </a:tc>
                <a:extLst>
                  <a:ext uri="{0D108BD9-81ED-4DB2-BD59-A6C34878D82A}">
                    <a16:rowId xmlns:a16="http://schemas.microsoft.com/office/drawing/2014/main" val="10001"/>
                  </a:ext>
                </a:extLst>
              </a:tr>
              <a:tr h="370840">
                <a:tc>
                  <a:txBody>
                    <a:bodyPr/>
                    <a:lstStyle/>
                    <a:p>
                      <a:r>
                        <a:rPr lang="en-US" sz="1400" dirty="0"/>
                        <a:t>2)</a:t>
                      </a:r>
                    </a:p>
                  </a:txBody>
                  <a:tcPr/>
                </a:tc>
                <a:tc>
                  <a:txBody>
                    <a:bodyPr/>
                    <a:lstStyle/>
                    <a:p>
                      <a:r>
                        <a:rPr lang="en-US" sz="1400" dirty="0"/>
                        <a:t>Extracting Features from Image</a:t>
                      </a:r>
                    </a:p>
                  </a:txBody>
                  <a:tcPr/>
                </a:tc>
                <a:tc>
                  <a:txBody>
                    <a:bodyPr/>
                    <a:lstStyle/>
                    <a:p>
                      <a:r>
                        <a:rPr lang="en-US" sz="1400" dirty="0"/>
                        <a:t>Completed</a:t>
                      </a:r>
                    </a:p>
                  </a:txBody>
                  <a:tcPr/>
                </a:tc>
                <a:extLst>
                  <a:ext uri="{0D108BD9-81ED-4DB2-BD59-A6C34878D82A}">
                    <a16:rowId xmlns:a16="http://schemas.microsoft.com/office/drawing/2014/main" val="10002"/>
                  </a:ext>
                </a:extLst>
              </a:tr>
              <a:tr h="370840">
                <a:tc>
                  <a:txBody>
                    <a:bodyPr/>
                    <a:lstStyle/>
                    <a:p>
                      <a:r>
                        <a:rPr lang="en-US" sz="1400" dirty="0"/>
                        <a:t>3)</a:t>
                      </a:r>
                    </a:p>
                  </a:txBody>
                  <a:tcPr/>
                </a:tc>
                <a:tc>
                  <a:txBody>
                    <a:bodyPr/>
                    <a:lstStyle/>
                    <a:p>
                      <a:r>
                        <a:rPr lang="en-US" sz="1400" dirty="0"/>
                        <a:t>Build CNN-RNN Model </a:t>
                      </a:r>
                    </a:p>
                  </a:txBody>
                  <a:tcPr/>
                </a:tc>
                <a:tc>
                  <a:txBody>
                    <a:bodyPr/>
                    <a:lstStyle/>
                    <a:p>
                      <a:r>
                        <a:rPr lang="en-US" sz="1400" dirty="0"/>
                        <a:t>Completed</a:t>
                      </a:r>
                    </a:p>
                  </a:txBody>
                  <a:tcPr/>
                </a:tc>
                <a:extLst>
                  <a:ext uri="{0D108BD9-81ED-4DB2-BD59-A6C34878D82A}">
                    <a16:rowId xmlns:a16="http://schemas.microsoft.com/office/drawing/2014/main" val="10003"/>
                  </a:ext>
                </a:extLst>
              </a:tr>
              <a:tr h="370840">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Generation of Captions by using deep reinforcement learning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Not Started</a:t>
                      </a:r>
                    </a:p>
                    <a:p>
                      <a:endParaRPr lang="en-US" sz="1400" dirty="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497E3F63-90E9-47BD-87A3-8D31E882AB3C}"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1114</Words>
  <Application>Microsoft Office PowerPoint</Application>
  <PresentationFormat>On-screen Show (16:9)</PresentationFormat>
  <Paragraphs>123</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Inter</vt:lpstr>
      <vt:lpstr>HelveticaNeue Regular</vt:lpstr>
      <vt:lpstr>Söhne</vt:lpstr>
      <vt:lpstr>Times New Roman</vt:lpstr>
      <vt:lpstr>Arial</vt:lpstr>
      <vt:lpstr>Trebuchet MS</vt:lpstr>
      <vt:lpstr>Calibri</vt:lpstr>
      <vt:lpstr>Bookman Old Style</vt:lpstr>
      <vt:lpstr>Noto Sans Symbols</vt:lpstr>
      <vt:lpstr>1_Office Theme</vt:lpstr>
      <vt:lpstr> Image Caption Generation using Deep Reinforcement Learning based on Cloud </vt:lpstr>
      <vt:lpstr>Introduction</vt:lpstr>
      <vt:lpstr>Introduction</vt:lpstr>
      <vt:lpstr>Literature </vt:lpstr>
      <vt:lpstr>Problem Statement</vt:lpstr>
      <vt:lpstr>Existing Method</vt:lpstr>
      <vt:lpstr>Proposed Method</vt:lpstr>
      <vt:lpstr>Proposed Method</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harsha vardhan</cp:lastModifiedBy>
  <cp:revision>14</cp:revision>
  <dcterms:modified xsi:type="dcterms:W3CDTF">2024-01-29T05:43:28Z</dcterms:modified>
</cp:coreProperties>
</file>