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22f7c6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22f7c6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8ef0d8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8ef0d8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8ef0d8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8ef0d8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8ef0d8f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8ef0d8f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8ef0d8f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8ef0d8f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3d1e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3d1e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1908.10430" TargetMode="External"/><Relationship Id="rId4" Type="http://schemas.openxmlformats.org/officeDocument/2006/relationships/hyperlink" Target="https://www.aclweb.org/anthology/P18-2050" TargetMode="External"/><Relationship Id="rId11" Type="http://schemas.openxmlformats.org/officeDocument/2006/relationships/hyperlink" Target="https://www.aclweb.org/anthology/N19-1209" TargetMode="External"/><Relationship Id="rId10" Type="http://schemas.openxmlformats.org/officeDocument/2006/relationships/hyperlink" Target="https://arxiv.org/abs/1908.10430" TargetMode="External"/><Relationship Id="rId12" Type="http://schemas.openxmlformats.org/officeDocument/2006/relationships/hyperlink" Target="https://pdfs.semanticscholar.org/477c/4f873379fd551182d05549f1c8e27d5c5bcf.pdf?_ga=2.200803373.208820810.1569578952-1050938993.1567174243" TargetMode="External"/><Relationship Id="rId9" Type="http://schemas.openxmlformats.org/officeDocument/2006/relationships/slide" Target="/ppt/slides/slide5.xml"/><Relationship Id="rId5" Type="http://schemas.openxmlformats.org/officeDocument/2006/relationships/hyperlink" Target="https://staff.science.uva.nl/c.monz/ltl/publications/mtsummit2017.pdf" TargetMode="External"/><Relationship Id="rId6" Type="http://schemas.openxmlformats.org/officeDocument/2006/relationships/hyperlink" Target="https://staff.science.uva.nl/c.monz/ltl/publications/mtsummit2017.pdf" TargetMode="External"/><Relationship Id="rId7" Type="http://schemas.openxmlformats.org/officeDocument/2006/relationships/hyperlink" Target="https://arxiv.org/abs/1909.08478" TargetMode="External"/><Relationship Id="rId8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600" y="2656600"/>
            <a:ext cx="1824900" cy="83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8761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85572" y="2089300"/>
            <a:ext cx="1646400" cy="83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600" y="4380638"/>
            <a:ext cx="1790400" cy="295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Wemb</a:t>
            </a:r>
            <a:endParaRPr sz="900"/>
          </a:p>
        </p:txBody>
      </p:sp>
      <p:sp>
        <p:nvSpPr>
          <p:cNvPr id="57" name="Google Shape;57;p13"/>
          <p:cNvSpPr/>
          <p:nvPr/>
        </p:nvSpPr>
        <p:spPr>
          <a:xfrm>
            <a:off x="1130450" y="3808250"/>
            <a:ext cx="148800" cy="1584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>
            <a:stCxn id="56" idx="0"/>
          </p:cNvCxnSpPr>
          <p:nvPr/>
        </p:nvCxnSpPr>
        <p:spPr>
          <a:xfrm rot="10800000">
            <a:off x="1202900" y="4012538"/>
            <a:ext cx="39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1201100" y="3530625"/>
            <a:ext cx="75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1979825" y="3776663"/>
            <a:ext cx="303900" cy="234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60" idx="1"/>
          </p:cNvCxnSpPr>
          <p:nvPr/>
        </p:nvCxnSpPr>
        <p:spPr>
          <a:xfrm rot="10800000">
            <a:off x="1370525" y="3888113"/>
            <a:ext cx="609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4" idx="3"/>
            <a:endCxn id="55" idx="1"/>
          </p:cNvCxnSpPr>
          <p:nvPr/>
        </p:nvCxnSpPr>
        <p:spPr>
          <a:xfrm flipH="1" rot="10800000">
            <a:off x="2136500" y="2504950"/>
            <a:ext cx="12492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6895400" y="2656600"/>
            <a:ext cx="183900" cy="831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softmax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64" name="Google Shape;64;p13"/>
          <p:cNvCxnSpPr>
            <a:stCxn id="55" idx="3"/>
            <a:endCxn id="63" idx="1"/>
          </p:cNvCxnSpPr>
          <p:nvPr/>
        </p:nvCxnSpPr>
        <p:spPr>
          <a:xfrm>
            <a:off x="5031972" y="2504950"/>
            <a:ext cx="18633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4" idx="3"/>
            <a:endCxn id="66" idx="1"/>
          </p:cNvCxnSpPr>
          <p:nvPr/>
        </p:nvCxnSpPr>
        <p:spPr>
          <a:xfrm flipH="1" rot="10800000">
            <a:off x="2136500" y="2105950"/>
            <a:ext cx="5568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4" idx="3"/>
            <a:endCxn id="68" idx="1"/>
          </p:cNvCxnSpPr>
          <p:nvPr/>
        </p:nvCxnSpPr>
        <p:spPr>
          <a:xfrm>
            <a:off x="2136500" y="3072250"/>
            <a:ext cx="566400" cy="9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>
            <a:hlinkClick r:id="rId3"/>
          </p:cNvPr>
          <p:cNvSpPr/>
          <p:nvPr/>
        </p:nvSpPr>
        <p:spPr>
          <a:xfrm>
            <a:off x="2693425" y="1528325"/>
            <a:ext cx="211200" cy="11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cross-domain</a:t>
            </a:r>
            <a:endParaRPr b="1" sz="700"/>
          </a:p>
        </p:txBody>
      </p:sp>
      <p:sp>
        <p:nvSpPr>
          <p:cNvPr id="68" name="Google Shape;68;p13"/>
          <p:cNvSpPr/>
          <p:nvPr/>
        </p:nvSpPr>
        <p:spPr>
          <a:xfrm>
            <a:off x="2702800" y="3476800"/>
            <a:ext cx="211200" cy="11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domain</a:t>
            </a:r>
            <a:endParaRPr b="1" sz="700"/>
          </a:p>
        </p:txBody>
      </p:sp>
      <p:cxnSp>
        <p:nvCxnSpPr>
          <p:cNvPr id="69" name="Google Shape;69;p13"/>
          <p:cNvCxnSpPr>
            <a:stCxn id="68" idx="3"/>
            <a:endCxn id="55" idx="1"/>
          </p:cNvCxnSpPr>
          <p:nvPr/>
        </p:nvCxnSpPr>
        <p:spPr>
          <a:xfrm flipH="1" rot="10800000">
            <a:off x="2914000" y="2504800"/>
            <a:ext cx="471600" cy="15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3403000" y="4410875"/>
            <a:ext cx="1611900" cy="295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Wemb</a:t>
            </a:r>
            <a:endParaRPr sz="1000"/>
          </a:p>
        </p:txBody>
      </p:sp>
      <p:sp>
        <p:nvSpPr>
          <p:cNvPr id="71" name="Google Shape;71;p13"/>
          <p:cNvSpPr/>
          <p:nvPr/>
        </p:nvSpPr>
        <p:spPr>
          <a:xfrm>
            <a:off x="4134416" y="4022137"/>
            <a:ext cx="148800" cy="1584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834713" y="3948650"/>
            <a:ext cx="303900" cy="234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3"/>
          <p:cNvCxnSpPr>
            <a:stCxn id="71" idx="0"/>
            <a:endCxn id="74" idx="2"/>
          </p:cNvCxnSpPr>
          <p:nvPr/>
        </p:nvCxnSpPr>
        <p:spPr>
          <a:xfrm rot="10800000">
            <a:off x="4208816" y="3791737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70" idx="0"/>
            <a:endCxn id="71" idx="4"/>
          </p:cNvCxnSpPr>
          <p:nvPr/>
        </p:nvCxnSpPr>
        <p:spPr>
          <a:xfrm rot="10800000">
            <a:off x="4208950" y="4180475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4317200" y="4066088"/>
            <a:ext cx="4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7575963" y="2328675"/>
            <a:ext cx="148800" cy="18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8" name="Google Shape;78;p13">
            <a:hlinkClick r:id="rId4"/>
          </p:cNvPr>
          <p:cNvSpPr/>
          <p:nvPr/>
        </p:nvSpPr>
        <p:spPr>
          <a:xfrm>
            <a:off x="5622300" y="3264100"/>
            <a:ext cx="148800" cy="598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800"/>
              <a:t>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9" name="Google Shape;79;p13"/>
          <p:cNvCxnSpPr>
            <a:stCxn id="78" idx="0"/>
            <a:endCxn id="80" idx="4"/>
          </p:cNvCxnSpPr>
          <p:nvPr/>
        </p:nvCxnSpPr>
        <p:spPr>
          <a:xfrm rot="10800000">
            <a:off x="5696700" y="2794600"/>
            <a:ext cx="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/>
          <p:nvPr/>
        </p:nvSpPr>
        <p:spPr>
          <a:xfrm>
            <a:off x="5622288" y="2636063"/>
            <a:ext cx="148800" cy="1584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descr="reversal gradient" id="81" name="Google Shape;81;p13"/>
          <p:cNvCxnSpPr/>
          <p:nvPr/>
        </p:nvCxnSpPr>
        <p:spPr>
          <a:xfrm flipH="1">
            <a:off x="2181863" y="1959750"/>
            <a:ext cx="466200" cy="75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/>
          <p:nvPr/>
        </p:nvSpPr>
        <p:spPr>
          <a:xfrm>
            <a:off x="3385750" y="3332425"/>
            <a:ext cx="1646400" cy="459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x(K)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>
            <a:hlinkClick r:id="rId5"/>
          </p:cNvPr>
          <p:cNvSpPr/>
          <p:nvPr/>
        </p:nvSpPr>
        <p:spPr>
          <a:xfrm>
            <a:off x="311600" y="247625"/>
            <a:ext cx="68442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(generic)</a:t>
            </a:r>
            <a:endParaRPr/>
          </a:p>
        </p:txBody>
      </p:sp>
      <p:cxnSp>
        <p:nvCxnSpPr>
          <p:cNvPr id="83" name="Google Shape;83;p13"/>
          <p:cNvCxnSpPr>
            <a:stCxn id="82" idx="3"/>
          </p:cNvCxnSpPr>
          <p:nvPr/>
        </p:nvCxnSpPr>
        <p:spPr>
          <a:xfrm>
            <a:off x="7155800" y="491225"/>
            <a:ext cx="10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3" idx="3"/>
            <a:endCxn id="85" idx="2"/>
          </p:cNvCxnSpPr>
          <p:nvPr/>
        </p:nvCxnSpPr>
        <p:spPr>
          <a:xfrm flipH="1" rot="10800000">
            <a:off x="7079300" y="638950"/>
            <a:ext cx="1365000" cy="24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/>
          <p:nvPr/>
        </p:nvSpPr>
        <p:spPr>
          <a:xfrm>
            <a:off x="8174925" y="343625"/>
            <a:ext cx="5388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</a:t>
            </a:r>
            <a:endParaRPr/>
          </a:p>
        </p:txBody>
      </p:sp>
      <p:cxnSp>
        <p:nvCxnSpPr>
          <p:cNvPr id="86" name="Google Shape;86;p13"/>
          <p:cNvCxnSpPr>
            <a:stCxn id="63" idx="3"/>
            <a:endCxn id="77" idx="1"/>
          </p:cNvCxnSpPr>
          <p:nvPr/>
        </p:nvCxnSpPr>
        <p:spPr>
          <a:xfrm>
            <a:off x="7079300" y="3072250"/>
            <a:ext cx="4968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74" idx="0"/>
            <a:endCxn id="55" idx="2"/>
          </p:cNvCxnSpPr>
          <p:nvPr/>
        </p:nvCxnSpPr>
        <p:spPr>
          <a:xfrm rot="10800000">
            <a:off x="4208650" y="2920525"/>
            <a:ext cx="3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/>
          <p:nvPr/>
        </p:nvSpPr>
        <p:spPr>
          <a:xfrm>
            <a:off x="4372700" y="3004859"/>
            <a:ext cx="696600" cy="158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perplexity</a:t>
            </a:r>
            <a:endParaRPr sz="700"/>
          </a:p>
        </p:txBody>
      </p:sp>
      <p:cxnSp>
        <p:nvCxnSpPr>
          <p:cNvPr id="89" name="Google Shape;89;p13"/>
          <p:cNvCxnSpPr>
            <a:stCxn id="74" idx="0"/>
            <a:endCxn id="88" idx="2"/>
          </p:cNvCxnSpPr>
          <p:nvPr/>
        </p:nvCxnSpPr>
        <p:spPr>
          <a:xfrm flipH="1" rot="10800000">
            <a:off x="4208950" y="3163225"/>
            <a:ext cx="5121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55" idx="3"/>
            <a:endCxn id="91" idx="1"/>
          </p:cNvCxnSpPr>
          <p:nvPr/>
        </p:nvCxnSpPr>
        <p:spPr>
          <a:xfrm flipH="1" rot="10800000">
            <a:off x="5031972" y="1619950"/>
            <a:ext cx="18498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>
            <a:hlinkClick r:id="rId6"/>
          </p:cNvPr>
          <p:cNvSpPr/>
          <p:nvPr/>
        </p:nvSpPr>
        <p:spPr>
          <a:xfrm>
            <a:off x="6881751" y="1204250"/>
            <a:ext cx="183900" cy="831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softmax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92" name="Google Shape;92;p13"/>
          <p:cNvCxnSpPr>
            <a:stCxn id="91" idx="3"/>
            <a:endCxn id="85" idx="2"/>
          </p:cNvCxnSpPr>
          <p:nvPr/>
        </p:nvCxnSpPr>
        <p:spPr>
          <a:xfrm flipH="1" rot="10800000">
            <a:off x="7065651" y="638900"/>
            <a:ext cx="13788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>
            <a:hlinkClick r:id="rId7"/>
          </p:cNvPr>
          <p:cNvSpPr/>
          <p:nvPr/>
        </p:nvSpPr>
        <p:spPr>
          <a:xfrm>
            <a:off x="229850" y="1815750"/>
            <a:ext cx="10824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 a</a:t>
            </a:r>
            <a:r>
              <a:rPr lang="en" sz="800"/>
              <a:t>dapter (i)</a:t>
            </a:r>
            <a:endParaRPr sz="800"/>
          </a:p>
        </p:txBody>
      </p:sp>
      <p:cxnSp>
        <p:nvCxnSpPr>
          <p:cNvPr id="94" name="Google Shape;94;p13"/>
          <p:cNvCxnSpPr/>
          <p:nvPr/>
        </p:nvCxnSpPr>
        <p:spPr>
          <a:xfrm flipH="1" rot="10800000">
            <a:off x="763350" y="2089350"/>
            <a:ext cx="75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54" idx="0"/>
            <a:endCxn id="96" idx="2"/>
          </p:cNvCxnSpPr>
          <p:nvPr/>
        </p:nvCxnSpPr>
        <p:spPr>
          <a:xfrm flipH="1" rot="5400000">
            <a:off x="616250" y="2048800"/>
            <a:ext cx="1140900" cy="74700"/>
          </a:xfrm>
          <a:prstGeom prst="curvedConnector4">
            <a:avLst>
              <a:gd fmla="val 46337" name="adj1"/>
              <a:gd fmla="val 4186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/>
          <p:nvPr/>
        </p:nvSpPr>
        <p:spPr>
          <a:xfrm flipH="1" rot="10800000">
            <a:off x="1149450" y="1432175"/>
            <a:ext cx="183900" cy="1671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3"/>
          <p:cNvCxnSpPr>
            <a:stCxn id="93" idx="0"/>
            <a:endCxn id="96" idx="0"/>
          </p:cNvCxnSpPr>
          <p:nvPr/>
        </p:nvCxnSpPr>
        <p:spPr>
          <a:xfrm flipH="1" rot="10800000">
            <a:off x="771050" y="1599150"/>
            <a:ext cx="470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96" idx="2"/>
            <a:endCxn id="54" idx="1"/>
          </p:cNvCxnSpPr>
          <p:nvPr/>
        </p:nvCxnSpPr>
        <p:spPr>
          <a:xfrm flipH="1">
            <a:off x="311550" y="1515725"/>
            <a:ext cx="837900" cy="1556400"/>
          </a:xfrm>
          <a:prstGeom prst="curvedConnector3">
            <a:avLst>
              <a:gd fmla="val 1284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3">
            <a:hlinkClick action="ppaction://hlinksldjump" r:id="rId8"/>
          </p:cNvPr>
          <p:cNvSpPr/>
          <p:nvPr/>
        </p:nvSpPr>
        <p:spPr>
          <a:xfrm>
            <a:off x="3385750" y="1482050"/>
            <a:ext cx="12126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 a</a:t>
            </a:r>
            <a:r>
              <a:rPr lang="en" sz="800"/>
              <a:t>dapter (i)</a:t>
            </a:r>
            <a:endParaRPr sz="800"/>
          </a:p>
        </p:txBody>
      </p:sp>
      <p:sp>
        <p:nvSpPr>
          <p:cNvPr id="100" name="Google Shape;100;p13"/>
          <p:cNvSpPr/>
          <p:nvPr/>
        </p:nvSpPr>
        <p:spPr>
          <a:xfrm flipH="1" rot="10800000">
            <a:off x="4099525" y="1144775"/>
            <a:ext cx="183900" cy="1671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3"/>
          <p:cNvCxnSpPr>
            <a:endCxn id="99" idx="2"/>
          </p:cNvCxnSpPr>
          <p:nvPr/>
        </p:nvCxnSpPr>
        <p:spPr>
          <a:xfrm flipH="1" rot="10800000">
            <a:off x="3988150" y="1757750"/>
            <a:ext cx="39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stCxn id="55" idx="0"/>
            <a:endCxn id="100" idx="6"/>
          </p:cNvCxnSpPr>
          <p:nvPr/>
        </p:nvCxnSpPr>
        <p:spPr>
          <a:xfrm rot="-5400000">
            <a:off x="3815622" y="1621450"/>
            <a:ext cx="861000" cy="74700"/>
          </a:xfrm>
          <a:prstGeom prst="curvedConnector4">
            <a:avLst>
              <a:gd fmla="val 45147" name="adj1"/>
              <a:gd fmla="val 418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100" idx="2"/>
            <a:endCxn id="55" idx="1"/>
          </p:cNvCxnSpPr>
          <p:nvPr/>
        </p:nvCxnSpPr>
        <p:spPr>
          <a:xfrm flipH="1">
            <a:off x="3385525" y="1228325"/>
            <a:ext cx="714000" cy="1276500"/>
          </a:xfrm>
          <a:prstGeom prst="curvedConnector3">
            <a:avLst>
              <a:gd fmla="val 1333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/>
          <p:nvPr/>
        </p:nvCxnSpPr>
        <p:spPr>
          <a:xfrm rot="10800000">
            <a:off x="4192600" y="1312000"/>
            <a:ext cx="126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/>
          <p:nvPr/>
        </p:nvCxnSpPr>
        <p:spPr>
          <a:xfrm flipH="1" rot="10800000">
            <a:off x="4253325" y="3072825"/>
            <a:ext cx="24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endCxn id="55" idx="1"/>
          </p:cNvCxnSpPr>
          <p:nvPr/>
        </p:nvCxnSpPr>
        <p:spPr>
          <a:xfrm>
            <a:off x="2923872" y="2120350"/>
            <a:ext cx="4617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/>
          <p:nvPr/>
        </p:nvSpPr>
        <p:spPr>
          <a:xfrm>
            <a:off x="332675" y="4715975"/>
            <a:ext cx="1790400" cy="11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DC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245600" y="4410875"/>
            <a:ext cx="66000" cy="384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3"/>
          <p:cNvCxnSpPr>
            <a:stCxn id="77" idx="3"/>
            <a:endCxn id="110" idx="1"/>
          </p:cNvCxnSpPr>
          <p:nvPr/>
        </p:nvCxnSpPr>
        <p:spPr>
          <a:xfrm flipH="1" rot="10800000">
            <a:off x="7724763" y="2821275"/>
            <a:ext cx="4515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3"/>
          <p:cNvSpPr/>
          <p:nvPr/>
        </p:nvSpPr>
        <p:spPr>
          <a:xfrm>
            <a:off x="8176300" y="2683325"/>
            <a:ext cx="5145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NLL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flipH="1" rot="10800000">
            <a:off x="1147500" y="1083500"/>
            <a:ext cx="183900" cy="1671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3"/>
          <p:cNvCxnSpPr>
            <a:stCxn id="54" idx="0"/>
            <a:endCxn id="111" idx="6"/>
          </p:cNvCxnSpPr>
          <p:nvPr/>
        </p:nvCxnSpPr>
        <p:spPr>
          <a:xfrm rot="-5400000">
            <a:off x="533000" y="1858150"/>
            <a:ext cx="1489500" cy="107400"/>
          </a:xfrm>
          <a:prstGeom prst="curvedConnector4">
            <a:avLst>
              <a:gd fmla="val 47197" name="adj1"/>
              <a:gd fmla="val 3216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endCxn id="54" idx="1"/>
          </p:cNvCxnSpPr>
          <p:nvPr/>
        </p:nvCxnSpPr>
        <p:spPr>
          <a:xfrm rot="5400000">
            <a:off x="-227350" y="1695400"/>
            <a:ext cx="1915800" cy="837900"/>
          </a:xfrm>
          <a:prstGeom prst="curvedConnector4">
            <a:avLst>
              <a:gd fmla="val 3787" name="adj1"/>
              <a:gd fmla="val 12841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3">
            <a:hlinkClick action="ppaction://hlinksldjump" r:id="rId9"/>
          </p:cNvPr>
          <p:cNvSpPr/>
          <p:nvPr/>
        </p:nvSpPr>
        <p:spPr>
          <a:xfrm>
            <a:off x="245600" y="825400"/>
            <a:ext cx="1391400" cy="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Domain emb	(i)</a:t>
            </a:r>
            <a:endParaRPr sz="800"/>
          </a:p>
        </p:txBody>
      </p:sp>
      <p:sp>
        <p:nvSpPr>
          <p:cNvPr id="115" name="Google Shape;115;p13"/>
          <p:cNvSpPr/>
          <p:nvPr/>
        </p:nvSpPr>
        <p:spPr>
          <a:xfrm>
            <a:off x="1876825" y="825400"/>
            <a:ext cx="1280700" cy="11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Task emb (i)</a:t>
            </a:r>
            <a:endParaRPr sz="800"/>
          </a:p>
        </p:txBody>
      </p:sp>
      <p:cxnSp>
        <p:nvCxnSpPr>
          <p:cNvPr id="116" name="Google Shape;116;p13"/>
          <p:cNvCxnSpPr>
            <a:stCxn id="114" idx="2"/>
            <a:endCxn id="111" idx="3"/>
          </p:cNvCxnSpPr>
          <p:nvPr/>
        </p:nvCxnSpPr>
        <p:spPr>
          <a:xfrm>
            <a:off x="941300" y="942100"/>
            <a:ext cx="2331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stCxn id="115" idx="2"/>
            <a:endCxn id="111" idx="5"/>
          </p:cNvCxnSpPr>
          <p:nvPr/>
        </p:nvCxnSpPr>
        <p:spPr>
          <a:xfrm flipH="1">
            <a:off x="1304575" y="942100"/>
            <a:ext cx="12126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3"/>
          <p:cNvSpPr/>
          <p:nvPr/>
        </p:nvSpPr>
        <p:spPr>
          <a:xfrm>
            <a:off x="3313750" y="831975"/>
            <a:ext cx="1391400" cy="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Domain emb	(i)</a:t>
            </a:r>
            <a:endParaRPr sz="800"/>
          </a:p>
        </p:txBody>
      </p:sp>
      <p:sp>
        <p:nvSpPr>
          <p:cNvPr id="119" name="Google Shape;119;p13">
            <a:hlinkClick r:id="rId10"/>
          </p:cNvPr>
          <p:cNvSpPr/>
          <p:nvPr/>
        </p:nvSpPr>
        <p:spPr>
          <a:xfrm>
            <a:off x="4934200" y="825400"/>
            <a:ext cx="1280700" cy="116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Task emb (i)</a:t>
            </a:r>
            <a:endParaRPr sz="800"/>
          </a:p>
        </p:txBody>
      </p:sp>
      <p:sp>
        <p:nvSpPr>
          <p:cNvPr id="120" name="Google Shape;120;p13"/>
          <p:cNvSpPr/>
          <p:nvPr/>
        </p:nvSpPr>
        <p:spPr>
          <a:xfrm flipH="1" rot="10800000">
            <a:off x="4705150" y="1024888"/>
            <a:ext cx="183900" cy="1671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3"/>
          <p:cNvCxnSpPr>
            <a:stCxn id="55" idx="0"/>
            <a:endCxn id="120" idx="6"/>
          </p:cNvCxnSpPr>
          <p:nvPr/>
        </p:nvCxnSpPr>
        <p:spPr>
          <a:xfrm rot="-5400000">
            <a:off x="4058472" y="1258600"/>
            <a:ext cx="981000" cy="680400"/>
          </a:xfrm>
          <a:prstGeom prst="curvedConnector4">
            <a:avLst>
              <a:gd fmla="val 45735" name="adj1"/>
              <a:gd fmla="val 13498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>
            <a:stCxn id="119" idx="2"/>
          </p:cNvCxnSpPr>
          <p:nvPr/>
        </p:nvCxnSpPr>
        <p:spPr>
          <a:xfrm flipH="1">
            <a:off x="4800850" y="942100"/>
            <a:ext cx="7737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stCxn id="118" idx="2"/>
            <a:endCxn id="120" idx="2"/>
          </p:cNvCxnSpPr>
          <p:nvPr/>
        </p:nvCxnSpPr>
        <p:spPr>
          <a:xfrm>
            <a:off x="4009450" y="948675"/>
            <a:ext cx="6957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120" idx="0"/>
            <a:endCxn id="55" idx="3"/>
          </p:cNvCxnSpPr>
          <p:nvPr/>
        </p:nvCxnSpPr>
        <p:spPr>
          <a:xfrm flipH="1" rot="-5400000">
            <a:off x="4258000" y="1731088"/>
            <a:ext cx="1313100" cy="234900"/>
          </a:xfrm>
          <a:prstGeom prst="curvedConnector4">
            <a:avLst>
              <a:gd fmla="val 34168" name="adj1"/>
              <a:gd fmla="val 2013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3">
            <a:hlinkClick r:id="rId11"/>
          </p:cNvPr>
          <p:cNvSpPr/>
          <p:nvPr/>
        </p:nvSpPr>
        <p:spPr>
          <a:xfrm>
            <a:off x="8221425" y="3727550"/>
            <a:ext cx="445800" cy="3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</a:t>
            </a:r>
            <a:r>
              <a:rPr lang="en"/>
              <a:t>g</a:t>
            </a:r>
            <a:endParaRPr/>
          </a:p>
        </p:txBody>
      </p:sp>
      <p:cxnSp>
        <p:nvCxnSpPr>
          <p:cNvPr id="126" name="Google Shape;126;p13"/>
          <p:cNvCxnSpPr>
            <a:endCxn id="110" idx="2"/>
          </p:cNvCxnSpPr>
          <p:nvPr/>
        </p:nvCxnSpPr>
        <p:spPr>
          <a:xfrm rot="10800000">
            <a:off x="8433550" y="2959025"/>
            <a:ext cx="10800" cy="7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3">
            <a:hlinkClick r:id="rId12"/>
          </p:cNvPr>
          <p:cNvSpPr/>
          <p:nvPr/>
        </p:nvSpPr>
        <p:spPr>
          <a:xfrm>
            <a:off x="4976775" y="1482050"/>
            <a:ext cx="1103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LHUC (i)</a:t>
            </a:r>
            <a:endParaRPr sz="800"/>
          </a:p>
        </p:txBody>
      </p:sp>
      <p:sp>
        <p:nvSpPr>
          <p:cNvPr id="128" name="Google Shape;128;p13"/>
          <p:cNvSpPr/>
          <p:nvPr/>
        </p:nvSpPr>
        <p:spPr>
          <a:xfrm>
            <a:off x="5418575" y="1126100"/>
            <a:ext cx="183900" cy="20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3"/>
          <p:cNvCxnSpPr>
            <a:stCxn id="55" idx="0"/>
            <a:endCxn id="128" idx="5"/>
          </p:cNvCxnSpPr>
          <p:nvPr/>
        </p:nvCxnSpPr>
        <p:spPr>
          <a:xfrm rot="-5400000">
            <a:off x="4496172" y="1009900"/>
            <a:ext cx="792000" cy="1366800"/>
          </a:xfrm>
          <a:prstGeom prst="curvedConnector3">
            <a:avLst>
              <a:gd fmla="val 481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3"/>
          <p:cNvCxnSpPr>
            <a:stCxn id="127" idx="0"/>
            <a:endCxn id="128" idx="6"/>
          </p:cNvCxnSpPr>
          <p:nvPr/>
        </p:nvCxnSpPr>
        <p:spPr>
          <a:xfrm rot="-5400000">
            <a:off x="5437425" y="1317050"/>
            <a:ext cx="255900" cy="74100"/>
          </a:xfrm>
          <a:prstGeom prst="curvedConnector4">
            <a:avLst>
              <a:gd fmla="val 30393" name="adj1"/>
              <a:gd fmla="val 42142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3"/>
          <p:cNvCxnSpPr>
            <a:stCxn id="128" idx="2"/>
            <a:endCxn id="55" idx="3"/>
          </p:cNvCxnSpPr>
          <p:nvPr/>
        </p:nvCxnSpPr>
        <p:spPr>
          <a:xfrm flipH="1">
            <a:off x="5031875" y="1226300"/>
            <a:ext cx="386700" cy="1278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3"/>
          <p:cNvSpPr/>
          <p:nvPr/>
        </p:nvSpPr>
        <p:spPr>
          <a:xfrm>
            <a:off x="1419813" y="1813638"/>
            <a:ext cx="1103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LHUC (i)</a:t>
            </a:r>
            <a:endParaRPr sz="800"/>
          </a:p>
        </p:txBody>
      </p:sp>
      <p:sp>
        <p:nvSpPr>
          <p:cNvPr id="133" name="Google Shape;133;p13"/>
          <p:cNvSpPr/>
          <p:nvPr/>
        </p:nvSpPr>
        <p:spPr>
          <a:xfrm>
            <a:off x="2039813" y="1433675"/>
            <a:ext cx="183900" cy="200400"/>
          </a:xfrm>
          <a:prstGeom prst="flowChartSummingJunc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3"/>
          <p:cNvCxnSpPr>
            <a:endCxn id="133" idx="6"/>
          </p:cNvCxnSpPr>
          <p:nvPr/>
        </p:nvCxnSpPr>
        <p:spPr>
          <a:xfrm rot="-5400000">
            <a:off x="1955063" y="1555025"/>
            <a:ext cx="289800" cy="247500"/>
          </a:xfrm>
          <a:prstGeom prst="curvedConnector4">
            <a:avLst>
              <a:gd fmla="val 32712" name="adj1"/>
              <a:gd fmla="val 1962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endCxn id="133" idx="4"/>
          </p:cNvCxnSpPr>
          <p:nvPr/>
        </p:nvCxnSpPr>
        <p:spPr>
          <a:xfrm rot="-5400000">
            <a:off x="1183913" y="1688225"/>
            <a:ext cx="1002000" cy="89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stCxn id="133" idx="2"/>
          </p:cNvCxnSpPr>
          <p:nvPr/>
        </p:nvCxnSpPr>
        <p:spPr>
          <a:xfrm flipH="1">
            <a:off x="1231613" y="1533875"/>
            <a:ext cx="808200" cy="111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	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In-domain data selection: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Moore &amp; Lewis score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Decay feature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Tf_idf.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Lexical Induction.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Back-translation.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tag.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		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Curriculum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Distributing sentence into shard according to its similarity score to interest domain.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with nearest shards first then further shards.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Meta-learning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Multi-objective optimization.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8120" l="17825" r="5768" t="25911"/>
          <a:stretch/>
        </p:blipFill>
        <p:spPr>
          <a:xfrm>
            <a:off x="729150" y="610125"/>
            <a:ext cx="7567075" cy="40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type="title"/>
          </p:nvPr>
        </p:nvSpPr>
        <p:spPr>
          <a:xfrm>
            <a:off x="460525" y="119675"/>
            <a:ext cx="47103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Residual Adapter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8275" y="112225"/>
            <a:ext cx="514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Domain, Task aware embedding</a:t>
            </a:r>
            <a:endParaRPr sz="24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3027" l="17617" r="20436" t="15592"/>
          <a:stretch/>
        </p:blipFill>
        <p:spPr>
          <a:xfrm>
            <a:off x="1175550" y="954025"/>
            <a:ext cx="5541826" cy="36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39900"/>
            <a:ext cx="8520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704500"/>
            <a:ext cx="85206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English - French</a:t>
            </a:r>
            <a:r>
              <a:rPr lang="en" sz="1400"/>
              <a:t>: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IT, Literature, Medical, News, Tourism, Europarl, DGT, UN, common crawl web, TED, Opensubtitle, Gnome, JRC, KDE4, OpenOffice, PHP, Ubuntu.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 domain: WMT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English - German: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EMEA, TED, IWSLT, JRC-Acquis(law?), WIPO (World International Property Organization), IT, Koran, Subtitles.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 domain: OpenSubtitles, WMT.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Chinese-English: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Task: BOLT, NIST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Webforum, news, Laws, Spoken, Thesis (UM-Corpus), and </a:t>
            </a:r>
            <a:r>
              <a:rPr lang="en" sz="1000"/>
              <a:t>News (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Linguistic Data Consortium), IWSLT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Outdomain: corpus of the task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Arabic-English: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Task: BOLT Phase 1 Dialectal-Arabic-to-English.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IWSLT TED Arabic-to-English;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 domain: United Nations, Newswire, Web , Newsgroup, Broadcast, Lexicons, Iraqi, Levantine.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Russian, Korean-English: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</a:t>
            </a:r>
            <a:r>
              <a:rPr lang="en" sz="1000"/>
              <a:t>WIPO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00"/>
              <a:t>Out domain: </a:t>
            </a:r>
            <a:r>
              <a:rPr lang="en" sz="1000"/>
              <a:t>Opensubtitles 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Czech-English: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domain: TED, law and EMEA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 domain: WMT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