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77" r:id="rId3"/>
    <p:sldId id="275" r:id="rId4"/>
    <p:sldId id="278" r:id="rId5"/>
    <p:sldId id="274" r:id="rId6"/>
    <p:sldId id="276" r:id="rId7"/>
    <p:sldId id="282" r:id="rId8"/>
    <p:sldId id="279" r:id="rId9"/>
    <p:sldId id="287" r:id="rId10"/>
    <p:sldId id="288" r:id="rId11"/>
    <p:sldId id="289" r:id="rId12"/>
    <p:sldId id="280" r:id="rId13"/>
    <p:sldId id="281" r:id="rId14"/>
    <p:sldId id="283" r:id="rId15"/>
    <p:sldId id="285" r:id="rId16"/>
    <p:sldId id="286" r:id="rId17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654" y="96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94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BDACDC-6E63-4272-B3AC-CCF5CA6029F9}" type="datetime1">
              <a:rPr lang="ru-RU" smtClean="0"/>
              <a:t>28.12.2018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C119DBA-4540-49B3-8FA9-6259387ECF9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B379994-B797-4915-BB7A-12D6CEBDCA03}" type="datetime1">
              <a:rPr lang="ru-RU" smtClean="0"/>
              <a:t>28.12.2018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3B36274-F2B9-4C45-BBB4-0EDF4CD651A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5023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3043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827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3005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4981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3375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8423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5251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2018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2798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0878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3B36274-F2B9-4C45-BBB4-0EDF4CD651A7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457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8206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1128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5399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376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 rtlCol="0">
            <a:noAutofit/>
          </a:bodyPr>
          <a:lstStyle>
            <a:lvl1pPr>
              <a:defRPr sz="72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E5867F-1BEE-45BE-A510-A55DB34E2FB8}" type="datetime1">
              <a:rPr lang="ru-RU" smtClean="0"/>
              <a:t>28.12.2018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686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067F8B-E265-4418-B371-1F3C0A7CE344}" type="datetime1">
              <a:rPr lang="ru-RU" smtClean="0"/>
              <a:t>28.12.2018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2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 hasCustomPrompt="1"/>
          </p:nvPr>
        </p:nvSpPr>
        <p:spPr>
          <a:xfrm>
            <a:off x="9752012" y="533400"/>
            <a:ext cx="1371600" cy="5592764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 dirty="0" smtClean="0"/>
              <a:t>Стиль образца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720DBE-67F1-4082-A16D-FDC8CC17915B}" type="datetime1">
              <a:rPr lang="ru-RU" smtClean="0"/>
              <a:t>28.12.2018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0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714131-40EE-49B3-AB23-6BC5323B97C7}" type="datetime1">
              <a:rPr lang="ru-RU" smtClean="0"/>
              <a:t>28.12.2018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94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22414" y="2514601"/>
            <a:ext cx="9144000" cy="2819400"/>
          </a:xfrm>
        </p:spPr>
        <p:txBody>
          <a:bodyPr rtlCol="0" anchor="b">
            <a:noAutofit/>
          </a:bodyPr>
          <a:lstStyle>
            <a:lvl1pPr algn="l" rtl="0">
              <a:defRPr sz="6600" b="0" i="0" cap="none" baseline="0"/>
            </a:lvl1pPr>
          </a:lstStyle>
          <a:p>
            <a:pPr rtl="0"/>
            <a:r>
              <a:rPr lang="ru-RU" dirty="0" smtClean="0"/>
              <a:t>Стиль образца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3EAE70-2065-4D4E-8042-3200E521E22B}" type="datetime1">
              <a:rPr lang="ru-RU" smtClean="0"/>
              <a:t>28.12.2018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69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CE2565-383C-4B51-A9DB-EB748B95088E}" type="datetime1">
              <a:rPr lang="ru-RU" smtClean="0"/>
              <a:t>28.12.2018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697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Дата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B1859A-DFAD-4DDD-B3DF-C016ADCB6F8B}" type="datetime1">
              <a:rPr lang="ru-RU" smtClean="0"/>
              <a:t>28.12.2018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123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dirty="0" smtClean="0"/>
              <a:t>Стиль образца заголовка</a:t>
            </a:r>
            <a:endParaRPr lang="ru-RU" dirty="0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2EB3DA-EB02-4BA7-B974-9668BD006AA8}" type="datetime1">
              <a:rPr lang="ru-RU" smtClean="0"/>
              <a:t>28.12.2018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57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0C4930-CEF0-4C68-8FF1-B3897C0D6A0F}" type="datetime1">
              <a:rPr lang="ru-RU" smtClean="0"/>
              <a:t>28.12.2018</a:t>
            </a:fld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201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Замещающий текст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Объект 3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8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772CCC-B7D1-4143-BEFC-8F13088BB21E}" type="datetime1">
              <a:rPr lang="ru-RU" smtClean="0"/>
              <a:t>28.12.2018</a:t>
            </a:fld>
            <a:endParaRPr lang="ru-RU" dirty="0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828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Замещающий текст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pic>
        <p:nvPicPr>
          <p:cNvPr id="9" name="Рисунок 4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458787"/>
            <a:ext cx="6626225" cy="5938837"/>
          </a:xfrm>
          <a:prstGeom prst="rect">
            <a:avLst/>
          </a:prstGeom>
          <a:noFill/>
          <a:ln>
            <a:noFill/>
          </a:ln>
          <a:effectLst>
            <a:outerShdw blurRad="292100" algn="ctr" rotWithShape="0">
              <a:prstClr val="black">
                <a:alpha val="3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6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Стиль образца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</a:p>
          <a:p>
            <a:pPr lvl="5" rtl="0"/>
            <a:r>
              <a:rPr lang="ru-RU" dirty="0" smtClean="0"/>
              <a:t>Шестой уровень</a:t>
            </a:r>
          </a:p>
          <a:p>
            <a:pPr lvl="6" rtl="0"/>
            <a:r>
              <a:rPr lang="ru-RU" dirty="0" smtClean="0"/>
              <a:t>Седьмой уровень</a:t>
            </a:r>
          </a:p>
          <a:p>
            <a:pPr lvl="7" rtl="0"/>
            <a:r>
              <a:rPr lang="ru-RU" dirty="0" smtClean="0"/>
              <a:t>Восьмой уровень</a:t>
            </a:r>
          </a:p>
          <a:p>
            <a:pPr lvl="8" rtl="0"/>
            <a:r>
              <a:rPr lang="ru-RU" dirty="0" smtClean="0"/>
              <a:t>Девятый уровень</a:t>
            </a:r>
            <a:endParaRPr lang="ru-RU" dirty="0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4" name="Дата 4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D21ED8C7-981C-4AFC-BDB2-0877D21410B7}" type="datetime1">
              <a:rPr lang="ru-RU" smtClean="0"/>
              <a:t>28.12.2018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5137D0E-4A4F-4307-8994-C1891D747D5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605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89956" y="2132856"/>
            <a:ext cx="8352928" cy="1849016"/>
          </a:xfrm>
        </p:spPr>
        <p:txBody>
          <a:bodyPr rtlCol="0"/>
          <a:lstStyle/>
          <a:p>
            <a:pPr algn="ctr"/>
            <a:r>
              <a:rPr lang="ru-RU" dirty="0" err="1" smtClean="0"/>
              <a:t>Irrational</a:t>
            </a:r>
            <a:r>
              <a:rPr lang="ru-RU" dirty="0" smtClean="0"/>
              <a:t> </a:t>
            </a:r>
            <a:r>
              <a:rPr lang="ru-RU" dirty="0" err="1"/>
              <a:t>Design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137D0E-4A4F-4307-8994-C1891D747D59}" type="slidenum">
              <a:rPr lang="ru-RU" smtClean="0"/>
              <a:t>10</a:t>
            </a:fld>
            <a:endParaRPr lang="ru-RU" dirty="0"/>
          </a:p>
        </p:txBody>
      </p:sp>
      <p:pic>
        <p:nvPicPr>
          <p:cNvPr id="5" name="Рисунок 4" descr="C:\Users\Acer\Downloads\Диаграмма прецедентов Пользователь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8" y="336391"/>
            <a:ext cx="11305256" cy="5972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246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137D0E-4A4F-4307-8994-C1891D747D59}" type="slidenum">
              <a:rPr lang="ru-RU" smtClean="0"/>
              <a:t>11</a:t>
            </a:fld>
            <a:endParaRPr lang="ru-RU" dirty="0"/>
          </a:p>
        </p:txBody>
      </p:sp>
      <p:pic>
        <p:nvPicPr>
          <p:cNvPr id="6" name="Рисунок 5" descr="C:\Users\Acer\Downloads\Диаграмма прецедентов Модератор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4" y="404664"/>
            <a:ext cx="10681483" cy="54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618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137D0E-4A4F-4307-8994-C1891D747D59}" type="slidenum">
              <a:rPr lang="ru-RU" smtClean="0"/>
              <a:t>12</a:t>
            </a:fld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25" y="328612"/>
            <a:ext cx="498157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1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C:\Users\Acer\Downloads\РПС Диаграмма состояний (2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214" y="1211900"/>
            <a:ext cx="8179709" cy="49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137D0E-4A4F-4307-8994-C1891D747D59}" type="slidenum">
              <a:rPr lang="ru-RU" smtClean="0"/>
              <a:t>13</a:t>
            </a:fld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522414" y="533400"/>
            <a:ext cx="9601200" cy="591344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Диаграмма состояний объекта «Пост»</a:t>
            </a:r>
          </a:p>
        </p:txBody>
      </p:sp>
    </p:spTree>
    <p:extLst>
      <p:ext uri="{BB962C8B-B14F-4D97-AF65-F5344CB8AC3E}">
        <p14:creationId xmlns:p14="http://schemas.microsoft.com/office/powerpoint/2010/main" val="195866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137D0E-4A4F-4307-8994-C1891D747D59}" type="slidenum">
              <a:rPr lang="ru-RU" smtClean="0"/>
              <a:t>14</a:t>
            </a:fld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522414" y="533400"/>
            <a:ext cx="9601200" cy="591344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Эскизы экранных </a:t>
            </a:r>
            <a:r>
              <a:rPr lang="ru-RU" dirty="0" smtClean="0"/>
              <a:t>форм</a:t>
            </a:r>
            <a:r>
              <a:rPr lang="en-US" dirty="0" smtClean="0"/>
              <a:t>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Авторизация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1446415"/>
            <a:ext cx="8808463" cy="498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2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137D0E-4A4F-4307-8994-C1891D747D59}" type="slidenum">
              <a:rPr lang="ru-RU" smtClean="0"/>
              <a:t>15</a:t>
            </a:fld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522414" y="533400"/>
            <a:ext cx="9601200" cy="591344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Эскизы экранных </a:t>
            </a:r>
            <a:r>
              <a:rPr lang="ru-RU" dirty="0" smtClean="0"/>
              <a:t>форм</a:t>
            </a:r>
            <a:r>
              <a:rPr lang="en-US" dirty="0" smtClean="0"/>
              <a:t>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/>
              <a:t>Главная страница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1396325"/>
            <a:ext cx="8952479" cy="507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7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137D0E-4A4F-4307-8994-C1891D747D59}" type="slidenum">
              <a:rPr lang="ru-RU" smtClean="0"/>
              <a:t>16</a:t>
            </a:fld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522414" y="533400"/>
            <a:ext cx="9601200" cy="591344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Эскизы экранных </a:t>
            </a:r>
            <a:r>
              <a:rPr lang="ru-RU" dirty="0" smtClean="0"/>
              <a:t>форм</a:t>
            </a:r>
            <a:r>
              <a:rPr lang="en-US" dirty="0" smtClean="0"/>
              <a:t>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Окно поста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1360763"/>
            <a:ext cx="8976679" cy="508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3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«</a:t>
            </a:r>
            <a:r>
              <a:rPr lang="ru-RU" dirty="0" err="1" smtClean="0"/>
              <a:t>Irrational</a:t>
            </a:r>
            <a:r>
              <a:rPr lang="ru-RU" dirty="0" smtClean="0"/>
              <a:t> </a:t>
            </a:r>
            <a:r>
              <a:rPr lang="ru-RU" dirty="0" err="1" smtClean="0"/>
              <a:t>Design</a:t>
            </a:r>
            <a:r>
              <a:rPr lang="ru-RU" dirty="0" smtClean="0"/>
              <a:t>»?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9876" y="2688523"/>
            <a:ext cx="10729192" cy="41910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800" dirty="0"/>
              <a:t>«</a:t>
            </a:r>
            <a:r>
              <a:rPr lang="ru-RU" sz="2800" dirty="0" err="1"/>
              <a:t>Irrational</a:t>
            </a:r>
            <a:r>
              <a:rPr lang="ru-RU" sz="2800" dirty="0"/>
              <a:t> </a:t>
            </a:r>
            <a:r>
              <a:rPr lang="ru-RU" sz="2800" dirty="0" err="1"/>
              <a:t>Design</a:t>
            </a:r>
            <a:r>
              <a:rPr lang="ru-RU" sz="2800" dirty="0"/>
              <a:t>» – это хостинг оригинальных изображений </a:t>
            </a:r>
            <a:r>
              <a:rPr lang="ru-RU" sz="2800" dirty="0" smtClean="0"/>
              <a:t>развлекательного характера, позволяющий </a:t>
            </a:r>
            <a:r>
              <a:rPr lang="ru-RU" sz="2800" dirty="0"/>
              <a:t>художникам публиковать свои работы.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800" dirty="0" smtClean="0"/>
              <a:t> </a:t>
            </a:r>
            <a:endParaRPr lang="en-US" sz="2800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137D0E-4A4F-4307-8994-C1891D747D5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05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smtClean="0"/>
              <a:t>Программная система улучшает следующее:</a:t>
            </a:r>
            <a:endParaRPr lang="ru-RU" dirty="0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1536974" y="2564904"/>
            <a:ext cx="9601200" cy="2736304"/>
          </a:xfrm>
        </p:spPr>
        <p:txBody>
          <a:bodyPr rtlCol="0">
            <a:noAutofit/>
          </a:bodyPr>
          <a:lstStyle/>
          <a:p>
            <a:pPr lvl="0"/>
            <a:r>
              <a:rPr lang="ru-RU" sz="2500" dirty="0"/>
              <a:t>О</a:t>
            </a:r>
            <a:r>
              <a:rPr lang="ru-RU" sz="2500" dirty="0" smtClean="0"/>
              <a:t>блегчает </a:t>
            </a:r>
            <a:r>
              <a:rPr lang="ru-RU" sz="2500" dirty="0"/>
              <a:t>распространение </a:t>
            </a:r>
            <a:r>
              <a:rPr lang="ru-RU" sz="2500" dirty="0" smtClean="0"/>
              <a:t>работ</a:t>
            </a:r>
            <a:endParaRPr lang="ru-RU" sz="2500" dirty="0"/>
          </a:p>
          <a:p>
            <a:pPr lvl="0"/>
            <a:r>
              <a:rPr lang="ru-RU" sz="2500" dirty="0" smtClean="0"/>
              <a:t>Помогает </a:t>
            </a:r>
            <a:r>
              <a:rPr lang="ru-RU" sz="2500" dirty="0"/>
              <a:t>улучшить свои навыки, посредством получения критики от </a:t>
            </a:r>
            <a:r>
              <a:rPr lang="ru-RU" sz="2500" dirty="0" smtClean="0"/>
              <a:t>пользователей</a:t>
            </a:r>
            <a:endParaRPr lang="ru-RU" sz="2500" dirty="0"/>
          </a:p>
          <a:p>
            <a:pPr lvl="0"/>
            <a:r>
              <a:rPr lang="ru-RU" sz="2500" dirty="0" smtClean="0"/>
              <a:t>Помогает </a:t>
            </a:r>
            <a:r>
              <a:rPr lang="ru-RU" sz="2500" dirty="0"/>
              <a:t>пользователям извлекать прибыль </a:t>
            </a:r>
            <a:r>
              <a:rPr lang="ru-RU" sz="2500" dirty="0" smtClean="0"/>
              <a:t>(система пожертвований)</a:t>
            </a:r>
            <a:endParaRPr lang="ru-RU" sz="2500" dirty="0"/>
          </a:p>
          <a:p>
            <a:pPr marL="0" indent="0" algn="ctr">
              <a:buNone/>
            </a:pPr>
            <a:endParaRPr lang="ru-RU" sz="25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137D0E-4A4F-4307-8994-C1891D747D5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770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smtClean="0"/>
              <a:t>Обзор используемых технологий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500" dirty="0" smtClean="0"/>
              <a:t>П</a:t>
            </a:r>
            <a:r>
              <a:rPr lang="ru-RU" sz="2500" dirty="0"/>
              <a:t>л</a:t>
            </a:r>
            <a:r>
              <a:rPr lang="ru-RU" sz="2500" dirty="0" smtClean="0"/>
              <a:t>атформа – </a:t>
            </a:r>
            <a:r>
              <a:rPr lang="en-US" sz="2500" dirty="0" smtClean="0"/>
              <a:t>WEB</a:t>
            </a:r>
          </a:p>
          <a:p>
            <a:r>
              <a:rPr lang="en-US" sz="2500" dirty="0"/>
              <a:t>Node</a:t>
            </a:r>
            <a:r>
              <a:rPr lang="ru-RU" sz="2500" dirty="0"/>
              <a:t>.</a:t>
            </a:r>
            <a:r>
              <a:rPr lang="en-US" sz="2500" dirty="0"/>
              <a:t>JS</a:t>
            </a:r>
            <a:r>
              <a:rPr lang="ru-RU" sz="2500" dirty="0"/>
              <a:t> </a:t>
            </a:r>
            <a:r>
              <a:rPr lang="ru-RU" sz="2500" dirty="0" smtClean="0"/>
              <a:t>– бизнес-логика </a:t>
            </a:r>
            <a:r>
              <a:rPr lang="ru-RU" sz="2500" dirty="0"/>
              <a:t>клиентской </a:t>
            </a:r>
            <a:r>
              <a:rPr lang="ru-RU" sz="2500" dirty="0" smtClean="0"/>
              <a:t>части</a:t>
            </a:r>
            <a:r>
              <a:rPr lang="ru-RU" sz="2500" dirty="0"/>
              <a:t>. </a:t>
            </a:r>
            <a:endParaRPr lang="en-US" sz="2500" dirty="0" smtClean="0"/>
          </a:p>
          <a:p>
            <a:r>
              <a:rPr lang="en-US" sz="2500" dirty="0" smtClean="0"/>
              <a:t>Frontend</a:t>
            </a:r>
            <a:r>
              <a:rPr lang="ru-RU" sz="2500" dirty="0" smtClean="0"/>
              <a:t> </a:t>
            </a:r>
            <a:r>
              <a:rPr lang="ru-RU" sz="2500" dirty="0"/>
              <a:t>клиентской части –</a:t>
            </a:r>
            <a:r>
              <a:rPr lang="en-US" sz="2500" dirty="0" smtClean="0"/>
              <a:t> HTML</a:t>
            </a:r>
            <a:r>
              <a:rPr lang="ru-RU" sz="2500" dirty="0"/>
              <a:t>, </a:t>
            </a:r>
            <a:r>
              <a:rPr lang="en-US" sz="2500" dirty="0" smtClean="0"/>
              <a:t>CSS</a:t>
            </a:r>
            <a:r>
              <a:rPr lang="ru-RU" sz="2500" dirty="0" smtClean="0"/>
              <a:t> </a:t>
            </a:r>
            <a:r>
              <a:rPr lang="ru-RU" sz="2500" dirty="0"/>
              <a:t>и </a:t>
            </a:r>
            <a:r>
              <a:rPr lang="en-US" sz="2500" dirty="0" smtClean="0"/>
              <a:t>JS</a:t>
            </a:r>
            <a:r>
              <a:rPr lang="ru-RU" sz="2500" dirty="0"/>
              <a:t>.</a:t>
            </a:r>
          </a:p>
          <a:p>
            <a:r>
              <a:rPr lang="en-US" sz="2500" dirty="0" smtClean="0"/>
              <a:t>Apache </a:t>
            </a:r>
            <a:r>
              <a:rPr lang="ru-RU" sz="2500" dirty="0"/>
              <a:t>– </a:t>
            </a:r>
            <a:r>
              <a:rPr lang="ru-RU" sz="2500" dirty="0" smtClean="0"/>
              <a:t>серверная часть </a:t>
            </a:r>
            <a:r>
              <a:rPr lang="ru-RU" sz="2500" dirty="0"/>
              <a:t>системы.</a:t>
            </a:r>
          </a:p>
          <a:p>
            <a:r>
              <a:rPr lang="ru-RU" sz="2500" dirty="0"/>
              <a:t>язык </a:t>
            </a:r>
            <a:r>
              <a:rPr lang="en-US" sz="2500" dirty="0"/>
              <a:t>Java </a:t>
            </a:r>
            <a:r>
              <a:rPr lang="ru-RU" sz="2500" dirty="0"/>
              <a:t>–</a:t>
            </a:r>
            <a:r>
              <a:rPr lang="ru-RU" sz="2500" dirty="0" smtClean="0"/>
              <a:t> </a:t>
            </a:r>
            <a:r>
              <a:rPr lang="ru-RU" sz="2500" dirty="0"/>
              <a:t>бизнес </a:t>
            </a:r>
            <a:r>
              <a:rPr lang="ru-RU" sz="2500" dirty="0" smtClean="0"/>
              <a:t>логика </a:t>
            </a:r>
            <a:r>
              <a:rPr lang="ru-RU" sz="2500" dirty="0"/>
              <a:t>серверной </a:t>
            </a:r>
            <a:r>
              <a:rPr lang="ru-RU" sz="2500" dirty="0" smtClean="0"/>
              <a:t>части</a:t>
            </a:r>
          </a:p>
          <a:p>
            <a:r>
              <a:rPr lang="en-US" sz="2500" dirty="0" smtClean="0"/>
              <a:t>NGINX</a:t>
            </a:r>
            <a:r>
              <a:rPr lang="ru-RU" sz="2500" dirty="0" smtClean="0"/>
              <a:t> – распределение нагрузки и перенаправления запросов к ресурсам.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137D0E-4A4F-4307-8994-C1891D747D5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92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9355" y="-210562"/>
            <a:ext cx="3276599" cy="1924050"/>
          </a:xfrm>
        </p:spPr>
        <p:txBody>
          <a:bodyPr rtlCol="0"/>
          <a:lstStyle/>
          <a:p>
            <a:pPr rtl="0"/>
            <a:r>
              <a:rPr lang="ru-RU" dirty="0" smtClean="0"/>
              <a:t>Обзор аналогов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269876" y="2380722"/>
            <a:ext cx="9601200" cy="3240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err="1" smtClean="0"/>
              <a:t>DeviantArt</a:t>
            </a:r>
            <a:endParaRPr lang="ru-RU" sz="2500" dirty="0" smtClean="0"/>
          </a:p>
          <a:p>
            <a:r>
              <a:rPr lang="en-US" sz="2500" dirty="0" smtClean="0"/>
              <a:t>Art Station</a:t>
            </a:r>
            <a:endParaRPr lang="ru-RU" sz="2500" dirty="0" smtClean="0"/>
          </a:p>
          <a:p>
            <a:r>
              <a:rPr lang="en-US" sz="2500" dirty="0" err="1" smtClean="0"/>
              <a:t>Pixiv</a:t>
            </a:r>
            <a:endParaRPr lang="ru-RU" sz="2500" dirty="0" smtClean="0"/>
          </a:p>
          <a:p>
            <a:r>
              <a:rPr lang="en-US" sz="2500" dirty="0" smtClean="0"/>
              <a:t>Pinterest</a:t>
            </a:r>
            <a:endParaRPr lang="ru-RU" sz="2500" dirty="0" smtClean="0"/>
          </a:p>
          <a:p>
            <a:r>
              <a:rPr lang="en-US" sz="2500" dirty="0" smtClean="0"/>
              <a:t>Tumblr</a:t>
            </a:r>
            <a:endParaRPr lang="ru-RU" sz="2500" dirty="0" smtClean="0"/>
          </a:p>
          <a:p>
            <a:r>
              <a:rPr lang="en-US" sz="2500" dirty="0" err="1" smtClean="0"/>
              <a:t>Patreon</a:t>
            </a:r>
            <a:endParaRPr lang="ru-RU" sz="2500" dirty="0" smtClean="0"/>
          </a:p>
          <a:p>
            <a:pPr marL="0" indent="0" algn="ctr">
              <a:buFont typeface="Arial" pitchFamily="34" charset="0"/>
              <a:buNone/>
            </a:pPr>
            <a:endParaRPr lang="ru-RU" sz="2500" dirty="0"/>
          </a:p>
        </p:txBody>
      </p:sp>
      <p:pic>
        <p:nvPicPr>
          <p:cNvPr id="6" name="Picture 4" descr="ÐÐ°ÑÑÐ¸Ð½ÐºÐ¸ Ð¿Ð¾ Ð·Ð°Ð¿ÑÐ¾ÑÑ Pinter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626" y="750305"/>
            <a:ext cx="1871502" cy="187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ÐÐ°ÑÑÐ¸Ð½ÐºÐ¸ Ð¿Ð¾ Ð·Ð°Ð¿ÑÐ¾ÑÑ deviantart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295" y="5492465"/>
            <a:ext cx="3089252" cy="77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ÐÐ°ÑÑÐ¸Ð½ÐºÐ¸ Ð¿Ð¾ Ð·Ð°Ð¿ÑÐ¾ÑÑ pixiv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618" y="5152280"/>
            <a:ext cx="2634847" cy="103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ÐÐ°ÑÑÐ¸Ð½ÐºÐ¸ Ð¿Ð¾ Ð·Ð°Ð¿ÑÐ¾ÑÑ artstatio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826" y="2867032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 descr="ÐÐ°ÑÑÐ¸Ð½ÐºÐ¸ Ð¿Ð¾ Ð·Ð°Ð¿ÑÐ¾ÑÑ tumbl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110" y="841086"/>
            <a:ext cx="1969865" cy="196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 descr="ÐÐ°ÑÑÐ¸Ð½ÐºÐ¸ Ð¿Ð¾ Ð·Ð°Ð¿ÑÐ¾ÑÑ Patreon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014" y="3505421"/>
            <a:ext cx="3741595" cy="85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137D0E-4A4F-4307-8994-C1891D747D59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30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725923"/>
              </p:ext>
            </p:extLst>
          </p:nvPr>
        </p:nvGraphicFramePr>
        <p:xfrm>
          <a:off x="0" y="1"/>
          <a:ext cx="12188825" cy="700946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472122">
                  <a:extLst>
                    <a:ext uri="{9D8B030D-6E8A-4147-A177-3AD203B41FA5}">
                      <a16:colId xmlns:a16="http://schemas.microsoft.com/office/drawing/2014/main" val="2582734876"/>
                    </a:ext>
                  </a:extLst>
                </a:gridCol>
                <a:gridCol w="1381930">
                  <a:extLst>
                    <a:ext uri="{9D8B030D-6E8A-4147-A177-3AD203B41FA5}">
                      <a16:colId xmlns:a16="http://schemas.microsoft.com/office/drawing/2014/main" val="367946425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449035560"/>
                    </a:ext>
                  </a:extLst>
                </a:gridCol>
                <a:gridCol w="1945253">
                  <a:extLst>
                    <a:ext uri="{9D8B030D-6E8A-4147-A177-3AD203B41FA5}">
                      <a16:colId xmlns:a16="http://schemas.microsoft.com/office/drawing/2014/main" val="822966950"/>
                    </a:ext>
                  </a:extLst>
                </a:gridCol>
                <a:gridCol w="1626568">
                  <a:extLst>
                    <a:ext uri="{9D8B030D-6E8A-4147-A177-3AD203B41FA5}">
                      <a16:colId xmlns:a16="http://schemas.microsoft.com/office/drawing/2014/main" val="981140961"/>
                    </a:ext>
                  </a:extLst>
                </a:gridCol>
                <a:gridCol w="1600131">
                  <a:extLst>
                    <a:ext uri="{9D8B030D-6E8A-4147-A177-3AD203B41FA5}">
                      <a16:colId xmlns:a16="http://schemas.microsoft.com/office/drawing/2014/main" val="3014440745"/>
                    </a:ext>
                  </a:extLst>
                </a:gridCol>
                <a:gridCol w="1270365">
                  <a:extLst>
                    <a:ext uri="{9D8B030D-6E8A-4147-A177-3AD203B41FA5}">
                      <a16:colId xmlns:a16="http://schemas.microsoft.com/office/drawing/2014/main" val="3483436808"/>
                    </a:ext>
                  </a:extLst>
                </a:gridCol>
                <a:gridCol w="1380288">
                  <a:extLst>
                    <a:ext uri="{9D8B030D-6E8A-4147-A177-3AD203B41FA5}">
                      <a16:colId xmlns:a16="http://schemas.microsoft.com/office/drawing/2014/main" val="1738904367"/>
                    </a:ext>
                  </a:extLst>
                </a:gridCol>
              </a:tblGrid>
              <a:tr h="10766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</a:rPr>
                        <a:t> Ресурс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</a:rPr>
                        <a:t>Массовая загрузка изображений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Локаль</a:t>
                      </a:r>
                      <a:endParaRPr lang="ru-RU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ность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Интеграция с другими сервисами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</a:rPr>
                        <a:t>Система </a:t>
                      </a:r>
                      <a:r>
                        <a:rPr lang="ru-RU" sz="1700" dirty="0" smtClean="0">
                          <a:effectLst/>
                        </a:rPr>
                        <a:t>пожертвований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Функция оценивания 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Система тегов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Цензура 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extLst>
                  <a:ext uri="{0D108BD9-81ED-4DB2-BD59-A6C34878D82A}">
                    <a16:rowId xmlns:a16="http://schemas.microsoft.com/office/drawing/2014/main" val="4139217832"/>
                  </a:ext>
                </a:extLst>
              </a:tr>
              <a:tr h="8045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DeviantArt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</a:rPr>
                        <a:t>Есть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</a:rPr>
                        <a:t>Европа, США, Канада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err="1">
                          <a:effectLst/>
                        </a:rPr>
                        <a:t>Facebook</a:t>
                      </a:r>
                      <a:r>
                        <a:rPr lang="ru-RU" sz="1700" dirty="0">
                          <a:effectLst/>
                        </a:rPr>
                        <a:t>, </a:t>
                      </a:r>
                      <a:r>
                        <a:rPr lang="ru-RU" sz="1700" dirty="0" err="1">
                          <a:effectLst/>
                        </a:rPr>
                        <a:t>Tumblr</a:t>
                      </a:r>
                      <a:r>
                        <a:rPr lang="ru-RU" sz="1700" dirty="0">
                          <a:effectLst/>
                        </a:rPr>
                        <a:t>, </a:t>
                      </a:r>
                      <a:r>
                        <a:rPr lang="ru-RU" sz="1700" dirty="0" err="1">
                          <a:effectLst/>
                        </a:rPr>
                        <a:t>Twitter</a:t>
                      </a:r>
                      <a:r>
                        <a:rPr lang="ru-RU" sz="1700" dirty="0">
                          <a:effectLst/>
                        </a:rPr>
                        <a:t>, </a:t>
                      </a:r>
                      <a:r>
                        <a:rPr lang="ru-RU" sz="1700" dirty="0" err="1">
                          <a:effectLst/>
                        </a:rPr>
                        <a:t>Pinterect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Нет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Просмотры, лайки, подписки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Есть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</a:rPr>
                        <a:t>Есть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extLst>
                  <a:ext uri="{0D108BD9-81ED-4DB2-BD59-A6C34878D82A}">
                    <a16:rowId xmlns:a16="http://schemas.microsoft.com/office/drawing/2014/main" val="2375251213"/>
                  </a:ext>
                </a:extLst>
              </a:tr>
              <a:tr h="10766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Art Station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Есть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Европа, США, Канада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err="1">
                          <a:effectLst/>
                        </a:rPr>
                        <a:t>Facebook</a:t>
                      </a:r>
                      <a:r>
                        <a:rPr lang="ru-RU" sz="1700" dirty="0">
                          <a:effectLst/>
                        </a:rPr>
                        <a:t>, </a:t>
                      </a:r>
                      <a:r>
                        <a:rPr lang="ru-RU" sz="1700" dirty="0" err="1">
                          <a:effectLst/>
                        </a:rPr>
                        <a:t>Twitter</a:t>
                      </a:r>
                      <a:r>
                        <a:rPr lang="ru-RU" sz="1700" dirty="0">
                          <a:effectLst/>
                        </a:rPr>
                        <a:t>, </a:t>
                      </a:r>
                      <a:r>
                        <a:rPr lang="ru-RU" sz="1700" dirty="0" err="1" smtClean="0">
                          <a:effectLst/>
                        </a:rPr>
                        <a:t>Pinterect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</a:rPr>
                        <a:t>Нет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Просмотры, лайки, подписки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Есть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</a:rPr>
                        <a:t>Есть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extLst>
                  <a:ext uri="{0D108BD9-81ED-4DB2-BD59-A6C34878D82A}">
                    <a16:rowId xmlns:a16="http://schemas.microsoft.com/office/drawing/2014/main" val="1849851908"/>
                  </a:ext>
                </a:extLst>
              </a:tr>
              <a:tr h="13486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Pixiv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Есть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Япония, Китай, Канада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Facebook, Twitter, Pawoo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</a:rPr>
                        <a:t>Нет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Просмотры, бальная оценка, букмарки, подписки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Есть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Нет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extLst>
                  <a:ext uri="{0D108BD9-81ED-4DB2-BD59-A6C34878D82A}">
                    <a16:rowId xmlns:a16="http://schemas.microsoft.com/office/drawing/2014/main" val="484108144"/>
                  </a:ext>
                </a:extLst>
              </a:tr>
              <a:tr h="8045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Pinterest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Нет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Европа, США, Канада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Whatsapp, Facebook, Twitter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Нет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err="1">
                          <a:effectLst/>
                        </a:rPr>
                        <a:t>Букмарки</a:t>
                      </a:r>
                      <a:r>
                        <a:rPr lang="ru-RU" sz="1700" dirty="0">
                          <a:effectLst/>
                        </a:rPr>
                        <a:t>, подписки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Есть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</a:rPr>
                        <a:t>Есть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extLst>
                  <a:ext uri="{0D108BD9-81ED-4DB2-BD59-A6C34878D82A}">
                    <a16:rowId xmlns:a16="http://schemas.microsoft.com/office/drawing/2014/main" val="3546978821"/>
                  </a:ext>
                </a:extLst>
              </a:tr>
              <a:tr h="8045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Tumblr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Нет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Европа, США, Канада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Facebook, Twitter, Reddit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Нет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</a:rPr>
                        <a:t>Лайки, подписки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</a:rPr>
                        <a:t>Есть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</a:rPr>
                        <a:t>Есть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extLst>
                  <a:ext uri="{0D108BD9-81ED-4DB2-BD59-A6C34878D82A}">
                    <a16:rowId xmlns:a16="http://schemas.microsoft.com/office/drawing/2014/main" val="3383681301"/>
                  </a:ext>
                </a:extLst>
              </a:tr>
              <a:tr h="9425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Patreon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Нет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Европа, США, Канада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Facebook, Tumblr, Twitter, </a:t>
                      </a:r>
                      <a:r>
                        <a:rPr lang="en-US" sz="1700" dirty="0" smtClean="0">
                          <a:effectLst/>
                        </a:rPr>
                        <a:t>Pinterest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Есть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Лайки, подписки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</a:rPr>
                        <a:t>Есть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</a:rPr>
                        <a:t>Есть 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502" marR="126502" marT="0" marB="0" anchor="ctr"/>
                </a:tc>
                <a:extLst>
                  <a:ext uri="{0D108BD9-81ED-4DB2-BD59-A6C34878D82A}">
                    <a16:rowId xmlns:a16="http://schemas.microsoft.com/office/drawing/2014/main" val="3663211053"/>
                  </a:ext>
                </a:extLst>
              </a:tr>
            </a:tbl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990956" y="6584951"/>
            <a:ext cx="990601" cy="273049"/>
          </a:xfrm>
        </p:spPr>
        <p:txBody>
          <a:bodyPr/>
          <a:lstStyle/>
          <a:p>
            <a:pPr rtl="0"/>
            <a:fld id="{E5137D0E-4A4F-4307-8994-C1891D747D59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965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smtClean="0"/>
              <a:t>Основные особенности </a:t>
            </a:r>
            <a:r>
              <a:rPr lang="ru-RU" dirty="0"/>
              <a:t>разрабатываемой ПС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522413" y="2492896"/>
            <a:ext cx="9601200" cy="4191000"/>
          </a:xfrm>
        </p:spPr>
        <p:txBody>
          <a:bodyPr/>
          <a:lstStyle/>
          <a:p>
            <a:r>
              <a:rPr lang="ru-RU" sz="2800" dirty="0" smtClean="0"/>
              <a:t>Ориентация на </a:t>
            </a:r>
            <a:r>
              <a:rPr lang="ru-RU" sz="2800" dirty="0"/>
              <a:t>пользователей, проживающих в странах </a:t>
            </a:r>
            <a:r>
              <a:rPr lang="ru-RU" sz="2800" dirty="0" smtClean="0"/>
              <a:t>СНГ</a:t>
            </a:r>
          </a:p>
          <a:p>
            <a:r>
              <a:rPr lang="ru-RU" sz="2800" dirty="0" smtClean="0"/>
              <a:t>Система пожертвований</a:t>
            </a:r>
          </a:p>
          <a:p>
            <a:r>
              <a:rPr lang="ru-RU" sz="2800" dirty="0" smtClean="0"/>
              <a:t>Интеграция </a:t>
            </a:r>
            <a:r>
              <a:rPr lang="ru-RU" sz="2800" dirty="0"/>
              <a:t>с </a:t>
            </a:r>
            <a:r>
              <a:rPr lang="ru-RU" sz="2800" dirty="0" smtClean="0"/>
              <a:t>популярными ресурсами (</a:t>
            </a:r>
            <a:r>
              <a:rPr lang="en-US" sz="2800" dirty="0" smtClean="0"/>
              <a:t>VK, Facebook</a:t>
            </a:r>
            <a:r>
              <a:rPr lang="en-US" sz="2800" dirty="0"/>
              <a:t>, </a:t>
            </a:r>
            <a:r>
              <a:rPr lang="en-US" sz="2800" dirty="0" smtClean="0"/>
              <a:t>Twitter</a:t>
            </a:r>
            <a:r>
              <a:rPr lang="ru-RU" sz="2800" dirty="0" smtClean="0"/>
              <a:t>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137D0E-4A4F-4307-8994-C1891D747D59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979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smtClean="0"/>
              <a:t>Пользователи системы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522414" y="2276872"/>
            <a:ext cx="9601200" cy="4191000"/>
          </a:xfrm>
        </p:spPr>
        <p:txBody>
          <a:bodyPr>
            <a:normAutofit/>
          </a:bodyPr>
          <a:lstStyle/>
          <a:p>
            <a:r>
              <a:rPr lang="ru-RU" sz="2800" dirty="0"/>
              <a:t>Гость (</a:t>
            </a:r>
            <a:r>
              <a:rPr lang="en-US" sz="2800" dirty="0"/>
              <a:t>guest</a:t>
            </a:r>
            <a:r>
              <a:rPr lang="ru-RU" sz="2800" dirty="0"/>
              <a:t>) </a:t>
            </a:r>
            <a:endParaRPr lang="ru-RU" sz="2800" dirty="0" smtClean="0"/>
          </a:p>
          <a:p>
            <a:r>
              <a:rPr lang="ru-RU" sz="2800" dirty="0" smtClean="0"/>
              <a:t>Пользователь (</a:t>
            </a:r>
            <a:r>
              <a:rPr lang="en-US" sz="2800" dirty="0" smtClean="0"/>
              <a:t>user</a:t>
            </a:r>
            <a:r>
              <a:rPr lang="ru-RU" sz="2800" dirty="0" smtClean="0"/>
              <a:t>) </a:t>
            </a:r>
          </a:p>
          <a:p>
            <a:r>
              <a:rPr lang="ru-RU" sz="2800" dirty="0" smtClean="0"/>
              <a:t>Модератор </a:t>
            </a:r>
            <a:r>
              <a:rPr lang="ru-RU" sz="2800" dirty="0"/>
              <a:t>(</a:t>
            </a:r>
            <a:r>
              <a:rPr lang="en-US" sz="2800" dirty="0"/>
              <a:t>moderator</a:t>
            </a:r>
            <a:r>
              <a:rPr lang="ru-RU" sz="2800" dirty="0"/>
              <a:t>)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137D0E-4A4F-4307-8994-C1891D747D59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68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137D0E-4A4F-4307-8994-C1891D747D59}" type="slidenum">
              <a:rPr lang="ru-RU" smtClean="0"/>
              <a:t>9</a:t>
            </a:fld>
            <a:endParaRPr lang="ru-RU" dirty="0"/>
          </a:p>
        </p:txBody>
      </p:sp>
      <p:pic>
        <p:nvPicPr>
          <p:cNvPr id="8" name="Рисунок 7" descr="C:\Users\Acer\Downloads\Диаграмма прецедентов Гость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04" y="692696"/>
            <a:ext cx="6736839" cy="48689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149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кварель_16x9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10793120_TF02886637_TF02886637.potx" id="{73ACD70C-3AB4-47AB-8335-319F4983FF55}" vid="{199FA249-678D-48C7-B7BC-DFDA8EECE67F}"/>
    </a:ext>
  </a:extLst>
</a:theme>
</file>

<file path=ppt/theme/theme2.xml><?xml version="1.0" encoding="utf-8"?>
<a:theme xmlns:a="http://schemas.openxmlformats.org/drawingml/2006/main" name="Тема Offic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TF02886637</Template>
  <TotalTime>189</TotalTime>
  <Words>340</Words>
  <Application>Microsoft Office PowerPoint</Application>
  <PresentationFormat>Произвольный</PresentationFormat>
  <Paragraphs>122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Palatino Linotype</vt:lpstr>
      <vt:lpstr>Times New Roman</vt:lpstr>
      <vt:lpstr>Акварель_16x9</vt:lpstr>
      <vt:lpstr>Irrational Design</vt:lpstr>
      <vt:lpstr>Что такое «Irrational Design»?</vt:lpstr>
      <vt:lpstr>Программная система улучшает следующее:</vt:lpstr>
      <vt:lpstr>Обзор используемых технологий</vt:lpstr>
      <vt:lpstr>Обзор аналогов</vt:lpstr>
      <vt:lpstr>Презентация PowerPoint</vt:lpstr>
      <vt:lpstr>Основные особенности разрабатываемой ПС</vt:lpstr>
      <vt:lpstr>Пользователи системы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Irrational Design</dc:title>
  <dc:creator>Acer</dc:creator>
  <cp:lastModifiedBy>Acer</cp:lastModifiedBy>
  <cp:revision>21</cp:revision>
  <dcterms:created xsi:type="dcterms:W3CDTF">2018-11-25T17:28:59Z</dcterms:created>
  <dcterms:modified xsi:type="dcterms:W3CDTF">2018-12-28T18:12:32Z</dcterms:modified>
</cp:coreProperties>
</file>