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93" r:id="rId5"/>
    <p:sldId id="294" r:id="rId6"/>
    <p:sldId id="258" r:id="rId7"/>
    <p:sldId id="296" r:id="rId8"/>
    <p:sldId id="297" r:id="rId9"/>
    <p:sldId id="298" r:id="rId10"/>
    <p:sldId id="276" r:id="rId11"/>
    <p:sldId id="272" r:id="rId12"/>
    <p:sldId id="287" r:id="rId13"/>
    <p:sldId id="277" r:id="rId14"/>
    <p:sldId id="279" r:id="rId15"/>
    <p:sldId id="280" r:id="rId16"/>
    <p:sldId id="281" r:id="rId17"/>
    <p:sldId id="282" r:id="rId18"/>
    <p:sldId id="283" r:id="rId19"/>
    <p:sldId id="284" r:id="rId20"/>
    <p:sldId id="260" r:id="rId21"/>
    <p:sldId id="278" r:id="rId22"/>
    <p:sldId id="286" r:id="rId23"/>
    <p:sldId id="290" r:id="rId24"/>
    <p:sldId id="261" r:id="rId25"/>
    <p:sldId id="29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6C5C5B-71CB-4A1B-88DB-1923FD8D0183}" type="doc">
      <dgm:prSet loTypeId="urn:microsoft.com/office/officeart/2011/layout/Circle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2F45D39-4997-4A2D-B538-FD18518381E8}">
      <dgm:prSet phldrT="[Text]"/>
      <dgm:spPr/>
      <dgm:t>
        <a:bodyPr/>
        <a:lstStyle/>
        <a:p>
          <a:r>
            <a:rPr lang="en-US" dirty="0"/>
            <a:t>COTS</a:t>
          </a:r>
        </a:p>
      </dgm:t>
    </dgm:pt>
    <dgm:pt modelId="{30CF7955-48FA-4863-A6FF-580F3ED208BB}" type="parTrans" cxnId="{474253B5-12A2-4A4A-9427-DC20366F392A}">
      <dgm:prSet/>
      <dgm:spPr/>
      <dgm:t>
        <a:bodyPr/>
        <a:lstStyle/>
        <a:p>
          <a:endParaRPr lang="en-US"/>
        </a:p>
      </dgm:t>
    </dgm:pt>
    <dgm:pt modelId="{6870D950-7AE9-45EE-B18F-155883380244}" type="sibTrans" cxnId="{474253B5-12A2-4A4A-9427-DC20366F392A}">
      <dgm:prSet/>
      <dgm:spPr/>
      <dgm:t>
        <a:bodyPr/>
        <a:lstStyle/>
        <a:p>
          <a:endParaRPr lang="en-US"/>
        </a:p>
      </dgm:t>
    </dgm:pt>
    <dgm:pt modelId="{3E5AD878-CBCD-48B1-951E-E15946AD7AB6}">
      <dgm:prSet phldrT="[Text]"/>
      <dgm:spPr/>
      <dgm:t>
        <a:bodyPr/>
        <a:lstStyle/>
        <a:p>
          <a:r>
            <a:rPr lang="en-US" dirty="0"/>
            <a:t>Geography Difference</a:t>
          </a:r>
        </a:p>
      </dgm:t>
    </dgm:pt>
    <dgm:pt modelId="{AF50DDFB-7BA4-41F7-B41D-4FEDB922E98A}" type="parTrans" cxnId="{728945F8-7930-4B0C-83EE-89E814D7021D}">
      <dgm:prSet/>
      <dgm:spPr/>
      <dgm:t>
        <a:bodyPr/>
        <a:lstStyle/>
        <a:p>
          <a:endParaRPr lang="en-US"/>
        </a:p>
      </dgm:t>
    </dgm:pt>
    <dgm:pt modelId="{FCE81374-EA90-4BEA-BDDA-D6D21E163F52}" type="sibTrans" cxnId="{728945F8-7930-4B0C-83EE-89E814D7021D}">
      <dgm:prSet/>
      <dgm:spPr/>
      <dgm:t>
        <a:bodyPr/>
        <a:lstStyle/>
        <a:p>
          <a:endParaRPr lang="en-US"/>
        </a:p>
      </dgm:t>
    </dgm:pt>
    <dgm:pt modelId="{D62ADCC7-8273-4BC2-B45F-7C6F37733316}">
      <dgm:prSet phldrT="[Text]"/>
      <dgm:spPr/>
      <dgm:t>
        <a:bodyPr/>
        <a:lstStyle/>
        <a:p>
          <a:r>
            <a:rPr lang="en-US" dirty="0"/>
            <a:t>Philosophy Shift</a:t>
          </a:r>
        </a:p>
      </dgm:t>
    </dgm:pt>
    <dgm:pt modelId="{E4E9989F-16E1-43F0-891C-F707647A7AC4}" type="parTrans" cxnId="{B996B63A-09DF-4C7F-860D-61D4012C339D}">
      <dgm:prSet/>
      <dgm:spPr/>
      <dgm:t>
        <a:bodyPr/>
        <a:lstStyle/>
        <a:p>
          <a:endParaRPr lang="en-US"/>
        </a:p>
      </dgm:t>
    </dgm:pt>
    <dgm:pt modelId="{3CD9A938-92C1-45F5-A7CE-85CFA2FF6A81}" type="sibTrans" cxnId="{B996B63A-09DF-4C7F-860D-61D4012C339D}">
      <dgm:prSet/>
      <dgm:spPr/>
      <dgm:t>
        <a:bodyPr/>
        <a:lstStyle/>
        <a:p>
          <a:endParaRPr lang="en-US"/>
        </a:p>
      </dgm:t>
    </dgm:pt>
    <dgm:pt modelId="{4B905192-BE51-410D-AF40-558A6C63E9DD}">
      <dgm:prSet phldrT="[Text]"/>
      <dgm:spPr/>
      <dgm:t>
        <a:bodyPr/>
        <a:lstStyle/>
        <a:p>
          <a:r>
            <a:rPr lang="en-US" dirty="0"/>
            <a:t>Mechanical Adjustments</a:t>
          </a:r>
        </a:p>
      </dgm:t>
    </dgm:pt>
    <dgm:pt modelId="{1B928A4E-F9FC-473F-9E81-0EF58D114F54}" type="parTrans" cxnId="{3ABEB2E5-4F19-42C1-9880-FF5059E8BB8D}">
      <dgm:prSet/>
      <dgm:spPr/>
      <dgm:t>
        <a:bodyPr/>
        <a:lstStyle/>
        <a:p>
          <a:endParaRPr lang="en-US"/>
        </a:p>
      </dgm:t>
    </dgm:pt>
    <dgm:pt modelId="{DB0BAF06-2E11-4AF0-848D-FB7C1AAA8B60}" type="sibTrans" cxnId="{3ABEB2E5-4F19-42C1-9880-FF5059E8BB8D}">
      <dgm:prSet/>
      <dgm:spPr/>
      <dgm:t>
        <a:bodyPr/>
        <a:lstStyle/>
        <a:p>
          <a:endParaRPr lang="en-US"/>
        </a:p>
      </dgm:t>
    </dgm:pt>
    <dgm:pt modelId="{6B68E4DF-08D2-4FCE-8897-AB00691E677E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F83625A3-4DEC-4016-A1E0-7C12FE61DD48}" type="parTrans" cxnId="{3D6F1A64-C87C-4ADA-B21C-65FA147779C0}">
      <dgm:prSet/>
      <dgm:spPr/>
      <dgm:t>
        <a:bodyPr/>
        <a:lstStyle/>
        <a:p>
          <a:endParaRPr lang="en-US"/>
        </a:p>
      </dgm:t>
    </dgm:pt>
    <dgm:pt modelId="{357F9525-719F-4B46-A0BE-24CD58308158}" type="sibTrans" cxnId="{3D6F1A64-C87C-4ADA-B21C-65FA147779C0}">
      <dgm:prSet/>
      <dgm:spPr/>
      <dgm:t>
        <a:bodyPr/>
        <a:lstStyle/>
        <a:p>
          <a:endParaRPr lang="en-US"/>
        </a:p>
      </dgm:t>
    </dgm:pt>
    <dgm:pt modelId="{EDBC206F-8BF9-454B-8464-631896B0757C}" type="pres">
      <dgm:prSet presAssocID="{9A6C5C5B-71CB-4A1B-88DB-1923FD8D0183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EB06589B-5911-4903-93B6-6F26ECC58C05}" type="pres">
      <dgm:prSet presAssocID="{D62ADCC7-8273-4BC2-B45F-7C6F37733316}" presName="Accent5" presStyleCnt="0"/>
      <dgm:spPr/>
    </dgm:pt>
    <dgm:pt modelId="{5D0A6C89-F463-4EBE-95DB-25DEE79B8DEC}" type="pres">
      <dgm:prSet presAssocID="{D62ADCC7-8273-4BC2-B45F-7C6F37733316}" presName="Accent" presStyleLbl="node1" presStyleIdx="0" presStyleCnt="5"/>
      <dgm:spPr/>
    </dgm:pt>
    <dgm:pt modelId="{40C14A78-2142-4DD5-80C6-8093D34D7E2C}" type="pres">
      <dgm:prSet presAssocID="{D62ADCC7-8273-4BC2-B45F-7C6F37733316}" presName="ParentBackground5" presStyleCnt="0"/>
      <dgm:spPr/>
    </dgm:pt>
    <dgm:pt modelId="{C05C4E05-1E97-4641-9729-D9E9CD5FAC89}" type="pres">
      <dgm:prSet presAssocID="{D62ADCC7-8273-4BC2-B45F-7C6F37733316}" presName="ParentBackground" presStyleLbl="fgAcc1" presStyleIdx="0" presStyleCnt="5"/>
      <dgm:spPr/>
    </dgm:pt>
    <dgm:pt modelId="{2C3A15F5-7A12-4F17-82C0-822983627E62}" type="pres">
      <dgm:prSet presAssocID="{D62ADCC7-8273-4BC2-B45F-7C6F37733316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355E18A-C238-44B3-8FCA-9A01C94AD5E5}" type="pres">
      <dgm:prSet presAssocID="{3E5AD878-CBCD-48B1-951E-E15946AD7AB6}" presName="Accent4" presStyleCnt="0"/>
      <dgm:spPr/>
    </dgm:pt>
    <dgm:pt modelId="{1DE9064B-95EA-4843-A56D-0B317BEF4C56}" type="pres">
      <dgm:prSet presAssocID="{3E5AD878-CBCD-48B1-951E-E15946AD7AB6}" presName="Accent" presStyleLbl="node1" presStyleIdx="1" presStyleCnt="5"/>
      <dgm:spPr/>
    </dgm:pt>
    <dgm:pt modelId="{5B349F55-6EDC-4E4E-9388-5D2D8A9203F3}" type="pres">
      <dgm:prSet presAssocID="{3E5AD878-CBCD-48B1-951E-E15946AD7AB6}" presName="ParentBackground4" presStyleCnt="0"/>
      <dgm:spPr/>
    </dgm:pt>
    <dgm:pt modelId="{49AE512F-99EE-447F-8FD4-A685B13A7161}" type="pres">
      <dgm:prSet presAssocID="{3E5AD878-CBCD-48B1-951E-E15946AD7AB6}" presName="ParentBackground" presStyleLbl="fgAcc1" presStyleIdx="1" presStyleCnt="5"/>
      <dgm:spPr/>
    </dgm:pt>
    <dgm:pt modelId="{A5FB2873-EAAC-4CBC-ABDE-ADEAB50F9875}" type="pres">
      <dgm:prSet presAssocID="{3E5AD878-CBCD-48B1-951E-E15946AD7AB6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2B69EB3-C291-48CE-8506-074AA664B288}" type="pres">
      <dgm:prSet presAssocID="{6B68E4DF-08D2-4FCE-8897-AB00691E677E}" presName="Accent3" presStyleCnt="0"/>
      <dgm:spPr/>
    </dgm:pt>
    <dgm:pt modelId="{AFC632A8-50B7-4904-9252-C9330D8EFA06}" type="pres">
      <dgm:prSet presAssocID="{6B68E4DF-08D2-4FCE-8897-AB00691E677E}" presName="Accent" presStyleLbl="node1" presStyleIdx="2" presStyleCnt="5"/>
      <dgm:spPr/>
    </dgm:pt>
    <dgm:pt modelId="{46596C55-6642-42D4-BB42-D40FBE588F3C}" type="pres">
      <dgm:prSet presAssocID="{6B68E4DF-08D2-4FCE-8897-AB00691E677E}" presName="ParentBackground3" presStyleCnt="0"/>
      <dgm:spPr/>
    </dgm:pt>
    <dgm:pt modelId="{A1C58400-229A-4B69-9AA3-3FEADCAEC56D}" type="pres">
      <dgm:prSet presAssocID="{6B68E4DF-08D2-4FCE-8897-AB00691E677E}" presName="ParentBackground" presStyleLbl="fgAcc1" presStyleIdx="2" presStyleCnt="5"/>
      <dgm:spPr/>
    </dgm:pt>
    <dgm:pt modelId="{5E78F3EB-5E3E-41AE-ABF2-E75F77D14AD9}" type="pres">
      <dgm:prSet presAssocID="{6B68E4DF-08D2-4FCE-8897-AB00691E677E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5946130-75C9-4F07-8797-281BCC2CFC89}" type="pres">
      <dgm:prSet presAssocID="{4B905192-BE51-410D-AF40-558A6C63E9DD}" presName="Accent2" presStyleCnt="0"/>
      <dgm:spPr/>
    </dgm:pt>
    <dgm:pt modelId="{AD7550A8-34FA-4A6B-ADC0-C3EEF20C8CE9}" type="pres">
      <dgm:prSet presAssocID="{4B905192-BE51-410D-AF40-558A6C63E9DD}" presName="Accent" presStyleLbl="node1" presStyleIdx="3" presStyleCnt="5"/>
      <dgm:spPr/>
    </dgm:pt>
    <dgm:pt modelId="{83EA1FFD-C395-4CB6-837B-BFC8D33F948E}" type="pres">
      <dgm:prSet presAssocID="{4B905192-BE51-410D-AF40-558A6C63E9DD}" presName="ParentBackground2" presStyleCnt="0"/>
      <dgm:spPr/>
    </dgm:pt>
    <dgm:pt modelId="{C51F0170-DEDE-45CC-81DC-9D7DB6F00831}" type="pres">
      <dgm:prSet presAssocID="{4B905192-BE51-410D-AF40-558A6C63E9DD}" presName="ParentBackground" presStyleLbl="fgAcc1" presStyleIdx="3" presStyleCnt="5"/>
      <dgm:spPr/>
    </dgm:pt>
    <dgm:pt modelId="{AC9515EC-D831-44DC-9AFB-EA198673ED39}" type="pres">
      <dgm:prSet presAssocID="{4B905192-BE51-410D-AF40-558A6C63E9D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2593E3B-FA2B-4347-A21B-EEE84B6509A8}" type="pres">
      <dgm:prSet presAssocID="{12F45D39-4997-4A2D-B538-FD18518381E8}" presName="Accent1" presStyleCnt="0"/>
      <dgm:spPr/>
    </dgm:pt>
    <dgm:pt modelId="{DACD5945-8493-490E-B586-78B7F3435CE8}" type="pres">
      <dgm:prSet presAssocID="{12F45D39-4997-4A2D-B538-FD18518381E8}" presName="Accent" presStyleLbl="node1" presStyleIdx="4" presStyleCnt="5"/>
      <dgm:spPr/>
    </dgm:pt>
    <dgm:pt modelId="{973245A2-364B-4994-B485-F07D812D9C83}" type="pres">
      <dgm:prSet presAssocID="{12F45D39-4997-4A2D-B538-FD18518381E8}" presName="ParentBackground1" presStyleCnt="0"/>
      <dgm:spPr/>
    </dgm:pt>
    <dgm:pt modelId="{5E1CA7E1-9CDB-4270-A214-0FD8F2CAA9B6}" type="pres">
      <dgm:prSet presAssocID="{12F45D39-4997-4A2D-B538-FD18518381E8}" presName="ParentBackground" presStyleLbl="fgAcc1" presStyleIdx="4" presStyleCnt="5"/>
      <dgm:spPr/>
    </dgm:pt>
    <dgm:pt modelId="{38A154A1-D46D-4532-8013-3C65F31ED79E}" type="pres">
      <dgm:prSet presAssocID="{12F45D39-4997-4A2D-B538-FD18518381E8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728945F8-7930-4B0C-83EE-89E814D7021D}" srcId="{9A6C5C5B-71CB-4A1B-88DB-1923FD8D0183}" destId="{3E5AD878-CBCD-48B1-951E-E15946AD7AB6}" srcOrd="3" destOrd="0" parTransId="{AF50DDFB-7BA4-41F7-B41D-4FEDB922E98A}" sibTransId="{FCE81374-EA90-4BEA-BDDA-D6D21E163F52}"/>
    <dgm:cxn modelId="{302720FD-F675-42DE-9FE9-9F00105B4FAA}" type="presOf" srcId="{4B905192-BE51-410D-AF40-558A6C63E9DD}" destId="{C51F0170-DEDE-45CC-81DC-9D7DB6F00831}" srcOrd="0" destOrd="0" presId="urn:microsoft.com/office/officeart/2011/layout/CircleProcess"/>
    <dgm:cxn modelId="{3D6F1A64-C87C-4ADA-B21C-65FA147779C0}" srcId="{9A6C5C5B-71CB-4A1B-88DB-1923FD8D0183}" destId="{6B68E4DF-08D2-4FCE-8897-AB00691E677E}" srcOrd="2" destOrd="0" parTransId="{F83625A3-4DEC-4016-A1E0-7C12FE61DD48}" sibTransId="{357F9525-719F-4B46-A0BE-24CD58308158}"/>
    <dgm:cxn modelId="{7E59A885-B969-4456-AD80-3861B1614D54}" type="presOf" srcId="{D62ADCC7-8273-4BC2-B45F-7C6F37733316}" destId="{C05C4E05-1E97-4641-9729-D9E9CD5FAC89}" srcOrd="0" destOrd="0" presId="urn:microsoft.com/office/officeart/2011/layout/CircleProcess"/>
    <dgm:cxn modelId="{F034BD78-FDA1-436F-A314-23593438A272}" type="presOf" srcId="{3E5AD878-CBCD-48B1-951E-E15946AD7AB6}" destId="{A5FB2873-EAAC-4CBC-ABDE-ADEAB50F9875}" srcOrd="1" destOrd="0" presId="urn:microsoft.com/office/officeart/2011/layout/CircleProcess"/>
    <dgm:cxn modelId="{B2696B43-DD97-4A29-BBDE-2C05ABF4900A}" type="presOf" srcId="{3E5AD878-CBCD-48B1-951E-E15946AD7AB6}" destId="{49AE512F-99EE-447F-8FD4-A685B13A7161}" srcOrd="0" destOrd="0" presId="urn:microsoft.com/office/officeart/2011/layout/CircleProcess"/>
    <dgm:cxn modelId="{61CC84C1-8D18-4979-A0F5-3893ADAB3146}" type="presOf" srcId="{4B905192-BE51-410D-AF40-558A6C63E9DD}" destId="{AC9515EC-D831-44DC-9AFB-EA198673ED39}" srcOrd="1" destOrd="0" presId="urn:microsoft.com/office/officeart/2011/layout/CircleProcess"/>
    <dgm:cxn modelId="{474253B5-12A2-4A4A-9427-DC20366F392A}" srcId="{9A6C5C5B-71CB-4A1B-88DB-1923FD8D0183}" destId="{12F45D39-4997-4A2D-B538-FD18518381E8}" srcOrd="0" destOrd="0" parTransId="{30CF7955-48FA-4863-A6FF-580F3ED208BB}" sibTransId="{6870D950-7AE9-45EE-B18F-155883380244}"/>
    <dgm:cxn modelId="{DE7893BC-CFC3-4551-BB60-1ECDC7733988}" type="presOf" srcId="{6B68E4DF-08D2-4FCE-8897-AB00691E677E}" destId="{A1C58400-229A-4B69-9AA3-3FEADCAEC56D}" srcOrd="0" destOrd="0" presId="urn:microsoft.com/office/officeart/2011/layout/CircleProcess"/>
    <dgm:cxn modelId="{B996B63A-09DF-4C7F-860D-61D4012C339D}" srcId="{9A6C5C5B-71CB-4A1B-88DB-1923FD8D0183}" destId="{D62ADCC7-8273-4BC2-B45F-7C6F37733316}" srcOrd="4" destOrd="0" parTransId="{E4E9989F-16E1-43F0-891C-F707647A7AC4}" sibTransId="{3CD9A938-92C1-45F5-A7CE-85CFA2FF6A81}"/>
    <dgm:cxn modelId="{6A40E8AD-AF0A-4B56-AE98-05A5A2680286}" type="presOf" srcId="{9A6C5C5B-71CB-4A1B-88DB-1923FD8D0183}" destId="{EDBC206F-8BF9-454B-8464-631896B0757C}" srcOrd="0" destOrd="0" presId="urn:microsoft.com/office/officeart/2011/layout/CircleProcess"/>
    <dgm:cxn modelId="{E1D86BB8-DF4F-478A-8C5D-C3BC45393F2F}" type="presOf" srcId="{12F45D39-4997-4A2D-B538-FD18518381E8}" destId="{5E1CA7E1-9CDB-4270-A214-0FD8F2CAA9B6}" srcOrd="0" destOrd="0" presId="urn:microsoft.com/office/officeart/2011/layout/CircleProcess"/>
    <dgm:cxn modelId="{C8586059-73EB-4007-B7A1-D3CA3669B89D}" type="presOf" srcId="{D62ADCC7-8273-4BC2-B45F-7C6F37733316}" destId="{2C3A15F5-7A12-4F17-82C0-822983627E62}" srcOrd="1" destOrd="0" presId="urn:microsoft.com/office/officeart/2011/layout/CircleProcess"/>
    <dgm:cxn modelId="{C87A663A-73CD-4B3F-B27D-9222F2B1097A}" type="presOf" srcId="{12F45D39-4997-4A2D-B538-FD18518381E8}" destId="{38A154A1-D46D-4532-8013-3C65F31ED79E}" srcOrd="1" destOrd="0" presId="urn:microsoft.com/office/officeart/2011/layout/CircleProcess"/>
    <dgm:cxn modelId="{3ABEB2E5-4F19-42C1-9880-FF5059E8BB8D}" srcId="{9A6C5C5B-71CB-4A1B-88DB-1923FD8D0183}" destId="{4B905192-BE51-410D-AF40-558A6C63E9DD}" srcOrd="1" destOrd="0" parTransId="{1B928A4E-F9FC-473F-9E81-0EF58D114F54}" sibTransId="{DB0BAF06-2E11-4AF0-848D-FB7C1AAA8B60}"/>
    <dgm:cxn modelId="{7CDED436-E694-4662-A396-B3355EEDFDA4}" type="presOf" srcId="{6B68E4DF-08D2-4FCE-8897-AB00691E677E}" destId="{5E78F3EB-5E3E-41AE-ABF2-E75F77D14AD9}" srcOrd="1" destOrd="0" presId="urn:microsoft.com/office/officeart/2011/layout/CircleProcess"/>
    <dgm:cxn modelId="{7DE75030-35DA-434B-9C94-6E4DCABFA0C8}" type="presParOf" srcId="{EDBC206F-8BF9-454B-8464-631896B0757C}" destId="{EB06589B-5911-4903-93B6-6F26ECC58C05}" srcOrd="0" destOrd="0" presId="urn:microsoft.com/office/officeart/2011/layout/CircleProcess"/>
    <dgm:cxn modelId="{9B1AB6F6-C380-4813-A5B9-1FC237CEC7A2}" type="presParOf" srcId="{EB06589B-5911-4903-93B6-6F26ECC58C05}" destId="{5D0A6C89-F463-4EBE-95DB-25DEE79B8DEC}" srcOrd="0" destOrd="0" presId="urn:microsoft.com/office/officeart/2011/layout/CircleProcess"/>
    <dgm:cxn modelId="{1C4DCC52-BF03-4D66-A9CF-D09380C70E72}" type="presParOf" srcId="{EDBC206F-8BF9-454B-8464-631896B0757C}" destId="{40C14A78-2142-4DD5-80C6-8093D34D7E2C}" srcOrd="1" destOrd="0" presId="urn:microsoft.com/office/officeart/2011/layout/CircleProcess"/>
    <dgm:cxn modelId="{7B31AE7E-945D-4D58-9538-27E5017745D2}" type="presParOf" srcId="{40C14A78-2142-4DD5-80C6-8093D34D7E2C}" destId="{C05C4E05-1E97-4641-9729-D9E9CD5FAC89}" srcOrd="0" destOrd="0" presId="urn:microsoft.com/office/officeart/2011/layout/CircleProcess"/>
    <dgm:cxn modelId="{56B08DB4-D951-4077-8231-7990CEBD0E35}" type="presParOf" srcId="{EDBC206F-8BF9-454B-8464-631896B0757C}" destId="{2C3A15F5-7A12-4F17-82C0-822983627E62}" srcOrd="2" destOrd="0" presId="urn:microsoft.com/office/officeart/2011/layout/CircleProcess"/>
    <dgm:cxn modelId="{0DF9FB2C-0B9C-49BB-BBFF-32F0F9509B66}" type="presParOf" srcId="{EDBC206F-8BF9-454B-8464-631896B0757C}" destId="{E355E18A-C238-44B3-8FCA-9A01C94AD5E5}" srcOrd="3" destOrd="0" presId="urn:microsoft.com/office/officeart/2011/layout/CircleProcess"/>
    <dgm:cxn modelId="{CF58C7BE-640F-46C2-950F-9EAA5400BE1D}" type="presParOf" srcId="{E355E18A-C238-44B3-8FCA-9A01C94AD5E5}" destId="{1DE9064B-95EA-4843-A56D-0B317BEF4C56}" srcOrd="0" destOrd="0" presId="urn:microsoft.com/office/officeart/2011/layout/CircleProcess"/>
    <dgm:cxn modelId="{BBE650E5-71A2-47D7-AF21-5AE62E0B22BF}" type="presParOf" srcId="{EDBC206F-8BF9-454B-8464-631896B0757C}" destId="{5B349F55-6EDC-4E4E-9388-5D2D8A9203F3}" srcOrd="4" destOrd="0" presId="urn:microsoft.com/office/officeart/2011/layout/CircleProcess"/>
    <dgm:cxn modelId="{81BFF0E2-8C0C-4220-A09D-66C8C0F82A4B}" type="presParOf" srcId="{5B349F55-6EDC-4E4E-9388-5D2D8A9203F3}" destId="{49AE512F-99EE-447F-8FD4-A685B13A7161}" srcOrd="0" destOrd="0" presId="urn:microsoft.com/office/officeart/2011/layout/CircleProcess"/>
    <dgm:cxn modelId="{576FBAA9-C806-425A-963A-2BB0D9C0304F}" type="presParOf" srcId="{EDBC206F-8BF9-454B-8464-631896B0757C}" destId="{A5FB2873-EAAC-4CBC-ABDE-ADEAB50F9875}" srcOrd="5" destOrd="0" presId="urn:microsoft.com/office/officeart/2011/layout/CircleProcess"/>
    <dgm:cxn modelId="{137FECD5-843E-493E-9394-1764B4E80663}" type="presParOf" srcId="{EDBC206F-8BF9-454B-8464-631896B0757C}" destId="{A2B69EB3-C291-48CE-8506-074AA664B288}" srcOrd="6" destOrd="0" presId="urn:microsoft.com/office/officeart/2011/layout/CircleProcess"/>
    <dgm:cxn modelId="{F7388AB5-B47A-46B6-911A-9564100CBCBC}" type="presParOf" srcId="{A2B69EB3-C291-48CE-8506-074AA664B288}" destId="{AFC632A8-50B7-4904-9252-C9330D8EFA06}" srcOrd="0" destOrd="0" presId="urn:microsoft.com/office/officeart/2011/layout/CircleProcess"/>
    <dgm:cxn modelId="{96554AEB-AC2C-45A2-89AE-825176460947}" type="presParOf" srcId="{EDBC206F-8BF9-454B-8464-631896B0757C}" destId="{46596C55-6642-42D4-BB42-D40FBE588F3C}" srcOrd="7" destOrd="0" presId="urn:microsoft.com/office/officeart/2011/layout/CircleProcess"/>
    <dgm:cxn modelId="{8A1DB2D7-0D60-4CF1-93AC-01D8464E0911}" type="presParOf" srcId="{46596C55-6642-42D4-BB42-D40FBE588F3C}" destId="{A1C58400-229A-4B69-9AA3-3FEADCAEC56D}" srcOrd="0" destOrd="0" presId="urn:microsoft.com/office/officeart/2011/layout/CircleProcess"/>
    <dgm:cxn modelId="{25431B2F-7E22-401A-BED9-A36D5CFBC189}" type="presParOf" srcId="{EDBC206F-8BF9-454B-8464-631896B0757C}" destId="{5E78F3EB-5E3E-41AE-ABF2-E75F77D14AD9}" srcOrd="8" destOrd="0" presId="urn:microsoft.com/office/officeart/2011/layout/CircleProcess"/>
    <dgm:cxn modelId="{4E852A48-841F-490F-8CD8-BA12541C9AF7}" type="presParOf" srcId="{EDBC206F-8BF9-454B-8464-631896B0757C}" destId="{05946130-75C9-4F07-8797-281BCC2CFC89}" srcOrd="9" destOrd="0" presId="urn:microsoft.com/office/officeart/2011/layout/CircleProcess"/>
    <dgm:cxn modelId="{0B565978-7A7C-410C-B35D-E00ACDDAB1F0}" type="presParOf" srcId="{05946130-75C9-4F07-8797-281BCC2CFC89}" destId="{AD7550A8-34FA-4A6B-ADC0-C3EEF20C8CE9}" srcOrd="0" destOrd="0" presId="urn:microsoft.com/office/officeart/2011/layout/CircleProcess"/>
    <dgm:cxn modelId="{D7C60E9B-809C-41B1-A3B2-E2FCA45004DA}" type="presParOf" srcId="{EDBC206F-8BF9-454B-8464-631896B0757C}" destId="{83EA1FFD-C395-4CB6-837B-BFC8D33F948E}" srcOrd="10" destOrd="0" presId="urn:microsoft.com/office/officeart/2011/layout/CircleProcess"/>
    <dgm:cxn modelId="{AF6BA6F6-2980-4F98-BC61-06526EBFBC6E}" type="presParOf" srcId="{83EA1FFD-C395-4CB6-837B-BFC8D33F948E}" destId="{C51F0170-DEDE-45CC-81DC-9D7DB6F00831}" srcOrd="0" destOrd="0" presId="urn:microsoft.com/office/officeart/2011/layout/CircleProcess"/>
    <dgm:cxn modelId="{8DDD0CB2-F9B8-4522-87E0-95BABF7F015C}" type="presParOf" srcId="{EDBC206F-8BF9-454B-8464-631896B0757C}" destId="{AC9515EC-D831-44DC-9AFB-EA198673ED39}" srcOrd="11" destOrd="0" presId="urn:microsoft.com/office/officeart/2011/layout/CircleProcess"/>
    <dgm:cxn modelId="{543A7782-7210-4F01-B769-DF3AA7965B99}" type="presParOf" srcId="{EDBC206F-8BF9-454B-8464-631896B0757C}" destId="{82593E3B-FA2B-4347-A21B-EEE84B6509A8}" srcOrd="12" destOrd="0" presId="urn:microsoft.com/office/officeart/2011/layout/CircleProcess"/>
    <dgm:cxn modelId="{189EFEA8-E080-415A-B52D-9801C2E7E34F}" type="presParOf" srcId="{82593E3B-FA2B-4347-A21B-EEE84B6509A8}" destId="{DACD5945-8493-490E-B586-78B7F3435CE8}" srcOrd="0" destOrd="0" presId="urn:microsoft.com/office/officeart/2011/layout/CircleProcess"/>
    <dgm:cxn modelId="{E880AB09-57F1-4C35-9E87-024D97E41271}" type="presParOf" srcId="{EDBC206F-8BF9-454B-8464-631896B0757C}" destId="{973245A2-364B-4994-B485-F07D812D9C83}" srcOrd="13" destOrd="0" presId="urn:microsoft.com/office/officeart/2011/layout/CircleProcess"/>
    <dgm:cxn modelId="{CA7A4B8C-7DC8-4738-90BE-17441B69551D}" type="presParOf" srcId="{973245A2-364B-4994-B485-F07D812D9C83}" destId="{5E1CA7E1-9CDB-4270-A214-0FD8F2CAA9B6}" srcOrd="0" destOrd="0" presId="urn:microsoft.com/office/officeart/2011/layout/CircleProcess"/>
    <dgm:cxn modelId="{F7B222EB-02AE-4F73-8BC8-D05938215220}" type="presParOf" srcId="{EDBC206F-8BF9-454B-8464-631896B0757C}" destId="{38A154A1-D46D-4532-8013-3C65F31ED79E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A6C89-F463-4EBE-95DB-25DEE79B8DEC}">
      <dsp:nvSpPr>
        <dsp:cNvPr id="0" name=""/>
        <dsp:cNvSpPr/>
      </dsp:nvSpPr>
      <dsp:spPr>
        <a:xfrm>
          <a:off x="6964522" y="590926"/>
          <a:ext cx="1565383" cy="1565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C4E05-1E97-4641-9729-D9E9CD5FAC89}">
      <dsp:nvSpPr>
        <dsp:cNvPr id="0" name=""/>
        <dsp:cNvSpPr/>
      </dsp:nvSpPr>
      <dsp:spPr>
        <a:xfrm>
          <a:off x="7016173" y="643123"/>
          <a:ext cx="1461247" cy="1461245"/>
        </a:xfrm>
        <a:prstGeom prst="ellipse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Philosophy Shift</a:t>
          </a:r>
        </a:p>
      </dsp:txBody>
      <dsp:txXfrm>
        <a:off x="7225280" y="851912"/>
        <a:ext cx="1043866" cy="1043668"/>
      </dsp:txXfrm>
    </dsp:sp>
    <dsp:sp modelId="{1DE9064B-95EA-4843-A56D-0B317BEF4C56}">
      <dsp:nvSpPr>
        <dsp:cNvPr id="0" name=""/>
        <dsp:cNvSpPr/>
      </dsp:nvSpPr>
      <dsp:spPr>
        <a:xfrm rot="2700000">
          <a:off x="5345910" y="591008"/>
          <a:ext cx="1565202" cy="1565202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E512F-99EE-447F-8FD4-A685B13A7161}">
      <dsp:nvSpPr>
        <dsp:cNvPr id="0" name=""/>
        <dsp:cNvSpPr/>
      </dsp:nvSpPr>
      <dsp:spPr>
        <a:xfrm>
          <a:off x="5399138" y="643123"/>
          <a:ext cx="1461247" cy="1461245"/>
        </a:xfrm>
        <a:prstGeom prst="ellipse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Geography Difference</a:t>
          </a:r>
        </a:p>
      </dsp:txBody>
      <dsp:txXfrm>
        <a:off x="5607411" y="851912"/>
        <a:ext cx="1043866" cy="1043668"/>
      </dsp:txXfrm>
    </dsp:sp>
    <dsp:sp modelId="{AFC632A8-50B7-4904-9252-C9330D8EFA06}">
      <dsp:nvSpPr>
        <dsp:cNvPr id="0" name=""/>
        <dsp:cNvSpPr/>
      </dsp:nvSpPr>
      <dsp:spPr>
        <a:xfrm rot="2700000">
          <a:off x="3728874" y="591008"/>
          <a:ext cx="1565202" cy="1565202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58400-229A-4B69-9AA3-3FEADCAEC56D}">
      <dsp:nvSpPr>
        <dsp:cNvPr id="0" name=""/>
        <dsp:cNvSpPr/>
      </dsp:nvSpPr>
      <dsp:spPr>
        <a:xfrm>
          <a:off x="3781269" y="643123"/>
          <a:ext cx="1461247" cy="1461245"/>
        </a:xfrm>
        <a:prstGeom prst="ellipse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Testing</a:t>
          </a:r>
        </a:p>
      </dsp:txBody>
      <dsp:txXfrm>
        <a:off x="3989542" y="851912"/>
        <a:ext cx="1043866" cy="1043668"/>
      </dsp:txXfrm>
    </dsp:sp>
    <dsp:sp modelId="{AD7550A8-34FA-4A6B-ADC0-C3EEF20C8CE9}">
      <dsp:nvSpPr>
        <dsp:cNvPr id="0" name=""/>
        <dsp:cNvSpPr/>
      </dsp:nvSpPr>
      <dsp:spPr>
        <a:xfrm rot="2700000">
          <a:off x="2111005" y="591008"/>
          <a:ext cx="1565202" cy="1565202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1F0170-DEDE-45CC-81DC-9D7DB6F00831}">
      <dsp:nvSpPr>
        <dsp:cNvPr id="0" name=""/>
        <dsp:cNvSpPr/>
      </dsp:nvSpPr>
      <dsp:spPr>
        <a:xfrm>
          <a:off x="2163400" y="643123"/>
          <a:ext cx="1461247" cy="1461245"/>
        </a:xfrm>
        <a:prstGeom prst="ellipse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Mechanical Adjustments</a:t>
          </a:r>
        </a:p>
      </dsp:txBody>
      <dsp:txXfrm>
        <a:off x="2372507" y="851912"/>
        <a:ext cx="1043866" cy="1043668"/>
      </dsp:txXfrm>
    </dsp:sp>
    <dsp:sp modelId="{DACD5945-8493-490E-B586-78B7F3435CE8}">
      <dsp:nvSpPr>
        <dsp:cNvPr id="0" name=""/>
        <dsp:cNvSpPr/>
      </dsp:nvSpPr>
      <dsp:spPr>
        <a:xfrm rot="2700000">
          <a:off x="493137" y="591008"/>
          <a:ext cx="1565202" cy="1565202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CA7E1-9CDB-4270-A214-0FD8F2CAA9B6}">
      <dsp:nvSpPr>
        <dsp:cNvPr id="0" name=""/>
        <dsp:cNvSpPr/>
      </dsp:nvSpPr>
      <dsp:spPr>
        <a:xfrm>
          <a:off x="545531" y="643123"/>
          <a:ext cx="1461247" cy="1461245"/>
        </a:xfrm>
        <a:prstGeom prst="ellipse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COTS</a:t>
          </a:r>
        </a:p>
      </dsp:txBody>
      <dsp:txXfrm>
        <a:off x="754638" y="851912"/>
        <a:ext cx="1043866" cy="1043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5D7C-CAE9-4F1D-8F39-17AED1C00D16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B71F-AFD8-4793-8C15-8568A813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6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5D7C-CAE9-4F1D-8F39-17AED1C00D16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B71F-AFD8-4793-8C15-8568A813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7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5D7C-CAE9-4F1D-8F39-17AED1C00D16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B71F-AFD8-4793-8C15-8568A813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6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5D7C-CAE9-4F1D-8F39-17AED1C00D16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B71F-AFD8-4793-8C15-8568A813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5D7C-CAE9-4F1D-8F39-17AED1C00D16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B71F-AFD8-4793-8C15-8568A813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8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5D7C-CAE9-4F1D-8F39-17AED1C00D16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B71F-AFD8-4793-8C15-8568A813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1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5D7C-CAE9-4F1D-8F39-17AED1C00D16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B71F-AFD8-4793-8C15-8568A813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2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5D7C-CAE9-4F1D-8F39-17AED1C00D16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B71F-AFD8-4793-8C15-8568A813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2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5D7C-CAE9-4F1D-8F39-17AED1C00D16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B71F-AFD8-4793-8C15-8568A813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3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5D7C-CAE9-4F1D-8F39-17AED1C00D16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B71F-AFD8-4793-8C15-8568A813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4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5D7C-CAE9-4F1D-8F39-17AED1C00D16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B71F-AFD8-4793-8C15-8568A813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0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55D7C-CAE9-4F1D-8F39-17AED1C00D16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CB71F-AFD8-4793-8C15-8568A813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7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us t3 firefly pla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7" r="4782"/>
          <a:stretch/>
        </p:blipFill>
        <p:spPr bwMode="auto">
          <a:xfrm>
            <a:off x="0" y="0"/>
            <a:ext cx="9144000" cy="688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4851" y="5074276"/>
            <a:ext cx="6439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Bodoni MT" panose="02070603080606020203" pitchFamily="18" charset="0"/>
              </a:rPr>
              <a:t>U.S. Air Force Project Firefly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7882" y="5782162"/>
            <a:ext cx="737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7 | OPIM 5270 | Final Project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84890" y="0"/>
            <a:ext cx="2859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UConn – OPIM 5270 – Team 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7882" y="6202350"/>
            <a:ext cx="737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Anita, Suriyaa,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Thejes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Suraj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Luke</a:t>
            </a:r>
          </a:p>
        </p:txBody>
      </p:sp>
    </p:spTree>
    <p:extLst>
      <p:ext uri="{BB962C8B-B14F-4D97-AF65-F5344CB8AC3E}">
        <p14:creationId xmlns:p14="http://schemas.microsoft.com/office/powerpoint/2010/main" val="1620065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us t3 firefly pla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7" r="4782"/>
          <a:stretch/>
        </p:blipFill>
        <p:spPr bwMode="auto">
          <a:xfrm>
            <a:off x="0" y="0"/>
            <a:ext cx="9144000" cy="688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-1"/>
            <a:ext cx="9144000" cy="6881430"/>
          </a:xfrm>
          <a:prstGeom prst="rect">
            <a:avLst/>
          </a:prstGeom>
          <a:solidFill>
            <a:schemeClr val="bg2">
              <a:lumMod val="9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6750" y="216526"/>
            <a:ext cx="9990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odoni MT" panose="02070603080606020203" pitchFamily="18" charset="0"/>
              </a:rPr>
              <a:t>Groupthink Applied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57951"/>
            <a:ext cx="9144000" cy="137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5328325" y="3370555"/>
            <a:ext cx="6881429" cy="140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05850" y="216526"/>
            <a:ext cx="133350" cy="6641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https://lh4.googleusercontent.com/EzEZxPNE4vEJuPmBR7qZ5bV--pvt9T2LylS6jTfs9MMgB_oPytVpwlm4i_z4mqkhjYHlnpYV0zpoJJkVL9K6jFjVaqSqTe1xpIWxNebXYzyYu_CeDG2Veid9D62jcqSpj4CcGtEQF5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89" y="1140938"/>
            <a:ext cx="209550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10541" y="3986727"/>
            <a:ext cx="22314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General Merrill </a:t>
            </a:r>
            <a:r>
              <a:rPr lang="en-US" sz="1600" dirty="0" err="1">
                <a:solidFill>
                  <a:srgbClr val="000000"/>
                </a:solidFill>
              </a:rPr>
              <a:t>McPeak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434664" y="4584017"/>
            <a:ext cx="4572000" cy="273921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Air Force Chief of Staff</a:t>
            </a:r>
          </a:p>
          <a:p>
            <a:pPr fontAlgn="base"/>
            <a:endParaRPr lang="en-US" sz="2000" dirty="0">
              <a:solidFill>
                <a:srgbClr val="000000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Strongest Supporter of T-3 Firefly</a:t>
            </a:r>
          </a:p>
          <a:p>
            <a:pPr fontAlgn="base"/>
            <a:endParaRPr lang="en-US" sz="2000" dirty="0">
              <a:solidFill>
                <a:srgbClr val="000000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Former member of precision flying team</a:t>
            </a: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54879" y="1218868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</a:rPr>
              <a:t>“The T-41 is your grandmother’s airplane. Our mission is to train warrior-pilots, not dentists to fly their families to Acapulco.”</a:t>
            </a:r>
            <a:endParaRPr lang="en-US" sz="2000" dirty="0"/>
          </a:p>
          <a:p>
            <a:br>
              <a:rPr lang="en-US" sz="2000" dirty="0"/>
            </a:br>
            <a:r>
              <a:rPr lang="en-US" dirty="0"/>
              <a:t>		           </a:t>
            </a:r>
            <a:r>
              <a:rPr lang="en-US" sz="1600" i="1" dirty="0">
                <a:solidFill>
                  <a:srgbClr val="000000"/>
                </a:solidFill>
              </a:rPr>
              <a:t>General Merrill </a:t>
            </a:r>
            <a:r>
              <a:rPr lang="en-US" sz="1600" i="1" dirty="0" err="1">
                <a:solidFill>
                  <a:srgbClr val="000000"/>
                </a:solidFill>
              </a:rPr>
              <a:t>McPeak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4879" y="3116507"/>
            <a:ext cx="4572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</a:rPr>
              <a:t>“The Air Force brass, eager to please the boss, bought the 1,750-lb. English-manufactured </a:t>
            </a:r>
            <a:r>
              <a:rPr lang="en-US" sz="2000" i="1" dirty="0" err="1">
                <a:solidFill>
                  <a:srgbClr val="000000"/>
                </a:solidFill>
              </a:rPr>
              <a:t>Slingsby</a:t>
            </a:r>
            <a:r>
              <a:rPr lang="en-US" sz="2000" i="1" dirty="0">
                <a:solidFill>
                  <a:srgbClr val="000000"/>
                </a:solidFill>
              </a:rPr>
              <a:t> T-3 and made it mandatory for all cadets to fly the craft if they want to earn their wings.”</a:t>
            </a:r>
            <a:endParaRPr lang="en-US" sz="2000" i="1" dirty="0"/>
          </a:p>
          <a:p>
            <a:br>
              <a:rPr lang="en-US" dirty="0"/>
            </a:br>
            <a:r>
              <a:rPr lang="en-US" dirty="0"/>
              <a:t>                                                 </a:t>
            </a:r>
            <a:r>
              <a:rPr lang="en-US" sz="1600" i="1" dirty="0">
                <a:solidFill>
                  <a:srgbClr val="000000"/>
                </a:solidFill>
              </a:rPr>
              <a:t>Thompson from TIME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5742215" y="4584017"/>
            <a:ext cx="272066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</a:rPr>
              <a:t>       </a:t>
            </a:r>
          </a:p>
          <a:p>
            <a:r>
              <a:rPr lang="en-US" sz="1600" i="1" dirty="0">
                <a:solidFill>
                  <a:srgbClr val="000000"/>
                </a:solidFill>
              </a:rPr>
              <a:t>      </a:t>
            </a:r>
            <a:endParaRPr lang="en-US" sz="1600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75828" y="7150"/>
            <a:ext cx="2893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UConn - OPIM5270 - Team 7 - 9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37518" y="6570961"/>
            <a:ext cx="3102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UConn – OPIM 5270 – Team 7</a:t>
            </a:r>
          </a:p>
        </p:txBody>
      </p:sp>
    </p:spTree>
    <p:extLst>
      <p:ext uri="{BB962C8B-B14F-4D97-AF65-F5344CB8AC3E}">
        <p14:creationId xmlns:p14="http://schemas.microsoft.com/office/powerpoint/2010/main" val="4221550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us t3 firefly pla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7" r="4782"/>
          <a:stretch/>
        </p:blipFill>
        <p:spPr bwMode="auto">
          <a:xfrm>
            <a:off x="0" y="0"/>
            <a:ext cx="9144000" cy="688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-1"/>
            <a:ext cx="9144000" cy="6881430"/>
          </a:xfrm>
          <a:prstGeom prst="rect">
            <a:avLst/>
          </a:prstGeom>
          <a:solidFill>
            <a:schemeClr val="bg2">
              <a:lumMod val="90000"/>
              <a:alpha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6751" y="216526"/>
            <a:ext cx="6439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odoni MT" panose="02070603080606020203" pitchFamily="18" charset="0"/>
              </a:rPr>
              <a:t>Conjunctive Events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57951"/>
            <a:ext cx="9144000" cy="137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5328325" y="3370555"/>
            <a:ext cx="6881429" cy="140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05850" y="216526"/>
            <a:ext cx="133350" cy="6641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8965" y="1126081"/>
            <a:ext cx="7600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an individual tends to overestimate the probability of success of conjunctive events                       </a:t>
            </a:r>
            <a:r>
              <a:rPr lang="en-US" sz="1600" i="1" dirty="0"/>
              <a:t>(Course Notes, Lecture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965" y="3342317"/>
            <a:ext cx="7600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probability that the T-41 will be successfully replaced by the T-3 Firefly? 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48965" y="2834926"/>
            <a:ext cx="716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Adjusts our frame of reference:</a:t>
            </a:r>
            <a:endParaRPr lang="en-US" sz="1600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548965" y="4357242"/>
            <a:ext cx="7600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versus</a:t>
            </a: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48965" y="5040651"/>
            <a:ext cx="7600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probability that each particular task required to transition planes will succeed when it needs to?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-37518" y="6570961"/>
            <a:ext cx="3102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UConn – OPIM 5270 – Team 7</a:t>
            </a:r>
          </a:p>
        </p:txBody>
      </p:sp>
    </p:spTree>
    <p:extLst>
      <p:ext uri="{BB962C8B-B14F-4D97-AF65-F5344CB8AC3E}">
        <p14:creationId xmlns:p14="http://schemas.microsoft.com/office/powerpoint/2010/main" val="252682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us t3 firefly pla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7" r="4782"/>
          <a:stretch/>
        </p:blipFill>
        <p:spPr bwMode="auto">
          <a:xfrm>
            <a:off x="0" y="0"/>
            <a:ext cx="9144000" cy="688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-1"/>
            <a:ext cx="9144000" cy="6881430"/>
          </a:xfrm>
          <a:prstGeom prst="rect">
            <a:avLst/>
          </a:prstGeom>
          <a:solidFill>
            <a:schemeClr val="bg2">
              <a:lumMod val="9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751" y="216526"/>
            <a:ext cx="6439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odoni MT" panose="02070603080606020203" pitchFamily="18" charset="0"/>
              </a:rPr>
              <a:t>Conjunctive Events Applied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57951"/>
            <a:ext cx="9144000" cy="137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5328325" y="3370555"/>
            <a:ext cx="6881429" cy="140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05850" y="216526"/>
            <a:ext cx="133350" cy="6641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76575" y="956272"/>
            <a:ext cx="734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chances of success in changing from one plane to another?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599132" y="2009104"/>
            <a:ext cx="0" cy="323259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47054" y="5825730"/>
            <a:ext cx="9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463567" y="3440733"/>
            <a:ext cx="216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Chance of Success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8299" y="195599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56809" y="347144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5318" y="505703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599132" y="5241696"/>
            <a:ext cx="611491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84496" y="2901317"/>
            <a:ext cx="4175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 Example with Fictitious Numbers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-37518" y="6570961"/>
            <a:ext cx="3102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UConn – OPIM 5270 – Team 7</a:t>
            </a:r>
          </a:p>
        </p:txBody>
      </p:sp>
    </p:spTree>
    <p:extLst>
      <p:ext uri="{BB962C8B-B14F-4D97-AF65-F5344CB8AC3E}">
        <p14:creationId xmlns:p14="http://schemas.microsoft.com/office/powerpoint/2010/main" val="2882328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us t3 firefly pla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7" r="4782"/>
          <a:stretch/>
        </p:blipFill>
        <p:spPr bwMode="auto">
          <a:xfrm>
            <a:off x="0" y="0"/>
            <a:ext cx="9144000" cy="688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-1"/>
            <a:ext cx="9144000" cy="6881430"/>
          </a:xfrm>
          <a:prstGeom prst="rect">
            <a:avLst/>
          </a:prstGeom>
          <a:solidFill>
            <a:schemeClr val="bg2">
              <a:lumMod val="9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751" y="216526"/>
            <a:ext cx="6439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odoni MT" panose="02070603080606020203" pitchFamily="18" charset="0"/>
              </a:rPr>
              <a:t>Conjunctive Events Applied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57951"/>
            <a:ext cx="9144000" cy="137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5328325" y="3370555"/>
            <a:ext cx="6881429" cy="140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05850" y="216526"/>
            <a:ext cx="133350" cy="6641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76575" y="956272"/>
            <a:ext cx="734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chances of success in changing from one plane to another?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599132" y="2009104"/>
            <a:ext cx="0" cy="323259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47054" y="5825730"/>
            <a:ext cx="9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463567" y="3440733"/>
            <a:ext cx="216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Chance of Success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8299" y="195599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56809" y="347144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5318" y="505703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93194" y="2357191"/>
            <a:ext cx="553792" cy="28845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599132" y="5241696"/>
            <a:ext cx="611491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9634532">
            <a:off x="1231058" y="5364297"/>
            <a:ext cx="1584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COTS Acquisition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16469" y="1906634"/>
            <a:ext cx="41750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T-3 was the U.S. Air Force’s first COTS airplane acquisition</a:t>
            </a:r>
          </a:p>
          <a:p>
            <a:pPr algn="ctr"/>
            <a:endParaRPr lang="en-US" dirty="0"/>
          </a:p>
          <a:p>
            <a:r>
              <a:rPr lang="en-US" dirty="0"/>
              <a:t>“A commercial-off-the-shelf item is one that is sold, leased, or licensed to the public...</a:t>
            </a:r>
            <a:r>
              <a:rPr lang="en-US" b="1" dirty="0"/>
              <a:t>and used without modification of the internals</a:t>
            </a:r>
            <a:r>
              <a:rPr lang="en-US" dirty="0"/>
              <a:t>.”</a:t>
            </a:r>
          </a:p>
          <a:p>
            <a:pPr algn="ctr"/>
            <a:endParaRPr lang="en-US" dirty="0"/>
          </a:p>
          <a:p>
            <a:pPr algn="ctr"/>
            <a:r>
              <a:rPr lang="fr-FR" i="1" dirty="0"/>
              <a:t>Commercial Item Acquisition</a:t>
            </a:r>
            <a:r>
              <a:rPr lang="fr-FR" dirty="0"/>
              <a:t>, 2000, </a:t>
            </a:r>
            <a:r>
              <a:rPr lang="fr-FR" dirty="0" err="1"/>
              <a:t>pg</a:t>
            </a:r>
            <a:r>
              <a:rPr lang="fr-FR" dirty="0"/>
              <a:t>. 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-37518" y="6570961"/>
            <a:ext cx="3102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UConn – OPIM 5270 – Team 7</a:t>
            </a:r>
          </a:p>
        </p:txBody>
      </p:sp>
    </p:spTree>
    <p:extLst>
      <p:ext uri="{BB962C8B-B14F-4D97-AF65-F5344CB8AC3E}">
        <p14:creationId xmlns:p14="http://schemas.microsoft.com/office/powerpoint/2010/main" val="3377947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us t3 firefly pla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7" r="4782"/>
          <a:stretch/>
        </p:blipFill>
        <p:spPr bwMode="auto">
          <a:xfrm>
            <a:off x="0" y="0"/>
            <a:ext cx="9144000" cy="688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-1"/>
            <a:ext cx="9144000" cy="6881430"/>
          </a:xfrm>
          <a:prstGeom prst="rect">
            <a:avLst/>
          </a:prstGeom>
          <a:solidFill>
            <a:schemeClr val="bg2">
              <a:lumMod val="9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751" y="216526"/>
            <a:ext cx="6439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odoni MT" panose="02070603080606020203" pitchFamily="18" charset="0"/>
              </a:rPr>
              <a:t>Conjunctive Events Applied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57951"/>
            <a:ext cx="9144000" cy="137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5328325" y="3370555"/>
            <a:ext cx="6881429" cy="140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05850" y="216526"/>
            <a:ext cx="133350" cy="6641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76575" y="956272"/>
            <a:ext cx="734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chances of success in changing from one plane to another?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599132" y="2009104"/>
            <a:ext cx="0" cy="323259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47054" y="5825730"/>
            <a:ext cx="9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463567" y="3440733"/>
            <a:ext cx="216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Chance of Success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8299" y="195599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56809" y="347144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5318" y="505703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93194" y="2675609"/>
            <a:ext cx="553792" cy="256608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589441" y="5254575"/>
            <a:ext cx="611491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9634532">
            <a:off x="1100724" y="5502564"/>
            <a:ext cx="1584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Mechanical Adjustments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16469" y="1931821"/>
            <a:ext cx="4175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119: Number of Changes Recommended by Manufacturer, including Engine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16469" y="3191312"/>
            <a:ext cx="4175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131: Number of Required Modifications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37518" y="6570961"/>
            <a:ext cx="3102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UConn – OPIM 5270 – Team 7</a:t>
            </a:r>
          </a:p>
        </p:txBody>
      </p:sp>
    </p:spTree>
    <p:extLst>
      <p:ext uri="{BB962C8B-B14F-4D97-AF65-F5344CB8AC3E}">
        <p14:creationId xmlns:p14="http://schemas.microsoft.com/office/powerpoint/2010/main" val="4209734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us t3 firefly pla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7" r="4782"/>
          <a:stretch/>
        </p:blipFill>
        <p:spPr bwMode="auto">
          <a:xfrm>
            <a:off x="0" y="0"/>
            <a:ext cx="9144000" cy="688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-1"/>
            <a:ext cx="9144000" cy="6881430"/>
          </a:xfrm>
          <a:prstGeom prst="rect">
            <a:avLst/>
          </a:prstGeom>
          <a:solidFill>
            <a:schemeClr val="bg2">
              <a:lumMod val="9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751" y="216526"/>
            <a:ext cx="6439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odoni MT" panose="02070603080606020203" pitchFamily="18" charset="0"/>
              </a:rPr>
              <a:t>Conjunctive Events Applied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57951"/>
            <a:ext cx="9144000" cy="137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5328325" y="3370555"/>
            <a:ext cx="6881429" cy="140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05850" y="216526"/>
            <a:ext cx="133350" cy="6641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76575" y="956272"/>
            <a:ext cx="734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chances of success in changing from one plane to another?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599132" y="2009104"/>
            <a:ext cx="0" cy="323259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47054" y="5825730"/>
            <a:ext cx="9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463567" y="3440733"/>
            <a:ext cx="216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Chance of Success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8299" y="195599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56809" y="347144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5318" y="505703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93194" y="2357191"/>
            <a:ext cx="553792" cy="28845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589441" y="5254575"/>
            <a:ext cx="611491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9634532">
            <a:off x="1100724" y="5641063"/>
            <a:ext cx="158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38747" y="2240877"/>
            <a:ext cx="41750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 Days for Testing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Tested in Different Geography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Tested by Manufacturer Pilots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-37518" y="6570961"/>
            <a:ext cx="3102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UConn – OPIM 5270 – Team 7</a:t>
            </a:r>
          </a:p>
        </p:txBody>
      </p:sp>
    </p:spTree>
    <p:extLst>
      <p:ext uri="{BB962C8B-B14F-4D97-AF65-F5344CB8AC3E}">
        <p14:creationId xmlns:p14="http://schemas.microsoft.com/office/powerpoint/2010/main" val="94651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us t3 firefly pla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7" r="4782"/>
          <a:stretch/>
        </p:blipFill>
        <p:spPr bwMode="auto">
          <a:xfrm>
            <a:off x="0" y="0"/>
            <a:ext cx="9144000" cy="6881429"/>
          </a:xfrm>
          <a:prstGeom prst="rect">
            <a:avLst/>
          </a:prstGeom>
          <a:solidFill>
            <a:schemeClr val="bg2">
              <a:lumMod val="90000"/>
            </a:schemeClr>
          </a:solidFill>
          <a:extLst/>
        </p:spPr>
      </p:pic>
      <p:sp>
        <p:nvSpPr>
          <p:cNvPr id="7" name="Rectangle 6"/>
          <p:cNvSpPr/>
          <p:nvPr/>
        </p:nvSpPr>
        <p:spPr>
          <a:xfrm>
            <a:off x="0" y="-1"/>
            <a:ext cx="9144000" cy="6881430"/>
          </a:xfrm>
          <a:prstGeom prst="rect">
            <a:avLst/>
          </a:prstGeom>
          <a:solidFill>
            <a:schemeClr val="bg2">
              <a:lumMod val="9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751" y="216526"/>
            <a:ext cx="6439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odoni MT" panose="02070603080606020203" pitchFamily="18" charset="0"/>
              </a:rPr>
              <a:t>Conjunctive Events Applied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57951"/>
            <a:ext cx="9144000" cy="137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5328325" y="3370555"/>
            <a:ext cx="6881429" cy="140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05850" y="216526"/>
            <a:ext cx="133350" cy="6641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76575" y="956272"/>
            <a:ext cx="734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chances of success in changing from one plane to another?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599132" y="2009104"/>
            <a:ext cx="0" cy="323259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47054" y="5825730"/>
            <a:ext cx="9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463567" y="3440733"/>
            <a:ext cx="216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Chance of Success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8299" y="195599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56809" y="347144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5318" y="505703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93194" y="2544044"/>
            <a:ext cx="553792" cy="269765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89441" y="5254575"/>
            <a:ext cx="611491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9634532">
            <a:off x="1100724" y="5502564"/>
            <a:ext cx="1584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Geography</a:t>
            </a:r>
          </a:p>
          <a:p>
            <a:pPr algn="ctr"/>
            <a:r>
              <a:rPr lang="en-US" dirty="0"/>
              <a:t>Differences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38747" y="2240877"/>
            <a:ext cx="41750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Hondo, TX v. Air Force Academy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5,000 Foot Elevation Difference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Very Different Air Pressure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-37518" y="6570961"/>
            <a:ext cx="3102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UConn – OPIM 5270 – Team 7</a:t>
            </a:r>
          </a:p>
        </p:txBody>
      </p:sp>
    </p:spTree>
    <p:extLst>
      <p:ext uri="{BB962C8B-B14F-4D97-AF65-F5344CB8AC3E}">
        <p14:creationId xmlns:p14="http://schemas.microsoft.com/office/powerpoint/2010/main" val="2554239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us t3 firefly pla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7" r="4782"/>
          <a:stretch/>
        </p:blipFill>
        <p:spPr bwMode="auto">
          <a:xfrm>
            <a:off x="0" y="0"/>
            <a:ext cx="9144000" cy="688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-1"/>
            <a:ext cx="9144000" cy="6881430"/>
          </a:xfrm>
          <a:prstGeom prst="rect">
            <a:avLst/>
          </a:prstGeom>
          <a:solidFill>
            <a:schemeClr val="bg2">
              <a:lumMod val="9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751" y="216526"/>
            <a:ext cx="6439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odoni MT" panose="02070603080606020203" pitchFamily="18" charset="0"/>
              </a:rPr>
              <a:t>Conjunctive Events Applied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57951"/>
            <a:ext cx="9144000" cy="137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5328325" y="3370555"/>
            <a:ext cx="6881429" cy="140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05850" y="216526"/>
            <a:ext cx="133350" cy="6641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76575" y="956272"/>
            <a:ext cx="734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chances of success in changing from one plane to another?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599132" y="2009104"/>
            <a:ext cx="0" cy="323259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47054" y="5825730"/>
            <a:ext cx="9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463567" y="3440733"/>
            <a:ext cx="216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Chance of Success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8299" y="195599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56809" y="347144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5318" y="505703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93194" y="2357192"/>
            <a:ext cx="553792" cy="288450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589441" y="5254575"/>
            <a:ext cx="611491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9634532">
            <a:off x="1100724" y="5502564"/>
            <a:ext cx="1584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Training Philosophy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38747" y="2240877"/>
            <a:ext cx="41750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Transition away from the plane as a screening tool and more focus on the training component  </a:t>
            </a:r>
            <a:endParaRPr lang="en-US" sz="2400" b="0" dirty="0">
              <a:effectLst/>
            </a:endParaRPr>
          </a:p>
          <a:p>
            <a:pPr algn="ctr"/>
            <a:br>
              <a:rPr lang="en-US" sz="2400" dirty="0"/>
            </a:b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-37518" y="6570961"/>
            <a:ext cx="3102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UConn – OPIM 5270 – Team 7</a:t>
            </a:r>
          </a:p>
        </p:txBody>
      </p:sp>
    </p:spTree>
    <p:extLst>
      <p:ext uri="{BB962C8B-B14F-4D97-AF65-F5344CB8AC3E}">
        <p14:creationId xmlns:p14="http://schemas.microsoft.com/office/powerpoint/2010/main" val="1414429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us t3 firefly pla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7" r="4782"/>
          <a:stretch/>
        </p:blipFill>
        <p:spPr bwMode="auto">
          <a:xfrm>
            <a:off x="0" y="0"/>
            <a:ext cx="9144000" cy="688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-1"/>
            <a:ext cx="9144000" cy="6881430"/>
          </a:xfrm>
          <a:prstGeom prst="rect">
            <a:avLst/>
          </a:prstGeom>
          <a:solidFill>
            <a:schemeClr val="bg2">
              <a:lumMod val="9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751" y="216526"/>
            <a:ext cx="6439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odoni MT" panose="02070603080606020203" pitchFamily="18" charset="0"/>
              </a:rPr>
              <a:t>Conjunctive Events Applied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57951"/>
            <a:ext cx="9144000" cy="137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5328325" y="3370555"/>
            <a:ext cx="6881429" cy="140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05850" y="216526"/>
            <a:ext cx="133350" cy="6641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76575" y="956272"/>
            <a:ext cx="734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to look at all required events together to get an accurate idea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599132" y="2009104"/>
            <a:ext cx="0" cy="323259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-463567" y="3440733"/>
            <a:ext cx="216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Chance of Success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8299" y="195599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56809" y="347144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5318" y="505703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52187" y="2267520"/>
            <a:ext cx="553792" cy="29565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9634532">
            <a:off x="6374338" y="5553708"/>
            <a:ext cx="1584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Training Philosophy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61300" y="2555927"/>
            <a:ext cx="553792" cy="26821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 rot="19634532">
            <a:off x="4886587" y="5484893"/>
            <a:ext cx="1584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Geography</a:t>
            </a:r>
          </a:p>
          <a:p>
            <a:pPr algn="ctr"/>
            <a:r>
              <a:rPr lang="en-US" dirty="0"/>
              <a:t>Differences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290416" y="2350811"/>
            <a:ext cx="553792" cy="28845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19634532">
            <a:off x="3497946" y="5649197"/>
            <a:ext cx="158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155508" y="2621316"/>
            <a:ext cx="553792" cy="261857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 rot="19634532">
            <a:off x="2363038" y="5486687"/>
            <a:ext cx="1584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Mechanical Adjustments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893194" y="2325331"/>
            <a:ext cx="553792" cy="29163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19634532">
            <a:off x="1231058" y="5364297"/>
            <a:ext cx="1584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COTS Acquisition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93194" y="164338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92%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25486" y="163507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85%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76515" y="164338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90%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531278" y="163593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87%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22165" y="164338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92%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599132" y="5241695"/>
            <a:ext cx="611491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-37518" y="6570961"/>
            <a:ext cx="3102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UConn – OPIM 5270 – Team 7</a:t>
            </a:r>
          </a:p>
        </p:txBody>
      </p:sp>
    </p:spTree>
    <p:extLst>
      <p:ext uri="{BB962C8B-B14F-4D97-AF65-F5344CB8AC3E}">
        <p14:creationId xmlns:p14="http://schemas.microsoft.com/office/powerpoint/2010/main" val="3678172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us t3 firefly pla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7" r="4782"/>
          <a:stretch/>
        </p:blipFill>
        <p:spPr bwMode="auto">
          <a:xfrm>
            <a:off x="0" y="0"/>
            <a:ext cx="9144000" cy="688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-1"/>
            <a:ext cx="9144000" cy="6881430"/>
          </a:xfrm>
          <a:prstGeom prst="rect">
            <a:avLst/>
          </a:prstGeom>
          <a:solidFill>
            <a:schemeClr val="bg2">
              <a:lumMod val="9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751" y="216526"/>
            <a:ext cx="6439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odoni MT" panose="02070603080606020203" pitchFamily="18" charset="0"/>
              </a:rPr>
              <a:t>Conjunctive Events Applied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57951"/>
            <a:ext cx="9144000" cy="137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5328325" y="3370555"/>
            <a:ext cx="6881429" cy="140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05850" y="216526"/>
            <a:ext cx="133350" cy="6641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93899" y="4532051"/>
            <a:ext cx="79110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i="1" dirty="0"/>
          </a:p>
          <a:p>
            <a:r>
              <a:rPr lang="en-US" sz="2000" i="1" dirty="0"/>
              <a:t>“What was the rush? Why as such a degree of concurrency necessary? This was no wartime emergency, no crisis “</a:t>
            </a:r>
            <a:r>
              <a:rPr lang="en-US" sz="2400" dirty="0"/>
              <a:t>	                    								        </a:t>
            </a:r>
            <a:r>
              <a:rPr lang="en-US" sz="1600" i="1" dirty="0"/>
              <a:t>(Baker, 2003, p. 56)</a:t>
            </a:r>
            <a:endParaRPr lang="en-US" sz="1600" b="0" i="1" dirty="0">
              <a:effectLst/>
            </a:endParaRPr>
          </a:p>
          <a:p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-37518" y="6570961"/>
            <a:ext cx="6940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UConn – OPIM 5270 – Team 7 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201390894"/>
              </p:ext>
            </p:extLst>
          </p:nvPr>
        </p:nvGraphicFramePr>
        <p:xfrm>
          <a:off x="-196949" y="1052642"/>
          <a:ext cx="8698879" cy="2747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Left Brace 9"/>
          <p:cNvSpPr/>
          <p:nvPr/>
        </p:nvSpPr>
        <p:spPr>
          <a:xfrm rot="16200000">
            <a:off x="4045035" y="-383408"/>
            <a:ext cx="678550" cy="784134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93899" y="3563612"/>
            <a:ext cx="79110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  <a:p>
            <a:r>
              <a:rPr lang="en-US" dirty="0"/>
              <a:t>Interdependent events and tasks that are more risky when treated conjunctively and rushed through to complete a project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04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us t3 firefly pla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7" r="4782"/>
          <a:stretch/>
        </p:blipFill>
        <p:spPr bwMode="auto">
          <a:xfrm>
            <a:off x="0" y="1"/>
            <a:ext cx="5910241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9050" y="38100"/>
            <a:ext cx="5929291" cy="4324351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8461" y="3206890"/>
            <a:ext cx="4535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Bodoni MT" panose="02070603080606020203" pitchFamily="18" charset="0"/>
              </a:rPr>
              <a:t>Project Background</a:t>
            </a:r>
          </a:p>
        </p:txBody>
      </p:sp>
      <p:pic>
        <p:nvPicPr>
          <p:cNvPr id="2052" name="Picture 4" descr="Image result for us air force t3 firefly pla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5" b="10706"/>
          <a:stretch/>
        </p:blipFill>
        <p:spPr bwMode="auto">
          <a:xfrm>
            <a:off x="0" y="4533900"/>
            <a:ext cx="5910241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-19050" y="4572000"/>
            <a:ext cx="5929291" cy="2286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Image result for us air fo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34"/>
          <a:stretch/>
        </p:blipFill>
        <p:spPr bwMode="auto">
          <a:xfrm>
            <a:off x="6222195" y="4244573"/>
            <a:ext cx="2940855" cy="261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031653" y="4408286"/>
            <a:ext cx="3131398" cy="2449713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Image result for plane far awa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9" r="6339"/>
          <a:stretch/>
        </p:blipFill>
        <p:spPr bwMode="auto">
          <a:xfrm>
            <a:off x="5943600" y="2680"/>
            <a:ext cx="3216320" cy="42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5934880" y="-5"/>
            <a:ext cx="3233759" cy="4362455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2519341" y="3152775"/>
            <a:ext cx="6858000" cy="552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22181" y="4086225"/>
            <a:ext cx="9190819" cy="552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-37517" y="6570961"/>
            <a:ext cx="2881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UConn – OPIM 5270 – Team 7 </a:t>
            </a:r>
          </a:p>
        </p:txBody>
      </p:sp>
    </p:spTree>
    <p:extLst>
      <p:ext uri="{BB962C8B-B14F-4D97-AF65-F5344CB8AC3E}">
        <p14:creationId xmlns:p14="http://schemas.microsoft.com/office/powerpoint/2010/main" val="3065489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us t3 firefly pla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7" r="4782"/>
          <a:stretch/>
        </p:blipFill>
        <p:spPr bwMode="auto">
          <a:xfrm>
            <a:off x="0" y="1"/>
            <a:ext cx="5910241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9050" y="38100"/>
            <a:ext cx="5929291" cy="4324351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8461" y="3206890"/>
            <a:ext cx="4535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Bodoni MT" panose="02070603080606020203" pitchFamily="18" charset="0"/>
              </a:rPr>
              <a:t>Conclusions</a:t>
            </a:r>
          </a:p>
        </p:txBody>
      </p:sp>
      <p:pic>
        <p:nvPicPr>
          <p:cNvPr id="2052" name="Picture 4" descr="Image result for us air force t3 firefly pla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5" b="10706"/>
          <a:stretch/>
        </p:blipFill>
        <p:spPr bwMode="auto">
          <a:xfrm>
            <a:off x="0" y="4533900"/>
            <a:ext cx="5910241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-19050" y="4572000"/>
            <a:ext cx="5929291" cy="2286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Image result for us air fo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34"/>
          <a:stretch/>
        </p:blipFill>
        <p:spPr bwMode="auto">
          <a:xfrm>
            <a:off x="6222195" y="4244573"/>
            <a:ext cx="2940855" cy="261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031653" y="4408286"/>
            <a:ext cx="3131398" cy="2449713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Image result for plane far awa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9" r="6339"/>
          <a:stretch/>
        </p:blipFill>
        <p:spPr bwMode="auto">
          <a:xfrm>
            <a:off x="5943600" y="2680"/>
            <a:ext cx="3216320" cy="42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5934880" y="-5"/>
            <a:ext cx="3233759" cy="4362455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2519341" y="3152775"/>
            <a:ext cx="6858000" cy="552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22181" y="4086225"/>
            <a:ext cx="9190819" cy="552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-37518" y="6570961"/>
            <a:ext cx="3102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UConn – OPIM 5270 – Team 7</a:t>
            </a:r>
          </a:p>
        </p:txBody>
      </p:sp>
    </p:spTree>
    <p:extLst>
      <p:ext uri="{BB962C8B-B14F-4D97-AF65-F5344CB8AC3E}">
        <p14:creationId xmlns:p14="http://schemas.microsoft.com/office/powerpoint/2010/main" val="1577707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us t3 firefly pla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7" r="4782"/>
          <a:stretch/>
        </p:blipFill>
        <p:spPr bwMode="auto">
          <a:xfrm>
            <a:off x="0" y="0"/>
            <a:ext cx="9144000" cy="688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-1"/>
            <a:ext cx="9144000" cy="6881430"/>
          </a:xfrm>
          <a:prstGeom prst="rect">
            <a:avLst/>
          </a:prstGeom>
          <a:solidFill>
            <a:schemeClr val="bg2">
              <a:lumMod val="9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6750" y="216526"/>
            <a:ext cx="8542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odoni MT" panose="02070603080606020203" pitchFamily="18" charset="0"/>
              </a:rPr>
              <a:t>Lessons Learned – Groupthink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57951"/>
            <a:ext cx="9144000" cy="137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5328325" y="3370555"/>
            <a:ext cx="6881429" cy="140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05850" y="216526"/>
            <a:ext cx="133350" cy="6641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257113" y="1143270"/>
            <a:ext cx="329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Institutional Feedback Changes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31650" y="1549177"/>
            <a:ext cx="4268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developed methods to communicate feedback on projects, i.e., using the </a:t>
            </a:r>
            <a:r>
              <a:rPr lang="en-US" b="1" dirty="0"/>
              <a:t>Delphi method </a:t>
            </a:r>
            <a:r>
              <a:rPr lang="en-US" dirty="0"/>
              <a:t>to avoid conflicts of interest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57113" y="2809444"/>
            <a:ext cx="244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External Voices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31650" y="3153549"/>
            <a:ext cx="4268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Invite external subject matter experts into the organization to evaluate proposed changes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57113" y="4481730"/>
            <a:ext cx="244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Operational Changes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70365" y="4800609"/>
            <a:ext cx="4268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Modify reporting structure to decentralize decision-making at the training level, forcing inter-organization collaboration opposed to top-down directives</a:t>
            </a:r>
          </a:p>
        </p:txBody>
      </p:sp>
      <p:pic>
        <p:nvPicPr>
          <p:cNvPr id="15" name="Picture 4" descr="Seal of the US Air Forc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72" y="1073901"/>
            <a:ext cx="2821990" cy="282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7279" y="4045380"/>
            <a:ext cx="3434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Military institutions are very vulnerable to groupthink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206" y="4830002"/>
            <a:ext cx="309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Groupthink is increasingly becoming a part of military studies curriculum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5850970"/>
            <a:ext cx="3434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(Mulrine, 2008)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-37518" y="6570961"/>
            <a:ext cx="3102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UConn – OPIM 5270 – Team 7</a:t>
            </a:r>
          </a:p>
        </p:txBody>
      </p:sp>
    </p:spTree>
    <p:extLst>
      <p:ext uri="{BB962C8B-B14F-4D97-AF65-F5344CB8AC3E}">
        <p14:creationId xmlns:p14="http://schemas.microsoft.com/office/powerpoint/2010/main" val="2029781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us t3 firefly pla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7" r="4782"/>
          <a:stretch/>
        </p:blipFill>
        <p:spPr bwMode="auto">
          <a:xfrm>
            <a:off x="0" y="0"/>
            <a:ext cx="9144000" cy="688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-1"/>
            <a:ext cx="9144000" cy="6881430"/>
          </a:xfrm>
          <a:prstGeom prst="rect">
            <a:avLst/>
          </a:prstGeom>
          <a:solidFill>
            <a:schemeClr val="bg2">
              <a:lumMod val="9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6750" y="216526"/>
            <a:ext cx="8988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odoni MT" panose="02070603080606020203" pitchFamily="18" charset="0"/>
              </a:rPr>
              <a:t>Lessons Learned – Conjunctive Events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57951"/>
            <a:ext cx="9144000" cy="137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5328325" y="3370555"/>
            <a:ext cx="6881429" cy="140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05850" y="216526"/>
            <a:ext cx="133350" cy="6641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980" y="1140938"/>
            <a:ext cx="6658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Three Ways to Increase Chance of Success: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4544" y="1765834"/>
            <a:ext cx="76265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Reduce the uncertainty in individual events</a:t>
            </a:r>
          </a:p>
          <a:p>
            <a:pPr lvl="1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Reduce the concurrency of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Reduce the number of events</a:t>
            </a:r>
          </a:p>
          <a:p>
            <a:pPr lvl="1"/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641932" y="5632875"/>
            <a:ext cx="5197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Treat the project like a system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7518" y="6570961"/>
            <a:ext cx="3102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UConn – OPIM 5270 – Team 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686" y="4053872"/>
            <a:ext cx="7915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“Like an aircraft, a project is a total system, in which all parts must fit together. This was not the case with the T-3”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70451" y="4799598"/>
            <a:ext cx="2248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(Baker, 2002, p. 56)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246102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us t3 firefly pla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7" r="4782"/>
          <a:stretch/>
        </p:blipFill>
        <p:spPr bwMode="auto">
          <a:xfrm>
            <a:off x="0" y="0"/>
            <a:ext cx="9144000" cy="688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-1"/>
            <a:ext cx="9144000" cy="6881430"/>
          </a:xfrm>
          <a:prstGeom prst="rect">
            <a:avLst/>
          </a:prstGeom>
          <a:solidFill>
            <a:schemeClr val="bg2">
              <a:lumMod val="9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6750" y="216526"/>
            <a:ext cx="8988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odoni MT" panose="02070603080606020203" pitchFamily="18" charset="0"/>
              </a:rPr>
              <a:t>Systems Approach 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57951"/>
            <a:ext cx="9144000" cy="137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5328325" y="3370555"/>
            <a:ext cx="6881429" cy="140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05850" y="216526"/>
            <a:ext cx="133350" cy="6641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980" y="1049498"/>
            <a:ext cx="8522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started over, here’s a high level look at how we would do it:</a:t>
            </a:r>
          </a:p>
        </p:txBody>
      </p:sp>
      <p:sp>
        <p:nvSpPr>
          <p:cNvPr id="14" name="Oval 13"/>
          <p:cNvSpPr/>
          <p:nvPr/>
        </p:nvSpPr>
        <p:spPr>
          <a:xfrm>
            <a:off x="559559" y="3424727"/>
            <a:ext cx="716280" cy="71628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231213" y="3433050"/>
            <a:ext cx="716280" cy="71628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017652" y="3409487"/>
            <a:ext cx="716280" cy="71628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11772" y="3424727"/>
            <a:ext cx="716280" cy="71628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324594" y="3424727"/>
            <a:ext cx="716280" cy="71628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905731" y="1854554"/>
            <a:ext cx="716280" cy="71628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35837" y="5046031"/>
            <a:ext cx="716280" cy="71628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275839" y="3791190"/>
            <a:ext cx="9553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947493" y="3782867"/>
            <a:ext cx="1070159" cy="83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756398" y="3791190"/>
            <a:ext cx="9553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428052" y="3779297"/>
            <a:ext cx="9553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1980" y="2406195"/>
            <a:ext cx="1501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 New Screening Philosophy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73501" y="1841903"/>
            <a:ext cx="2436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 COTS Acquisition Process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43204" y="5754006"/>
            <a:ext cx="1501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 Test Requirements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510089" y="2475583"/>
            <a:ext cx="1286442" cy="1071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90556" y="2790205"/>
            <a:ext cx="1501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Airplane Models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3268514" y="4091755"/>
            <a:ext cx="940054" cy="11319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961340" y="4196088"/>
            <a:ext cx="2348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Acquire the Selected Model, if COTS option selected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38580" y="2763156"/>
            <a:ext cx="1501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Gather Plane Requirements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05866" y="2699905"/>
            <a:ext cx="1695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Prepare for Implementation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25060" y="5524315"/>
            <a:ext cx="3114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Autonomous tasks that are finish-to-start in nature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-37518" y="6570961"/>
            <a:ext cx="3102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UConn – OPIM 5270 – Team 7</a:t>
            </a:r>
          </a:p>
        </p:txBody>
      </p:sp>
    </p:spTree>
    <p:extLst>
      <p:ext uri="{BB962C8B-B14F-4D97-AF65-F5344CB8AC3E}">
        <p14:creationId xmlns:p14="http://schemas.microsoft.com/office/powerpoint/2010/main" val="1426889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us t3 firefly pla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7" r="4782"/>
          <a:stretch/>
        </p:blipFill>
        <p:spPr bwMode="auto">
          <a:xfrm>
            <a:off x="0" y="0"/>
            <a:ext cx="9144000" cy="688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4851" y="5074276"/>
            <a:ext cx="6439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Bodoni MT" panose="02070603080606020203" pitchFamily="18" charset="0"/>
              </a:rPr>
              <a:t>Questions?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37518" y="6570961"/>
            <a:ext cx="3102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UConn – OPIM 5270 – Team 7</a:t>
            </a:r>
          </a:p>
        </p:txBody>
      </p:sp>
    </p:spTree>
    <p:extLst>
      <p:ext uri="{BB962C8B-B14F-4D97-AF65-F5344CB8AC3E}">
        <p14:creationId xmlns:p14="http://schemas.microsoft.com/office/powerpoint/2010/main" val="3073313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us t3 firefly pla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7" r="4782"/>
          <a:stretch/>
        </p:blipFill>
        <p:spPr bwMode="auto">
          <a:xfrm>
            <a:off x="0" y="0"/>
            <a:ext cx="9144000" cy="688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-1"/>
            <a:ext cx="9144000" cy="6881430"/>
          </a:xfrm>
          <a:prstGeom prst="rect">
            <a:avLst/>
          </a:prstGeom>
          <a:solidFill>
            <a:schemeClr val="bg2">
              <a:lumMod val="9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6750" y="216526"/>
            <a:ext cx="8542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odoni MT" panose="02070603080606020203" pitchFamily="18" charset="0"/>
              </a:rPr>
              <a:t>Works Referenced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57951"/>
            <a:ext cx="9144000" cy="137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5328325" y="3370555"/>
            <a:ext cx="6881429" cy="140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05850" y="216526"/>
            <a:ext cx="133350" cy="6641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37518" y="6570961"/>
            <a:ext cx="3102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UConn – OPIM 5270 – Team 7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778" y="924412"/>
            <a:ext cx="8549421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Baker, B. (2002). The fall of the firefly: An assessment of a failed project strategy [Electronic version]. Project Management Journal; 32(3); 53-57.</a:t>
            </a:r>
          </a:p>
          <a:p>
            <a:endParaRPr lang="en-US" sz="1600" dirty="0"/>
          </a:p>
          <a:p>
            <a:r>
              <a:rPr lang="en-US" sz="1600" dirty="0"/>
              <a:t>Meredith, J.R., &amp; Mantel, S.J., Jr. (2000). </a:t>
            </a:r>
            <a:r>
              <a:rPr lang="en-US" sz="1600" i="1" dirty="0"/>
              <a:t>Project Management: A managerial approach</a:t>
            </a:r>
            <a:r>
              <a:rPr lang="en-US" sz="1600" dirty="0"/>
              <a:t> (4</a:t>
            </a:r>
            <a:r>
              <a:rPr lang="en-US" sz="1600" baseline="30000" dirty="0"/>
              <a:t>th</a:t>
            </a:r>
            <a:r>
              <a:rPr lang="en-US" sz="1600" dirty="0"/>
              <a:t> ed.). New York John Wiley &amp; Sons Inc.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r>
              <a:rPr lang="en-US" sz="1600" dirty="0"/>
              <a:t>Mulrine, A. (2008). The army trains a skeptics corps to battle groupthink [Electronic version]. </a:t>
            </a:r>
            <a:r>
              <a:rPr lang="en-US" sz="1600" i="1" dirty="0"/>
              <a:t>US News</a:t>
            </a:r>
            <a:r>
              <a:rPr lang="en-US" sz="1600" dirty="0"/>
              <a:t>; May 15, 2008.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r>
              <a:rPr lang="en-US" sz="1600" dirty="0"/>
              <a:t>Office of the Secretary of Defense. (2000). Commercial item acquisition: Considerations and lessons learned. 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r>
              <a:rPr lang="en-US" sz="1600" dirty="0"/>
              <a:t>Scott, W.B. (1998) USAF modifying </a:t>
            </a:r>
            <a:r>
              <a:rPr lang="en-US" sz="1600" dirty="0" err="1"/>
              <a:t>Slingsby</a:t>
            </a:r>
            <a:r>
              <a:rPr lang="en-US" sz="1600" dirty="0"/>
              <a:t> trainers to correct inflight engine shutdowns [Electronic version]. </a:t>
            </a:r>
            <a:r>
              <a:rPr lang="en-US" sz="1600" i="1" dirty="0"/>
              <a:t>Aviation and Space Technology</a:t>
            </a:r>
            <a:r>
              <a:rPr lang="en-US" sz="1600" dirty="0"/>
              <a:t>; 148(2), 38.</a:t>
            </a:r>
          </a:p>
          <a:p>
            <a:pPr marL="342900" indent="-342900">
              <a:buFont typeface="+mj-lt"/>
              <a:buAutoNum type="arabicPeriod"/>
            </a:pPr>
            <a:endParaRPr lang="en-US" sz="1600" i="1" dirty="0"/>
          </a:p>
          <a:p>
            <a:r>
              <a:rPr lang="en-US" sz="1600" i="1" dirty="0"/>
              <a:t>The making of a trainer: The Air Force’s acquisition of the hapless </a:t>
            </a:r>
            <a:r>
              <a:rPr lang="en-US" sz="1600" i="1" dirty="0" err="1"/>
              <a:t>Slingsby</a:t>
            </a:r>
            <a:r>
              <a:rPr lang="en-US" sz="1600" i="1" dirty="0"/>
              <a:t> T-3A. </a:t>
            </a:r>
            <a:r>
              <a:rPr lang="en-US" sz="1600" dirty="0"/>
              <a:t>(1998,   February) Light Plane Maintenance, 20(2), 5-11; 22-23.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r>
              <a:rPr lang="en-US" sz="1600" dirty="0"/>
              <a:t>Thompson, M. (1998). The deadly trainer [Electronic version]. </a:t>
            </a:r>
            <a:r>
              <a:rPr lang="en-US" sz="1600" i="1" dirty="0"/>
              <a:t>TIME</a:t>
            </a:r>
            <a:r>
              <a:rPr lang="en-US" sz="1600" dirty="0"/>
              <a:t>, 151(1), 42-45. 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r>
              <a:rPr lang="en-US" sz="1600" dirty="0"/>
              <a:t>Additional course lecture notes from the Fall 2016 semester of Introduction to Project Management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5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us t3 firefly pla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7" r="4782"/>
          <a:stretch/>
        </p:blipFill>
        <p:spPr bwMode="auto">
          <a:xfrm>
            <a:off x="0" y="0"/>
            <a:ext cx="9144000" cy="688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-1"/>
            <a:ext cx="9144000" cy="6881430"/>
          </a:xfrm>
          <a:prstGeom prst="rect">
            <a:avLst/>
          </a:prstGeom>
          <a:solidFill>
            <a:schemeClr val="bg2">
              <a:lumMod val="9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6751" y="216526"/>
            <a:ext cx="6439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ysClr val="windowText" lastClr="000000"/>
                </a:solidFill>
                <a:latin typeface="Bodoni MT" panose="02070603080606020203" pitchFamily="18" charset="0"/>
              </a:rPr>
              <a:t>Project Overview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57951"/>
            <a:ext cx="9144000" cy="137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5328325" y="3370555"/>
            <a:ext cx="6881429" cy="140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05850" y="216526"/>
            <a:ext cx="133350" cy="6641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boeing-xat15-crewmaker-bomber-training-aircraft-united-stat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51" y="1582524"/>
            <a:ext cx="3696548" cy="254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8e5f95355eff109598c350141a0753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029" y="1637487"/>
            <a:ext cx="3829050" cy="248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48781" y="1028356"/>
            <a:ext cx="840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United States Air Force decided to acquire new planes for screening potential pilots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849063" y="2657155"/>
            <a:ext cx="898072" cy="531592"/>
          </a:xfrm>
          <a:prstGeom prst="rightArrow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33379" y="4123900"/>
            <a:ext cx="1823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T-41 </a:t>
            </a:r>
            <a:r>
              <a:rPr lang="en-US" sz="2400" b="1" i="1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Cessina</a:t>
            </a:r>
            <a:endParaRPr lang="en-US" sz="2400" b="1" i="1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67908" y="4130852"/>
            <a:ext cx="1823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T-3 Firefly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1684" y="4690761"/>
            <a:ext cx="2266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Stable, slow, easy-to-pilot, aging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46213" y="4690761"/>
            <a:ext cx="2266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Aerobatic, fast, more difficult,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commercial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37517" y="6570961"/>
            <a:ext cx="2881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UConn – OPIM 5270 – Team 7 </a:t>
            </a:r>
          </a:p>
        </p:txBody>
      </p:sp>
    </p:spTree>
    <p:extLst>
      <p:ext uri="{BB962C8B-B14F-4D97-AF65-F5344CB8AC3E}">
        <p14:creationId xmlns:p14="http://schemas.microsoft.com/office/powerpoint/2010/main" val="239203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us t3 firefly pla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7" r="4782"/>
          <a:stretch/>
        </p:blipFill>
        <p:spPr bwMode="auto">
          <a:xfrm>
            <a:off x="0" y="0"/>
            <a:ext cx="9144000" cy="688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40825" y="0"/>
            <a:ext cx="9189360" cy="6881430"/>
          </a:xfrm>
          <a:prstGeom prst="rect">
            <a:avLst/>
          </a:prstGeom>
          <a:solidFill>
            <a:schemeClr val="bg2">
              <a:lumMod val="9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6751" y="216526"/>
            <a:ext cx="6439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ysClr val="windowText" lastClr="000000"/>
                </a:solidFill>
                <a:latin typeface="Bodoni MT" panose="02070603080606020203" pitchFamily="18" charset="0"/>
              </a:rPr>
              <a:t>Project Timeline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57951"/>
            <a:ext cx="9144000" cy="137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5328325" y="3370555"/>
            <a:ext cx="6881429" cy="140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03808" y="3333020"/>
            <a:ext cx="6040192" cy="6825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38073" y="5588945"/>
            <a:ext cx="7692496" cy="6825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159877" y="2199477"/>
            <a:ext cx="4984123" cy="6825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242351" y="4454490"/>
            <a:ext cx="6888218" cy="6825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229549" y="1062302"/>
            <a:ext cx="3918986" cy="6825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flyingfortress-to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98332">
            <a:off x="-740328" y="4121255"/>
            <a:ext cx="2496030" cy="138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579587" y="5612209"/>
            <a:ext cx="7670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July of 1991: Evaluation begins after acting head of Air Force determines that a new training airplane is necessary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67293" y="4490739"/>
            <a:ext cx="688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Sept of 1991: A Commercial-of-the-Shelf option is selected, and the T-3 is selected as the plane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08343" y="3363233"/>
            <a:ext cx="603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April of 1992: Mechanical modifications necessary to use the T-3 begin 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76658" y="2225527"/>
            <a:ext cx="4901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June of 1993: First prototype of the modified T-3 is completed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230749" y="1085623"/>
            <a:ext cx="3661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October of 1994: After brief testing, plane accepted for use</a:t>
            </a:r>
            <a:endParaRPr lang="en-US" dirty="0"/>
          </a:p>
        </p:txBody>
      </p:sp>
      <p:pic>
        <p:nvPicPr>
          <p:cNvPr id="22" name="Picture 2" descr="flyingfortress-to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98332">
            <a:off x="71280" y="3306118"/>
            <a:ext cx="2496030" cy="138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flyingfortress-to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98332">
            <a:off x="849771" y="2522658"/>
            <a:ext cx="2496030" cy="138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flyingfortress-to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98332">
            <a:off x="1715952" y="1662071"/>
            <a:ext cx="2496030" cy="138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flyingfortress-to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98332">
            <a:off x="2425074" y="917968"/>
            <a:ext cx="2496030" cy="138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-37517" y="6570961"/>
            <a:ext cx="2881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UConn – OPIM 5270 – Team 7</a:t>
            </a:r>
          </a:p>
        </p:txBody>
      </p:sp>
    </p:spTree>
    <p:extLst>
      <p:ext uri="{BB962C8B-B14F-4D97-AF65-F5344CB8AC3E}">
        <p14:creationId xmlns:p14="http://schemas.microsoft.com/office/powerpoint/2010/main" val="84011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  <p:bldP spid="21" grpId="0" animBg="1"/>
      <p:bldP spid="24" grpId="0" animBg="1"/>
      <p:bldP spid="25" grpId="0" animBg="1"/>
      <p:bldP spid="28" grpId="0"/>
      <p:bldP spid="29" grpId="0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us t3 firefly pla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7" r="4782"/>
          <a:stretch/>
        </p:blipFill>
        <p:spPr bwMode="auto">
          <a:xfrm>
            <a:off x="0" y="0"/>
            <a:ext cx="9144000" cy="688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-1"/>
            <a:ext cx="9144000" cy="6881430"/>
          </a:xfrm>
          <a:prstGeom prst="rect">
            <a:avLst/>
          </a:prstGeom>
          <a:solidFill>
            <a:schemeClr val="bg2">
              <a:lumMod val="9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6751" y="216526"/>
            <a:ext cx="6439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ysClr val="windowText" lastClr="000000"/>
                </a:solidFill>
                <a:latin typeface="Bodoni MT" panose="02070603080606020203" pitchFamily="18" charset="0"/>
              </a:rPr>
              <a:t>Project Failure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57951"/>
            <a:ext cx="9144000" cy="137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5328325" y="3370555"/>
            <a:ext cx="6881429" cy="140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flyingfortress-to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26225">
            <a:off x="-953507" y="676947"/>
            <a:ext cx="2496030" cy="138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42434" y="1087975"/>
            <a:ext cx="7692496" cy="6825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55781" y="2201941"/>
            <a:ext cx="6888218" cy="6825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03808" y="3333020"/>
            <a:ext cx="6040192" cy="6825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59875" y="4452733"/>
            <a:ext cx="4984123" cy="6825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15944" y="5572446"/>
            <a:ext cx="3918986" cy="6825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69296" y="1151285"/>
            <a:ext cx="7670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Feb of 1995: Trainer unable to stabilize plane with a student piloting, plummeting into Colorado pasture and causing two deaths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46710" y="2231291"/>
            <a:ext cx="688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Sept of 1996: Another incidents with pilot unable to stabilize the aircraft, resulting in two more deaths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73062" y="3362017"/>
            <a:ext cx="603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June of 1997: Third and final incident, resulting in two more deaths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59875" y="4476803"/>
            <a:ext cx="5387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1998: Testing reveals several faults; TIME Magazine investigates the project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64417" y="5612962"/>
            <a:ext cx="3822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October of 1999: Fleet is retired as a training craft</a:t>
            </a:r>
            <a:endParaRPr lang="en-US" dirty="0"/>
          </a:p>
        </p:txBody>
      </p:sp>
      <p:pic>
        <p:nvPicPr>
          <p:cNvPr id="24" name="Picture 2" descr="flyingfortress-to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26225">
            <a:off x="-341193" y="1803507"/>
            <a:ext cx="2496030" cy="138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flyingfortress-to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26225">
            <a:off x="217753" y="2747816"/>
            <a:ext cx="2496030" cy="138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flyingfortress-to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26225">
            <a:off x="759112" y="3692124"/>
            <a:ext cx="2496030" cy="138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flyingfortress-to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36848" y="5009781"/>
            <a:ext cx="2496030" cy="138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-37517" y="6570961"/>
            <a:ext cx="2881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UConn – OPIM 5270 – Team 7</a:t>
            </a:r>
          </a:p>
        </p:txBody>
      </p:sp>
    </p:spTree>
    <p:extLst>
      <p:ext uri="{BB962C8B-B14F-4D97-AF65-F5344CB8AC3E}">
        <p14:creationId xmlns:p14="http://schemas.microsoft.com/office/powerpoint/2010/main" val="22529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3" grpId="0" animBg="1"/>
      <p:bldP spid="14" grpId="0" animBg="1"/>
      <p:bldP spid="4" grpId="0"/>
      <p:bldP spid="16" grpId="0"/>
      <p:bldP spid="17" grpId="0"/>
      <p:bldP spid="19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us t3 firefly pla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7" r="4782"/>
          <a:stretch/>
        </p:blipFill>
        <p:spPr bwMode="auto">
          <a:xfrm>
            <a:off x="0" y="1"/>
            <a:ext cx="5910241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9050" y="38100"/>
            <a:ext cx="5929291" cy="4324351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8461" y="3206890"/>
            <a:ext cx="4535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Bodoni MT" panose="02070603080606020203" pitchFamily="18" charset="0"/>
              </a:rPr>
              <a:t>Cognitive Biases</a:t>
            </a:r>
          </a:p>
        </p:txBody>
      </p:sp>
      <p:pic>
        <p:nvPicPr>
          <p:cNvPr id="2052" name="Picture 4" descr="Image result for us air force t3 firefly pla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5" b="10706"/>
          <a:stretch/>
        </p:blipFill>
        <p:spPr bwMode="auto">
          <a:xfrm>
            <a:off x="0" y="4533900"/>
            <a:ext cx="5910241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-19050" y="4572000"/>
            <a:ext cx="5929291" cy="2286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Image result for us air fo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34"/>
          <a:stretch/>
        </p:blipFill>
        <p:spPr bwMode="auto">
          <a:xfrm>
            <a:off x="6222195" y="4244573"/>
            <a:ext cx="2940855" cy="261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031653" y="4408286"/>
            <a:ext cx="3131398" cy="2449713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Image result for plane far awa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9" r="6339"/>
          <a:stretch/>
        </p:blipFill>
        <p:spPr bwMode="auto">
          <a:xfrm>
            <a:off x="5943600" y="2680"/>
            <a:ext cx="3216320" cy="42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5934880" y="-5"/>
            <a:ext cx="3233759" cy="4362455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2519341" y="3152775"/>
            <a:ext cx="6858000" cy="552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22180" y="4086225"/>
            <a:ext cx="9190819" cy="552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-37517" y="6570961"/>
            <a:ext cx="2881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UConn – OPIM 5270 – Team 7</a:t>
            </a:r>
          </a:p>
        </p:txBody>
      </p:sp>
    </p:spTree>
    <p:extLst>
      <p:ext uri="{BB962C8B-B14F-4D97-AF65-F5344CB8AC3E}">
        <p14:creationId xmlns:p14="http://schemas.microsoft.com/office/powerpoint/2010/main" val="91148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us t3 firefly pla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7" r="4782"/>
          <a:stretch/>
        </p:blipFill>
        <p:spPr bwMode="auto">
          <a:xfrm>
            <a:off x="0" y="0"/>
            <a:ext cx="9144000" cy="688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7776" y="-27517"/>
            <a:ext cx="9151775" cy="6908945"/>
          </a:xfrm>
          <a:prstGeom prst="rect">
            <a:avLst/>
          </a:prstGeom>
          <a:solidFill>
            <a:schemeClr val="bg2">
              <a:lumMod val="9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6751" y="216526"/>
            <a:ext cx="6439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latin typeface="Bodoni MT" panose="02070603080606020203" pitchFamily="18" charset="0"/>
              </a:rPr>
              <a:t>Considerations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57951"/>
            <a:ext cx="9144000" cy="137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5328325" y="3370555"/>
            <a:ext cx="6881429" cy="140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05850" y="216526"/>
            <a:ext cx="133350" cy="6641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828568" y="3267813"/>
            <a:ext cx="35803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Conjunctive Events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1011" y="1446315"/>
            <a:ext cx="3867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Groupthink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65080" y="1140938"/>
            <a:ext cx="1893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Selective Perception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84932" y="2679923"/>
            <a:ext cx="1893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Hindsight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64919" y="5261962"/>
            <a:ext cx="23809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Curse of Knowledge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20073" y="4197177"/>
            <a:ext cx="3148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Misconception of Chance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52702" y="2129699"/>
            <a:ext cx="1893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Insensitivity to sample size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4858" y="3261734"/>
            <a:ext cx="1925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Overconfidence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2346" y="5228163"/>
            <a:ext cx="24913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Confirmation Trap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-37517" y="6570961"/>
            <a:ext cx="2881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UConn – OPIM 5270 – Team 7</a:t>
            </a:r>
          </a:p>
        </p:txBody>
      </p:sp>
    </p:spTree>
    <p:extLst>
      <p:ext uri="{BB962C8B-B14F-4D97-AF65-F5344CB8AC3E}">
        <p14:creationId xmlns:p14="http://schemas.microsoft.com/office/powerpoint/2010/main" val="125663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7" grpId="0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us t3 firefly pla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7" r="4782"/>
          <a:stretch/>
        </p:blipFill>
        <p:spPr bwMode="auto">
          <a:xfrm>
            <a:off x="0" y="0"/>
            <a:ext cx="9144000" cy="688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-1"/>
            <a:ext cx="9144000" cy="6881430"/>
          </a:xfrm>
          <a:prstGeom prst="rect">
            <a:avLst/>
          </a:prstGeom>
          <a:solidFill>
            <a:schemeClr val="bg2">
              <a:lumMod val="9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6750" y="216526"/>
            <a:ext cx="9990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odoni MT" panose="02070603080606020203" pitchFamily="18" charset="0"/>
              </a:rPr>
              <a:t>Groupthink Bias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57951"/>
            <a:ext cx="9144000" cy="137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5328325" y="3370555"/>
            <a:ext cx="6881429" cy="140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05850" y="216526"/>
            <a:ext cx="133350" cy="6641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-172415" y="2278275"/>
            <a:ext cx="9050521" cy="2615136"/>
            <a:chOff x="-172415" y="2278275"/>
            <a:chExt cx="9050521" cy="2615136"/>
          </a:xfrm>
        </p:grpSpPr>
        <p:sp>
          <p:nvSpPr>
            <p:cNvPr id="11" name="Arc 10"/>
            <p:cNvSpPr/>
            <p:nvPr/>
          </p:nvSpPr>
          <p:spPr>
            <a:xfrm>
              <a:off x="561307" y="3413719"/>
              <a:ext cx="7745299" cy="1479692"/>
            </a:xfrm>
            <a:prstGeom prst="arc">
              <a:avLst>
                <a:gd name="adj1" fmla="val 10857290"/>
                <a:gd name="adj2" fmla="val 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Image result for icon of a person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798"/>
            <a:stretch/>
          </p:blipFill>
          <p:spPr bwMode="auto">
            <a:xfrm>
              <a:off x="-172415" y="2581186"/>
              <a:ext cx="2438400" cy="1126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Image result for icon of a person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798"/>
            <a:stretch/>
          </p:blipFill>
          <p:spPr bwMode="auto">
            <a:xfrm>
              <a:off x="1619588" y="2363608"/>
              <a:ext cx="2438400" cy="1126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Image result for icon of a person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798"/>
            <a:stretch/>
          </p:blipFill>
          <p:spPr bwMode="auto">
            <a:xfrm>
              <a:off x="3194637" y="2278275"/>
              <a:ext cx="2438400" cy="1126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Image result for icon of a person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798"/>
            <a:stretch/>
          </p:blipFill>
          <p:spPr bwMode="auto">
            <a:xfrm>
              <a:off x="4780350" y="2352455"/>
              <a:ext cx="2438400" cy="1126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Image result for icon of a person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798"/>
            <a:stretch/>
          </p:blipFill>
          <p:spPr bwMode="auto">
            <a:xfrm>
              <a:off x="6439706" y="2564107"/>
              <a:ext cx="2438400" cy="1126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Freeform 14"/>
            <p:cNvSpPr/>
            <p:nvPr/>
          </p:nvSpPr>
          <p:spPr>
            <a:xfrm>
              <a:off x="822325" y="3594100"/>
              <a:ext cx="438150" cy="314325"/>
            </a:xfrm>
            <a:custGeom>
              <a:avLst/>
              <a:gdLst>
                <a:gd name="connsiteX0" fmla="*/ 0 w 438150"/>
                <a:gd name="connsiteY0" fmla="*/ 111125 h 314325"/>
                <a:gd name="connsiteX1" fmla="*/ 0 w 438150"/>
                <a:gd name="connsiteY1" fmla="*/ 111125 h 314325"/>
                <a:gd name="connsiteX2" fmla="*/ 0 w 438150"/>
                <a:gd name="connsiteY2" fmla="*/ 314325 h 314325"/>
                <a:gd name="connsiteX3" fmla="*/ 0 w 438150"/>
                <a:gd name="connsiteY3" fmla="*/ 314325 h 314325"/>
                <a:gd name="connsiteX4" fmla="*/ 101600 w 438150"/>
                <a:gd name="connsiteY4" fmla="*/ 247650 h 314325"/>
                <a:gd name="connsiteX5" fmla="*/ 209550 w 438150"/>
                <a:gd name="connsiteY5" fmla="*/ 196850 h 314325"/>
                <a:gd name="connsiteX6" fmla="*/ 384175 w 438150"/>
                <a:gd name="connsiteY6" fmla="*/ 149225 h 314325"/>
                <a:gd name="connsiteX7" fmla="*/ 438150 w 438150"/>
                <a:gd name="connsiteY7" fmla="*/ 117475 h 314325"/>
                <a:gd name="connsiteX8" fmla="*/ 434975 w 438150"/>
                <a:gd name="connsiteY8" fmla="*/ 0 h 314325"/>
                <a:gd name="connsiteX9" fmla="*/ 311150 w 438150"/>
                <a:gd name="connsiteY9" fmla="*/ 6350 h 314325"/>
                <a:gd name="connsiteX10" fmla="*/ 263525 w 438150"/>
                <a:gd name="connsiteY10" fmla="*/ 12700 h 314325"/>
                <a:gd name="connsiteX11" fmla="*/ 247650 w 438150"/>
                <a:gd name="connsiteY11" fmla="*/ 15875 h 314325"/>
                <a:gd name="connsiteX12" fmla="*/ 219075 w 438150"/>
                <a:gd name="connsiteY12" fmla="*/ 19050 h 314325"/>
                <a:gd name="connsiteX13" fmla="*/ 187325 w 438150"/>
                <a:gd name="connsiteY13" fmla="*/ 25400 h 314325"/>
                <a:gd name="connsiteX14" fmla="*/ 168275 w 438150"/>
                <a:gd name="connsiteY14" fmla="*/ 31750 h 314325"/>
                <a:gd name="connsiteX15" fmla="*/ 158750 w 438150"/>
                <a:gd name="connsiteY15" fmla="*/ 34925 h 314325"/>
                <a:gd name="connsiteX16" fmla="*/ 123825 w 438150"/>
                <a:gd name="connsiteY16" fmla="*/ 60325 h 314325"/>
                <a:gd name="connsiteX17" fmla="*/ 107950 w 438150"/>
                <a:gd name="connsiteY17" fmla="*/ 63500 h 314325"/>
                <a:gd name="connsiteX18" fmla="*/ 53975 w 438150"/>
                <a:gd name="connsiteY18" fmla="*/ 73025 h 314325"/>
                <a:gd name="connsiteX19" fmla="*/ 34925 w 438150"/>
                <a:gd name="connsiteY19" fmla="*/ 79375 h 314325"/>
                <a:gd name="connsiteX20" fmla="*/ 9525 w 438150"/>
                <a:gd name="connsiteY20" fmla="*/ 101600 h 314325"/>
                <a:gd name="connsiteX21" fmla="*/ 0 w 438150"/>
                <a:gd name="connsiteY21" fmla="*/ 11112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8150" h="314325">
                  <a:moveTo>
                    <a:pt x="0" y="111125"/>
                  </a:moveTo>
                  <a:lnTo>
                    <a:pt x="0" y="111125"/>
                  </a:lnTo>
                  <a:lnTo>
                    <a:pt x="0" y="314325"/>
                  </a:lnTo>
                  <a:lnTo>
                    <a:pt x="0" y="314325"/>
                  </a:lnTo>
                  <a:lnTo>
                    <a:pt x="101600" y="247650"/>
                  </a:lnTo>
                  <a:lnTo>
                    <a:pt x="209550" y="196850"/>
                  </a:lnTo>
                  <a:lnTo>
                    <a:pt x="384175" y="149225"/>
                  </a:lnTo>
                  <a:lnTo>
                    <a:pt x="438150" y="117475"/>
                  </a:lnTo>
                  <a:cubicBezTo>
                    <a:pt x="437092" y="78317"/>
                    <a:pt x="436033" y="39158"/>
                    <a:pt x="434975" y="0"/>
                  </a:cubicBezTo>
                  <a:cubicBezTo>
                    <a:pt x="376068" y="2182"/>
                    <a:pt x="360118" y="1453"/>
                    <a:pt x="311150" y="6350"/>
                  </a:cubicBezTo>
                  <a:cubicBezTo>
                    <a:pt x="303124" y="7153"/>
                    <a:pt x="272446" y="11213"/>
                    <a:pt x="263525" y="12700"/>
                  </a:cubicBezTo>
                  <a:cubicBezTo>
                    <a:pt x="258202" y="13587"/>
                    <a:pt x="252992" y="15112"/>
                    <a:pt x="247650" y="15875"/>
                  </a:cubicBezTo>
                  <a:cubicBezTo>
                    <a:pt x="238163" y="17230"/>
                    <a:pt x="228575" y="17783"/>
                    <a:pt x="219075" y="19050"/>
                  </a:cubicBezTo>
                  <a:cubicBezTo>
                    <a:pt x="208777" y="20423"/>
                    <a:pt x="197421" y="22371"/>
                    <a:pt x="187325" y="25400"/>
                  </a:cubicBezTo>
                  <a:cubicBezTo>
                    <a:pt x="180914" y="27323"/>
                    <a:pt x="174625" y="29633"/>
                    <a:pt x="168275" y="31750"/>
                  </a:cubicBezTo>
                  <a:lnTo>
                    <a:pt x="158750" y="34925"/>
                  </a:lnTo>
                  <a:cubicBezTo>
                    <a:pt x="141120" y="52555"/>
                    <a:pt x="144579" y="54099"/>
                    <a:pt x="123825" y="60325"/>
                  </a:cubicBezTo>
                  <a:cubicBezTo>
                    <a:pt x="118656" y="61876"/>
                    <a:pt x="113242" y="62442"/>
                    <a:pt x="107950" y="63500"/>
                  </a:cubicBezTo>
                  <a:cubicBezTo>
                    <a:pt x="79174" y="77888"/>
                    <a:pt x="110855" y="64044"/>
                    <a:pt x="53975" y="73025"/>
                  </a:cubicBezTo>
                  <a:cubicBezTo>
                    <a:pt x="47363" y="74069"/>
                    <a:pt x="34925" y="79375"/>
                    <a:pt x="34925" y="79375"/>
                  </a:cubicBezTo>
                  <a:cubicBezTo>
                    <a:pt x="29281" y="87842"/>
                    <a:pt x="21872" y="101600"/>
                    <a:pt x="9525" y="101600"/>
                  </a:cubicBezTo>
                  <a:lnTo>
                    <a:pt x="0" y="111125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33413" y="3706813"/>
              <a:ext cx="261938" cy="190500"/>
            </a:xfrm>
            <a:custGeom>
              <a:avLst/>
              <a:gdLst>
                <a:gd name="connsiteX0" fmla="*/ 0 w 261938"/>
                <a:gd name="connsiteY0" fmla="*/ 0 h 190500"/>
                <a:gd name="connsiteX1" fmla="*/ 152400 w 261938"/>
                <a:gd name="connsiteY1" fmla="*/ 190500 h 190500"/>
                <a:gd name="connsiteX2" fmla="*/ 261938 w 261938"/>
                <a:gd name="connsiteY2" fmla="*/ 123825 h 190500"/>
                <a:gd name="connsiteX3" fmla="*/ 214313 w 261938"/>
                <a:gd name="connsiteY3" fmla="*/ 76200 h 190500"/>
                <a:gd name="connsiteX4" fmla="*/ 200025 w 261938"/>
                <a:gd name="connsiteY4" fmla="*/ 61912 h 190500"/>
                <a:gd name="connsiteX5" fmla="*/ 190500 w 261938"/>
                <a:gd name="connsiteY5" fmla="*/ 47625 h 190500"/>
                <a:gd name="connsiteX6" fmla="*/ 176213 w 261938"/>
                <a:gd name="connsiteY6" fmla="*/ 19050 h 190500"/>
                <a:gd name="connsiteX7" fmla="*/ 157163 w 261938"/>
                <a:gd name="connsiteY7" fmla="*/ 0 h 190500"/>
                <a:gd name="connsiteX8" fmla="*/ 157163 w 261938"/>
                <a:gd name="connsiteY8" fmla="*/ 0 h 190500"/>
                <a:gd name="connsiteX9" fmla="*/ 0 w 261938"/>
                <a:gd name="connsiteY9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1938" h="190500">
                  <a:moveTo>
                    <a:pt x="0" y="0"/>
                  </a:moveTo>
                  <a:lnTo>
                    <a:pt x="152400" y="190500"/>
                  </a:lnTo>
                  <a:lnTo>
                    <a:pt x="261938" y="123825"/>
                  </a:lnTo>
                  <a:lnTo>
                    <a:pt x="214313" y="76200"/>
                  </a:lnTo>
                  <a:cubicBezTo>
                    <a:pt x="209550" y="71437"/>
                    <a:pt x="203761" y="67516"/>
                    <a:pt x="200025" y="61912"/>
                  </a:cubicBezTo>
                  <a:lnTo>
                    <a:pt x="190500" y="47625"/>
                  </a:lnTo>
                  <a:cubicBezTo>
                    <a:pt x="186627" y="36004"/>
                    <a:pt x="185446" y="28283"/>
                    <a:pt x="176213" y="19050"/>
                  </a:cubicBezTo>
                  <a:cubicBezTo>
                    <a:pt x="153226" y="-3936"/>
                    <a:pt x="168048" y="21771"/>
                    <a:pt x="157163" y="0"/>
                  </a:cubicBezTo>
                  <a:lnTo>
                    <a:pt x="157163" y="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7820745" y="3676176"/>
              <a:ext cx="238040" cy="190500"/>
            </a:xfrm>
            <a:custGeom>
              <a:avLst/>
              <a:gdLst>
                <a:gd name="connsiteX0" fmla="*/ 0 w 261938"/>
                <a:gd name="connsiteY0" fmla="*/ 0 h 190500"/>
                <a:gd name="connsiteX1" fmla="*/ 152400 w 261938"/>
                <a:gd name="connsiteY1" fmla="*/ 190500 h 190500"/>
                <a:gd name="connsiteX2" fmla="*/ 261938 w 261938"/>
                <a:gd name="connsiteY2" fmla="*/ 123825 h 190500"/>
                <a:gd name="connsiteX3" fmla="*/ 214313 w 261938"/>
                <a:gd name="connsiteY3" fmla="*/ 76200 h 190500"/>
                <a:gd name="connsiteX4" fmla="*/ 200025 w 261938"/>
                <a:gd name="connsiteY4" fmla="*/ 61912 h 190500"/>
                <a:gd name="connsiteX5" fmla="*/ 190500 w 261938"/>
                <a:gd name="connsiteY5" fmla="*/ 47625 h 190500"/>
                <a:gd name="connsiteX6" fmla="*/ 176213 w 261938"/>
                <a:gd name="connsiteY6" fmla="*/ 19050 h 190500"/>
                <a:gd name="connsiteX7" fmla="*/ 157163 w 261938"/>
                <a:gd name="connsiteY7" fmla="*/ 0 h 190500"/>
                <a:gd name="connsiteX8" fmla="*/ 157163 w 261938"/>
                <a:gd name="connsiteY8" fmla="*/ 0 h 190500"/>
                <a:gd name="connsiteX9" fmla="*/ 0 w 261938"/>
                <a:gd name="connsiteY9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1938" h="190500">
                  <a:moveTo>
                    <a:pt x="0" y="0"/>
                  </a:moveTo>
                  <a:lnTo>
                    <a:pt x="152400" y="190500"/>
                  </a:lnTo>
                  <a:lnTo>
                    <a:pt x="261938" y="123825"/>
                  </a:lnTo>
                  <a:lnTo>
                    <a:pt x="214313" y="76200"/>
                  </a:lnTo>
                  <a:cubicBezTo>
                    <a:pt x="209550" y="71437"/>
                    <a:pt x="203761" y="67516"/>
                    <a:pt x="200025" y="61912"/>
                  </a:cubicBezTo>
                  <a:lnTo>
                    <a:pt x="190500" y="47625"/>
                  </a:lnTo>
                  <a:cubicBezTo>
                    <a:pt x="186627" y="36004"/>
                    <a:pt x="185446" y="28283"/>
                    <a:pt x="176213" y="19050"/>
                  </a:cubicBezTo>
                  <a:cubicBezTo>
                    <a:pt x="153226" y="-3936"/>
                    <a:pt x="168048" y="21771"/>
                    <a:pt x="157163" y="0"/>
                  </a:cubicBezTo>
                  <a:lnTo>
                    <a:pt x="157163" y="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7439025" y="3609975"/>
              <a:ext cx="438150" cy="185744"/>
            </a:xfrm>
            <a:custGeom>
              <a:avLst/>
              <a:gdLst>
                <a:gd name="connsiteX0" fmla="*/ 0 w 438150"/>
                <a:gd name="connsiteY0" fmla="*/ 66675 h 185744"/>
                <a:gd name="connsiteX1" fmla="*/ 0 w 438150"/>
                <a:gd name="connsiteY1" fmla="*/ 66675 h 185744"/>
                <a:gd name="connsiteX2" fmla="*/ 47625 w 438150"/>
                <a:gd name="connsiteY2" fmla="*/ 80963 h 185744"/>
                <a:gd name="connsiteX3" fmla="*/ 61913 w 438150"/>
                <a:gd name="connsiteY3" fmla="*/ 90488 h 185744"/>
                <a:gd name="connsiteX4" fmla="*/ 90488 w 438150"/>
                <a:gd name="connsiteY4" fmla="*/ 100013 h 185744"/>
                <a:gd name="connsiteX5" fmla="*/ 128588 w 438150"/>
                <a:gd name="connsiteY5" fmla="*/ 119063 h 185744"/>
                <a:gd name="connsiteX6" fmla="*/ 157163 w 438150"/>
                <a:gd name="connsiteY6" fmla="*/ 128588 h 185744"/>
                <a:gd name="connsiteX7" fmla="*/ 223838 w 438150"/>
                <a:gd name="connsiteY7" fmla="*/ 157163 h 185744"/>
                <a:gd name="connsiteX8" fmla="*/ 238125 w 438150"/>
                <a:gd name="connsiteY8" fmla="*/ 161925 h 185744"/>
                <a:gd name="connsiteX9" fmla="*/ 252413 w 438150"/>
                <a:gd name="connsiteY9" fmla="*/ 166688 h 185744"/>
                <a:gd name="connsiteX10" fmla="*/ 371475 w 438150"/>
                <a:gd name="connsiteY10" fmla="*/ 171450 h 185744"/>
                <a:gd name="connsiteX11" fmla="*/ 414338 w 438150"/>
                <a:gd name="connsiteY11" fmla="*/ 180975 h 185744"/>
                <a:gd name="connsiteX12" fmla="*/ 438150 w 438150"/>
                <a:gd name="connsiteY12" fmla="*/ 185738 h 185744"/>
                <a:gd name="connsiteX13" fmla="*/ 428625 w 438150"/>
                <a:gd name="connsiteY13" fmla="*/ 185738 h 185744"/>
                <a:gd name="connsiteX14" fmla="*/ 428625 w 438150"/>
                <a:gd name="connsiteY14" fmla="*/ 0 h 185744"/>
                <a:gd name="connsiteX15" fmla="*/ 428625 w 438150"/>
                <a:gd name="connsiteY15" fmla="*/ 0 h 185744"/>
                <a:gd name="connsiteX16" fmla="*/ 0 w 438150"/>
                <a:gd name="connsiteY16" fmla="*/ 66675 h 18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8150" h="185744">
                  <a:moveTo>
                    <a:pt x="0" y="66675"/>
                  </a:moveTo>
                  <a:lnTo>
                    <a:pt x="0" y="66675"/>
                  </a:lnTo>
                  <a:cubicBezTo>
                    <a:pt x="15875" y="71438"/>
                    <a:pt x="32156" y="75013"/>
                    <a:pt x="47625" y="80963"/>
                  </a:cubicBezTo>
                  <a:cubicBezTo>
                    <a:pt x="52967" y="83018"/>
                    <a:pt x="56682" y="88163"/>
                    <a:pt x="61913" y="90488"/>
                  </a:cubicBezTo>
                  <a:cubicBezTo>
                    <a:pt x="71088" y="94566"/>
                    <a:pt x="81508" y="95523"/>
                    <a:pt x="90488" y="100013"/>
                  </a:cubicBezTo>
                  <a:cubicBezTo>
                    <a:pt x="103188" y="106363"/>
                    <a:pt x="115118" y="114573"/>
                    <a:pt x="128588" y="119063"/>
                  </a:cubicBezTo>
                  <a:cubicBezTo>
                    <a:pt x="138113" y="122238"/>
                    <a:pt x="148183" y="124098"/>
                    <a:pt x="157163" y="128588"/>
                  </a:cubicBezTo>
                  <a:cubicBezTo>
                    <a:pt x="204240" y="152127"/>
                    <a:pt x="181795" y="143149"/>
                    <a:pt x="223838" y="157163"/>
                  </a:cubicBezTo>
                  <a:lnTo>
                    <a:pt x="238125" y="161925"/>
                  </a:lnTo>
                  <a:cubicBezTo>
                    <a:pt x="242888" y="163513"/>
                    <a:pt x="247397" y="166487"/>
                    <a:pt x="252413" y="166688"/>
                  </a:cubicBezTo>
                  <a:lnTo>
                    <a:pt x="371475" y="171450"/>
                  </a:lnTo>
                  <a:cubicBezTo>
                    <a:pt x="399283" y="180720"/>
                    <a:pt x="372426" y="172593"/>
                    <a:pt x="414338" y="180975"/>
                  </a:cubicBezTo>
                  <a:cubicBezTo>
                    <a:pt x="440078" y="186123"/>
                    <a:pt x="425594" y="185738"/>
                    <a:pt x="438150" y="185738"/>
                  </a:cubicBezTo>
                  <a:lnTo>
                    <a:pt x="428625" y="185738"/>
                  </a:lnTo>
                  <a:lnTo>
                    <a:pt x="428625" y="0"/>
                  </a:lnTo>
                  <a:lnTo>
                    <a:pt x="428625" y="0"/>
                  </a:lnTo>
                  <a:lnTo>
                    <a:pt x="0" y="66675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hought Bubble: Cloud 3"/>
          <p:cNvSpPr/>
          <p:nvPr/>
        </p:nvSpPr>
        <p:spPr>
          <a:xfrm>
            <a:off x="5867260" y="1635157"/>
            <a:ext cx="1790840" cy="564375"/>
          </a:xfrm>
          <a:prstGeom prst="cloudCallout">
            <a:avLst>
              <a:gd name="adj1" fmla="val -25751"/>
              <a:gd name="adj2" fmla="val 107418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No we are doomed! </a:t>
            </a:r>
          </a:p>
        </p:txBody>
      </p:sp>
      <p:sp>
        <p:nvSpPr>
          <p:cNvPr id="44" name="Thought Bubble: Cloud 13"/>
          <p:cNvSpPr/>
          <p:nvPr/>
        </p:nvSpPr>
        <p:spPr>
          <a:xfrm rot="152813">
            <a:off x="4610684" y="1211682"/>
            <a:ext cx="1377007" cy="564375"/>
          </a:xfrm>
          <a:prstGeom prst="cloudCallout">
            <a:avLst>
              <a:gd name="adj1" fmla="val -42885"/>
              <a:gd name="adj2" fmla="val 144182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Maybe!</a:t>
            </a:r>
          </a:p>
        </p:txBody>
      </p:sp>
      <p:sp>
        <p:nvSpPr>
          <p:cNvPr id="45" name="Thought Bubble: Cloud 14"/>
          <p:cNvSpPr/>
          <p:nvPr/>
        </p:nvSpPr>
        <p:spPr>
          <a:xfrm rot="355008">
            <a:off x="7239742" y="2164505"/>
            <a:ext cx="1854438" cy="503102"/>
          </a:xfrm>
          <a:prstGeom prst="cloudCallout">
            <a:avLst>
              <a:gd name="adj1" fmla="val -10835"/>
              <a:gd name="adj2" fmla="val 83922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Ridiculous! </a:t>
            </a:r>
          </a:p>
        </p:txBody>
      </p:sp>
      <p:sp>
        <p:nvSpPr>
          <p:cNvPr id="46" name="Thought Bubble: Cloud 15"/>
          <p:cNvSpPr/>
          <p:nvPr/>
        </p:nvSpPr>
        <p:spPr>
          <a:xfrm rot="21313223">
            <a:off x="2779709" y="1153285"/>
            <a:ext cx="1600779" cy="992434"/>
          </a:xfrm>
          <a:prstGeom prst="cloudCallout">
            <a:avLst>
              <a:gd name="adj1" fmla="val -40877"/>
              <a:gd name="adj2" fmla="val 70451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That’s a great idea!</a:t>
            </a:r>
          </a:p>
        </p:txBody>
      </p:sp>
      <p:sp>
        <p:nvSpPr>
          <p:cNvPr id="48" name="Speech Bubble: Oval 2"/>
          <p:cNvSpPr/>
          <p:nvPr/>
        </p:nvSpPr>
        <p:spPr>
          <a:xfrm rot="20939111">
            <a:off x="674585" y="1377674"/>
            <a:ext cx="1761362" cy="879115"/>
          </a:xfrm>
          <a:prstGeom prst="wedgeEllipseCallout">
            <a:avLst>
              <a:gd name="adj1" fmla="val -24938"/>
              <a:gd name="adj2" fmla="val 868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Hey team – here’s an idea!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17480" y="4869666"/>
            <a:ext cx="676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What does each individual think?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37517" y="6570961"/>
            <a:ext cx="2881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UConn – OPIM 5270 – Team 7</a:t>
            </a:r>
          </a:p>
        </p:txBody>
      </p:sp>
    </p:spTree>
    <p:extLst>
      <p:ext uri="{BB962C8B-B14F-4D97-AF65-F5344CB8AC3E}">
        <p14:creationId xmlns:p14="http://schemas.microsoft.com/office/powerpoint/2010/main" val="409763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4" grpId="0" animBg="1"/>
      <p:bldP spid="45" grpId="0" animBg="1"/>
      <p:bldP spid="46" grpId="0" animBg="1"/>
      <p:bldP spid="48" grpId="0" animBg="1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us t3 firefly pla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7" r="4782"/>
          <a:stretch/>
        </p:blipFill>
        <p:spPr bwMode="auto">
          <a:xfrm>
            <a:off x="0" y="0"/>
            <a:ext cx="9144000" cy="688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-1"/>
            <a:ext cx="9144000" cy="6881430"/>
          </a:xfrm>
          <a:prstGeom prst="rect">
            <a:avLst/>
          </a:prstGeom>
          <a:solidFill>
            <a:schemeClr val="bg2">
              <a:lumMod val="9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6750" y="216526"/>
            <a:ext cx="9990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odoni MT" panose="02070603080606020203" pitchFamily="18" charset="0"/>
              </a:rPr>
              <a:t>Groupthink Bias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57951"/>
            <a:ext cx="9144000" cy="137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5328325" y="3370555"/>
            <a:ext cx="6881429" cy="140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05850" y="216526"/>
            <a:ext cx="133350" cy="6641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-172415" y="2278275"/>
            <a:ext cx="9050521" cy="2615136"/>
            <a:chOff x="-172415" y="2278275"/>
            <a:chExt cx="9050521" cy="2615136"/>
          </a:xfrm>
        </p:grpSpPr>
        <p:sp>
          <p:nvSpPr>
            <p:cNvPr id="11" name="Arc 10"/>
            <p:cNvSpPr/>
            <p:nvPr/>
          </p:nvSpPr>
          <p:spPr>
            <a:xfrm>
              <a:off x="561307" y="3413719"/>
              <a:ext cx="7745299" cy="1479692"/>
            </a:xfrm>
            <a:prstGeom prst="arc">
              <a:avLst>
                <a:gd name="adj1" fmla="val 10857290"/>
                <a:gd name="adj2" fmla="val 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Image result for icon of a person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798"/>
            <a:stretch/>
          </p:blipFill>
          <p:spPr bwMode="auto">
            <a:xfrm>
              <a:off x="-172415" y="2581186"/>
              <a:ext cx="2438400" cy="1126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Image result for icon of a person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798"/>
            <a:stretch/>
          </p:blipFill>
          <p:spPr bwMode="auto">
            <a:xfrm>
              <a:off x="1619588" y="2363608"/>
              <a:ext cx="2438400" cy="1126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Image result for icon of a person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798"/>
            <a:stretch/>
          </p:blipFill>
          <p:spPr bwMode="auto">
            <a:xfrm>
              <a:off x="3194637" y="2278275"/>
              <a:ext cx="2438400" cy="1126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Image result for icon of a person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798"/>
            <a:stretch/>
          </p:blipFill>
          <p:spPr bwMode="auto">
            <a:xfrm>
              <a:off x="4780350" y="2352455"/>
              <a:ext cx="2438400" cy="1126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Image result for icon of a person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798"/>
            <a:stretch/>
          </p:blipFill>
          <p:spPr bwMode="auto">
            <a:xfrm>
              <a:off x="6439706" y="2564107"/>
              <a:ext cx="2438400" cy="1126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Freeform 14"/>
            <p:cNvSpPr/>
            <p:nvPr/>
          </p:nvSpPr>
          <p:spPr>
            <a:xfrm>
              <a:off x="822325" y="3594100"/>
              <a:ext cx="438150" cy="314325"/>
            </a:xfrm>
            <a:custGeom>
              <a:avLst/>
              <a:gdLst>
                <a:gd name="connsiteX0" fmla="*/ 0 w 438150"/>
                <a:gd name="connsiteY0" fmla="*/ 111125 h 314325"/>
                <a:gd name="connsiteX1" fmla="*/ 0 w 438150"/>
                <a:gd name="connsiteY1" fmla="*/ 111125 h 314325"/>
                <a:gd name="connsiteX2" fmla="*/ 0 w 438150"/>
                <a:gd name="connsiteY2" fmla="*/ 314325 h 314325"/>
                <a:gd name="connsiteX3" fmla="*/ 0 w 438150"/>
                <a:gd name="connsiteY3" fmla="*/ 314325 h 314325"/>
                <a:gd name="connsiteX4" fmla="*/ 101600 w 438150"/>
                <a:gd name="connsiteY4" fmla="*/ 247650 h 314325"/>
                <a:gd name="connsiteX5" fmla="*/ 209550 w 438150"/>
                <a:gd name="connsiteY5" fmla="*/ 196850 h 314325"/>
                <a:gd name="connsiteX6" fmla="*/ 384175 w 438150"/>
                <a:gd name="connsiteY6" fmla="*/ 149225 h 314325"/>
                <a:gd name="connsiteX7" fmla="*/ 438150 w 438150"/>
                <a:gd name="connsiteY7" fmla="*/ 117475 h 314325"/>
                <a:gd name="connsiteX8" fmla="*/ 434975 w 438150"/>
                <a:gd name="connsiteY8" fmla="*/ 0 h 314325"/>
                <a:gd name="connsiteX9" fmla="*/ 311150 w 438150"/>
                <a:gd name="connsiteY9" fmla="*/ 6350 h 314325"/>
                <a:gd name="connsiteX10" fmla="*/ 263525 w 438150"/>
                <a:gd name="connsiteY10" fmla="*/ 12700 h 314325"/>
                <a:gd name="connsiteX11" fmla="*/ 247650 w 438150"/>
                <a:gd name="connsiteY11" fmla="*/ 15875 h 314325"/>
                <a:gd name="connsiteX12" fmla="*/ 219075 w 438150"/>
                <a:gd name="connsiteY12" fmla="*/ 19050 h 314325"/>
                <a:gd name="connsiteX13" fmla="*/ 187325 w 438150"/>
                <a:gd name="connsiteY13" fmla="*/ 25400 h 314325"/>
                <a:gd name="connsiteX14" fmla="*/ 168275 w 438150"/>
                <a:gd name="connsiteY14" fmla="*/ 31750 h 314325"/>
                <a:gd name="connsiteX15" fmla="*/ 158750 w 438150"/>
                <a:gd name="connsiteY15" fmla="*/ 34925 h 314325"/>
                <a:gd name="connsiteX16" fmla="*/ 123825 w 438150"/>
                <a:gd name="connsiteY16" fmla="*/ 60325 h 314325"/>
                <a:gd name="connsiteX17" fmla="*/ 107950 w 438150"/>
                <a:gd name="connsiteY17" fmla="*/ 63500 h 314325"/>
                <a:gd name="connsiteX18" fmla="*/ 53975 w 438150"/>
                <a:gd name="connsiteY18" fmla="*/ 73025 h 314325"/>
                <a:gd name="connsiteX19" fmla="*/ 34925 w 438150"/>
                <a:gd name="connsiteY19" fmla="*/ 79375 h 314325"/>
                <a:gd name="connsiteX20" fmla="*/ 9525 w 438150"/>
                <a:gd name="connsiteY20" fmla="*/ 101600 h 314325"/>
                <a:gd name="connsiteX21" fmla="*/ 0 w 438150"/>
                <a:gd name="connsiteY21" fmla="*/ 11112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8150" h="314325">
                  <a:moveTo>
                    <a:pt x="0" y="111125"/>
                  </a:moveTo>
                  <a:lnTo>
                    <a:pt x="0" y="111125"/>
                  </a:lnTo>
                  <a:lnTo>
                    <a:pt x="0" y="314325"/>
                  </a:lnTo>
                  <a:lnTo>
                    <a:pt x="0" y="314325"/>
                  </a:lnTo>
                  <a:lnTo>
                    <a:pt x="101600" y="247650"/>
                  </a:lnTo>
                  <a:lnTo>
                    <a:pt x="209550" y="196850"/>
                  </a:lnTo>
                  <a:lnTo>
                    <a:pt x="384175" y="149225"/>
                  </a:lnTo>
                  <a:lnTo>
                    <a:pt x="438150" y="117475"/>
                  </a:lnTo>
                  <a:cubicBezTo>
                    <a:pt x="437092" y="78317"/>
                    <a:pt x="436033" y="39158"/>
                    <a:pt x="434975" y="0"/>
                  </a:cubicBezTo>
                  <a:cubicBezTo>
                    <a:pt x="376068" y="2182"/>
                    <a:pt x="360118" y="1453"/>
                    <a:pt x="311150" y="6350"/>
                  </a:cubicBezTo>
                  <a:cubicBezTo>
                    <a:pt x="303124" y="7153"/>
                    <a:pt x="272446" y="11213"/>
                    <a:pt x="263525" y="12700"/>
                  </a:cubicBezTo>
                  <a:cubicBezTo>
                    <a:pt x="258202" y="13587"/>
                    <a:pt x="252992" y="15112"/>
                    <a:pt x="247650" y="15875"/>
                  </a:cubicBezTo>
                  <a:cubicBezTo>
                    <a:pt x="238163" y="17230"/>
                    <a:pt x="228575" y="17783"/>
                    <a:pt x="219075" y="19050"/>
                  </a:cubicBezTo>
                  <a:cubicBezTo>
                    <a:pt x="208777" y="20423"/>
                    <a:pt x="197421" y="22371"/>
                    <a:pt x="187325" y="25400"/>
                  </a:cubicBezTo>
                  <a:cubicBezTo>
                    <a:pt x="180914" y="27323"/>
                    <a:pt x="174625" y="29633"/>
                    <a:pt x="168275" y="31750"/>
                  </a:cubicBezTo>
                  <a:lnTo>
                    <a:pt x="158750" y="34925"/>
                  </a:lnTo>
                  <a:cubicBezTo>
                    <a:pt x="141120" y="52555"/>
                    <a:pt x="144579" y="54099"/>
                    <a:pt x="123825" y="60325"/>
                  </a:cubicBezTo>
                  <a:cubicBezTo>
                    <a:pt x="118656" y="61876"/>
                    <a:pt x="113242" y="62442"/>
                    <a:pt x="107950" y="63500"/>
                  </a:cubicBezTo>
                  <a:cubicBezTo>
                    <a:pt x="79174" y="77888"/>
                    <a:pt x="110855" y="64044"/>
                    <a:pt x="53975" y="73025"/>
                  </a:cubicBezTo>
                  <a:cubicBezTo>
                    <a:pt x="47363" y="74069"/>
                    <a:pt x="34925" y="79375"/>
                    <a:pt x="34925" y="79375"/>
                  </a:cubicBezTo>
                  <a:cubicBezTo>
                    <a:pt x="29281" y="87842"/>
                    <a:pt x="21872" y="101600"/>
                    <a:pt x="9525" y="101600"/>
                  </a:cubicBezTo>
                  <a:lnTo>
                    <a:pt x="0" y="111125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33413" y="3706813"/>
              <a:ext cx="261938" cy="190500"/>
            </a:xfrm>
            <a:custGeom>
              <a:avLst/>
              <a:gdLst>
                <a:gd name="connsiteX0" fmla="*/ 0 w 261938"/>
                <a:gd name="connsiteY0" fmla="*/ 0 h 190500"/>
                <a:gd name="connsiteX1" fmla="*/ 152400 w 261938"/>
                <a:gd name="connsiteY1" fmla="*/ 190500 h 190500"/>
                <a:gd name="connsiteX2" fmla="*/ 261938 w 261938"/>
                <a:gd name="connsiteY2" fmla="*/ 123825 h 190500"/>
                <a:gd name="connsiteX3" fmla="*/ 214313 w 261938"/>
                <a:gd name="connsiteY3" fmla="*/ 76200 h 190500"/>
                <a:gd name="connsiteX4" fmla="*/ 200025 w 261938"/>
                <a:gd name="connsiteY4" fmla="*/ 61912 h 190500"/>
                <a:gd name="connsiteX5" fmla="*/ 190500 w 261938"/>
                <a:gd name="connsiteY5" fmla="*/ 47625 h 190500"/>
                <a:gd name="connsiteX6" fmla="*/ 176213 w 261938"/>
                <a:gd name="connsiteY6" fmla="*/ 19050 h 190500"/>
                <a:gd name="connsiteX7" fmla="*/ 157163 w 261938"/>
                <a:gd name="connsiteY7" fmla="*/ 0 h 190500"/>
                <a:gd name="connsiteX8" fmla="*/ 157163 w 261938"/>
                <a:gd name="connsiteY8" fmla="*/ 0 h 190500"/>
                <a:gd name="connsiteX9" fmla="*/ 0 w 261938"/>
                <a:gd name="connsiteY9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1938" h="190500">
                  <a:moveTo>
                    <a:pt x="0" y="0"/>
                  </a:moveTo>
                  <a:lnTo>
                    <a:pt x="152400" y="190500"/>
                  </a:lnTo>
                  <a:lnTo>
                    <a:pt x="261938" y="123825"/>
                  </a:lnTo>
                  <a:lnTo>
                    <a:pt x="214313" y="76200"/>
                  </a:lnTo>
                  <a:cubicBezTo>
                    <a:pt x="209550" y="71437"/>
                    <a:pt x="203761" y="67516"/>
                    <a:pt x="200025" y="61912"/>
                  </a:cubicBezTo>
                  <a:lnTo>
                    <a:pt x="190500" y="47625"/>
                  </a:lnTo>
                  <a:cubicBezTo>
                    <a:pt x="186627" y="36004"/>
                    <a:pt x="185446" y="28283"/>
                    <a:pt x="176213" y="19050"/>
                  </a:cubicBezTo>
                  <a:cubicBezTo>
                    <a:pt x="153226" y="-3936"/>
                    <a:pt x="168048" y="21771"/>
                    <a:pt x="157163" y="0"/>
                  </a:cubicBezTo>
                  <a:lnTo>
                    <a:pt x="157163" y="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7820745" y="3676176"/>
              <a:ext cx="238040" cy="190500"/>
            </a:xfrm>
            <a:custGeom>
              <a:avLst/>
              <a:gdLst>
                <a:gd name="connsiteX0" fmla="*/ 0 w 261938"/>
                <a:gd name="connsiteY0" fmla="*/ 0 h 190500"/>
                <a:gd name="connsiteX1" fmla="*/ 152400 w 261938"/>
                <a:gd name="connsiteY1" fmla="*/ 190500 h 190500"/>
                <a:gd name="connsiteX2" fmla="*/ 261938 w 261938"/>
                <a:gd name="connsiteY2" fmla="*/ 123825 h 190500"/>
                <a:gd name="connsiteX3" fmla="*/ 214313 w 261938"/>
                <a:gd name="connsiteY3" fmla="*/ 76200 h 190500"/>
                <a:gd name="connsiteX4" fmla="*/ 200025 w 261938"/>
                <a:gd name="connsiteY4" fmla="*/ 61912 h 190500"/>
                <a:gd name="connsiteX5" fmla="*/ 190500 w 261938"/>
                <a:gd name="connsiteY5" fmla="*/ 47625 h 190500"/>
                <a:gd name="connsiteX6" fmla="*/ 176213 w 261938"/>
                <a:gd name="connsiteY6" fmla="*/ 19050 h 190500"/>
                <a:gd name="connsiteX7" fmla="*/ 157163 w 261938"/>
                <a:gd name="connsiteY7" fmla="*/ 0 h 190500"/>
                <a:gd name="connsiteX8" fmla="*/ 157163 w 261938"/>
                <a:gd name="connsiteY8" fmla="*/ 0 h 190500"/>
                <a:gd name="connsiteX9" fmla="*/ 0 w 261938"/>
                <a:gd name="connsiteY9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1938" h="190500">
                  <a:moveTo>
                    <a:pt x="0" y="0"/>
                  </a:moveTo>
                  <a:lnTo>
                    <a:pt x="152400" y="190500"/>
                  </a:lnTo>
                  <a:lnTo>
                    <a:pt x="261938" y="123825"/>
                  </a:lnTo>
                  <a:lnTo>
                    <a:pt x="214313" y="76200"/>
                  </a:lnTo>
                  <a:cubicBezTo>
                    <a:pt x="209550" y="71437"/>
                    <a:pt x="203761" y="67516"/>
                    <a:pt x="200025" y="61912"/>
                  </a:cubicBezTo>
                  <a:lnTo>
                    <a:pt x="190500" y="47625"/>
                  </a:lnTo>
                  <a:cubicBezTo>
                    <a:pt x="186627" y="36004"/>
                    <a:pt x="185446" y="28283"/>
                    <a:pt x="176213" y="19050"/>
                  </a:cubicBezTo>
                  <a:cubicBezTo>
                    <a:pt x="153226" y="-3936"/>
                    <a:pt x="168048" y="21771"/>
                    <a:pt x="157163" y="0"/>
                  </a:cubicBezTo>
                  <a:lnTo>
                    <a:pt x="157163" y="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7439025" y="3609975"/>
              <a:ext cx="438150" cy="185744"/>
            </a:xfrm>
            <a:custGeom>
              <a:avLst/>
              <a:gdLst>
                <a:gd name="connsiteX0" fmla="*/ 0 w 438150"/>
                <a:gd name="connsiteY0" fmla="*/ 66675 h 185744"/>
                <a:gd name="connsiteX1" fmla="*/ 0 w 438150"/>
                <a:gd name="connsiteY1" fmla="*/ 66675 h 185744"/>
                <a:gd name="connsiteX2" fmla="*/ 47625 w 438150"/>
                <a:gd name="connsiteY2" fmla="*/ 80963 h 185744"/>
                <a:gd name="connsiteX3" fmla="*/ 61913 w 438150"/>
                <a:gd name="connsiteY3" fmla="*/ 90488 h 185744"/>
                <a:gd name="connsiteX4" fmla="*/ 90488 w 438150"/>
                <a:gd name="connsiteY4" fmla="*/ 100013 h 185744"/>
                <a:gd name="connsiteX5" fmla="*/ 128588 w 438150"/>
                <a:gd name="connsiteY5" fmla="*/ 119063 h 185744"/>
                <a:gd name="connsiteX6" fmla="*/ 157163 w 438150"/>
                <a:gd name="connsiteY6" fmla="*/ 128588 h 185744"/>
                <a:gd name="connsiteX7" fmla="*/ 223838 w 438150"/>
                <a:gd name="connsiteY7" fmla="*/ 157163 h 185744"/>
                <a:gd name="connsiteX8" fmla="*/ 238125 w 438150"/>
                <a:gd name="connsiteY8" fmla="*/ 161925 h 185744"/>
                <a:gd name="connsiteX9" fmla="*/ 252413 w 438150"/>
                <a:gd name="connsiteY9" fmla="*/ 166688 h 185744"/>
                <a:gd name="connsiteX10" fmla="*/ 371475 w 438150"/>
                <a:gd name="connsiteY10" fmla="*/ 171450 h 185744"/>
                <a:gd name="connsiteX11" fmla="*/ 414338 w 438150"/>
                <a:gd name="connsiteY11" fmla="*/ 180975 h 185744"/>
                <a:gd name="connsiteX12" fmla="*/ 438150 w 438150"/>
                <a:gd name="connsiteY12" fmla="*/ 185738 h 185744"/>
                <a:gd name="connsiteX13" fmla="*/ 428625 w 438150"/>
                <a:gd name="connsiteY13" fmla="*/ 185738 h 185744"/>
                <a:gd name="connsiteX14" fmla="*/ 428625 w 438150"/>
                <a:gd name="connsiteY14" fmla="*/ 0 h 185744"/>
                <a:gd name="connsiteX15" fmla="*/ 428625 w 438150"/>
                <a:gd name="connsiteY15" fmla="*/ 0 h 185744"/>
                <a:gd name="connsiteX16" fmla="*/ 0 w 438150"/>
                <a:gd name="connsiteY16" fmla="*/ 66675 h 18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8150" h="185744">
                  <a:moveTo>
                    <a:pt x="0" y="66675"/>
                  </a:moveTo>
                  <a:lnTo>
                    <a:pt x="0" y="66675"/>
                  </a:lnTo>
                  <a:cubicBezTo>
                    <a:pt x="15875" y="71438"/>
                    <a:pt x="32156" y="75013"/>
                    <a:pt x="47625" y="80963"/>
                  </a:cubicBezTo>
                  <a:cubicBezTo>
                    <a:pt x="52967" y="83018"/>
                    <a:pt x="56682" y="88163"/>
                    <a:pt x="61913" y="90488"/>
                  </a:cubicBezTo>
                  <a:cubicBezTo>
                    <a:pt x="71088" y="94566"/>
                    <a:pt x="81508" y="95523"/>
                    <a:pt x="90488" y="100013"/>
                  </a:cubicBezTo>
                  <a:cubicBezTo>
                    <a:pt x="103188" y="106363"/>
                    <a:pt x="115118" y="114573"/>
                    <a:pt x="128588" y="119063"/>
                  </a:cubicBezTo>
                  <a:cubicBezTo>
                    <a:pt x="138113" y="122238"/>
                    <a:pt x="148183" y="124098"/>
                    <a:pt x="157163" y="128588"/>
                  </a:cubicBezTo>
                  <a:cubicBezTo>
                    <a:pt x="204240" y="152127"/>
                    <a:pt x="181795" y="143149"/>
                    <a:pt x="223838" y="157163"/>
                  </a:cubicBezTo>
                  <a:lnTo>
                    <a:pt x="238125" y="161925"/>
                  </a:lnTo>
                  <a:cubicBezTo>
                    <a:pt x="242888" y="163513"/>
                    <a:pt x="247397" y="166487"/>
                    <a:pt x="252413" y="166688"/>
                  </a:cubicBezTo>
                  <a:lnTo>
                    <a:pt x="371475" y="171450"/>
                  </a:lnTo>
                  <a:cubicBezTo>
                    <a:pt x="399283" y="180720"/>
                    <a:pt x="372426" y="172593"/>
                    <a:pt x="414338" y="180975"/>
                  </a:cubicBezTo>
                  <a:cubicBezTo>
                    <a:pt x="440078" y="186123"/>
                    <a:pt x="425594" y="185738"/>
                    <a:pt x="438150" y="185738"/>
                  </a:cubicBezTo>
                  <a:lnTo>
                    <a:pt x="428625" y="185738"/>
                  </a:lnTo>
                  <a:lnTo>
                    <a:pt x="428625" y="0"/>
                  </a:lnTo>
                  <a:lnTo>
                    <a:pt x="428625" y="0"/>
                  </a:lnTo>
                  <a:lnTo>
                    <a:pt x="0" y="66675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hought Bubble: Cloud 27"/>
          <p:cNvSpPr/>
          <p:nvPr/>
        </p:nvSpPr>
        <p:spPr>
          <a:xfrm>
            <a:off x="4781235" y="4454975"/>
            <a:ext cx="1796581" cy="1697130"/>
          </a:xfrm>
          <a:prstGeom prst="cloudCallout">
            <a:avLst>
              <a:gd name="adj1" fmla="val 17704"/>
              <a:gd name="adj2" fmla="val -109516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Am I the only one who disagrees?</a:t>
            </a:r>
          </a:p>
        </p:txBody>
      </p:sp>
      <p:sp>
        <p:nvSpPr>
          <p:cNvPr id="33" name="Thought Bubble: Cloud 28"/>
          <p:cNvSpPr/>
          <p:nvPr/>
        </p:nvSpPr>
        <p:spPr>
          <a:xfrm>
            <a:off x="2963146" y="4391804"/>
            <a:ext cx="1621461" cy="1196196"/>
          </a:xfrm>
          <a:prstGeom prst="cloudCallout">
            <a:avLst>
              <a:gd name="adj1" fmla="val 42775"/>
              <a:gd name="adj2" fmla="val -117561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Maybe</a:t>
            </a:r>
          </a:p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he is right!</a:t>
            </a:r>
          </a:p>
        </p:txBody>
      </p:sp>
      <p:sp>
        <p:nvSpPr>
          <p:cNvPr id="34" name="Thought Bubble: Cloud 29"/>
          <p:cNvSpPr/>
          <p:nvPr/>
        </p:nvSpPr>
        <p:spPr>
          <a:xfrm rot="355008">
            <a:off x="7339873" y="4683335"/>
            <a:ext cx="1199783" cy="655304"/>
          </a:xfrm>
          <a:prstGeom prst="cloudCallout">
            <a:avLst>
              <a:gd name="adj1" fmla="val -29303"/>
              <a:gd name="adj2" fmla="val -164775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Who cares! </a:t>
            </a:r>
          </a:p>
        </p:txBody>
      </p:sp>
      <p:sp>
        <p:nvSpPr>
          <p:cNvPr id="35" name="Thought Bubble: Cloud 30"/>
          <p:cNvSpPr/>
          <p:nvPr/>
        </p:nvSpPr>
        <p:spPr>
          <a:xfrm rot="21313223">
            <a:off x="951171" y="4206860"/>
            <a:ext cx="1664693" cy="858875"/>
          </a:xfrm>
          <a:prstGeom prst="cloudCallout">
            <a:avLst>
              <a:gd name="adj1" fmla="val 58858"/>
              <a:gd name="adj2" fmla="val -107768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Better say yes!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1385" y="5751995"/>
            <a:ext cx="2633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What do they think?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71380" y="976413"/>
            <a:ext cx="226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What do they say?</a:t>
            </a:r>
          </a:p>
        </p:txBody>
      </p:sp>
      <p:sp>
        <p:nvSpPr>
          <p:cNvPr id="39" name="Speech Bubble: Oval 2"/>
          <p:cNvSpPr/>
          <p:nvPr/>
        </p:nvSpPr>
        <p:spPr>
          <a:xfrm rot="20939111">
            <a:off x="674585" y="1377674"/>
            <a:ext cx="1761362" cy="879115"/>
          </a:xfrm>
          <a:prstGeom prst="wedgeEllipseCallout">
            <a:avLst>
              <a:gd name="adj1" fmla="val -24938"/>
              <a:gd name="adj2" fmla="val 868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So, do we all agree?!</a:t>
            </a:r>
          </a:p>
        </p:txBody>
      </p:sp>
      <p:sp>
        <p:nvSpPr>
          <p:cNvPr id="40" name="Speech Bubble: Oval 17"/>
          <p:cNvSpPr/>
          <p:nvPr/>
        </p:nvSpPr>
        <p:spPr>
          <a:xfrm rot="21344763">
            <a:off x="2493233" y="1525384"/>
            <a:ext cx="1800576" cy="510973"/>
          </a:xfrm>
          <a:prstGeom prst="wedgeEllipseCallout">
            <a:avLst>
              <a:gd name="adj1" fmla="val -24316"/>
              <a:gd name="adj2" fmla="val 124391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Absolutely!</a:t>
            </a:r>
          </a:p>
        </p:txBody>
      </p:sp>
      <p:sp>
        <p:nvSpPr>
          <p:cNvPr id="41" name="Speech Bubble: Oval 18"/>
          <p:cNvSpPr/>
          <p:nvPr/>
        </p:nvSpPr>
        <p:spPr>
          <a:xfrm>
            <a:off x="4482157" y="1513428"/>
            <a:ext cx="1134352" cy="510973"/>
          </a:xfrm>
          <a:prstGeom prst="wedgeEllipseCallout">
            <a:avLst>
              <a:gd name="adj1" fmla="val -33895"/>
              <a:gd name="adj2" fmla="val 126610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Yes!</a:t>
            </a:r>
          </a:p>
        </p:txBody>
      </p:sp>
      <p:sp>
        <p:nvSpPr>
          <p:cNvPr id="42" name="Speech Bubble: Oval 19"/>
          <p:cNvSpPr/>
          <p:nvPr/>
        </p:nvSpPr>
        <p:spPr>
          <a:xfrm rot="241795">
            <a:off x="5881257" y="1588879"/>
            <a:ext cx="1209360" cy="510973"/>
          </a:xfrm>
          <a:prstGeom prst="wedgeEllipseCallout">
            <a:avLst>
              <a:gd name="adj1" fmla="val -24200"/>
              <a:gd name="adj2" fmla="val 111636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Agree!</a:t>
            </a:r>
          </a:p>
        </p:txBody>
      </p:sp>
      <p:sp>
        <p:nvSpPr>
          <p:cNvPr id="43" name="Speech Bubble: Oval 20"/>
          <p:cNvSpPr/>
          <p:nvPr/>
        </p:nvSpPr>
        <p:spPr>
          <a:xfrm rot="257133">
            <a:off x="7194930" y="1908068"/>
            <a:ext cx="1439079" cy="510973"/>
          </a:xfrm>
          <a:prstGeom prst="wedgeEllipseCallout">
            <a:avLst>
              <a:gd name="adj1" fmla="val -16952"/>
              <a:gd name="adj2" fmla="val 87650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Yes I do!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-37517" y="6570961"/>
            <a:ext cx="2881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UConn – OPIM 5270 – Team 7</a:t>
            </a:r>
          </a:p>
        </p:txBody>
      </p:sp>
    </p:spTree>
    <p:extLst>
      <p:ext uri="{BB962C8B-B14F-4D97-AF65-F5344CB8AC3E}">
        <p14:creationId xmlns:p14="http://schemas.microsoft.com/office/powerpoint/2010/main" val="331682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7" grpId="0"/>
      <p:bldP spid="38" grpId="0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721</TotalTime>
  <Words>1465</Words>
  <Application>Microsoft Office PowerPoint</Application>
  <PresentationFormat>On-screen Show (4:3)</PresentationFormat>
  <Paragraphs>250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Bodoni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Suriyaa</dc:creator>
  <cp:lastModifiedBy>Sugumar Valantina, Suriyaa</cp:lastModifiedBy>
  <cp:revision>60</cp:revision>
  <dcterms:created xsi:type="dcterms:W3CDTF">2016-11-30T01:46:25Z</dcterms:created>
  <dcterms:modified xsi:type="dcterms:W3CDTF">2016-12-04T05:30:28Z</dcterms:modified>
</cp:coreProperties>
</file>