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259" r:id="rId4"/>
    <p:sldId id="260" r:id="rId5"/>
    <p:sldId id="257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321" r:id="rId27"/>
    <p:sldId id="280" r:id="rId28"/>
    <p:sldId id="281" r:id="rId29"/>
    <p:sldId id="282" r:id="rId30"/>
    <p:sldId id="283" r:id="rId31"/>
    <p:sldId id="32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32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8" r:id="rId66"/>
    <p:sldId id="316" r:id="rId67"/>
    <p:sldId id="319" r:id="rId68"/>
    <p:sldId id="317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9" autoAdjust="0"/>
    <p:restoredTop sz="94660"/>
  </p:normalViewPr>
  <p:slideViewPr>
    <p:cSldViewPr snapToGrid="0">
      <p:cViewPr varScale="1">
        <p:scale>
          <a:sx n="81" d="100"/>
          <a:sy n="81" d="100"/>
        </p:scale>
        <p:origin x="-78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518177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3676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3706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9493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0803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47557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122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17012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3368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3102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792737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133D1-5CDA-4861-89D3-196CCCE8391A}" type="datetimeFigureOut">
              <a:rPr lang="ru-RU" smtClean="0"/>
              <a:pPr/>
              <a:t>08.02.2025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9E81-785A-4D3A-A571-6AA5CEE38CBA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90116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Форматирование абзацев текста,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модуль </a:t>
            </a:r>
            <a:r>
              <a:rPr lang="ru-RU" b="1" dirty="0" err="1"/>
              <a:t>textwrap</a:t>
            </a:r>
            <a:r>
              <a:rPr lang="ru-RU" b="1" dirty="0"/>
              <a:t/>
            </a:r>
            <a:br>
              <a:rPr lang="ru-RU" b="1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1600963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97857" y="103868"/>
            <a:ext cx="10515600" cy="1325563"/>
          </a:xfrm>
        </p:spPr>
        <p:txBody>
          <a:bodyPr/>
          <a:lstStyle/>
          <a:p>
            <a:r>
              <a:rPr lang="ru-RU" b="1" dirty="0" smtClean="0"/>
              <a:t>Регулирование ширины параграфа.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928914"/>
            <a:ext cx="10515600" cy="4841649"/>
          </a:xfrm>
        </p:spPr>
        <p:txBody>
          <a:bodyPr>
            <a:normAutofit/>
          </a:bodyPr>
          <a:lstStyle/>
          <a:p>
            <a:r>
              <a:rPr lang="ru-RU" dirty="0" smtClean="0"/>
              <a:t>Текст с отступами может быть передан </a:t>
            </a:r>
            <a:r>
              <a:rPr lang="ru-RU" dirty="0" err="1" smtClean="0"/>
              <a:t>textwrap.fill</a:t>
            </a:r>
            <a:r>
              <a:rPr lang="ru-RU" dirty="0" smtClean="0"/>
              <a:t>() с несколькими различными </a:t>
            </a:r>
            <a:r>
              <a:rPr lang="ru-RU" dirty="0" err="1" smtClean="0"/>
              <a:t>width</a:t>
            </a:r>
            <a:r>
              <a:rPr lang="ru-RU" dirty="0" smtClean="0"/>
              <a:t> значениями.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320800" y="2104571"/>
            <a:ext cx="865051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import </a:t>
            </a:r>
            <a:r>
              <a:rPr lang="en-US" sz="2800" b="1" dirty="0" err="1" smtClean="0"/>
              <a:t>textwrap</a:t>
            </a:r>
            <a:r>
              <a:rPr lang="en-US" sz="2800" b="1" dirty="0" smtClean="0"/>
              <a:t> as </a:t>
            </a:r>
            <a:r>
              <a:rPr lang="en-US" sz="2800" b="1" dirty="0" err="1" smtClean="0"/>
              <a:t>tw</a:t>
            </a:r>
            <a:endParaRPr lang="en-US" sz="2800" b="1" dirty="0" smtClean="0"/>
          </a:p>
          <a:p>
            <a:r>
              <a:rPr lang="en-US" sz="2800" b="1" dirty="0" smtClean="0"/>
              <a:t>text=''' </a:t>
            </a:r>
            <a:r>
              <a:rPr lang="ru-RU" sz="2800" b="1" dirty="0" smtClean="0"/>
              <a:t>Модуль `</a:t>
            </a:r>
            <a:r>
              <a:rPr lang="en-US" sz="2800" b="1" dirty="0" err="1" smtClean="0"/>
              <a:t>textwrap</a:t>
            </a:r>
            <a:r>
              <a:rPr lang="en-US" sz="2800" b="1" dirty="0" smtClean="0"/>
              <a:t>` </a:t>
            </a:r>
            <a:r>
              <a:rPr lang="ru-RU" sz="2800" b="1" dirty="0" smtClean="0"/>
              <a:t>может использоваться для форматирования   текста в</a:t>
            </a:r>
          </a:p>
          <a:p>
            <a:r>
              <a:rPr lang="ru-RU" sz="2800" b="1" dirty="0" smtClean="0"/>
              <a:t>ситуациях, когда требуется красивая </a:t>
            </a:r>
            <a:r>
              <a:rPr lang="ru-RU" sz="2800" b="1" dirty="0" err="1" smtClean="0"/>
              <a:t>печать.'Он</a:t>
            </a:r>
            <a:r>
              <a:rPr lang="ru-RU" sz="2800" b="1" dirty="0" smtClean="0"/>
              <a:t> предлагает функциональность, которую можно найти в текстовых'''</a:t>
            </a:r>
          </a:p>
          <a:p>
            <a:r>
              <a:rPr lang="en-US" sz="2800" b="1" dirty="0" err="1" smtClean="0"/>
              <a:t>dedented_text</a:t>
            </a:r>
            <a:r>
              <a:rPr lang="en-US" sz="2800" b="1" dirty="0" smtClean="0"/>
              <a:t> = </a:t>
            </a:r>
            <a:r>
              <a:rPr lang="en-US" sz="2800" b="1" dirty="0" err="1" smtClean="0"/>
              <a:t>tw.dedent</a:t>
            </a:r>
            <a:r>
              <a:rPr lang="en-US" sz="2800" b="1" dirty="0" smtClean="0"/>
              <a:t>(text).strip()</a:t>
            </a:r>
          </a:p>
          <a:p>
            <a:r>
              <a:rPr lang="en-US" sz="2800" b="1" dirty="0" smtClean="0"/>
              <a:t>For width in [50, 70]:</a:t>
            </a:r>
          </a:p>
          <a:p>
            <a:r>
              <a:rPr lang="en-US" sz="2800" b="1" dirty="0" smtClean="0"/>
              <a:t>    print('=&gt; {} </a:t>
            </a:r>
            <a:r>
              <a:rPr lang="en-US" sz="2800" b="1" dirty="0" err="1" smtClean="0"/>
              <a:t>Columns:'.format</a:t>
            </a:r>
            <a:r>
              <a:rPr lang="en-US" sz="2800" b="1" dirty="0" smtClean="0"/>
              <a:t>(width))</a:t>
            </a:r>
          </a:p>
          <a:p>
            <a:r>
              <a:rPr lang="en-US" sz="2800" b="1" dirty="0" smtClean="0"/>
              <a:t>    print(</a:t>
            </a:r>
            <a:r>
              <a:rPr lang="en-US" sz="2800" b="1" dirty="0" err="1" smtClean="0"/>
              <a:t>tw.fill</a:t>
            </a:r>
            <a:r>
              <a:rPr lang="en-US" sz="2800" b="1" dirty="0" smtClean="0"/>
              <a:t>(</a:t>
            </a:r>
            <a:r>
              <a:rPr lang="en-US" sz="2800" b="1" dirty="0" err="1" smtClean="0"/>
              <a:t>dedented_text</a:t>
            </a:r>
            <a:r>
              <a:rPr lang="en-US" sz="2800" b="1" dirty="0" smtClean="0"/>
              <a:t>, width=width))</a:t>
            </a:r>
          </a:p>
          <a:p>
            <a:r>
              <a:rPr lang="en-US" b="1" dirty="0" smtClean="0"/>
              <a:t>    </a:t>
            </a:r>
            <a:r>
              <a:rPr lang="en-US" sz="2800" b="1" dirty="0"/>
              <a:t>print()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xmlns="" val="73499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0326" y="660187"/>
            <a:ext cx="12362072" cy="363548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10326" y="5297714"/>
            <a:ext cx="110301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Метод </a:t>
            </a:r>
            <a:r>
              <a:rPr lang="ru-RU" sz="2800" dirty="0" err="1"/>
              <a:t>Strip</a:t>
            </a:r>
            <a:r>
              <a:rPr lang="ru-RU" sz="2800" dirty="0"/>
              <a:t>() удаляет заданные символы из начала и конца исходной строки. По умолчанию функция </a:t>
            </a:r>
            <a:r>
              <a:rPr lang="ru-RU" sz="2800" dirty="0" err="1"/>
              <a:t>Strip</a:t>
            </a:r>
            <a:r>
              <a:rPr lang="ru-RU" sz="2800" dirty="0"/>
              <a:t>() удаляет пробелы в начале и конце строки и возвращает ту же строку без пробелов.</a:t>
            </a:r>
          </a:p>
        </p:txBody>
      </p:sp>
    </p:spTree>
    <p:extLst>
      <p:ext uri="{BB962C8B-B14F-4D97-AF65-F5344CB8AC3E}">
        <p14:creationId xmlns:p14="http://schemas.microsoft.com/office/powerpoint/2010/main" xmlns="" val="302425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Префикс во всех строках параграфа.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027906"/>
            <a:ext cx="10515600" cy="5474494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Используйте функцию </a:t>
            </a:r>
            <a:r>
              <a:rPr lang="ru-RU" b="1" dirty="0" err="1" smtClean="0"/>
              <a:t>textwrap.indent</a:t>
            </a:r>
            <a:r>
              <a:rPr lang="ru-RU" b="1" dirty="0" smtClean="0"/>
              <a:t>(), </a:t>
            </a:r>
            <a:r>
              <a:rPr lang="ru-RU" dirty="0" smtClean="0"/>
              <a:t>чтобы добавить текст префикса ко всем строкам в параграфе. В этом примере форматируется текст, с использованием префикса &gt; для каждой строки.</a:t>
            </a:r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textwrap</a:t>
            </a:r>
            <a:r>
              <a:rPr lang="en-US" b="1" dirty="0" smtClean="0"/>
              <a:t> as </a:t>
            </a:r>
            <a:r>
              <a:rPr lang="en-US" b="1" dirty="0" err="1" smtClean="0"/>
              <a:t>tw</a:t>
            </a:r>
            <a:endParaRPr lang="en-US" b="1" dirty="0" smtClean="0"/>
          </a:p>
          <a:p>
            <a:r>
              <a:rPr lang="en-US" b="1" dirty="0"/>
              <a:t>text=''' </a:t>
            </a:r>
            <a:r>
              <a:rPr lang="ru-RU" b="1" dirty="0"/>
              <a:t>Модуль `</a:t>
            </a:r>
            <a:r>
              <a:rPr lang="en-US" b="1" dirty="0" err="1"/>
              <a:t>textwrap</a:t>
            </a:r>
            <a:r>
              <a:rPr lang="en-US" b="1" dirty="0"/>
              <a:t>` </a:t>
            </a:r>
            <a:r>
              <a:rPr lang="ru-RU" b="1" dirty="0"/>
              <a:t>может использоваться для форматирования   текста </a:t>
            </a:r>
            <a:r>
              <a:rPr lang="ru-RU" b="1" dirty="0" smtClean="0"/>
              <a:t>в</a:t>
            </a:r>
            <a:r>
              <a:rPr lang="en-US" b="1" dirty="0" smtClean="0"/>
              <a:t> </a:t>
            </a:r>
            <a:r>
              <a:rPr lang="ru-RU" b="1" dirty="0" smtClean="0"/>
              <a:t>ситуациях</a:t>
            </a:r>
            <a:r>
              <a:rPr lang="ru-RU" b="1" dirty="0"/>
              <a:t>, когда требуется красивая </a:t>
            </a:r>
            <a:r>
              <a:rPr lang="ru-RU" b="1" dirty="0" err="1"/>
              <a:t>печать.'Он</a:t>
            </a:r>
            <a:r>
              <a:rPr lang="ru-RU" b="1" dirty="0"/>
              <a:t> предлагает функциональность, которую можно найти в текстовых'''</a:t>
            </a:r>
          </a:p>
          <a:p>
            <a:endParaRPr lang="en-US" b="1" dirty="0" smtClean="0"/>
          </a:p>
          <a:p>
            <a:r>
              <a:rPr lang="en-US" b="1" dirty="0" err="1" smtClean="0"/>
              <a:t>dedented_text</a:t>
            </a:r>
            <a:r>
              <a:rPr lang="en-US" b="1" dirty="0" smtClean="0"/>
              <a:t> = </a:t>
            </a:r>
            <a:r>
              <a:rPr lang="en-US" b="1" dirty="0" err="1" smtClean="0"/>
              <a:t>tw.dedent</a:t>
            </a:r>
            <a:r>
              <a:rPr lang="en-US" b="1" dirty="0" smtClean="0"/>
              <a:t>(text)</a:t>
            </a:r>
          </a:p>
          <a:p>
            <a:r>
              <a:rPr lang="en-US" b="1" dirty="0" smtClean="0"/>
              <a:t>wrap = </a:t>
            </a:r>
            <a:r>
              <a:rPr lang="en-US" b="1" dirty="0" err="1" smtClean="0"/>
              <a:t>tw.fill</a:t>
            </a:r>
            <a:r>
              <a:rPr lang="en-US" b="1" dirty="0" smtClean="0"/>
              <a:t>(</a:t>
            </a:r>
            <a:r>
              <a:rPr lang="en-US" b="1" dirty="0" err="1" smtClean="0"/>
              <a:t>dedented_text</a:t>
            </a:r>
            <a:r>
              <a:rPr lang="en-US" b="1" dirty="0" smtClean="0"/>
              <a:t>, width=50)</a:t>
            </a:r>
          </a:p>
          <a:p>
            <a:r>
              <a:rPr lang="en-US" b="1" dirty="0" smtClean="0"/>
              <a:t>final = </a:t>
            </a:r>
            <a:r>
              <a:rPr lang="en-US" b="1" dirty="0" err="1" smtClean="0"/>
              <a:t>tw.indent</a:t>
            </a:r>
            <a:r>
              <a:rPr lang="en-US" b="1" dirty="0" smtClean="0"/>
              <a:t>(wrap, '&gt; ')</a:t>
            </a:r>
          </a:p>
          <a:p>
            <a:r>
              <a:rPr lang="en-US" b="1" dirty="0" smtClean="0"/>
              <a:t>print(final)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2763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25233" y="2280967"/>
            <a:ext cx="11381412" cy="21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094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Префикс в строках параграфа по условию.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85389"/>
            <a:ext cx="10515600" cy="5125403"/>
          </a:xfrm>
        </p:spPr>
        <p:txBody>
          <a:bodyPr>
            <a:normAutofit/>
          </a:bodyPr>
          <a:lstStyle/>
          <a:p>
            <a:r>
              <a:rPr lang="ru-RU" sz="3600" dirty="0" smtClean="0"/>
              <a:t>Чтобы контролировать, какие строки получают новый префикс, передадим объект в качестве</a:t>
            </a:r>
            <a:r>
              <a:rPr lang="ru-RU" sz="3600" b="1" dirty="0" smtClean="0"/>
              <a:t> </a:t>
            </a:r>
            <a:r>
              <a:rPr lang="ru-RU" sz="3600" dirty="0" err="1"/>
              <a:t>predicate</a:t>
            </a:r>
            <a:r>
              <a:rPr lang="ru-RU" sz="3600" b="1" dirty="0" smtClean="0"/>
              <a:t> </a:t>
            </a:r>
            <a:r>
              <a:rPr lang="ru-RU" sz="3600" dirty="0" smtClean="0"/>
              <a:t>аргумента функции </a:t>
            </a:r>
            <a:r>
              <a:rPr lang="ru-RU" sz="3600" b="1" dirty="0" err="1" smtClean="0"/>
              <a:t>textwrap.indent</a:t>
            </a:r>
            <a:r>
              <a:rPr lang="ru-RU" sz="3600" b="1" dirty="0" smtClean="0"/>
              <a:t>(). </a:t>
            </a:r>
            <a:r>
              <a:rPr lang="ru-RU" sz="3600" dirty="0" smtClean="0"/>
              <a:t>Этот объект будет вызываться для каждой строки текста по очереди, а префикс будет добавляться для строк, в которых возвращаемое значение равно </a:t>
            </a:r>
            <a:r>
              <a:rPr lang="ru-RU" sz="3600" dirty="0" err="1" smtClean="0"/>
              <a:t>True</a:t>
            </a:r>
            <a:r>
              <a:rPr lang="ru-RU" sz="3600" dirty="0" smtClean="0"/>
              <a:t>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xmlns="" val="95444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textwrap</a:t>
            </a:r>
            <a:r>
              <a:rPr lang="en-US" b="1" dirty="0" smtClean="0"/>
              <a:t> as </a:t>
            </a:r>
            <a:r>
              <a:rPr lang="en-US" b="1" dirty="0" err="1" smtClean="0"/>
              <a:t>tw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err="1" smtClean="0"/>
              <a:t>def</a:t>
            </a:r>
            <a:r>
              <a:rPr lang="en-US" b="1" dirty="0" smtClean="0"/>
              <a:t> </a:t>
            </a:r>
            <a:r>
              <a:rPr lang="en-US" b="1" dirty="0" err="1" smtClean="0"/>
              <a:t>my_indent</a:t>
            </a:r>
            <a:r>
              <a:rPr lang="en-US" b="1" dirty="0" smtClean="0"/>
              <a:t>(line):</a:t>
            </a:r>
          </a:p>
          <a:p>
            <a:r>
              <a:rPr lang="en-US" b="1" dirty="0" smtClean="0"/>
              <a:t>    return </a:t>
            </a:r>
            <a:r>
              <a:rPr lang="en-US" b="1" dirty="0" err="1" smtClean="0"/>
              <a:t>line.startswith</a:t>
            </a:r>
            <a:r>
              <a:rPr lang="en-US" b="1" dirty="0" smtClean="0"/>
              <a:t>(' ')</a:t>
            </a:r>
          </a:p>
          <a:p>
            <a:r>
              <a:rPr lang="ru-RU" b="1" dirty="0" err="1" smtClean="0"/>
              <a:t>text</a:t>
            </a:r>
            <a:r>
              <a:rPr lang="ru-RU" b="1" dirty="0" smtClean="0"/>
              <a:t>=''' Модуль `</a:t>
            </a:r>
            <a:r>
              <a:rPr lang="ru-RU" b="1" dirty="0" err="1" smtClean="0"/>
              <a:t>textwrap</a:t>
            </a:r>
            <a:r>
              <a:rPr lang="ru-RU" b="1" dirty="0" smtClean="0"/>
              <a:t>` может использоваться для форматирования   текста в</a:t>
            </a:r>
            <a:r>
              <a:rPr lang="en-US" b="1" dirty="0" smtClean="0"/>
              <a:t> </a:t>
            </a:r>
            <a:r>
              <a:rPr lang="ru-RU" b="1" dirty="0" smtClean="0"/>
              <a:t>ситуациях, когда требуется красивая </a:t>
            </a:r>
            <a:r>
              <a:rPr lang="ru-RU" b="1" dirty="0" err="1" smtClean="0"/>
              <a:t>печать.'Он</a:t>
            </a:r>
            <a:r>
              <a:rPr lang="ru-RU" b="1" dirty="0" smtClean="0"/>
              <a:t> предлагает функциональность, которую можно найти в текстовых'''</a:t>
            </a:r>
          </a:p>
          <a:p>
            <a:endParaRPr lang="en-US" b="1" dirty="0" smtClean="0"/>
          </a:p>
          <a:p>
            <a:r>
              <a:rPr lang="en-US" b="1" dirty="0" err="1" smtClean="0"/>
              <a:t>dedented_text</a:t>
            </a:r>
            <a:r>
              <a:rPr lang="en-US" b="1" dirty="0" smtClean="0"/>
              <a:t> = </a:t>
            </a:r>
            <a:r>
              <a:rPr lang="en-US" b="1" dirty="0" err="1" smtClean="0"/>
              <a:t>tw.dedent</a:t>
            </a:r>
            <a:r>
              <a:rPr lang="en-US" b="1" dirty="0" smtClean="0"/>
              <a:t>(text)</a:t>
            </a:r>
          </a:p>
          <a:p>
            <a:r>
              <a:rPr lang="en-US" b="1" dirty="0" smtClean="0"/>
              <a:t>wrap = </a:t>
            </a:r>
            <a:r>
              <a:rPr lang="en-US" b="1" dirty="0" err="1" smtClean="0"/>
              <a:t>tw.fill</a:t>
            </a:r>
            <a:r>
              <a:rPr lang="en-US" b="1" dirty="0" smtClean="0"/>
              <a:t>(</a:t>
            </a:r>
            <a:r>
              <a:rPr lang="en-US" b="1" dirty="0" err="1" smtClean="0"/>
              <a:t>dedented_text</a:t>
            </a:r>
            <a:r>
              <a:rPr lang="en-US" b="1" dirty="0" smtClean="0"/>
              <a:t>, width=55)</a:t>
            </a:r>
          </a:p>
          <a:p>
            <a:r>
              <a:rPr lang="en-US" b="1" dirty="0" smtClean="0"/>
              <a:t>final = </a:t>
            </a:r>
            <a:r>
              <a:rPr lang="en-US" b="1" dirty="0" err="1" smtClean="0"/>
              <a:t>tw.indent</a:t>
            </a:r>
            <a:r>
              <a:rPr lang="en-US" b="1" dirty="0" smtClean="0"/>
              <a:t>(wrap, '&gt; ', predicate=</a:t>
            </a:r>
            <a:r>
              <a:rPr lang="en-US" b="1" dirty="0" err="1" smtClean="0"/>
              <a:t>my_indent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print(final)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48564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61257" y="2027482"/>
            <a:ext cx="12504420" cy="18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1823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50611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/>
              <a:t>Висячие отступы.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8828" y="1375682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Отступ первой строки можно контролировать независимо от последующих строк. Это позволяет создать висячий отступ, где первая строка имеет отступ меньше, чем другие строки.</a:t>
            </a:r>
            <a:endParaRPr lang="en-US" dirty="0" smtClean="0"/>
          </a:p>
          <a:p>
            <a:r>
              <a:rPr lang="en-US" b="1" dirty="0" smtClean="0"/>
              <a:t>import </a:t>
            </a:r>
            <a:r>
              <a:rPr lang="en-US" b="1" dirty="0" err="1" smtClean="0"/>
              <a:t>textwrap</a:t>
            </a:r>
            <a:r>
              <a:rPr lang="en-US" b="1" dirty="0" smtClean="0"/>
              <a:t> as </a:t>
            </a:r>
            <a:r>
              <a:rPr lang="en-US" b="1" dirty="0" err="1" smtClean="0"/>
              <a:t>tw</a:t>
            </a:r>
            <a:endParaRPr lang="en-US" b="1" dirty="0" smtClean="0"/>
          </a:p>
          <a:p>
            <a:r>
              <a:rPr lang="ru-RU" b="1" dirty="0" err="1" smtClean="0"/>
              <a:t>text</a:t>
            </a:r>
            <a:r>
              <a:rPr lang="ru-RU" b="1" dirty="0" smtClean="0"/>
              <a:t>=''' Модуль `</a:t>
            </a:r>
            <a:r>
              <a:rPr lang="ru-RU" b="1" dirty="0" err="1" smtClean="0"/>
              <a:t>textwrap</a:t>
            </a:r>
            <a:r>
              <a:rPr lang="ru-RU" b="1" dirty="0" smtClean="0"/>
              <a:t>` может использоваться для форматирования   текста в</a:t>
            </a:r>
            <a:r>
              <a:rPr lang="en-US" b="1" dirty="0" smtClean="0"/>
              <a:t> </a:t>
            </a:r>
            <a:r>
              <a:rPr lang="ru-RU" b="1" dirty="0" smtClean="0"/>
              <a:t>ситуациях, когда требуется красивая </a:t>
            </a:r>
            <a:r>
              <a:rPr lang="ru-RU" b="1" dirty="0" err="1" smtClean="0"/>
              <a:t>печать.'Он</a:t>
            </a:r>
            <a:r>
              <a:rPr lang="ru-RU" b="1" dirty="0" smtClean="0"/>
              <a:t> предлагает функциональность, которую можно найти в текстовых'''</a:t>
            </a:r>
          </a:p>
          <a:p>
            <a:endParaRPr lang="en-US" b="1" dirty="0" smtClean="0"/>
          </a:p>
          <a:p>
            <a:r>
              <a:rPr lang="en-US" b="1" dirty="0" err="1" smtClean="0"/>
              <a:t>dedented_text</a:t>
            </a:r>
            <a:r>
              <a:rPr lang="en-US" b="1" dirty="0" smtClean="0"/>
              <a:t> = </a:t>
            </a:r>
            <a:r>
              <a:rPr lang="en-US" b="1" dirty="0" err="1" smtClean="0"/>
              <a:t>tw.dedent</a:t>
            </a:r>
            <a:r>
              <a:rPr lang="en-US" b="1" dirty="0" smtClean="0"/>
              <a:t>(text).strip()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tw.fill</a:t>
            </a:r>
            <a:r>
              <a:rPr lang="en-US" b="1" dirty="0" smtClean="0"/>
              <a:t>(</a:t>
            </a:r>
            <a:r>
              <a:rPr lang="en-US" b="1" dirty="0" err="1" smtClean="0"/>
              <a:t>dedented_text</a:t>
            </a:r>
            <a:r>
              <a:rPr lang="en-US" b="1" dirty="0" smtClean="0"/>
              <a:t>, </a:t>
            </a:r>
            <a:r>
              <a:rPr lang="en-US" b="1" dirty="0" err="1" smtClean="0"/>
              <a:t>initial_indent</a:t>
            </a:r>
            <a:r>
              <a:rPr lang="en-US" b="1" dirty="0" smtClean="0"/>
              <a:t>='',</a:t>
            </a:r>
          </a:p>
          <a:p>
            <a:r>
              <a:rPr lang="en-US" b="1" dirty="0" smtClean="0"/>
              <a:t>                    </a:t>
            </a:r>
            <a:r>
              <a:rPr lang="en-US" b="1" dirty="0" err="1" smtClean="0"/>
              <a:t>subsequent_indent</a:t>
            </a:r>
            <a:r>
              <a:rPr lang="en-US" b="1" dirty="0" smtClean="0"/>
              <a:t>=' ' * 4, width=60))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29171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532070"/>
            <a:ext cx="11348720" cy="1639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6629" y="682171"/>
            <a:ext cx="81860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smtClean="0"/>
              <a:t>Значения отступа могут включать и непробельные символы.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3978094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Усеченный длинный текст.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Чтобы обрезать текст для создания сводки или предварительного просмотра, будем использовать функцию </a:t>
            </a:r>
            <a:r>
              <a:rPr lang="ru-RU" sz="4000" b="1" dirty="0" err="1" smtClean="0"/>
              <a:t>shorten</a:t>
            </a:r>
            <a:r>
              <a:rPr lang="ru-RU" dirty="0" smtClean="0"/>
              <a:t>() модуля </a:t>
            </a:r>
            <a:r>
              <a:rPr lang="ru-RU" dirty="0" err="1" smtClean="0"/>
              <a:t>textwrap</a:t>
            </a:r>
            <a:r>
              <a:rPr lang="ru-RU" dirty="0" smtClean="0"/>
              <a:t>. Все существующие пробелы, такие как табуляция, новые строки и серии из нескольких пробелов, будут стандартизированы в один пробел. Затем текст будет обрезан до длины, меньшей или равной запрошенной, между границами слов, чтобы не было частичных слов.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0967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Textwrap</a:t>
            </a:r>
            <a:r>
              <a:rPr lang="en-US" b="1" dirty="0"/>
              <a:t/>
            </a:r>
            <a:br>
              <a:rPr lang="en-US" b="1" dirty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800" b="1" dirty="0" err="1"/>
              <a:t>text</a:t>
            </a:r>
            <a:r>
              <a:rPr lang="ru-RU" sz="4800" b="1" dirty="0" err="1" smtClean="0"/>
              <a:t>wrap.fill</a:t>
            </a:r>
            <a:r>
              <a:rPr lang="ru-RU" sz="4800" b="1" dirty="0"/>
              <a:t>()</a:t>
            </a:r>
            <a:endParaRPr lang="en-US" sz="4800" dirty="0" smtClean="0"/>
          </a:p>
          <a:p>
            <a:r>
              <a:rPr lang="ru-RU" sz="4800" b="1" dirty="0" err="1"/>
              <a:t>textwrap.dedent</a:t>
            </a:r>
            <a:r>
              <a:rPr lang="ru-RU" sz="4800" b="1" dirty="0" smtClean="0"/>
              <a:t>()</a:t>
            </a:r>
            <a:endParaRPr lang="en-US" sz="4800" b="1" dirty="0" smtClean="0"/>
          </a:p>
          <a:p>
            <a:r>
              <a:rPr lang="ru-RU" sz="4800" b="1" dirty="0" err="1" smtClean="0"/>
              <a:t>textwrap.indent</a:t>
            </a:r>
            <a:r>
              <a:rPr lang="ru-RU" sz="4800" b="1" dirty="0" smtClean="0"/>
              <a:t>()</a:t>
            </a:r>
            <a:endParaRPr lang="en-US" sz="4800" b="1" dirty="0" smtClean="0"/>
          </a:p>
          <a:p>
            <a:r>
              <a:rPr lang="ru-RU" sz="4800" b="1" dirty="0" err="1" smtClean="0"/>
              <a:t>textwrap</a:t>
            </a:r>
            <a:r>
              <a:rPr lang="ru-RU" sz="4800" b="1" dirty="0" smtClean="0"/>
              <a:t>.</a:t>
            </a:r>
            <a:r>
              <a:rPr lang="en-US" sz="4800" b="1" dirty="0" smtClean="0"/>
              <a:t>shorten</a:t>
            </a:r>
            <a:endParaRPr lang="en-US" sz="4800" b="1" dirty="0"/>
          </a:p>
          <a:p>
            <a:endParaRPr lang="en-US" dirty="0" smtClean="0"/>
          </a:p>
          <a:p>
            <a:endParaRPr lang="en-US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7930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5286" y="89671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import </a:t>
            </a:r>
            <a:r>
              <a:rPr lang="en-US" b="1" dirty="0" err="1" smtClean="0"/>
              <a:t>textwrap</a:t>
            </a:r>
            <a:r>
              <a:rPr lang="en-US" b="1" dirty="0" smtClean="0"/>
              <a:t> as </a:t>
            </a:r>
            <a:r>
              <a:rPr lang="en-US" b="1" dirty="0" err="1" smtClean="0"/>
              <a:t>tw</a:t>
            </a:r>
            <a:endParaRPr lang="en-US" b="1" dirty="0" smtClean="0"/>
          </a:p>
          <a:p>
            <a:r>
              <a:rPr lang="ru-RU" b="1" dirty="0" err="1" smtClean="0"/>
              <a:t>text</a:t>
            </a:r>
            <a:r>
              <a:rPr lang="ru-RU" b="1" dirty="0" smtClean="0"/>
              <a:t>=''' Модуль `</a:t>
            </a:r>
            <a:r>
              <a:rPr lang="ru-RU" b="1" dirty="0" err="1" smtClean="0"/>
              <a:t>textwrap</a:t>
            </a:r>
            <a:r>
              <a:rPr lang="ru-RU" b="1" dirty="0" smtClean="0"/>
              <a:t>` может использоваться для форматирования   текста в ситуациях, когда требуется красивая </a:t>
            </a:r>
            <a:r>
              <a:rPr lang="ru-RU" b="1" dirty="0" err="1" smtClean="0"/>
              <a:t>печать.'Он</a:t>
            </a:r>
            <a:r>
              <a:rPr lang="ru-RU" b="1" dirty="0" smtClean="0"/>
              <a:t> предлагает функциональность, которую можно найти в текстовых'''</a:t>
            </a:r>
          </a:p>
          <a:p>
            <a:endParaRPr lang="en-US" b="1" dirty="0" smtClean="0"/>
          </a:p>
          <a:p>
            <a:r>
              <a:rPr lang="en-US" b="1" dirty="0" err="1" smtClean="0"/>
              <a:t>dedented_text</a:t>
            </a:r>
            <a:r>
              <a:rPr lang="en-US" b="1" dirty="0" smtClean="0"/>
              <a:t> = </a:t>
            </a:r>
            <a:r>
              <a:rPr lang="en-US" b="1" dirty="0" err="1" smtClean="0"/>
              <a:t>tw.dedent</a:t>
            </a:r>
            <a:r>
              <a:rPr lang="en-US" b="1" dirty="0" smtClean="0"/>
              <a:t>(text)</a:t>
            </a:r>
          </a:p>
          <a:p>
            <a:r>
              <a:rPr lang="en-US" b="1" dirty="0" smtClean="0"/>
              <a:t>short = </a:t>
            </a:r>
            <a:r>
              <a:rPr lang="en-US" b="1" dirty="0" err="1" smtClean="0"/>
              <a:t>tw.shorten</a:t>
            </a:r>
            <a:r>
              <a:rPr lang="en-US" b="1" dirty="0" smtClean="0"/>
              <a:t>(</a:t>
            </a:r>
            <a:r>
              <a:rPr lang="en-US" b="1" dirty="0" err="1" smtClean="0"/>
              <a:t>dedented_text</a:t>
            </a:r>
            <a:r>
              <a:rPr lang="en-US" b="1" dirty="0" smtClean="0"/>
              <a:t>, 100)</a:t>
            </a:r>
          </a:p>
          <a:p>
            <a:r>
              <a:rPr lang="en-US" b="1" dirty="0" err="1" smtClean="0"/>
              <a:t>short_wrap</a:t>
            </a:r>
            <a:r>
              <a:rPr lang="en-US" b="1" dirty="0" smtClean="0"/>
              <a:t> = </a:t>
            </a:r>
            <a:r>
              <a:rPr lang="en-US" b="1" dirty="0" err="1" smtClean="0"/>
              <a:t>tw.fill</a:t>
            </a:r>
            <a:r>
              <a:rPr lang="en-US" b="1" dirty="0" smtClean="0"/>
              <a:t>(short, width=60)</a:t>
            </a:r>
          </a:p>
          <a:p>
            <a:r>
              <a:rPr lang="en-US" b="1" dirty="0" smtClean="0"/>
              <a:t>print(</a:t>
            </a:r>
            <a:r>
              <a:rPr lang="en-US" b="1" dirty="0" err="1" smtClean="0"/>
              <a:t>short_wrap</a:t>
            </a:r>
            <a:r>
              <a:rPr lang="en-US" b="1" dirty="0" smtClean="0"/>
              <a:t>)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xmlns="" val="338659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b="1" dirty="0" smtClean="0"/>
              <a:t>Если текст без пробелов удаляется из исходного текста как часть усечения, он заменяется значением заполнителя. Значение по умолчанию [...] можно заменить, указав аргумент </a:t>
            </a:r>
            <a:r>
              <a:rPr lang="ru-RU" sz="3200" b="1" dirty="0" err="1" smtClean="0"/>
              <a:t>placeholder</a:t>
            </a:r>
            <a:r>
              <a:rPr lang="ru-RU" sz="3200" b="1" dirty="0" smtClean="0"/>
              <a:t> для функции </a:t>
            </a:r>
            <a:r>
              <a:rPr lang="ru-RU" sz="3200" b="1" dirty="0" err="1" smtClean="0"/>
              <a:t>shorten</a:t>
            </a:r>
            <a:r>
              <a:rPr lang="ru-RU" sz="3200" b="1" dirty="0" smtClean="0"/>
              <a:t>().</a:t>
            </a:r>
            <a:endParaRPr lang="ru-RU" sz="3200" b="1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31991" y="2249714"/>
            <a:ext cx="11560009" cy="98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1657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5914" y="336096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  <a:ea typeface="+mn-ea"/>
                <a:cs typeface="+mn-cs"/>
              </a:rPr>
              <a:t>Анализ простого игрового движка</a:t>
            </a:r>
            <a:br>
              <a:rPr lang="ru-RU" b="1" dirty="0">
                <a:latin typeface="+mn-lt"/>
                <a:ea typeface="+mn-ea"/>
                <a:cs typeface="+mn-cs"/>
              </a:rPr>
            </a:br>
            <a:r>
              <a:rPr lang="ru-RU" b="1" dirty="0">
                <a:latin typeface="+mn-lt"/>
                <a:ea typeface="+mn-ea"/>
                <a:cs typeface="+mn-cs"/>
              </a:rPr>
              <a:t>«</a:t>
            </a:r>
            <a:r>
              <a:rPr lang="ru-RU" b="1" dirty="0" err="1">
                <a:latin typeface="+mn-lt"/>
                <a:ea typeface="+mn-ea"/>
                <a:cs typeface="+mn-cs"/>
              </a:rPr>
              <a:t>Готоны</a:t>
            </a:r>
            <a:r>
              <a:rPr lang="ru-RU" b="1" dirty="0">
                <a:latin typeface="+mn-lt"/>
                <a:ea typeface="+mn-ea"/>
                <a:cs typeface="+mn-cs"/>
              </a:rPr>
              <a:t> с планеты </a:t>
            </a:r>
            <a:r>
              <a:rPr lang="ru-RU" b="1" dirty="0" err="1">
                <a:latin typeface="+mn-lt"/>
                <a:ea typeface="+mn-ea"/>
                <a:cs typeface="+mn-cs"/>
              </a:rPr>
              <a:t>Перкал</a:t>
            </a:r>
            <a:endParaRPr lang="ru-RU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Инопланетяне (</a:t>
            </a:r>
            <a:r>
              <a:rPr lang="ru-RU" sz="3200" dirty="0" err="1" smtClean="0"/>
              <a:t>Готоны</a:t>
            </a:r>
            <a:r>
              <a:rPr lang="ru-RU" sz="3200" dirty="0" smtClean="0"/>
              <a:t>) захватили космический корабль. </a:t>
            </a:r>
            <a:endParaRPr lang="en-US" sz="3200" dirty="0" smtClean="0"/>
          </a:p>
          <a:p>
            <a:r>
              <a:rPr lang="ru-RU" sz="3200" dirty="0" smtClean="0"/>
              <a:t>На этом корабле</a:t>
            </a:r>
            <a:r>
              <a:rPr lang="en-US" sz="3200" dirty="0" smtClean="0"/>
              <a:t> </a:t>
            </a:r>
            <a:r>
              <a:rPr lang="ru-RU" sz="3200" dirty="0" smtClean="0"/>
              <a:t>игровой персонаж должен пробраться через лабиринт отсеков и сбежать в</a:t>
            </a:r>
            <a:r>
              <a:rPr lang="en-US" sz="3200" dirty="0" smtClean="0"/>
              <a:t> </a:t>
            </a:r>
            <a:r>
              <a:rPr lang="ru-RU" sz="3200" dirty="0" smtClean="0"/>
              <a:t>спасательной капсуле на планету.. Игра будет включать в себя движок, запускающий </a:t>
            </a:r>
            <a:r>
              <a:rPr lang="en-US" sz="3200" dirty="0" smtClean="0"/>
              <a:t> </a:t>
            </a:r>
            <a:r>
              <a:rPr lang="ru-RU" sz="3200" dirty="0" smtClean="0"/>
              <a:t>карту сцен.</a:t>
            </a:r>
            <a:endParaRPr lang="en-US" sz="3200" dirty="0" smtClean="0"/>
          </a:p>
          <a:p>
            <a:r>
              <a:rPr lang="ru-RU" sz="3200" dirty="0" smtClean="0"/>
              <a:t> В каждой сцене будет выводиться собственное описание,</a:t>
            </a:r>
            <a:r>
              <a:rPr lang="en-US" sz="3200" dirty="0" smtClean="0"/>
              <a:t> </a:t>
            </a:r>
            <a:r>
              <a:rPr lang="ru-RU" sz="3200" dirty="0" smtClean="0"/>
              <a:t> когда</a:t>
            </a:r>
            <a:r>
              <a:rPr lang="en-US" sz="3200" dirty="0" smtClean="0"/>
              <a:t> </a:t>
            </a:r>
            <a:r>
              <a:rPr lang="ru-RU" sz="3200" dirty="0" smtClean="0"/>
              <a:t>игрок попадет в нее,</a:t>
            </a:r>
            <a:endParaRPr lang="en-US" sz="3200" dirty="0" smtClean="0"/>
          </a:p>
          <a:p>
            <a:r>
              <a:rPr lang="en-US" sz="3200" dirty="0" smtClean="0"/>
              <a:t> </a:t>
            </a:r>
            <a:r>
              <a:rPr lang="ru-RU" sz="3200" dirty="0" smtClean="0"/>
              <a:t> а затем будет осуществляться переход в другую сцену»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xmlns="" val="243218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 </a:t>
            </a:r>
            <a:r>
              <a:rPr lang="ru-RU" b="1" dirty="0">
                <a:latin typeface="+mn-lt"/>
                <a:ea typeface="+mn-ea"/>
                <a:cs typeface="+mn-cs"/>
              </a:rPr>
              <a:t>Опишем каждую сцену: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4400" b="1" dirty="0" smtClean="0"/>
              <a:t>Смерть.</a:t>
            </a:r>
            <a:r>
              <a:rPr lang="ru-RU" dirty="0" smtClean="0"/>
              <a:t> Когда игрок умирает, должна выводиться какая-нибудь </a:t>
            </a:r>
            <a:r>
              <a:rPr lang="ru-RU" dirty="0" err="1" smtClean="0"/>
              <a:t>забавная</a:t>
            </a:r>
            <a:r>
              <a:rPr lang="ru-RU" dirty="0" smtClean="0"/>
              <a:t> фраза. </a:t>
            </a:r>
          </a:p>
          <a:p>
            <a:r>
              <a:rPr lang="ru-RU" sz="4400" b="1" dirty="0" smtClean="0"/>
              <a:t>Центральный </a:t>
            </a:r>
            <a:r>
              <a:rPr lang="ru-RU" sz="4400" b="1" dirty="0"/>
              <a:t>коридор</a:t>
            </a:r>
            <a:r>
              <a:rPr lang="ru-RU" dirty="0" smtClean="0"/>
              <a:t>. Здесь будет начинаться игра. Тут будет </a:t>
            </a:r>
            <a:r>
              <a:rPr lang="ru-RU" dirty="0" err="1" smtClean="0"/>
              <a:t>находиться</a:t>
            </a:r>
            <a:r>
              <a:rPr lang="ru-RU" dirty="0" smtClean="0"/>
              <a:t> один из </a:t>
            </a:r>
            <a:r>
              <a:rPr lang="ru-RU" dirty="0" err="1" smtClean="0"/>
              <a:t>Готонов</a:t>
            </a:r>
            <a:r>
              <a:rPr lang="ru-RU" dirty="0" smtClean="0"/>
              <a:t> и наш герой. Игрок должен победить </a:t>
            </a:r>
            <a:r>
              <a:rPr lang="ru-RU" dirty="0" err="1" smtClean="0"/>
              <a:t>Готона</a:t>
            </a:r>
            <a:r>
              <a:rPr lang="ru-RU" dirty="0" smtClean="0"/>
              <a:t> с  помощью шутки, прежде чем продолжить играть.</a:t>
            </a:r>
          </a:p>
          <a:p>
            <a:r>
              <a:rPr lang="ru-RU" sz="4400" b="1" dirty="0" smtClean="0"/>
              <a:t>Оружейная </a:t>
            </a:r>
            <a:r>
              <a:rPr lang="ru-RU" sz="4400" b="1" dirty="0"/>
              <a:t>лаборатория</a:t>
            </a:r>
            <a:r>
              <a:rPr lang="ru-RU" dirty="0" smtClean="0"/>
              <a:t>. Здесь герой получает нейтронную бомбу,  чтобы заминировать корабль, прежде чем попасть в спасательную капсулу. Потребуется угадать числовой код доступа к бомбе</a:t>
            </a:r>
            <a:endParaRPr lang="ru-RU" dirty="0"/>
          </a:p>
        </p:txBody>
      </p:sp>
      <p:sp>
        <p:nvSpPr>
          <p:cNvPr id="4" name="Улыбающееся лицо 3"/>
          <p:cNvSpPr/>
          <p:nvPr/>
        </p:nvSpPr>
        <p:spPr>
          <a:xfrm>
            <a:off x="1884784" y="653143"/>
            <a:ext cx="821094" cy="727788"/>
          </a:xfrm>
          <a:prstGeom prst="smileyFace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9399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514" y="249010"/>
            <a:ext cx="10515600" cy="1325563"/>
          </a:xfrm>
        </p:spPr>
        <p:txBody>
          <a:bodyPr>
            <a:normAutofit/>
          </a:bodyPr>
          <a:lstStyle/>
          <a:p>
            <a:r>
              <a:rPr lang="ru-RU" b="1" dirty="0">
                <a:latin typeface="+mn-lt"/>
                <a:ea typeface="+mn-ea"/>
                <a:cs typeface="+mn-cs"/>
              </a:rPr>
              <a:t>Сцены: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4400" b="1" dirty="0"/>
              <a:t>Топливный отсек</a:t>
            </a:r>
            <a:r>
              <a:rPr lang="ru-RU" dirty="0" smtClean="0"/>
              <a:t>. Другая сцена битвы с </a:t>
            </a:r>
            <a:r>
              <a:rPr lang="ru-RU" dirty="0" err="1" smtClean="0"/>
              <a:t>Готонами</a:t>
            </a:r>
            <a:r>
              <a:rPr lang="ru-RU" dirty="0" smtClean="0"/>
              <a:t>, в которой герой  устанавливает бомбу.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b="1" dirty="0" smtClean="0"/>
              <a:t>• </a:t>
            </a:r>
            <a:r>
              <a:rPr lang="ru-RU" sz="4400" b="1" dirty="0"/>
              <a:t>Отсек спасательных капсул</a:t>
            </a:r>
            <a:r>
              <a:rPr lang="ru-RU" dirty="0" smtClean="0"/>
              <a:t>. Здесь герой убегает с корабля, но только  если он выбрал капсулу с правильным номером.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8643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571" y="1103087"/>
            <a:ext cx="10686144" cy="1821316"/>
          </a:xfrm>
        </p:spPr>
        <p:txBody>
          <a:bodyPr>
            <a:noAutofit/>
          </a:bodyPr>
          <a:lstStyle/>
          <a:p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Зарисуем схему сцен </a:t>
            </a:r>
            <a:r>
              <a:rPr lang="ru-RU" sz="5400" b="1" dirty="0" smtClean="0"/>
              <a:t>и, может быть, добавим больше описательного текста к каждой сцене - все, что приходит на ум во время анализа задачи</a:t>
            </a:r>
            <a:endParaRPr lang="ru-RU" sz="5400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3347" y="220606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421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48883" y="651138"/>
            <a:ext cx="102823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 smtClean="0">
                <a:solidFill>
                  <a:srgbClr val="FF0000"/>
                </a:solidFill>
              </a:rPr>
              <a:t>Извлечение ключевых концепций и их анализ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endParaRPr lang="ru-RU" sz="4000" dirty="0" smtClean="0">
              <a:solidFill>
                <a:srgbClr val="FF0000"/>
              </a:solidFill>
            </a:endParaRPr>
          </a:p>
          <a:p>
            <a:r>
              <a:rPr lang="ru-RU" sz="4000" dirty="0" smtClean="0"/>
              <a:t>У нас достаточно информации, чтобы извлечь некоторые из  существительных и проанализировать соответствующую иерархию классов. </a:t>
            </a:r>
          </a:p>
          <a:p>
            <a:r>
              <a:rPr lang="ru-RU" sz="4000" dirty="0" smtClean="0"/>
              <a:t>Сначала составляем </a:t>
            </a:r>
            <a:r>
              <a:rPr lang="ru-RU" sz="4000" b="1" u="sng" dirty="0" smtClean="0"/>
              <a:t>список всех существительных:</a:t>
            </a:r>
            <a:endParaRPr lang="ru-RU" sz="4000" b="1" u="sng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0568" y="1041700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930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0828" y="515007"/>
            <a:ext cx="10512972" cy="5661956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Инопланетянин</a:t>
            </a:r>
          </a:p>
          <a:p>
            <a:pPr marL="0" indent="0">
              <a:buNone/>
            </a:pPr>
            <a:r>
              <a:rPr lang="ru-RU" dirty="0" smtClean="0"/>
              <a:t>• Игрок</a:t>
            </a:r>
          </a:p>
          <a:p>
            <a:pPr marL="0" indent="0">
              <a:buNone/>
            </a:pPr>
            <a:r>
              <a:rPr lang="ru-RU" dirty="0" smtClean="0"/>
              <a:t>• Корабль</a:t>
            </a:r>
          </a:p>
          <a:p>
            <a:pPr marL="0" indent="0">
              <a:buNone/>
            </a:pPr>
            <a:r>
              <a:rPr lang="ru-RU" dirty="0" smtClean="0"/>
              <a:t>• Лабиринт</a:t>
            </a:r>
          </a:p>
          <a:p>
            <a:pPr marL="0" indent="0">
              <a:buNone/>
            </a:pPr>
            <a:r>
              <a:rPr lang="ru-RU" dirty="0" smtClean="0"/>
              <a:t>• Комната</a:t>
            </a:r>
          </a:p>
          <a:p>
            <a:pPr marL="0" indent="0">
              <a:buNone/>
            </a:pPr>
            <a:r>
              <a:rPr lang="ru-RU" dirty="0" smtClean="0"/>
              <a:t>• Сцена</a:t>
            </a:r>
          </a:p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dirty="0" err="1" smtClean="0"/>
              <a:t>Готон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• Спасательная капсула</a:t>
            </a:r>
          </a:p>
          <a:p>
            <a:pPr marL="0" indent="0">
              <a:buNone/>
            </a:pPr>
            <a:r>
              <a:rPr lang="ru-RU" dirty="0" smtClean="0"/>
              <a:t>• Планета</a:t>
            </a:r>
          </a:p>
          <a:p>
            <a:pPr marL="0" indent="0">
              <a:buNone/>
            </a:pPr>
            <a:r>
              <a:rPr lang="ru-RU" dirty="0" smtClean="0"/>
              <a:t>• Карта</a:t>
            </a:r>
          </a:p>
          <a:p>
            <a:pPr marL="0" indent="0">
              <a:buNone/>
            </a:pPr>
            <a:r>
              <a:rPr lang="ru-RU" dirty="0" smtClean="0"/>
              <a:t>• Движок</a:t>
            </a:r>
          </a:p>
          <a:p>
            <a:pPr marL="0" indent="0">
              <a:buNone/>
            </a:pPr>
            <a:r>
              <a:rPr lang="ru-RU" dirty="0" smtClean="0"/>
              <a:t>• Смерть</a:t>
            </a:r>
          </a:p>
          <a:p>
            <a:pPr marL="0" indent="0">
              <a:buNone/>
            </a:pPr>
            <a:r>
              <a:rPr lang="ru-RU" dirty="0" smtClean="0"/>
              <a:t>• Центральный коридор</a:t>
            </a:r>
          </a:p>
          <a:p>
            <a:pPr marL="0" indent="0">
              <a:buNone/>
            </a:pPr>
            <a:r>
              <a:rPr lang="ru-RU" dirty="0" smtClean="0"/>
              <a:t>• Оружейная лаборатория</a:t>
            </a:r>
          </a:p>
          <a:p>
            <a:pPr marL="0" indent="0">
              <a:buNone/>
            </a:pPr>
            <a:r>
              <a:rPr lang="ru-RU" dirty="0" smtClean="0"/>
              <a:t>• Топливный отсек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225144" y="765111"/>
            <a:ext cx="58596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u="sng"/>
              <a:t>список всех существительных:</a:t>
            </a:r>
            <a:endParaRPr lang="ru-RU" sz="3200" b="1" u="sng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1555" y="515007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30228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ru-RU" b="1" dirty="0" smtClean="0"/>
              <a:t>Про</a:t>
            </a:r>
            <a:r>
              <a:rPr lang="ru-RU" b="1" dirty="0" smtClean="0"/>
              <a:t>д</a:t>
            </a:r>
            <a:r>
              <a:rPr lang="ru-RU" b="1" dirty="0" smtClean="0"/>
              <a:t>олжение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55441" y="250666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sz="3600" dirty="0" smtClean="0"/>
              <a:t>Также можно выписать </a:t>
            </a:r>
            <a:r>
              <a:rPr lang="ru-RU" sz="4800" b="1" dirty="0" smtClean="0"/>
              <a:t>все глаголы </a:t>
            </a:r>
            <a:r>
              <a:rPr lang="ru-RU" sz="3600" dirty="0" smtClean="0"/>
              <a:t>и проанализировать, годятся ли они в качестве имен функций. Пропустим этом момент.</a:t>
            </a:r>
          </a:p>
          <a:p>
            <a:r>
              <a:rPr lang="ru-RU" sz="3600" dirty="0" smtClean="0"/>
              <a:t>Теперь вы можете также исследовать каждую из этих концепций и все, что  вы не учли</a:t>
            </a:r>
          </a:p>
          <a:p>
            <a:r>
              <a:rPr lang="ru-RU" sz="3600" dirty="0" smtClean="0"/>
              <a:t>На основе полученной дополнительной информации, переписываем описание и извлекаем новые концепции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66326" y="642493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3576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77567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</a:t>
            </a:r>
            <a:r>
              <a:rPr lang="ru-RU" sz="5300" b="1" dirty="0">
                <a:latin typeface="+mn-lt"/>
                <a:ea typeface="+mn-ea"/>
                <a:cs typeface="+mn-cs"/>
              </a:rPr>
              <a:t>Формирование иерархии классов и схемы</a:t>
            </a:r>
            <a:r>
              <a:rPr lang="en-US" sz="5300" b="1" dirty="0">
                <a:latin typeface="+mn-lt"/>
                <a:ea typeface="+mn-ea"/>
                <a:cs typeface="+mn-cs"/>
              </a:rPr>
              <a:t>  </a:t>
            </a:r>
            <a:r>
              <a:rPr lang="en-US" sz="5300" b="1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5300" b="1" dirty="0">
                <a:latin typeface="+mn-lt"/>
                <a:ea typeface="+mn-ea"/>
                <a:cs typeface="+mn-cs"/>
              </a:rPr>
              <a:t>объектов на основе </a:t>
            </a:r>
            <a:r>
              <a:rPr lang="en-US" sz="5300" b="1" dirty="0" smtClean="0">
                <a:latin typeface="+mn-lt"/>
                <a:ea typeface="+mn-ea"/>
                <a:cs typeface="+mn-cs"/>
              </a:rPr>
              <a:t> </a:t>
            </a:r>
            <a:r>
              <a:rPr lang="ru-RU" sz="5300" b="1" smtClean="0">
                <a:latin typeface="+mn-lt"/>
                <a:ea typeface="+mn-ea"/>
                <a:cs typeface="+mn-cs"/>
              </a:rPr>
              <a:t>концепций</a:t>
            </a:r>
            <a:r>
              <a:rPr lang="ru-RU" sz="5300" b="1" dirty="0">
                <a:latin typeface="+mn-lt"/>
                <a:ea typeface="+mn-ea"/>
                <a:cs typeface="+mn-cs"/>
              </a:rPr>
              <a:t/>
            </a:r>
            <a:br>
              <a:rPr lang="ru-RU" sz="5300" b="1" dirty="0">
                <a:latin typeface="+mn-lt"/>
                <a:ea typeface="+mn-ea"/>
                <a:cs typeface="+mn-cs"/>
              </a:rPr>
            </a:br>
            <a:endParaRPr lang="ru-RU" sz="53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83196" y="2101235"/>
            <a:ext cx="10515600" cy="4351338"/>
          </a:xfrm>
        </p:spPr>
        <p:txBody>
          <a:bodyPr>
            <a:noAutofit/>
          </a:bodyPr>
          <a:lstStyle/>
          <a:p>
            <a:r>
              <a:rPr lang="ru-RU" sz="4800" dirty="0" smtClean="0"/>
              <a:t>После того, как все данные для формирования иерархии классов получены,  задайте вопрос:</a:t>
            </a:r>
          </a:p>
          <a:p>
            <a:r>
              <a:rPr lang="ru-RU" sz="4800" dirty="0" smtClean="0"/>
              <a:t> «</a:t>
            </a:r>
            <a:r>
              <a:rPr lang="ru-RU" sz="4800" b="1" dirty="0" smtClean="0"/>
              <a:t>Что на что похоже?». </a:t>
            </a:r>
          </a:p>
          <a:p>
            <a:r>
              <a:rPr lang="ru-RU" sz="3200" dirty="0" smtClean="0"/>
              <a:t>Также спросите</a:t>
            </a:r>
            <a:r>
              <a:rPr lang="ru-RU" sz="4800" dirty="0" smtClean="0"/>
              <a:t>: «</a:t>
            </a:r>
            <a:r>
              <a:rPr lang="ru-RU" sz="4800" b="1" dirty="0"/>
              <a:t>Каким основным словом можно обозначить концепции?».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72" y="230188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438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Модуль </a:t>
            </a:r>
            <a:r>
              <a:rPr lang="en-US" b="1" dirty="0" err="1" smtClean="0"/>
              <a:t>textwrap</a:t>
            </a:r>
            <a:r>
              <a:rPr lang="en-US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sz="4400" dirty="0" smtClean="0"/>
              <a:t>Модуль </a:t>
            </a:r>
            <a:r>
              <a:rPr lang="ru-RU" sz="4400" dirty="0" err="1" smtClean="0"/>
              <a:t>textwrap</a:t>
            </a:r>
            <a:r>
              <a:rPr lang="ru-RU" sz="4400" dirty="0" smtClean="0"/>
              <a:t> может использоваться для форматирования текста в ситуациях, когда требуется красивая печать. Он предлагает функциональность, аналогичную функциям заполнения абзацев, которые можно найти во многих текстовых редакторах и текстовых процессорах.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xmlns="" val="414513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5812" y="75803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       </a:t>
            </a:r>
            <a:r>
              <a:rPr lang="ru-RU" sz="5300" b="1" dirty="0">
                <a:latin typeface="+mn-lt"/>
                <a:ea typeface="+mn-ea"/>
                <a:cs typeface="+mn-cs"/>
              </a:rPr>
              <a:t>После  рассуждений  формируем иерархию </a:t>
            </a:r>
            <a:r>
              <a:rPr lang="en-US" sz="5300" b="1" dirty="0">
                <a:latin typeface="+mn-lt"/>
                <a:ea typeface="+mn-ea"/>
                <a:cs typeface="+mn-cs"/>
              </a:rPr>
              <a:t> </a:t>
            </a:r>
            <a:r>
              <a:rPr lang="ru-RU" sz="5300" b="1" dirty="0">
                <a:latin typeface="+mn-lt"/>
                <a:ea typeface="+mn-ea"/>
                <a:cs typeface="+mn-cs"/>
              </a:rPr>
              <a:t>классов, которая выглядит примерно так:</a:t>
            </a:r>
            <a:br>
              <a:rPr lang="ru-RU" sz="5300" b="1" dirty="0">
                <a:latin typeface="+mn-lt"/>
                <a:ea typeface="+mn-ea"/>
                <a:cs typeface="+mn-cs"/>
              </a:rPr>
            </a:br>
            <a:endParaRPr lang="ru-RU" sz="5300" b="1" dirty="0">
              <a:latin typeface="+mn-lt"/>
              <a:ea typeface="+mn-ea"/>
              <a:cs typeface="+mn-cs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55812" y="2083597"/>
            <a:ext cx="10712669" cy="5058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• </a:t>
            </a:r>
            <a:r>
              <a:rPr lang="ru-RU" sz="3600" dirty="0" smtClean="0"/>
              <a:t>Карта</a:t>
            </a:r>
          </a:p>
          <a:p>
            <a:pPr marL="0" indent="0">
              <a:buNone/>
            </a:pPr>
            <a:r>
              <a:rPr lang="ru-RU" sz="3600" dirty="0" smtClean="0"/>
              <a:t>• Движок</a:t>
            </a:r>
          </a:p>
          <a:p>
            <a:pPr marL="0" indent="0">
              <a:buNone/>
            </a:pPr>
            <a:r>
              <a:rPr lang="ru-RU" sz="3600" dirty="0" smtClean="0"/>
              <a:t>• Сцена</a:t>
            </a:r>
          </a:p>
          <a:p>
            <a:pPr marL="457200" lvl="1" indent="0">
              <a:buNone/>
            </a:pPr>
            <a:r>
              <a:rPr lang="ru-RU" sz="3600" dirty="0" smtClean="0"/>
              <a:t>• Смерть</a:t>
            </a:r>
          </a:p>
          <a:p>
            <a:pPr marL="457200" lvl="1" indent="0">
              <a:buNone/>
            </a:pPr>
            <a:r>
              <a:rPr lang="ru-RU" sz="3600" dirty="0" smtClean="0"/>
              <a:t>• Центральный коридор</a:t>
            </a:r>
          </a:p>
          <a:p>
            <a:pPr marL="457200" lvl="1" indent="0">
              <a:buNone/>
            </a:pPr>
            <a:r>
              <a:rPr lang="ru-RU" sz="3600" dirty="0" smtClean="0"/>
              <a:t>• Оружейная лаборатория</a:t>
            </a:r>
          </a:p>
          <a:p>
            <a:pPr marL="457200" lvl="1" indent="0">
              <a:buNone/>
            </a:pPr>
            <a:r>
              <a:rPr lang="ru-RU" sz="3600" dirty="0" smtClean="0"/>
              <a:t>• Топливный отсек</a:t>
            </a:r>
          </a:p>
          <a:p>
            <a:pPr marL="457200" lvl="1" indent="0">
              <a:buNone/>
            </a:pPr>
            <a:r>
              <a:rPr lang="ru-RU" sz="3600" dirty="0" smtClean="0"/>
              <a:t>• Спасательная капсул</a:t>
            </a:r>
            <a:r>
              <a:rPr lang="ru-RU" sz="3600" dirty="0"/>
              <a:t>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588" y="386146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70815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 автора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55784" y="1430215"/>
            <a:ext cx="10498015" cy="474674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Сразу же я вижу, что «Комната» и «Сцена» по сути одно и то же, в зависимости </a:t>
            </a:r>
            <a:r>
              <a:rPr lang="en-US" dirty="0" smtClean="0"/>
              <a:t> </a:t>
            </a:r>
            <a:r>
              <a:rPr lang="ru-RU" dirty="0" smtClean="0"/>
              <a:t>от </a:t>
            </a:r>
            <a:r>
              <a:rPr lang="ru-RU" dirty="0"/>
              <a:t>того, что должно происходить. Для этой игры я выбираю слово «Сцена». </a:t>
            </a:r>
          </a:p>
          <a:p>
            <a:r>
              <a:rPr lang="ru-RU" dirty="0"/>
              <a:t>Потом вижу, что все специфические комнаты типа «Центрального </a:t>
            </a:r>
            <a:r>
              <a:rPr lang="ru-RU" dirty="0" err="1"/>
              <a:t>коридора</a:t>
            </a:r>
            <a:r>
              <a:rPr lang="ru-RU" dirty="0"/>
              <a:t>» по сути лишь сцены. Также мне ясно, что «Смерть» - это тоже «Сцена», </a:t>
            </a:r>
          </a:p>
          <a:p>
            <a:r>
              <a:rPr lang="ru-RU" dirty="0"/>
              <a:t>что подтверждает мой выбор «Сцены» вместо «Комнаты», так как в игре </a:t>
            </a:r>
            <a:r>
              <a:rPr lang="ru-RU" dirty="0" err="1"/>
              <a:t>присутствует</a:t>
            </a:r>
            <a:r>
              <a:rPr lang="ru-RU" dirty="0"/>
              <a:t> сцена смерти, но никак не комната. «Лабиринт» и «Карта» в целом </a:t>
            </a:r>
            <a:r>
              <a:rPr lang="en-US" dirty="0" smtClean="0"/>
              <a:t> </a:t>
            </a:r>
            <a:r>
              <a:rPr lang="ru-RU" dirty="0" smtClean="0"/>
              <a:t>тоже </a:t>
            </a:r>
            <a:r>
              <a:rPr lang="ru-RU" dirty="0"/>
              <a:t>похожи. Я выбираю слово «Карта», поскольку использовал его чаще. Я </a:t>
            </a:r>
            <a:r>
              <a:rPr lang="ru-RU" dirty="0" smtClean="0"/>
              <a:t>не </a:t>
            </a:r>
            <a:r>
              <a:rPr lang="ru-RU" dirty="0"/>
              <a:t>буду разрабатывать систему боя, поэтому опущу слова «Инопланетянин» </a:t>
            </a:r>
            <a:r>
              <a:rPr lang="ru-RU" dirty="0" smtClean="0"/>
              <a:t>и </a:t>
            </a:r>
            <a:r>
              <a:rPr lang="ru-RU" dirty="0"/>
              <a:t>«Игрок», сохранив их на будущее. Также и «Планета» может быть просто </a:t>
            </a:r>
            <a:r>
              <a:rPr lang="en-US" dirty="0" smtClean="0"/>
              <a:t> </a:t>
            </a:r>
            <a:r>
              <a:rPr lang="ru-RU" dirty="0" smtClean="0"/>
              <a:t>другой </a:t>
            </a:r>
            <a:r>
              <a:rPr lang="ru-RU" dirty="0"/>
              <a:t>сценой, а не чем-то специфическим.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9830" y="375138"/>
            <a:ext cx="3553198" cy="871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4382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      </a:t>
            </a:r>
            <a:r>
              <a:rPr lang="ru-RU" b="1" dirty="0" smtClean="0"/>
              <a:t>Какие действия необходимы </a:t>
            </a:r>
            <a:r>
              <a:rPr lang="en-US" b="1" dirty="0" smtClean="0"/>
              <a:t>     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5951" y="1468273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Также следует продумать, какие действия необходимы в каждом </a:t>
            </a:r>
            <a:r>
              <a:rPr lang="ru-RU" dirty="0" err="1" smtClean="0"/>
              <a:t>классе</a:t>
            </a:r>
            <a:r>
              <a:rPr lang="ru-RU" dirty="0" smtClean="0"/>
              <a:t>, основываясь на глаголах из описания. Например, из </a:t>
            </a:r>
          </a:p>
          <a:p>
            <a:r>
              <a:rPr lang="ru-RU" dirty="0" smtClean="0"/>
              <a:t>приведенного выше описания  нужно «запустить» </a:t>
            </a:r>
            <a:r>
              <a:rPr lang="ru-RU" sz="4000" dirty="0"/>
              <a:t>( p </a:t>
            </a:r>
            <a:r>
              <a:rPr lang="ru-RU" sz="4000" dirty="0" err="1"/>
              <a:t>la</a:t>
            </a:r>
            <a:r>
              <a:rPr lang="ru-RU" sz="4000" dirty="0"/>
              <a:t> y ) </a:t>
            </a:r>
            <a:r>
              <a:rPr lang="ru-RU" dirty="0" smtClean="0"/>
              <a:t>движок, </a:t>
            </a:r>
          </a:p>
          <a:p>
            <a:r>
              <a:rPr lang="ru-RU" dirty="0" smtClean="0"/>
              <a:t>«перейти к следующей сцене» </a:t>
            </a:r>
            <a:r>
              <a:rPr lang="ru-RU" sz="4000" dirty="0"/>
              <a:t>( n e x t _ s c e n e </a:t>
            </a:r>
            <a:r>
              <a:rPr lang="ru-RU" dirty="0" smtClean="0"/>
              <a:t>) из карты,</a:t>
            </a:r>
          </a:p>
          <a:p>
            <a:r>
              <a:rPr lang="ru-RU" dirty="0" smtClean="0"/>
              <a:t>«открыть сцену»(</a:t>
            </a:r>
            <a:r>
              <a:rPr lang="ru-RU" sz="4000" dirty="0" err="1"/>
              <a:t>opening_scene</a:t>
            </a:r>
            <a:r>
              <a:rPr lang="ru-RU" sz="4000" dirty="0"/>
              <a:t>)</a:t>
            </a:r>
            <a:r>
              <a:rPr lang="ru-RU" dirty="0" smtClean="0"/>
              <a:t> и </a:t>
            </a:r>
          </a:p>
          <a:p>
            <a:r>
              <a:rPr lang="ru-RU" dirty="0" smtClean="0"/>
              <a:t>«войти» (</a:t>
            </a:r>
            <a:r>
              <a:rPr lang="ru-RU" sz="4000" dirty="0" err="1"/>
              <a:t>enter</a:t>
            </a:r>
            <a:r>
              <a:rPr lang="ru-RU" sz="4000" dirty="0"/>
              <a:t>) </a:t>
            </a:r>
            <a:r>
              <a:rPr lang="ru-RU" dirty="0" smtClean="0"/>
              <a:t>на сцену. </a:t>
            </a:r>
          </a:p>
          <a:p>
            <a:r>
              <a:rPr lang="ru-RU" dirty="0" smtClean="0"/>
              <a:t>Добавим их следующим образом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5760" y="544811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034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0620" y="375198"/>
            <a:ext cx="10502461" cy="5973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 smtClean="0"/>
              <a:t>• Карта (</a:t>
            </a:r>
            <a:r>
              <a:rPr lang="ru-RU" b="1" dirty="0" err="1" smtClean="0"/>
              <a:t>Мар</a:t>
            </a:r>
            <a:r>
              <a:rPr lang="ru-RU" b="1" dirty="0" smtClean="0"/>
              <a:t>)</a:t>
            </a:r>
          </a:p>
          <a:p>
            <a:pPr lvl="1"/>
            <a:r>
              <a:rPr lang="ru-RU" b="1" dirty="0" smtClean="0"/>
              <a:t>— </a:t>
            </a:r>
            <a:r>
              <a:rPr lang="en-US" b="1" dirty="0" err="1" smtClean="0"/>
              <a:t>next_scene</a:t>
            </a:r>
            <a:endParaRPr lang="en-US" b="1" dirty="0" smtClean="0"/>
          </a:p>
          <a:p>
            <a:pPr lvl="1"/>
            <a:r>
              <a:rPr lang="en-US" b="1" dirty="0" smtClean="0"/>
              <a:t>— </a:t>
            </a:r>
            <a:r>
              <a:rPr lang="en-US" b="1" dirty="0" err="1" smtClean="0"/>
              <a:t>opening_scene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Движок (</a:t>
            </a:r>
            <a:r>
              <a:rPr lang="en-US" b="1" dirty="0" smtClean="0"/>
              <a:t>Engine)</a:t>
            </a:r>
          </a:p>
          <a:p>
            <a:pPr lvl="1"/>
            <a:r>
              <a:rPr lang="en-US" b="1" dirty="0" smtClean="0"/>
              <a:t>— play</a:t>
            </a:r>
          </a:p>
          <a:p>
            <a:pPr marL="0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Сцена (</a:t>
            </a:r>
            <a:r>
              <a:rPr lang="en-US" b="1" dirty="0" smtClean="0"/>
              <a:t>Scene)</a:t>
            </a:r>
          </a:p>
          <a:p>
            <a:pPr lvl="1"/>
            <a:r>
              <a:rPr lang="en-US" b="1" dirty="0" smtClean="0"/>
              <a:t>— enter</a:t>
            </a:r>
          </a:p>
          <a:p>
            <a:pPr marL="457200" lvl="1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Смерть (</a:t>
            </a:r>
            <a:r>
              <a:rPr lang="en-US" b="1" dirty="0" smtClean="0"/>
              <a:t>Death)</a:t>
            </a:r>
          </a:p>
          <a:p>
            <a:pPr marL="457200" lvl="1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Центральный коридор (</a:t>
            </a:r>
            <a:r>
              <a:rPr lang="en-US" b="1" dirty="0" err="1" smtClean="0"/>
              <a:t>CentralCorridor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Оружейная лаборатория (</a:t>
            </a:r>
            <a:r>
              <a:rPr lang="en-US" b="1" dirty="0" err="1" smtClean="0"/>
              <a:t>LaserWeaponArmory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Топливный отсек (</a:t>
            </a:r>
            <a:r>
              <a:rPr lang="en-US" b="1" dirty="0" err="1" smtClean="0"/>
              <a:t>TheFuelcell</a:t>
            </a:r>
            <a:r>
              <a:rPr lang="en-US" b="1" dirty="0" smtClean="0"/>
              <a:t>)</a:t>
            </a:r>
          </a:p>
          <a:p>
            <a:pPr marL="457200" lvl="1" indent="0">
              <a:buNone/>
            </a:pPr>
            <a:r>
              <a:rPr lang="en-US" b="1" dirty="0" smtClean="0"/>
              <a:t>• </a:t>
            </a:r>
            <a:r>
              <a:rPr lang="ru-RU" b="1" dirty="0" smtClean="0"/>
              <a:t>Спасательная капсула (</a:t>
            </a:r>
            <a:r>
              <a:rPr lang="en-US" b="1" dirty="0" err="1" smtClean="0"/>
              <a:t>EscapePod</a:t>
            </a:r>
            <a:r>
              <a:rPr lang="en-US" b="1" dirty="0" smtClean="0"/>
              <a:t>)</a:t>
            </a:r>
            <a:endParaRPr lang="ru-RU" b="1" dirty="0" smtClean="0"/>
          </a:p>
          <a:p>
            <a:pPr marL="457200" lvl="1" indent="0">
              <a:buNone/>
            </a:pPr>
            <a:endParaRPr lang="ru-RU" b="1" dirty="0"/>
          </a:p>
          <a:p>
            <a:pPr marL="457200" lvl="1" indent="0">
              <a:buNone/>
            </a:pPr>
            <a:endParaRPr lang="ru-RU" b="1" dirty="0" smtClean="0"/>
          </a:p>
          <a:p>
            <a:pPr marL="457200" lvl="1" indent="0">
              <a:buNone/>
            </a:pPr>
            <a:r>
              <a:rPr lang="ru-RU" dirty="0" smtClean="0"/>
              <a:t>Обратите внимание на то, что вложен пункт </a:t>
            </a:r>
            <a:r>
              <a:rPr lang="ru-RU" dirty="0" err="1" smtClean="0"/>
              <a:t>enter</a:t>
            </a:r>
            <a:r>
              <a:rPr lang="ru-RU" dirty="0" smtClean="0"/>
              <a:t> в «Сцену», так как все сцены ниже будут наследовать его, а затем замещать.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0346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              </a:t>
            </a:r>
            <a:r>
              <a:rPr lang="ru-RU" b="1" dirty="0" err="1" smtClean="0"/>
              <a:t>Кодинг</a:t>
            </a:r>
            <a:r>
              <a:rPr lang="ru-RU" b="1" dirty="0" smtClean="0"/>
              <a:t> классов и тестовый запуск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После того, как дерево классов и часть функций описаны, создаётся исходный файл сценария в своем редакторе и пробуют написать код игры. </a:t>
            </a:r>
          </a:p>
          <a:p>
            <a:r>
              <a:rPr lang="ru-RU" dirty="0" smtClean="0"/>
              <a:t>Обычно  просто копируют и вставляют дерево, показанное выше, в исходный файл, а затем редактируют его, создавая классы. Ниже представлен небольшой пример, как это может выглядеть первоначально, включая небольшой простой проверочный код в конце файла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9673" y="380311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00144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99252" y="136634"/>
            <a:ext cx="5421658" cy="699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60093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97876" y="0"/>
            <a:ext cx="4221864" cy="630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4904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41062" y="360325"/>
            <a:ext cx="6345053" cy="456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745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2094" y="1950473"/>
            <a:ext cx="9734404" cy="339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009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9486" y="231078"/>
            <a:ext cx="10515600" cy="4351338"/>
          </a:xfrm>
        </p:spPr>
        <p:txBody>
          <a:bodyPr>
            <a:noAutofit/>
          </a:bodyPr>
          <a:lstStyle/>
          <a:p>
            <a:r>
              <a:rPr lang="ru-RU" sz="4800" dirty="0" smtClean="0"/>
              <a:t>Можно заметить, что в этом файле  просто скопировали иерархию классов, а затем добавили  некоторый код в конце, чтобы запустить сценарий и </a:t>
            </a:r>
            <a:r>
              <a:rPr lang="ru-RU" sz="4800" dirty="0" err="1" smtClean="0"/>
              <a:t>проверить,работает</a:t>
            </a:r>
            <a:r>
              <a:rPr lang="ru-RU" sz="4800" dirty="0" smtClean="0"/>
              <a:t> ли эта базовая структура. В следующих разделах этого упражнения </a:t>
            </a:r>
          </a:p>
          <a:p>
            <a:r>
              <a:rPr lang="ru-RU" sz="4800" dirty="0" smtClean="0"/>
              <a:t>вы наберете оставшуюся часть кода игры и заставите сценарий работать в </a:t>
            </a:r>
            <a:r>
              <a:rPr lang="ru-RU" sz="4800" dirty="0" err="1" smtClean="0"/>
              <a:t>соответствии</a:t>
            </a:r>
            <a:r>
              <a:rPr lang="ru-RU" sz="4800" dirty="0" smtClean="0"/>
              <a:t> с описанием игры.</a:t>
            </a:r>
          </a:p>
          <a:p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17727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16000" y="406400"/>
            <a:ext cx="10918371" cy="3947886"/>
          </a:xfrm>
        </p:spPr>
        <p:txBody>
          <a:bodyPr>
            <a:normAutofit/>
          </a:bodyPr>
          <a:lstStyle/>
          <a:p>
            <a:r>
              <a:rPr lang="ru-RU" sz="6000" b="1" dirty="0" smtClean="0"/>
              <a:t>Форматирование параграфа.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Функция </a:t>
            </a:r>
            <a:r>
              <a:rPr lang="ru-RU" b="1" dirty="0" err="1" smtClean="0"/>
              <a:t>textwrap.fill</a:t>
            </a:r>
            <a:r>
              <a:rPr lang="ru-RU" b="1" dirty="0" smtClean="0"/>
              <a:t>() принимает текст в качестве входных данных и возвращает отформатированный текст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08395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16530"/>
          </a:xfrm>
        </p:spPr>
        <p:txBody>
          <a:bodyPr/>
          <a:lstStyle/>
          <a:p>
            <a:r>
              <a:rPr lang="ru-RU" b="1" dirty="0" smtClean="0"/>
              <a:t>      Исправление ошибок и доработка кода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Заключительный этап в процессе не столько шаг, сколько цикл </a:t>
            </a:r>
            <a:r>
              <a:rPr lang="ru-RU" b="1" dirty="0" err="1" smtClean="0"/>
              <a:t>while</a:t>
            </a:r>
            <a:r>
              <a:rPr lang="ru-RU" dirty="0" smtClean="0"/>
              <a:t> . Вы никогда не выполните эту задачу за один проход. На протяжении всего процесса работы вы вновь и вновь будете возвращаться к коду и дорабатывать его на основе информации, полученной на последующих шагах. Бывает так, что </a:t>
            </a:r>
          </a:p>
          <a:p>
            <a:r>
              <a:rPr lang="ru-RU" dirty="0" smtClean="0"/>
              <a:t>перейдя к шагу з,  понимают, что  нужно вернуться к шагам i и 2, </a:t>
            </a:r>
            <a:r>
              <a:rPr lang="ru-RU" dirty="0" err="1" smtClean="0"/>
              <a:t>поработать</a:t>
            </a:r>
            <a:r>
              <a:rPr lang="ru-RU" dirty="0" smtClean="0"/>
              <a:t> над ними. А иногда, получив вдохновение и добравшись почти до конца,  пишут финальную версию кода, но потом возвращаются и прорабатывают предыдущие шаги, чтобы убедиться, что учли  все возможности.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0588" y="365126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86149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/>
              <a:t>           Исправление ошибок и доработка кода</a:t>
            </a:r>
            <a:br>
              <a:rPr lang="ru-RU" b="1" dirty="0" smtClean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30569" y="1063625"/>
            <a:ext cx="10515600" cy="43513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Другая идея в этом процессе заключается в том, что вы не просто прорабатываете каждый уровень от начала и до конца, а потом переходите к следующему. Вы можете прервать процесс, выделить его фрагмент и выполнить все </a:t>
            </a:r>
            <a:r>
              <a:rPr lang="ru-RU" sz="3600" dirty="0"/>
              <a:t>шаги исключительно для него, если столкнетесь с той или иной проблемой. Скажем, если </a:t>
            </a:r>
            <a:r>
              <a:rPr lang="ru-RU" sz="3600" dirty="0" smtClean="0"/>
              <a:t>не знаете  </a:t>
            </a:r>
            <a:r>
              <a:rPr lang="ru-RU" sz="3600" dirty="0"/>
              <a:t>как реализовать метод </a:t>
            </a:r>
            <a:r>
              <a:rPr lang="ru-RU" sz="3600" b="1" dirty="0"/>
              <a:t>E n g </a:t>
            </a:r>
            <a:r>
              <a:rPr lang="ru-RU" sz="3600" b="1" dirty="0" err="1"/>
              <a:t>in</a:t>
            </a:r>
            <a:r>
              <a:rPr lang="ru-RU" sz="3600" b="1" dirty="0"/>
              <a:t> e .p </a:t>
            </a:r>
            <a:r>
              <a:rPr lang="ru-RU" sz="3600" b="1" dirty="0" err="1"/>
              <a:t>la</a:t>
            </a:r>
            <a:r>
              <a:rPr lang="ru-RU" sz="3600" b="1" dirty="0"/>
              <a:t> y ,</a:t>
            </a:r>
            <a:r>
              <a:rPr lang="ru-RU" sz="3600" dirty="0"/>
              <a:t> </a:t>
            </a:r>
            <a:r>
              <a:rPr lang="ru-RU" sz="3600" dirty="0" smtClean="0"/>
              <a:t> можно  прерваться </a:t>
            </a:r>
            <a:r>
              <a:rPr lang="ru-RU" sz="3600" dirty="0"/>
              <a:t>и выполнить весь описанный процесс только для этой одной </a:t>
            </a:r>
            <a:r>
              <a:rPr lang="ru-RU" sz="3600" dirty="0" smtClean="0"/>
              <a:t>функции</a:t>
            </a:r>
            <a:r>
              <a:rPr lang="ru-RU" sz="3600" dirty="0"/>
              <a:t>, чтобы выяснить, как ее </a:t>
            </a:r>
            <a:r>
              <a:rPr lang="ru-RU" sz="3600" dirty="0" smtClean="0"/>
              <a:t>реализовать</a:t>
            </a:r>
            <a:endParaRPr lang="ru-RU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562211"/>
            <a:ext cx="835224" cy="74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6766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/>
              <a:t>ех43.ру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6000" dirty="0" smtClean="0"/>
              <a:t>Разделим готовый </a:t>
            </a:r>
            <a:r>
              <a:rPr lang="ru-RU" sz="6000" dirty="0"/>
              <a:t>код файла ех43.ру на фрагменты и </a:t>
            </a:r>
            <a:r>
              <a:rPr lang="ru-RU" sz="6000" dirty="0" smtClean="0"/>
              <a:t>прокомментируем  каждый </a:t>
            </a:r>
            <a:r>
              <a:rPr lang="ru-RU" sz="6000" dirty="0"/>
              <a:t>из них, вместо того, чтобы привести полный листинг.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80100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Фрагменты файла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7000" b="1" dirty="0" smtClean="0"/>
              <a:t>1 from sys import exit </a:t>
            </a:r>
          </a:p>
          <a:p>
            <a:r>
              <a:rPr lang="en-US" sz="7000" b="1" dirty="0" smtClean="0"/>
              <a:t>2 from random import </a:t>
            </a:r>
            <a:r>
              <a:rPr lang="en-US" sz="7000" b="1" dirty="0" err="1" smtClean="0"/>
              <a:t>randint</a:t>
            </a:r>
            <a:endParaRPr lang="en-US" sz="7000" b="1" dirty="0" smtClean="0"/>
          </a:p>
          <a:p>
            <a:r>
              <a:rPr lang="en-US" sz="7000" b="1" dirty="0" smtClean="0"/>
              <a:t> 3 from </a:t>
            </a:r>
            <a:r>
              <a:rPr lang="en-US" sz="7000" b="1" dirty="0" err="1" smtClean="0"/>
              <a:t>textwrap</a:t>
            </a:r>
            <a:r>
              <a:rPr lang="en-US" sz="7000" b="1" dirty="0" smtClean="0"/>
              <a:t> import </a:t>
            </a:r>
            <a:r>
              <a:rPr lang="en-US" sz="7000" b="1" dirty="0" err="1" smtClean="0"/>
              <a:t>deden</a:t>
            </a:r>
            <a:endParaRPr lang="ru-RU" sz="7000" b="1" dirty="0" smtClean="0"/>
          </a:p>
          <a:p>
            <a:endParaRPr lang="ru-RU" b="1" dirty="0"/>
          </a:p>
          <a:p>
            <a:r>
              <a:rPr lang="ru-RU" sz="3900" dirty="0" smtClean="0"/>
              <a:t>Это </a:t>
            </a:r>
            <a:r>
              <a:rPr lang="ru-RU" sz="3900" dirty="0"/>
              <a:t>лишь базовые инструкции импорта для </a:t>
            </a:r>
            <a:r>
              <a:rPr lang="ru-RU" sz="3900" dirty="0" err="1" smtClean="0"/>
              <a:t>игры,строка</a:t>
            </a:r>
            <a:r>
              <a:rPr lang="ru-RU" sz="3900" dirty="0" smtClean="0"/>
              <a:t> </a:t>
            </a:r>
            <a:r>
              <a:rPr lang="ru-RU" sz="3900" dirty="0"/>
              <a:t>- импорт функции d e d e n t из модуля t e x t w r a p . Эта маленькая функция позволит нам описать сцены в виде строк, окруженных символами " " " (три двойные кавычки подряд). Так мы можем использовать </a:t>
            </a:r>
            <a:r>
              <a:rPr lang="ru-RU" sz="3900" dirty="0" err="1" smtClean="0"/>
              <a:t>оттупы</a:t>
            </a:r>
            <a:r>
              <a:rPr lang="ru-RU" sz="3900" dirty="0" smtClean="0"/>
              <a:t> </a:t>
            </a:r>
            <a:r>
              <a:rPr lang="ru-RU" sz="3900" dirty="0"/>
              <a:t>в начале строк с текстом. Если указанную функцию не </a:t>
            </a:r>
            <a:r>
              <a:rPr lang="ru-RU" sz="3900" dirty="0" err="1"/>
              <a:t>импортировать</a:t>
            </a:r>
            <a:r>
              <a:rPr lang="ru-RU" sz="3900" dirty="0"/>
              <a:t>, мы не сможем использовать строки с символами " " ", так как у них такие же отступы, что и у строк кода </a:t>
            </a:r>
            <a:r>
              <a:rPr lang="ru-RU" sz="3900" dirty="0" err="1"/>
              <a:t>Python</a:t>
            </a:r>
            <a:r>
              <a:rPr lang="ru-RU" sz="3900" dirty="0"/>
              <a:t>.</a:t>
            </a:r>
            <a:endParaRPr lang="ru-RU" sz="3900" b="1" dirty="0"/>
          </a:p>
        </p:txBody>
      </p:sp>
    </p:spTree>
    <p:extLst>
      <p:ext uri="{BB962C8B-B14F-4D97-AF65-F5344CB8AC3E}">
        <p14:creationId xmlns:p14="http://schemas.microsoft.com/office/powerpoint/2010/main" xmlns="" val="269536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43911" y="217543"/>
            <a:ext cx="10515600" cy="4351338"/>
          </a:xfrm>
        </p:spPr>
        <p:txBody>
          <a:bodyPr>
            <a:noAutofit/>
          </a:bodyPr>
          <a:lstStyle/>
          <a:p>
            <a:r>
              <a:rPr lang="en-US" b="1" dirty="0" smtClean="0"/>
              <a:t>1 class Scene (object):</a:t>
            </a:r>
          </a:p>
          <a:p>
            <a:r>
              <a:rPr lang="en-US" b="1" dirty="0" smtClean="0"/>
              <a:t>2</a:t>
            </a:r>
          </a:p>
          <a:p>
            <a:r>
              <a:rPr lang="en-US" b="1" dirty="0" smtClean="0"/>
              <a:t>3 </a:t>
            </a:r>
            <a:r>
              <a:rPr lang="en-US" b="1" dirty="0" err="1" smtClean="0"/>
              <a:t>def</a:t>
            </a:r>
            <a:r>
              <a:rPr lang="en-US" b="1" dirty="0" smtClean="0"/>
              <a:t> enter(self):</a:t>
            </a:r>
          </a:p>
          <a:p>
            <a:r>
              <a:rPr lang="en-US" b="1" dirty="0" smtClean="0"/>
              <a:t>4</a:t>
            </a:r>
            <a:r>
              <a:rPr lang="ru-RU" b="1" dirty="0" smtClean="0"/>
              <a:t>        </a:t>
            </a:r>
            <a:r>
              <a:rPr lang="en-US" b="1" dirty="0" smtClean="0"/>
              <a:t> print("</a:t>
            </a:r>
            <a:r>
              <a:rPr lang="ru-RU" b="1" dirty="0" smtClean="0"/>
              <a:t>Эта сцена еще не настроена.")</a:t>
            </a:r>
          </a:p>
          <a:p>
            <a:r>
              <a:rPr lang="ru-RU" b="1" dirty="0" smtClean="0"/>
              <a:t>5         </a:t>
            </a:r>
            <a:r>
              <a:rPr lang="en-US" b="1" dirty="0" smtClean="0"/>
              <a:t>print("</a:t>
            </a:r>
            <a:r>
              <a:rPr lang="ru-RU" b="1" dirty="0" smtClean="0"/>
              <a:t>Создайте подкласс и реализуйте функцию </a:t>
            </a:r>
            <a:r>
              <a:rPr lang="en-US" b="1" dirty="0" smtClean="0"/>
              <a:t>enter().")</a:t>
            </a:r>
          </a:p>
          <a:p>
            <a:r>
              <a:rPr lang="en-US" b="1" dirty="0" smtClean="0"/>
              <a:t>6 </a:t>
            </a:r>
            <a:r>
              <a:rPr lang="ru-RU" b="1" dirty="0" smtClean="0"/>
              <a:t>       </a:t>
            </a:r>
            <a:r>
              <a:rPr lang="en-US" b="1" dirty="0" smtClean="0"/>
              <a:t>exit(1</a:t>
            </a:r>
            <a:r>
              <a:rPr lang="ru-RU" b="1" dirty="0" smtClean="0"/>
              <a:t>)</a:t>
            </a:r>
          </a:p>
          <a:p>
            <a:endParaRPr lang="ru-RU" b="1" dirty="0"/>
          </a:p>
          <a:p>
            <a:r>
              <a:rPr lang="ru-RU" dirty="0"/>
              <a:t>Как вы видели в каркасе кода, существует базовый класс </a:t>
            </a:r>
            <a:r>
              <a:rPr lang="ru-RU" b="1" dirty="0" err="1"/>
              <a:t>Scene</a:t>
            </a:r>
            <a:r>
              <a:rPr lang="ru-RU" b="1" dirty="0"/>
              <a:t>, </a:t>
            </a:r>
            <a:r>
              <a:rPr lang="ru-RU" dirty="0" smtClean="0"/>
              <a:t>который будет включать общие элементы для всех сцен в игре. В этой простой программе их задача невелика, это скорее демонстрация процесса создания базового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589081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285017" y="746448"/>
            <a:ext cx="12477017" cy="369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2945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541174"/>
            <a:ext cx="11808407" cy="48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06590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9432" y="490782"/>
            <a:ext cx="11098870" cy="574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348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5678" y="2228193"/>
            <a:ext cx="8809207" cy="234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7740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811" y="336331"/>
            <a:ext cx="9920098" cy="5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456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54818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73629" y="1959428"/>
            <a:ext cx="10515600" cy="5486400"/>
          </a:xfrm>
        </p:spPr>
        <p:txBody>
          <a:bodyPr>
            <a:normAutofit/>
          </a:bodyPr>
          <a:lstStyle/>
          <a:p>
            <a:r>
              <a:rPr lang="ru-RU" sz="3600" dirty="0" err="1" smtClean="0"/>
              <a:t>import</a:t>
            </a:r>
            <a:r>
              <a:rPr lang="ru-RU" sz="3600" dirty="0" smtClean="0"/>
              <a:t> </a:t>
            </a:r>
            <a:r>
              <a:rPr lang="ru-RU" sz="3600" dirty="0" err="1" smtClean="0"/>
              <a:t>textwrap</a:t>
            </a:r>
            <a:r>
              <a:rPr lang="ru-RU" sz="3600" dirty="0" smtClean="0"/>
              <a:t> </a:t>
            </a:r>
            <a:r>
              <a:rPr lang="ru-RU" sz="3600" dirty="0" err="1" smtClean="0"/>
              <a:t>as</a:t>
            </a:r>
            <a:r>
              <a:rPr lang="ru-RU" sz="3600" dirty="0" smtClean="0"/>
              <a:t> </a:t>
            </a:r>
            <a:r>
              <a:rPr lang="ru-RU" sz="3600" dirty="0" err="1" smtClean="0"/>
              <a:t>tw</a:t>
            </a:r>
            <a:endParaRPr lang="ru-RU" sz="3600" dirty="0" smtClean="0"/>
          </a:p>
          <a:p>
            <a:r>
              <a:rPr lang="ru-RU" sz="3600" dirty="0" err="1" smtClean="0"/>
              <a:t>text</a:t>
            </a:r>
            <a:r>
              <a:rPr lang="ru-RU" sz="3600" dirty="0" smtClean="0"/>
              <a:t>=''' Модуль `</a:t>
            </a:r>
            <a:r>
              <a:rPr lang="ru-RU" sz="3600" dirty="0" err="1" smtClean="0"/>
              <a:t>textwrap</a:t>
            </a:r>
            <a:r>
              <a:rPr lang="ru-RU" sz="3600" dirty="0" smtClean="0"/>
              <a:t>` может использоваться для форматирования   текста в ситуациях, когда требуется красивая </a:t>
            </a:r>
            <a:r>
              <a:rPr lang="ru-RU" sz="3600" dirty="0" err="1" smtClean="0"/>
              <a:t>печать.'Он</a:t>
            </a:r>
            <a:r>
              <a:rPr lang="ru-RU" sz="3600" dirty="0" smtClean="0"/>
              <a:t> предлагает функциональность, которую можно найти в текстовых'''</a:t>
            </a:r>
          </a:p>
          <a:p>
            <a:endParaRPr lang="ru-RU" sz="3600" dirty="0" smtClean="0"/>
          </a:p>
          <a:p>
            <a:r>
              <a:rPr lang="ru-RU" sz="3600" dirty="0" err="1" smtClean="0"/>
              <a:t>print</a:t>
            </a:r>
            <a:r>
              <a:rPr lang="ru-RU" sz="3600" dirty="0" smtClean="0"/>
              <a:t>(</a:t>
            </a:r>
            <a:r>
              <a:rPr lang="ru-RU" sz="3600" dirty="0" err="1" smtClean="0"/>
              <a:t>tw.fill</a:t>
            </a:r>
            <a:r>
              <a:rPr lang="ru-RU" sz="3600" dirty="0" smtClean="0"/>
              <a:t>(</a:t>
            </a:r>
            <a:r>
              <a:rPr lang="ru-RU" sz="3600" dirty="0" err="1" smtClean="0"/>
              <a:t>text</a:t>
            </a:r>
            <a:r>
              <a:rPr lang="ru-RU" sz="3600" dirty="0" smtClean="0"/>
              <a:t>, </a:t>
            </a:r>
            <a:r>
              <a:rPr lang="ru-RU" sz="3600" dirty="0" err="1" smtClean="0"/>
              <a:t>width</a:t>
            </a:r>
            <a:r>
              <a:rPr lang="ru-RU" sz="3600" dirty="0" smtClean="0"/>
              <a:t>=10))</a:t>
            </a:r>
          </a:p>
        </p:txBody>
      </p:sp>
    </p:spTree>
    <p:extLst>
      <p:ext uri="{BB962C8B-B14F-4D97-AF65-F5344CB8AC3E}">
        <p14:creationId xmlns:p14="http://schemas.microsoft.com/office/powerpoint/2010/main" xmlns="" val="306828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449218" y="311106"/>
            <a:ext cx="10727394" cy="5682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20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17690" y="282171"/>
            <a:ext cx="9905692" cy="502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6369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25506" y="430924"/>
            <a:ext cx="10232668" cy="53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2130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0241" y="564383"/>
            <a:ext cx="10515600" cy="4351338"/>
          </a:xfrm>
        </p:spPr>
        <p:txBody>
          <a:bodyPr>
            <a:noAutofit/>
          </a:bodyPr>
          <a:lstStyle/>
          <a:p>
            <a:r>
              <a:rPr lang="ru-RU" sz="3600" dirty="0" smtClean="0"/>
              <a:t>После этого  создали класс C e n t r a l C o r </a:t>
            </a:r>
            <a:r>
              <a:rPr lang="ru-RU" sz="3600" dirty="0" err="1" smtClean="0"/>
              <a:t>r</a:t>
            </a:r>
            <a:r>
              <a:rPr lang="ru-RU" sz="3600" dirty="0" smtClean="0"/>
              <a:t> i d o r , который представляет собой  начало игры. Создаём сцены игры прежде, чем будет написан код класса  </a:t>
            </a:r>
            <a:r>
              <a:rPr lang="ru-RU" sz="3600" dirty="0" err="1" smtClean="0"/>
              <a:t>Мар</a:t>
            </a:r>
            <a:r>
              <a:rPr lang="ru-RU" sz="3600" dirty="0" smtClean="0"/>
              <a:t>, поскольку  нужно будет сослаться на них позднее. Кроме того, обратите внимание, как </a:t>
            </a:r>
            <a:r>
              <a:rPr lang="ru-RU" sz="3600" dirty="0" err="1" smtClean="0"/>
              <a:t>использкем</a:t>
            </a:r>
            <a:r>
              <a:rPr lang="ru-RU" sz="3600" dirty="0" smtClean="0"/>
              <a:t> функцию </a:t>
            </a:r>
            <a:r>
              <a:rPr lang="ru-RU" sz="3600" b="1" dirty="0" smtClean="0"/>
              <a:t>d e d e n </a:t>
            </a:r>
            <a:r>
              <a:rPr lang="ru-RU" sz="3600" dirty="0" smtClean="0"/>
              <a:t>t в строке 4. Впоследствии, вы можете попытаться удалить ее и проанализировать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xmlns="" val="420659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010996" y="256990"/>
            <a:ext cx="10297705" cy="660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53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03377" y="346841"/>
            <a:ext cx="8663433" cy="613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9470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1390" y="190052"/>
            <a:ext cx="11125452" cy="555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3598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-132914" y="387214"/>
            <a:ext cx="10458399" cy="479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759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54316" y="399393"/>
            <a:ext cx="9338814" cy="55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99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37" y="357352"/>
            <a:ext cx="10587800" cy="630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9371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27099" y="615196"/>
            <a:ext cx="8305800" cy="3550024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39328" y="3004333"/>
            <a:ext cx="1774371" cy="2786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11034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9745" y="842770"/>
            <a:ext cx="11929260" cy="512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4994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1407" y="278296"/>
            <a:ext cx="10450764" cy="682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489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690465"/>
            <a:ext cx="10582469" cy="5486498"/>
          </a:xfrm>
        </p:spPr>
        <p:txBody>
          <a:bodyPr>
            <a:normAutofit/>
          </a:bodyPr>
          <a:lstStyle/>
          <a:p>
            <a:r>
              <a:rPr lang="ru-RU" sz="4400" dirty="0" smtClean="0"/>
              <a:t>Это код оставшихся сцен игры Кстати сразу не  набирали весь этот код. Помните, </a:t>
            </a:r>
            <a:r>
              <a:rPr lang="ru-RU" sz="4400" dirty="0" err="1" smtClean="0"/>
              <a:t>упоминули</a:t>
            </a:r>
            <a:r>
              <a:rPr lang="ru-RU" sz="4400" dirty="0" smtClean="0"/>
              <a:t>, что следует </a:t>
            </a:r>
          </a:p>
          <a:p>
            <a:r>
              <a:rPr lang="ru-RU" sz="4400" dirty="0" smtClean="0"/>
              <a:t>работать с ним поэтапно, проверять по одному фрагменту за раз. Здесь привели  финальный результат после многих проверок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xmlns="" val="254360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07935" y="675860"/>
            <a:ext cx="10977956" cy="587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2563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12839" y="795129"/>
            <a:ext cx="11416556" cy="54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0639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 smtClean="0"/>
              <a:t>Теперь перед вами класс </a:t>
            </a:r>
            <a:r>
              <a:rPr lang="ru-RU" sz="3600" dirty="0" err="1" smtClean="0"/>
              <a:t>Мар</a:t>
            </a:r>
            <a:r>
              <a:rPr lang="ru-RU" sz="3600" dirty="0" smtClean="0"/>
              <a:t>, и, как вы можете видеть, в нем хранятся все сцены - их имена перечислены в словаре, а затем </a:t>
            </a:r>
            <a:r>
              <a:rPr lang="ru-RU" sz="3600" dirty="0" err="1" smtClean="0"/>
              <a:t>ссылаюся</a:t>
            </a:r>
            <a:r>
              <a:rPr lang="ru-RU" sz="3600" dirty="0" smtClean="0"/>
              <a:t> на этот словарь с помощью </a:t>
            </a:r>
            <a:r>
              <a:rPr lang="ru-RU" sz="3600" dirty="0" err="1" smtClean="0"/>
              <a:t>Map</a:t>
            </a:r>
            <a:r>
              <a:rPr lang="ru-RU" sz="3600" dirty="0" smtClean="0"/>
              <a:t>. </a:t>
            </a:r>
            <a:r>
              <a:rPr lang="ru-RU" sz="3600" dirty="0" err="1" smtClean="0"/>
              <a:t>scenes</a:t>
            </a:r>
            <a:r>
              <a:rPr lang="ru-RU" sz="3600" dirty="0" smtClean="0"/>
              <a:t>. Это также объясняет, почему </a:t>
            </a:r>
            <a:r>
              <a:rPr lang="ru-RU" sz="3600" dirty="0" err="1" smtClean="0"/>
              <a:t>Мар</a:t>
            </a:r>
            <a:r>
              <a:rPr lang="ru-RU" sz="3600" dirty="0" smtClean="0"/>
              <a:t> расположен после </a:t>
            </a:r>
            <a:r>
              <a:rPr lang="ru-RU" sz="3600" dirty="0" err="1" smtClean="0"/>
              <a:t>scenes</a:t>
            </a:r>
            <a:r>
              <a:rPr lang="ru-RU" sz="3600" dirty="0" smtClean="0"/>
              <a:t> - словарь ссылается на сцены, поэтому они должны к этому моменту существовать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4257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47995" y="874643"/>
            <a:ext cx="9161660" cy="27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9158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800" dirty="0" smtClean="0"/>
              <a:t>И, наконец,  написан код запуска игры, который создает </a:t>
            </a:r>
            <a:r>
              <a:rPr lang="ru-RU" sz="4800" dirty="0" err="1" smtClean="0"/>
              <a:t>Мар</a:t>
            </a:r>
            <a:r>
              <a:rPr lang="ru-RU" sz="4800" dirty="0" smtClean="0"/>
              <a:t> и затем передает эту функцию в </a:t>
            </a:r>
            <a:r>
              <a:rPr lang="ru-RU" sz="4800" dirty="0" err="1" smtClean="0"/>
              <a:t>Engine</a:t>
            </a:r>
            <a:r>
              <a:rPr lang="ru-RU" sz="4800" dirty="0" smtClean="0"/>
              <a:t> перед вызовом </a:t>
            </a:r>
            <a:r>
              <a:rPr lang="ru-RU" sz="4800" dirty="0" err="1" smtClean="0"/>
              <a:t>play</a:t>
            </a:r>
            <a:r>
              <a:rPr lang="ru-RU" sz="4800" dirty="0" smtClean="0"/>
              <a:t>, чтобы игра </a:t>
            </a:r>
            <a:r>
              <a:rPr lang="ru-RU" sz="4800" dirty="0" err="1" smtClean="0"/>
              <a:t>заработпда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xmlns="" val="297294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64974" y="365125"/>
            <a:ext cx="9988826" cy="1325563"/>
          </a:xfrm>
        </p:spPr>
        <p:txBody>
          <a:bodyPr/>
          <a:lstStyle/>
          <a:p>
            <a:r>
              <a:rPr lang="ru-RU" b="1" dirty="0" smtClean="0"/>
              <a:t>Практические задания. Файл </a:t>
            </a:r>
            <a:r>
              <a:rPr lang="en-US" b="1" dirty="0" smtClean="0"/>
              <a:t>ex43.py</a:t>
            </a:r>
            <a:r>
              <a:rPr lang="ru-RU" b="1" dirty="0" smtClean="0"/>
              <a:t>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825624"/>
            <a:ext cx="10825065" cy="476178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1. Измените игру. Возможно, вам она не понравилась. Вам может </a:t>
            </a:r>
            <a:r>
              <a:rPr lang="ru-RU" dirty="0" err="1" smtClean="0"/>
              <a:t>показаться</a:t>
            </a:r>
            <a:r>
              <a:rPr lang="ru-RU" dirty="0" smtClean="0"/>
              <a:t>, что в ней слишком много насилия, или вам не по душе </a:t>
            </a:r>
            <a:r>
              <a:rPr lang="ru-RU" dirty="0" err="1" smtClean="0"/>
              <a:t>научная</a:t>
            </a:r>
            <a:r>
              <a:rPr lang="ru-RU" dirty="0" smtClean="0"/>
              <a:t> фантастика. Сделайте так, чтобы  игра заработала, а затем измените ее, как вам того захочется</a:t>
            </a:r>
          </a:p>
          <a:p>
            <a:r>
              <a:rPr lang="ru-RU" dirty="0" smtClean="0"/>
              <a:t>. 2. Почему замок допускает 11 попыток угадать? </a:t>
            </a:r>
          </a:p>
          <a:p>
            <a:r>
              <a:rPr lang="ru-RU" dirty="0" smtClean="0"/>
              <a:t>3- Объясните, как осуществляется переход в следующую комнату (сцену). </a:t>
            </a:r>
            <a:r>
              <a:rPr lang="ru-RU" dirty="0" err="1" smtClean="0"/>
              <a:t>Сохдайте</a:t>
            </a:r>
            <a:r>
              <a:rPr lang="ru-RU" dirty="0" smtClean="0"/>
              <a:t> структурную схему </a:t>
            </a:r>
            <a:r>
              <a:rPr lang="ru-RU" dirty="0" err="1" smtClean="0"/>
              <a:t>рограммы</a:t>
            </a:r>
            <a:endParaRPr lang="ru-RU" dirty="0" smtClean="0"/>
          </a:p>
          <a:p>
            <a:r>
              <a:rPr lang="ru-RU" dirty="0" smtClean="0"/>
              <a:t> 4. Добавьте </a:t>
            </a:r>
            <a:r>
              <a:rPr lang="ru-RU" dirty="0" err="1" smtClean="0"/>
              <a:t>чит</a:t>
            </a:r>
            <a:r>
              <a:rPr lang="ru-RU" dirty="0" smtClean="0"/>
              <a:t>-коды в игру, чтобы пройти больше сложных сцен.</a:t>
            </a:r>
          </a:p>
          <a:p>
            <a:r>
              <a:rPr lang="ru-RU" dirty="0" smtClean="0"/>
              <a:t>. 5. Вернитесь к описанию и анализу проекта, а затем попытайтесь реализовать небольшую боевую систему для героя и </a:t>
            </a:r>
            <a:r>
              <a:rPr lang="ru-RU" dirty="0" err="1" smtClean="0"/>
              <a:t>готонов</a:t>
            </a:r>
            <a:r>
              <a:rPr lang="ru-RU" dirty="0" smtClean="0"/>
              <a:t>, с </a:t>
            </a:r>
            <a:r>
              <a:rPr lang="ru-RU" dirty="0" err="1" smtClean="0"/>
              <a:t>которыми</a:t>
            </a:r>
            <a:r>
              <a:rPr lang="ru-RU" dirty="0" smtClean="0"/>
              <a:t> он сталкивается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32760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Удаление отступа параграфа.</a:t>
            </a:r>
            <a:br>
              <a:rPr lang="ru-RU" b="1" dirty="0" smtClean="0"/>
            </a:b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45053"/>
            <a:ext cx="10515600" cy="4351338"/>
          </a:xfrm>
        </p:spPr>
        <p:txBody>
          <a:bodyPr>
            <a:noAutofit/>
          </a:bodyPr>
          <a:lstStyle/>
          <a:p>
            <a:r>
              <a:rPr lang="ru-RU" sz="3600" dirty="0" smtClean="0"/>
              <a:t>Удаление общего префикса пробела из всех строк в тексте образца функцией </a:t>
            </a:r>
            <a:r>
              <a:rPr lang="ru-RU" sz="3600" b="1" dirty="0" err="1" smtClean="0"/>
              <a:t>textwrap.dedent</a:t>
            </a:r>
            <a:r>
              <a:rPr lang="ru-RU" sz="3600" b="1" dirty="0" smtClean="0"/>
              <a:t>() </a:t>
            </a:r>
            <a:r>
              <a:rPr lang="ru-RU" sz="3600" dirty="0" smtClean="0"/>
              <a:t>приводит к лучшим результатам и позволяет использовать многострочные строки прямо из кода </a:t>
            </a:r>
            <a:r>
              <a:rPr lang="ru-RU" sz="3600" dirty="0" err="1" smtClean="0"/>
              <a:t>Python</a:t>
            </a:r>
            <a:r>
              <a:rPr lang="ru-RU" sz="3600" dirty="0" smtClean="0"/>
              <a:t>, удаляя при этом форматирование самого кода.</a:t>
            </a:r>
          </a:p>
          <a:p>
            <a:endParaRPr lang="ru-RU" sz="3600" dirty="0" smtClean="0"/>
          </a:p>
          <a:p>
            <a:r>
              <a:rPr lang="ru-RU" sz="3600" b="1" dirty="0" err="1" smtClean="0"/>
              <a:t>import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textwrap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as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tw</a:t>
            </a:r>
            <a:endParaRPr lang="ru-RU" sz="3600" b="1" dirty="0" smtClean="0"/>
          </a:p>
          <a:p>
            <a:r>
              <a:rPr lang="ru-RU" sz="3600" b="1" dirty="0" err="1" smtClean="0"/>
              <a:t>print</a:t>
            </a:r>
            <a:r>
              <a:rPr lang="ru-RU" sz="3600" b="1" dirty="0" smtClean="0"/>
              <a:t>(</a:t>
            </a:r>
            <a:r>
              <a:rPr lang="ru-RU" sz="3600" b="1" dirty="0" err="1" smtClean="0"/>
              <a:t>tw.dedent</a:t>
            </a:r>
            <a:r>
              <a:rPr lang="ru-RU" sz="3600" b="1" dirty="0" smtClean="0"/>
              <a:t>(</a:t>
            </a:r>
            <a:r>
              <a:rPr lang="ru-RU" sz="3600" b="1" dirty="0" err="1" smtClean="0"/>
              <a:t>text</a:t>
            </a:r>
            <a:r>
              <a:rPr lang="ru-RU" sz="3600" b="1" dirty="0" smtClean="0"/>
              <a:t>))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xmlns="" val="268623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8629" y="330653"/>
            <a:ext cx="10540999" cy="5794376"/>
          </a:xfrm>
        </p:spPr>
        <p:txBody>
          <a:bodyPr>
            <a:normAutofit/>
          </a:bodyPr>
          <a:lstStyle/>
          <a:p>
            <a:r>
              <a:rPr lang="ru-RU" sz="3600" b="1" dirty="0" err="1" smtClean="0"/>
              <a:t>import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textwrap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as</a:t>
            </a:r>
            <a:r>
              <a:rPr lang="ru-RU" sz="3600" b="1" dirty="0" smtClean="0"/>
              <a:t> </a:t>
            </a:r>
            <a:r>
              <a:rPr lang="ru-RU" sz="3600" b="1" dirty="0" err="1" smtClean="0"/>
              <a:t>tw</a:t>
            </a:r>
            <a:endParaRPr lang="ru-RU" sz="3600" b="1" dirty="0" smtClean="0"/>
          </a:p>
          <a:p>
            <a:r>
              <a:rPr lang="ru-RU" sz="3600" b="1" dirty="0" err="1" smtClean="0"/>
              <a:t>text</a:t>
            </a:r>
            <a:r>
              <a:rPr lang="ru-RU" sz="3600" b="1" dirty="0" smtClean="0"/>
              <a:t>=''' Модуль `</a:t>
            </a:r>
            <a:r>
              <a:rPr lang="ru-RU" sz="3600" b="1" dirty="0" err="1" smtClean="0"/>
              <a:t>textwrap</a:t>
            </a:r>
            <a:r>
              <a:rPr lang="ru-RU" sz="3600" b="1" dirty="0" smtClean="0"/>
              <a:t>` может использоваться для форматирования   текста в ситуациях, когда требуется красивая </a:t>
            </a:r>
            <a:r>
              <a:rPr lang="ru-RU" sz="3600" b="1" dirty="0" err="1" smtClean="0"/>
              <a:t>печать.'Он</a:t>
            </a:r>
            <a:r>
              <a:rPr lang="ru-RU" sz="3600" b="1" dirty="0" smtClean="0"/>
              <a:t> предлагает функциональность, которую можно найти в текстовых'''</a:t>
            </a:r>
          </a:p>
          <a:p>
            <a:endParaRPr lang="ru-RU" sz="3600" b="1" dirty="0" smtClean="0"/>
          </a:p>
          <a:p>
            <a:r>
              <a:rPr lang="ru-RU" sz="3600" b="1" dirty="0" err="1" smtClean="0"/>
              <a:t>print</a:t>
            </a:r>
            <a:r>
              <a:rPr lang="ru-RU" sz="3600" b="1" dirty="0" smtClean="0"/>
              <a:t>(</a:t>
            </a:r>
            <a:r>
              <a:rPr lang="ru-RU" sz="3600" b="1" dirty="0" err="1" smtClean="0"/>
              <a:t>tw.dedent</a:t>
            </a:r>
            <a:r>
              <a:rPr lang="ru-RU" sz="3600" b="1" dirty="0" smtClean="0"/>
              <a:t>(</a:t>
            </a:r>
            <a:r>
              <a:rPr lang="ru-RU" sz="3600" b="1" dirty="0" err="1" smtClean="0"/>
              <a:t>text</a:t>
            </a:r>
            <a:r>
              <a:rPr lang="ru-RU" sz="3600" b="1" dirty="0" smtClean="0"/>
              <a:t>))</a:t>
            </a:r>
            <a:endParaRPr lang="ru-RU" sz="3600" b="1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56891" y="3044597"/>
            <a:ext cx="2200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6975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9800" y="0"/>
            <a:ext cx="10515600" cy="1325563"/>
          </a:xfrm>
        </p:spPr>
        <p:txBody>
          <a:bodyPr/>
          <a:lstStyle/>
          <a:p>
            <a:pPr algn="ctr"/>
            <a:r>
              <a:rPr lang="ru-RU" b="1" dirty="0" err="1" smtClean="0"/>
              <a:t>dedent</a:t>
            </a:r>
            <a:r>
              <a:rPr lang="ru-RU" b="1" dirty="0" smtClean="0"/>
              <a:t>()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61646" y="960175"/>
            <a:ext cx="10515600" cy="4841649"/>
          </a:xfrm>
        </p:spPr>
        <p:txBody>
          <a:bodyPr>
            <a:normAutofit fontScale="40000" lnSpcReduction="20000"/>
          </a:bodyPr>
          <a:lstStyle/>
          <a:p>
            <a:r>
              <a:rPr lang="ru-RU" sz="6000" dirty="0" smtClean="0"/>
              <a:t>Так как </a:t>
            </a:r>
            <a:r>
              <a:rPr lang="ru-RU" sz="6000" dirty="0" err="1" smtClean="0"/>
              <a:t>dedent</a:t>
            </a:r>
            <a:r>
              <a:rPr lang="ru-RU" sz="6000" dirty="0" smtClean="0"/>
              <a:t>() является противоположностью </a:t>
            </a:r>
            <a:r>
              <a:rPr lang="ru-RU" sz="6000" dirty="0" err="1" smtClean="0"/>
              <a:t>indent</a:t>
            </a:r>
            <a:r>
              <a:rPr lang="ru-RU" sz="6000" dirty="0" smtClean="0"/>
              <a:t>(), результатом является блок текста с общим начальным пробелом из каждой строки. Если одна строка уже имеет отступ больше другой, часть пробела не будет удалена, например</a:t>
            </a:r>
          </a:p>
          <a:p>
            <a:endParaRPr lang="ru-RU" dirty="0" smtClean="0"/>
          </a:p>
          <a:p>
            <a:r>
              <a:rPr lang="en-US" sz="5900" b="1" dirty="0" smtClean="0"/>
              <a:t># </a:t>
            </a:r>
            <a:r>
              <a:rPr lang="en-US" sz="5900" b="1" dirty="0" err="1" smtClean="0"/>
              <a:t>Было</a:t>
            </a:r>
            <a:endParaRPr lang="en-US" sz="5900" b="1" dirty="0" smtClean="0"/>
          </a:p>
          <a:p>
            <a:r>
              <a:rPr lang="en-US" sz="5900" b="1" dirty="0" smtClean="0"/>
              <a:t>␣Line one.</a:t>
            </a:r>
          </a:p>
          <a:p>
            <a:r>
              <a:rPr lang="en-US" sz="5900" b="1" dirty="0" smtClean="0"/>
              <a:t>␣␣␣Line two.</a:t>
            </a:r>
          </a:p>
          <a:p>
            <a:r>
              <a:rPr lang="en-US" sz="5900" b="1" dirty="0" smtClean="0"/>
              <a:t>␣Line three.</a:t>
            </a:r>
          </a:p>
          <a:p>
            <a:endParaRPr lang="en-US" sz="5900" b="1" dirty="0" smtClean="0"/>
          </a:p>
          <a:p>
            <a:r>
              <a:rPr lang="en-US" sz="5900" b="1" dirty="0" smtClean="0"/>
              <a:t># </a:t>
            </a:r>
            <a:r>
              <a:rPr lang="en-US" sz="5900" b="1" dirty="0" err="1" smtClean="0"/>
              <a:t>Станет</a:t>
            </a:r>
            <a:endParaRPr lang="en-US" sz="5900" b="1" dirty="0" smtClean="0"/>
          </a:p>
          <a:p>
            <a:r>
              <a:rPr lang="en-US" sz="5900" b="1" dirty="0" smtClean="0"/>
              <a:t>Line one.</a:t>
            </a:r>
          </a:p>
          <a:p>
            <a:r>
              <a:rPr lang="en-US" sz="5900" b="1" dirty="0" smtClean="0"/>
              <a:t>␣␣Line two.</a:t>
            </a:r>
          </a:p>
          <a:p>
            <a:r>
              <a:rPr lang="en-US" sz="5900" b="1" dirty="0" smtClean="0"/>
              <a:t>Line three.</a:t>
            </a:r>
            <a:endParaRPr lang="ru-RU" sz="5900" b="1" dirty="0"/>
          </a:p>
        </p:txBody>
      </p:sp>
    </p:spTree>
    <p:extLst>
      <p:ext uri="{BB962C8B-B14F-4D97-AF65-F5344CB8AC3E}">
        <p14:creationId xmlns:p14="http://schemas.microsoft.com/office/powerpoint/2010/main" xmlns="" val="1366096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2281</Words>
  <Application>Microsoft Office PowerPoint</Application>
  <PresentationFormat>Произвольный</PresentationFormat>
  <Paragraphs>201</Paragraphs>
  <Slides>68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68</vt:i4>
      </vt:variant>
    </vt:vector>
  </HeadingPairs>
  <TitlesOfParts>
    <vt:vector size="69" baseType="lpstr">
      <vt:lpstr>Тема Office</vt:lpstr>
      <vt:lpstr>Форматирование абзацев текста,  модуль textwrap </vt:lpstr>
      <vt:lpstr>Textwrap </vt:lpstr>
      <vt:lpstr>Модуль textwrap </vt:lpstr>
      <vt:lpstr>Форматирование параграфа.  Функция textwrap.fill() принимает текст в качестве входных данных и возвращает отформатированный текст.</vt:lpstr>
      <vt:lpstr>Пример</vt:lpstr>
      <vt:lpstr>Слайд 6</vt:lpstr>
      <vt:lpstr>Удаление отступа параграфа. </vt:lpstr>
      <vt:lpstr>Слайд 8</vt:lpstr>
      <vt:lpstr>dedent()</vt:lpstr>
      <vt:lpstr>Регулирование ширины параграфа. </vt:lpstr>
      <vt:lpstr>Слайд 11</vt:lpstr>
      <vt:lpstr>Префикс во всех строках параграфа. </vt:lpstr>
      <vt:lpstr>Слайд 13</vt:lpstr>
      <vt:lpstr>Префикс в строках параграфа по условию. </vt:lpstr>
      <vt:lpstr>Слайд 15</vt:lpstr>
      <vt:lpstr>Слайд 16</vt:lpstr>
      <vt:lpstr>Висячие отступы. </vt:lpstr>
      <vt:lpstr>Слайд 18</vt:lpstr>
      <vt:lpstr>Усеченный длинный текст. </vt:lpstr>
      <vt:lpstr>Слайд 20</vt:lpstr>
      <vt:lpstr>Если текст без пробелов удаляется из исходного текста как часть усечения, он заменяется значением заполнителя. Значение по умолчанию [...] можно заменить, указав аргумент placeholder для функции shorten().</vt:lpstr>
      <vt:lpstr>Анализ простого игрового движка «Готоны с планеты Перкал</vt:lpstr>
      <vt:lpstr> Опишем каждую сцену:</vt:lpstr>
      <vt:lpstr>Сцены:</vt:lpstr>
      <vt:lpstr>   Зарисуем схему сцен и, может быть, добавим больше описательного текста к каждой сцене - все, что приходит на ум во время анализа задачи</vt:lpstr>
      <vt:lpstr>Слайд 26</vt:lpstr>
      <vt:lpstr>Слайд 27</vt:lpstr>
      <vt:lpstr>   Продолжение</vt:lpstr>
      <vt:lpstr>       Формирование иерархии классов и схемы   объектов на основе  концепций </vt:lpstr>
      <vt:lpstr>       После  рассуждений  формируем иерархию  классов, которая выглядит примерно так: </vt:lpstr>
      <vt:lpstr>От автора</vt:lpstr>
      <vt:lpstr>           Какие действия необходимы       </vt:lpstr>
      <vt:lpstr>Слайд 33</vt:lpstr>
      <vt:lpstr>              Кодинг классов и тестовый запуск </vt:lpstr>
      <vt:lpstr>Слайд 35</vt:lpstr>
      <vt:lpstr>Слайд 36</vt:lpstr>
      <vt:lpstr>Слайд 37</vt:lpstr>
      <vt:lpstr>Слайд 38</vt:lpstr>
      <vt:lpstr>Слайд 39</vt:lpstr>
      <vt:lpstr>      Исправление ошибок и доработка кода </vt:lpstr>
      <vt:lpstr>           Исправление ошибок и доработка кода </vt:lpstr>
      <vt:lpstr>ех43.ру</vt:lpstr>
      <vt:lpstr>Фрагменты файла</vt:lpstr>
      <vt:lpstr>Слайд 44</vt:lpstr>
      <vt:lpstr>Слайд 45</vt:lpstr>
      <vt:lpstr>Слайд 46</vt:lpstr>
      <vt:lpstr>Слайд 47</vt:lpstr>
      <vt:lpstr>Слайд 48</vt:lpstr>
      <vt:lpstr>Слайд 49</vt:lpstr>
      <vt:lpstr>Слайд 50</vt:lpstr>
      <vt:lpstr>Слайд 51</vt:lpstr>
      <vt:lpstr>Слайд 52</vt:lpstr>
      <vt:lpstr>Слайд 53</vt:lpstr>
      <vt:lpstr>Слайд 54</vt:lpstr>
      <vt:lpstr>Слайд 55</vt:lpstr>
      <vt:lpstr>Слайд 56</vt:lpstr>
      <vt:lpstr>Слайд 57</vt:lpstr>
      <vt:lpstr>Слайд 58</vt:lpstr>
      <vt:lpstr>Слайд 59</vt:lpstr>
      <vt:lpstr>Слайд 60</vt:lpstr>
      <vt:lpstr>Слайд 61</vt:lpstr>
      <vt:lpstr>Слайд 62</vt:lpstr>
      <vt:lpstr>Слайд 63</vt:lpstr>
      <vt:lpstr>Слайд 64</vt:lpstr>
      <vt:lpstr>Слайд 65</vt:lpstr>
      <vt:lpstr>Слайд 66</vt:lpstr>
      <vt:lpstr>Слайд 67</vt:lpstr>
      <vt:lpstr>Практические задания. Файл ex43.py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Еремеева Людмила Аркадьевна</dc:creator>
  <cp:lastModifiedBy>student</cp:lastModifiedBy>
  <cp:revision>59</cp:revision>
  <dcterms:created xsi:type="dcterms:W3CDTF">2024-01-29T08:56:04Z</dcterms:created>
  <dcterms:modified xsi:type="dcterms:W3CDTF">2025-02-08T12:42:44Z</dcterms:modified>
</cp:coreProperties>
</file>