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71" r:id="rId6"/>
    <p:sldId id="265" r:id="rId7"/>
    <p:sldId id="263" r:id="rId8"/>
    <p:sldId id="261" r:id="rId9"/>
    <p:sldId id="269" r:id="rId10"/>
    <p:sldId id="272" r:id="rId11"/>
    <p:sldId id="270" r:id="rId12"/>
    <p:sldId id="26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2306" autoAdjust="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D9D93-3526-47C9-86CC-DBDFA8E13677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A6258-D540-4844-A231-A74F932264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69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Dataset information</a:t>
            </a:r>
          </a:p>
          <a:p>
            <a:endParaRPr lang="en-US" altLang="zh-CN" dirty="0"/>
          </a:p>
          <a:p>
            <a:r>
              <a:rPr lang="en-US" altLang="zh-CN" dirty="0"/>
              <a:t>Structure of this video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8A6258-D540-4844-A231-A74F932264D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282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8A6258-D540-4844-A231-A74F932264D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717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8A6258-D540-4844-A231-A74F932264D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838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8A6258-D540-4844-A231-A74F932264D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026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Given an NMT model and a source sentence x, how to generate a translation from the model is an important problem.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 </a:t>
            </a:r>
            <a:r>
              <a:rPr lang="en-US" altLang="zh-CN" sz="11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intractably large search space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makes it impractical to find the translation with the highest probability. Therefore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NMT could use beam search to find a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local best translation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which is a classic local search algorithm widely used in NMT. </a:t>
            </a:r>
          </a:p>
          <a:p>
            <a:r>
              <a:rPr lang="en-US" altLang="zh-CN" dirty="0"/>
              <a:t>Specially,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it should be noted that the beam search will degrade into the greedy search if k = 1.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8A6258-D540-4844-A231-A74F932264D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855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8A6258-D540-4844-A231-A74F932264D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950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F56262-3D4E-4A4A-B2B8-B89F06D811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1D6ABB-9CBC-4B07-AA01-0E931ABDCD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3BE108-F248-4EFE-9768-BD9C1860A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1C85-02FF-4C3F-B4B3-5F2839B2D756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E7DEC0-DDC2-48F6-9038-C85E1EBB6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6DB483-4942-463E-BBBE-CF4E1BCE5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EC854-B7C6-41D6-B5B2-3942A5424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546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238728-4946-4C0D-A21A-12A164527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84C34B-8CAE-41B6-B55A-00A983164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8D12D6-61BB-4F59-8A17-C8D69BFB0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1C85-02FF-4C3F-B4B3-5F2839B2D756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93751C-E7AC-4173-9BD7-BEC0B9B8C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6F2442-3935-4F9A-B278-111D7ACD4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EC854-B7C6-41D6-B5B2-3942A5424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322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888E859-17E5-4BEA-8E46-2A13EF7ED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845A55-BD8B-4091-B209-BBFDFF299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B825F1-F42E-4BDE-8228-248493344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1C85-02FF-4C3F-B4B3-5F2839B2D756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01A357-A879-454C-87AE-D69AFC8EF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90B461-4DC2-46CF-916D-AD5FD6CD3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EC854-B7C6-41D6-B5B2-3942A5424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953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931B6C-6DA5-4822-AB43-9E9FE16C5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E6817A-60F4-4EF9-A788-0952AA634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82D9FF-4161-4E43-AB5F-485EB64DA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1C85-02FF-4C3F-B4B3-5F2839B2D756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B9D2E5-1E34-4719-BB69-B07C1FC09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C6A7DC-279C-4405-835C-31EC8007D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EC854-B7C6-41D6-B5B2-3942A5424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268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3351FD-ABCF-4E9B-86D3-BD89A3670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17280F-6C02-4340-A6F0-4AB057D67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1208C7-B705-4FAF-A071-349CB0D6F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1C85-02FF-4C3F-B4B3-5F2839B2D756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4BDB2D-BE95-4334-A0CE-A8E758F14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5525C0-A659-4259-ADF1-790467AEF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EC854-B7C6-41D6-B5B2-3942A5424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301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043729-018C-4AA3-B5E7-D7A1D46FD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089F78-DD24-4005-B9E8-57ABF52DE8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FA9914-91C4-4859-9CFF-711B094AE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6D9B9D-DFBA-4242-895E-E1CEE24E4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1C85-02FF-4C3F-B4B3-5F2839B2D756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74752A-C6B5-40FD-953E-68C7EEFC2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B0F031-F7CE-4AF3-A168-200D5FF50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EC854-B7C6-41D6-B5B2-3942A5424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012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138AE4-FFCF-4B8F-8B85-8E3BDF771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DD1DC6-F428-48F7-A6A6-B9EFAEE89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AAD433-822D-4A2F-8094-19C593BE4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0E0DAF2-0AD2-40E1-9604-E25BA4943E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44C55C-FF13-4E3D-8698-90E50F78C9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C31816D-4467-4E62-8C56-B3DD381EF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1C85-02FF-4C3F-B4B3-5F2839B2D756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5528FD9-2309-43F8-9F6D-CAC557A3B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DF9B6E6-417D-470B-94BE-67116F3AC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EC854-B7C6-41D6-B5B2-3942A5424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436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7D24D-4B37-42A3-9E9C-E18F1EBE1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737F01E-9BEE-482A-84AF-EAE5A4C7C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1C85-02FF-4C3F-B4B3-5F2839B2D756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EEBDE22-1582-43FD-8319-3EC66ABDE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DAF8DF1-C44B-4331-8D66-22446CA44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EC854-B7C6-41D6-B5B2-3942A5424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850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76A0DC-CA75-453D-B624-25F5F193A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1C85-02FF-4C3F-B4B3-5F2839B2D756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56FED22-F93C-417F-9565-DEB187FE0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B0AED1-EEFF-4A8B-9E1F-8AC1C8030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EC854-B7C6-41D6-B5B2-3942A5424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631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BCBAEE-C645-48D0-8420-4514A461B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F818ED-E129-4010-ABA3-DC9798267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E6B98A-4738-4B09-B87C-2797FFB86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A9D513-5488-42DC-8ADD-91F40409C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1C85-02FF-4C3F-B4B3-5F2839B2D756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15C265-0334-4830-A032-D2034064E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17244F-978B-46CA-9C54-5DCFF023B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EC854-B7C6-41D6-B5B2-3942A5424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959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D184C4-1E35-4815-AFE8-497F4CD43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3EA8283-7864-4D76-9F65-43E01CD5D4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3E5650-4975-46EE-A7A2-72C235022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98A9C1-886F-4796-8968-D4E517DFD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1C85-02FF-4C3F-B4B3-5F2839B2D756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B98AA7-7B83-4D83-A589-39EF07C60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C5BAC4-B2E7-4E75-AB42-A933A97CB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EC854-B7C6-41D6-B5B2-3942A5424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337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C4C5585-2218-4DFC-8530-B5EE64D55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1C870C-A9F9-4C98-A856-E9ECA0297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15A45A-0835-40FB-9D52-8C95E13E6A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21C85-02FF-4C3F-B4B3-5F2839B2D756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9642EC-1FD9-4684-84AC-3A60ED8E9A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B982FE-4D22-4A92-9E9F-FEA642401A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EC854-B7C6-41D6-B5B2-3942A5424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154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71B9E9-9B71-4B2F-9CDF-A7D9AFCEED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2455" y="1122363"/>
            <a:ext cx="10117123" cy="2387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latin typeface="Century Gothic" panose="020B0502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Machine Learning Final Project</a:t>
            </a:r>
            <a:br>
              <a:rPr lang="en-US" altLang="zh-CN" dirty="0"/>
            </a:br>
            <a:r>
              <a:rPr lang="en-US" altLang="zh-CN" sz="5300" b="1" dirty="0">
                <a:latin typeface="Century Gothic" panose="020B0502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Neural Machine Translation</a:t>
            </a:r>
            <a:endParaRPr lang="zh-CN" altLang="en-US" b="1" dirty="0">
              <a:latin typeface="Century Gothic" panose="020B050202020202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78B0C12-F95F-4344-934D-52ABBCD374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86469"/>
            <a:ext cx="9144000" cy="1655762"/>
          </a:xfrm>
        </p:spPr>
        <p:txBody>
          <a:bodyPr/>
          <a:lstStyle/>
          <a:p>
            <a:pPr algn="r"/>
            <a:r>
              <a:rPr lang="en-US" altLang="zh-CN" dirty="0"/>
              <a:t>Group Members:</a:t>
            </a:r>
            <a:r>
              <a:rPr lang="zh-CN" altLang="en-US" dirty="0"/>
              <a:t> </a:t>
            </a:r>
            <a:r>
              <a:rPr lang="en-US" altLang="zh-CN" dirty="0"/>
              <a:t>11811126</a:t>
            </a:r>
            <a:r>
              <a:rPr lang="zh-CN" altLang="en-US" dirty="0"/>
              <a:t> </a:t>
            </a:r>
            <a:r>
              <a:rPr lang="en-US" altLang="zh-CN" dirty="0"/>
              <a:t>Yulun ZHUANG</a:t>
            </a:r>
          </a:p>
          <a:p>
            <a:pPr algn="r"/>
            <a:r>
              <a:rPr lang="en-US" altLang="zh-CN" dirty="0"/>
              <a:t>11811737 Mandan CHAO</a:t>
            </a:r>
          </a:p>
          <a:p>
            <a:pPr algn="r"/>
            <a:r>
              <a:rPr lang="en-US" altLang="zh-CN" dirty="0"/>
              <a:t>11711612 Baiyue WANG</a:t>
            </a:r>
            <a:r>
              <a:rPr lang="en-US" altLang="zh-CN" dirty="0">
                <a:solidFill>
                  <a:schemeClr val="bg1"/>
                </a:solidFill>
              </a:rPr>
              <a:t>a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032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33"/>
    </mc:Choice>
    <mc:Fallback xmlns="">
      <p:transition spd="slow" advTm="373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44437616-FAFE-419D-B2EF-7923BF64923F}"/>
              </a:ext>
            </a:extLst>
          </p:cNvPr>
          <p:cNvSpPr txBox="1">
            <a:spLocks/>
          </p:cNvSpPr>
          <p:nvPr/>
        </p:nvSpPr>
        <p:spPr>
          <a:xfrm>
            <a:off x="838200" y="517282"/>
            <a:ext cx="10515600" cy="518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</a:pPr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ME338 Final Project - Experimental Results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4822E23-C3A0-4599-840E-206F216718A2}"/>
              </a:ext>
            </a:extLst>
          </p:cNvPr>
          <p:cNvSpPr txBox="1"/>
          <p:nvPr/>
        </p:nvSpPr>
        <p:spPr>
          <a:xfrm>
            <a:off x="311020" y="1370466"/>
            <a:ext cx="5498841" cy="49192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We have also encountered </a:t>
            </a: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two strange evidences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Due to the </a:t>
            </a:r>
            <a:r>
              <a:rPr lang="zh-CN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difference of PyTorch version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, we get different vocabulary size from laptop to server with same code. That is to say, the model we trained on server </a:t>
            </a: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can not be evaluated on local laptop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Another strange point is that BLEU score</a:t>
            </a: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keep raising as the min frequencies of words for building vocabulary increasing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. As </a:t>
            </a:r>
            <a:r>
              <a:rPr lang="zh-CN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Fre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increasing from 1 to 3, the highest BLEU scores raising from 34.36 to 37.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39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28D1D9A-0CF7-4D00-9C76-BEA23A8C7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9861" y="1567318"/>
            <a:ext cx="6203038" cy="413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524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D3204718-30B3-40FB-A18A-41929FDBC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428" y="2080911"/>
            <a:ext cx="11209380" cy="3274860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2F462E7F-C789-452E-BFBB-3D2D5CCA2685}"/>
              </a:ext>
            </a:extLst>
          </p:cNvPr>
          <p:cNvSpPr txBox="1">
            <a:spLocks/>
          </p:cNvSpPr>
          <p:nvPr/>
        </p:nvSpPr>
        <p:spPr>
          <a:xfrm>
            <a:off x="838200" y="517282"/>
            <a:ext cx="10515600" cy="518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</a:pPr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ME338 Final Project - Experimental Results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EC0ACBB-A6B5-47D1-8DF1-B2E9735F7363}"/>
              </a:ext>
            </a:extLst>
          </p:cNvPr>
          <p:cNvSpPr/>
          <p:nvPr/>
        </p:nvSpPr>
        <p:spPr>
          <a:xfrm>
            <a:off x="3270378" y="3216775"/>
            <a:ext cx="1730830" cy="258145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38F044B-A251-471D-A655-37A14C5FB8C8}"/>
              </a:ext>
            </a:extLst>
          </p:cNvPr>
          <p:cNvSpPr/>
          <p:nvPr/>
        </p:nvSpPr>
        <p:spPr>
          <a:xfrm>
            <a:off x="3231501" y="2870719"/>
            <a:ext cx="1122783" cy="258145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ED5F89D-9A87-4324-9BB7-59E34EBD8688}"/>
              </a:ext>
            </a:extLst>
          </p:cNvPr>
          <p:cNvSpPr/>
          <p:nvPr/>
        </p:nvSpPr>
        <p:spPr>
          <a:xfrm>
            <a:off x="4276529" y="3537949"/>
            <a:ext cx="1122783" cy="25814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64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38E8A4-E463-490D-8E95-5E26E5E5E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9976"/>
            <a:ext cx="10515600" cy="264367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3600" b="1" dirty="0"/>
              <a:t>Thanks for your listening!</a:t>
            </a:r>
            <a:endParaRPr lang="zh-CN" altLang="en-US" sz="3600" b="1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FDF59334-07FF-47EF-ABEE-6805BAE1F029}"/>
              </a:ext>
            </a:extLst>
          </p:cNvPr>
          <p:cNvSpPr txBox="1">
            <a:spLocks/>
          </p:cNvSpPr>
          <p:nvPr/>
        </p:nvSpPr>
        <p:spPr>
          <a:xfrm>
            <a:off x="838200" y="517282"/>
            <a:ext cx="10515600" cy="518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</a:pPr>
            <a:r>
              <a:rPr lang="en-US" altLang="zh-CN" sz="32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ME338 Final Project </a:t>
            </a:r>
            <a:endParaRPr lang="zh-CN" altLang="en-US" sz="3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D554A04-0E41-4E93-9CE4-C6415B87B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092" y="4420146"/>
            <a:ext cx="9236241" cy="173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655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770241-C279-4C34-8ABC-B67693F3D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7282"/>
            <a:ext cx="10515600" cy="518173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</a:pPr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ME338 Final Project </a:t>
            </a:r>
            <a:endParaRPr lang="zh-CN" altLang="en-US" sz="3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1B6410-F881-403F-BF25-5C2ECFBEC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55168"/>
            <a:ext cx="10515600" cy="179147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Arial Black" panose="020B0A04020102020204" pitchFamily="34" charset="0"/>
              </a:rPr>
              <a:t>Algorithm Implementation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Arial Black" panose="020B0A04020102020204" pitchFamily="34" charset="0"/>
              </a:rPr>
              <a:t>Experimental Results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380796F-A415-4C39-8556-9186F1B86210}"/>
              </a:ext>
            </a:extLst>
          </p:cNvPr>
          <p:cNvSpPr txBox="1"/>
          <p:nvPr/>
        </p:nvSpPr>
        <p:spPr>
          <a:xfrm>
            <a:off x="895738" y="1141741"/>
            <a:ext cx="10515600" cy="11613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3000" dirty="0">
                <a:latin typeface="Arial" panose="020B0604020202020204" pitchFamily="34" charset="0"/>
                <a:cs typeface="Arial" panose="020B0604020202020204" pitchFamily="34" charset="0"/>
              </a:rPr>
              <a:t>Neural Machine Translation from German to English with Transformer on Multi30k Dataset</a:t>
            </a:r>
            <a:endParaRPr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54812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511"/>
    </mc:Choice>
    <mc:Fallback xmlns="">
      <p:transition spd="slow" advTm="1151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D18B9B65-B6EF-42F3-BCB7-58AE97CF08A7}"/>
              </a:ext>
            </a:extLst>
          </p:cNvPr>
          <p:cNvSpPr/>
          <p:nvPr/>
        </p:nvSpPr>
        <p:spPr>
          <a:xfrm>
            <a:off x="472748" y="3421267"/>
            <a:ext cx="2525487" cy="678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Data Preparation</a:t>
            </a: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A664DD4-59A8-45D1-95E6-18E91402B6FC}"/>
              </a:ext>
            </a:extLst>
          </p:cNvPr>
          <p:cNvSpPr/>
          <p:nvPr/>
        </p:nvSpPr>
        <p:spPr>
          <a:xfrm>
            <a:off x="3862872" y="1441742"/>
            <a:ext cx="2233128" cy="655437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Tokenization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910CC84-35C2-4616-8F57-70F861392CCE}"/>
              </a:ext>
            </a:extLst>
          </p:cNvPr>
          <p:cNvSpPr/>
          <p:nvPr/>
        </p:nvSpPr>
        <p:spPr>
          <a:xfrm>
            <a:off x="3862872" y="2436577"/>
            <a:ext cx="2233128" cy="655437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Building Vocabulary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2321E26D-5AE4-4B06-8DEC-06DC35AC1C9E}"/>
              </a:ext>
            </a:extLst>
          </p:cNvPr>
          <p:cNvSpPr/>
          <p:nvPr/>
        </p:nvSpPr>
        <p:spPr>
          <a:xfrm>
            <a:off x="3862872" y="3431413"/>
            <a:ext cx="2233128" cy="655437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One-Hot Encoding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32DADCD5-76C0-4ABD-8FF3-81D4559D51CA}"/>
              </a:ext>
            </a:extLst>
          </p:cNvPr>
          <p:cNvSpPr/>
          <p:nvPr/>
        </p:nvSpPr>
        <p:spPr>
          <a:xfrm>
            <a:off x="3862872" y="4426248"/>
            <a:ext cx="2233128" cy="655437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Batchtify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986C8D5-BEC0-413E-95EF-2060E5EE902A}"/>
              </a:ext>
            </a:extLst>
          </p:cNvPr>
          <p:cNvSpPr/>
          <p:nvPr/>
        </p:nvSpPr>
        <p:spPr>
          <a:xfrm>
            <a:off x="3862872" y="5421084"/>
            <a:ext cx="2233128" cy="655437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Sentences Aligning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左大括号 10">
            <a:extLst>
              <a:ext uri="{FF2B5EF4-FFF2-40B4-BE49-F238E27FC236}">
                <a16:creationId xmlns:a16="http://schemas.microsoft.com/office/drawing/2014/main" id="{1AC6A1D7-0AB9-4560-836F-AE1D860E1A3A}"/>
              </a:ext>
            </a:extLst>
          </p:cNvPr>
          <p:cNvSpPr/>
          <p:nvPr/>
        </p:nvSpPr>
        <p:spPr>
          <a:xfrm>
            <a:off x="3191068" y="1441742"/>
            <a:ext cx="460311" cy="4511189"/>
          </a:xfrm>
          <a:prstGeom prst="leftBrace">
            <a:avLst>
              <a:gd name="adj1" fmla="val 38063"/>
              <a:gd name="adj2" fmla="val 50138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A47B7B47-2FCF-4E3D-BDB9-6DC72C6B5B40}"/>
              </a:ext>
            </a:extLst>
          </p:cNvPr>
          <p:cNvSpPr txBox="1">
            <a:spLocks/>
          </p:cNvSpPr>
          <p:nvPr/>
        </p:nvSpPr>
        <p:spPr>
          <a:xfrm>
            <a:off x="838200" y="517282"/>
            <a:ext cx="10515600" cy="518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</a:pPr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ME338 Final Project - Algorithm Implementation  </a:t>
            </a:r>
            <a:endParaRPr lang="zh-CN" altLang="en-US" sz="3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8B75A1F-8714-4785-8542-D2FACC1FBDA9}"/>
                  </a:ext>
                </a:extLst>
              </p:cNvPr>
              <p:cNvSpPr txBox="1"/>
              <p:nvPr/>
            </p:nvSpPr>
            <p:spPr>
              <a:xfrm>
                <a:off x="6562530" y="1965693"/>
                <a:ext cx="4791270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e.g. </a:t>
                </a:r>
                <a:r>
                  <a:rPr lang="de-DE" altLang="zh-CN" sz="2000" b="0" dirty="0">
                    <a:solidFill>
                      <a:srgbClr val="9CDCFE"/>
                    </a:solidFill>
                    <a:effectLst/>
                    <a:latin typeface="Consolas" panose="020B0609020204030204" pitchFamily="49" charset="0"/>
                  </a:rPr>
                  <a:t>lidé</a:t>
                </a:r>
                <a:r>
                  <a:rPr lang="de-DE" altLang="zh-CN" sz="20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 </a:t>
                </a:r>
                <a:r>
                  <a:rPr lang="de-DE" altLang="zh-CN" sz="2000" b="0" dirty="0">
                    <a:solidFill>
                      <a:srgbClr val="9CDCFE"/>
                    </a:solidFill>
                    <a:effectLst/>
                    <a:latin typeface="Consolas" panose="020B0609020204030204" pitchFamily="49" charset="0"/>
                  </a:rPr>
                  <a:t>opravují</a:t>
                </a:r>
                <a:r>
                  <a:rPr lang="de-DE" altLang="zh-CN" sz="20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 </a:t>
                </a:r>
                <a:r>
                  <a:rPr lang="de-DE" altLang="zh-CN" sz="2000" b="0" dirty="0">
                    <a:solidFill>
                      <a:srgbClr val="9CDCFE"/>
                    </a:solidFill>
                    <a:effectLst/>
                    <a:latin typeface="Consolas" panose="020B0609020204030204" pitchFamily="49" charset="0"/>
                  </a:rPr>
                  <a:t>střechu</a:t>
                </a:r>
                <a:r>
                  <a:rPr lang="de-DE" altLang="zh-CN" sz="20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 </a:t>
                </a:r>
                <a:r>
                  <a:rPr lang="de-DE" altLang="zh-CN" sz="2000" b="0" dirty="0">
                    <a:solidFill>
                      <a:srgbClr val="9CDCFE"/>
                    </a:solidFill>
                    <a:effectLst/>
                    <a:latin typeface="Consolas" panose="020B0609020204030204" pitchFamily="49" charset="0"/>
                  </a:rPr>
                  <a:t>domu.</a:t>
                </a:r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de-DE" altLang="zh-CN" sz="2000" dirty="0">
                    <a:solidFill>
                      <a:srgbClr val="9CDCFE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de-DE" altLang="zh-CN" sz="2000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&lt;bos&gt; </a:t>
                </a:r>
                <a:r>
                  <a:rPr lang="zh-CN" altLang="en-US" sz="2000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“</a:t>
                </a:r>
                <a:r>
                  <a:rPr lang="de-DE" altLang="zh-CN" sz="2000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lidé</a:t>
                </a:r>
                <a:r>
                  <a:rPr lang="zh-CN" altLang="en-US" sz="2000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”</a:t>
                </a:r>
                <a:r>
                  <a:rPr lang="de-DE" altLang="zh-CN" sz="2000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zh-CN" altLang="en-US" sz="2000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“</a:t>
                </a:r>
                <a:r>
                  <a:rPr lang="de-DE" altLang="zh-CN" sz="2000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opravují</a:t>
                </a:r>
                <a:r>
                  <a:rPr lang="zh-CN" altLang="en-US" sz="2000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”</a:t>
                </a:r>
                <a:r>
                  <a:rPr lang="de-DE" altLang="zh-CN" sz="2000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zh-CN" altLang="en-US" sz="2000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“</a:t>
                </a:r>
                <a:r>
                  <a:rPr lang="de-DE" altLang="zh-CN" sz="2000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střechu</a:t>
                </a:r>
                <a:r>
                  <a:rPr lang="zh-CN" altLang="en-US" sz="2000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”</a:t>
                </a:r>
                <a:r>
                  <a:rPr lang="de-DE" altLang="zh-CN" sz="2000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zh-CN" altLang="en-US" sz="2000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“</a:t>
                </a:r>
                <a:r>
                  <a:rPr lang="de-DE" altLang="zh-CN" sz="2000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domu</a:t>
                </a:r>
                <a:r>
                  <a:rPr lang="zh-CN" altLang="en-US" sz="2000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”</a:t>
                </a:r>
                <a:r>
                  <a:rPr lang="de-DE" altLang="zh-CN" sz="2000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zh-CN" altLang="en-US" sz="2000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“</a:t>
                </a:r>
                <a:r>
                  <a:rPr lang="de-DE" altLang="zh-CN" sz="2000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.</a:t>
                </a:r>
                <a:r>
                  <a:rPr lang="zh-CN" altLang="en-US" sz="2000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” </a:t>
                </a:r>
                <a:r>
                  <a:rPr lang="en-US" altLang="zh-CN" sz="2000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&lt;eos&gt;</a:t>
                </a:r>
                <a:endParaRPr lang="zh-CN" altLang="en-US" sz="20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8B75A1F-8714-4785-8542-D2FACC1FBD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2530" y="1965693"/>
                <a:ext cx="4791270" cy="1169551"/>
              </a:xfrm>
              <a:prstGeom prst="rect">
                <a:avLst/>
              </a:prstGeom>
              <a:blipFill>
                <a:blip r:embed="rId3"/>
                <a:stretch>
                  <a:fillRect l="-1399" t="-2604" r="-3181"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D803011F-976E-470E-95EC-037AFB8D29D0}"/>
              </a:ext>
            </a:extLst>
          </p:cNvPr>
          <p:cNvSpPr txBox="1"/>
          <p:nvPr/>
        </p:nvSpPr>
        <p:spPr>
          <a:xfrm>
            <a:off x="6562530" y="2436577"/>
            <a:ext cx="47912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use a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dictionary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(hash table) to count word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frequencies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653B4BD5-7A6A-4E02-9013-20E3B5EB46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73021"/>
              </p:ext>
            </p:extLst>
          </p:nvPr>
        </p:nvGraphicFramePr>
        <p:xfrm>
          <a:off x="7439608" y="3181712"/>
          <a:ext cx="291115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2661">
                  <a:extLst>
                    <a:ext uri="{9D8B030D-6E8A-4147-A177-3AD203B41FA5}">
                      <a16:colId xmlns:a16="http://schemas.microsoft.com/office/drawing/2014/main" val="56795586"/>
                    </a:ext>
                  </a:extLst>
                </a:gridCol>
                <a:gridCol w="1368491">
                  <a:extLst>
                    <a:ext uri="{9D8B030D-6E8A-4147-A177-3AD203B41FA5}">
                      <a16:colId xmlns:a16="http://schemas.microsoft.com/office/drawing/2014/main" val="806398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dirty="0"/>
                        <a:t>word</a:t>
                      </a:r>
                      <a:endParaRPr lang="zh-CN" altLang="en-US" b="1" i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dirty="0"/>
                        <a:t>frequency</a:t>
                      </a:r>
                      <a:endParaRPr lang="zh-CN" alt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8048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into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1604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sentence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5456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3832746"/>
                  </a:ext>
                </a:extLst>
              </a:tr>
            </a:tbl>
          </a:graphicData>
        </a:graphic>
      </p:graphicFrame>
      <p:sp>
        <p:nvSpPr>
          <p:cNvPr id="20" name="文本框 19">
            <a:extLst>
              <a:ext uri="{FF2B5EF4-FFF2-40B4-BE49-F238E27FC236}">
                <a16:creationId xmlns:a16="http://schemas.microsoft.com/office/drawing/2014/main" id="{5C4A293A-0C29-4F1F-AA4C-6E6C12A217F0}"/>
              </a:ext>
            </a:extLst>
          </p:cNvPr>
          <p:cNvSpPr txBox="1"/>
          <p:nvPr/>
        </p:nvSpPr>
        <p:spPr>
          <a:xfrm>
            <a:off x="6562530" y="4373799"/>
            <a:ext cx="47912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entence pairs were batched together by </a:t>
            </a: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approximate sequence length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49523A3-1C86-4EBD-A5A0-5846AADE442F}"/>
              </a:ext>
            </a:extLst>
          </p:cNvPr>
          <p:cNvSpPr txBox="1"/>
          <p:nvPr/>
        </p:nvSpPr>
        <p:spPr>
          <a:xfrm>
            <a:off x="6562530" y="5394859"/>
            <a:ext cx="47912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pad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sentences with zeros to the maximum length in one batch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A8AD269-F2EB-469F-BB1A-1BB538A68032}"/>
              </a:ext>
            </a:extLst>
          </p:cNvPr>
          <p:cNvSpPr txBox="1"/>
          <p:nvPr/>
        </p:nvSpPr>
        <p:spPr>
          <a:xfrm>
            <a:off x="6562530" y="3471389"/>
            <a:ext cx="47912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words to a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list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of indices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6A8C387-1281-487A-90F5-D800456A2818}"/>
              </a:ext>
            </a:extLst>
          </p:cNvPr>
          <p:cNvSpPr txBox="1"/>
          <p:nvPr/>
        </p:nvSpPr>
        <p:spPr>
          <a:xfrm>
            <a:off x="6562530" y="1556009"/>
            <a:ext cx="43471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tokenize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the sentences into words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D36817E-EAFB-4D64-B8AF-2A98716D7E00}"/>
              </a:ext>
            </a:extLst>
          </p:cNvPr>
          <p:cNvSpPr txBox="1"/>
          <p:nvPr/>
        </p:nvSpPr>
        <p:spPr>
          <a:xfrm>
            <a:off x="6562530" y="3160868"/>
            <a:ext cx="6027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e.g. 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38044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B06BA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B06BA"/>
                                      </p:to>
                                    </p:animClr>
                                    <p:set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B06BA"/>
                                      </p:to>
                                    </p:animClr>
                                    <p:set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B06BA"/>
                                      </p:to>
                                    </p:animClr>
                                    <p:set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B06BA"/>
                                      </p:to>
                                    </p:animClr>
                                    <p:set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/>
      <p:bldP spid="14" grpId="1"/>
      <p:bldP spid="16" grpId="0"/>
      <p:bldP spid="20" grpId="0"/>
      <p:bldP spid="22" grpId="0"/>
      <p:bldP spid="23" grpId="0"/>
      <p:bldP spid="25" grpId="0"/>
      <p:bldP spid="27" grpId="0"/>
      <p:bldP spid="2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000CA36B-A655-41AB-9828-FAA3516B5977}"/>
              </a:ext>
            </a:extLst>
          </p:cNvPr>
          <p:cNvSpPr txBox="1">
            <a:spLocks/>
          </p:cNvSpPr>
          <p:nvPr/>
        </p:nvSpPr>
        <p:spPr>
          <a:xfrm>
            <a:off x="838200" y="517282"/>
            <a:ext cx="10515600" cy="518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</a:pPr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ME338 Final Project - Algorithm Implementation  </a:t>
            </a:r>
            <a:endParaRPr lang="zh-CN" altLang="en-US" sz="3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27BD38B6-94C4-44DC-B53F-CBAE69B1BAF9}"/>
              </a:ext>
            </a:extLst>
          </p:cNvPr>
          <p:cNvGrpSpPr/>
          <p:nvPr/>
        </p:nvGrpSpPr>
        <p:grpSpPr>
          <a:xfrm>
            <a:off x="443814" y="1430134"/>
            <a:ext cx="7097843" cy="4999220"/>
            <a:chOff x="655307" y="1442574"/>
            <a:chExt cx="7097843" cy="4999220"/>
          </a:xfrm>
        </p:grpSpPr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5D62CC10-154B-45D4-8E03-570F999A2663}"/>
                </a:ext>
              </a:extLst>
            </p:cNvPr>
            <p:cNvSpPr/>
            <p:nvPr/>
          </p:nvSpPr>
          <p:spPr>
            <a:xfrm>
              <a:off x="655307" y="1442574"/>
              <a:ext cx="7097843" cy="4999220"/>
            </a:xfrm>
            <a:prstGeom prst="roundRect">
              <a:avLst/>
            </a:prstGeom>
            <a:noFill/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流程图: 可选过程 4">
              <a:extLst>
                <a:ext uri="{FF2B5EF4-FFF2-40B4-BE49-F238E27FC236}">
                  <a16:creationId xmlns:a16="http://schemas.microsoft.com/office/drawing/2014/main" id="{E33F807C-6070-495A-AC6D-F902E8B9CC72}"/>
                </a:ext>
              </a:extLst>
            </p:cNvPr>
            <p:cNvSpPr/>
            <p:nvPr/>
          </p:nvSpPr>
          <p:spPr>
            <a:xfrm>
              <a:off x="858345" y="4916393"/>
              <a:ext cx="2233127" cy="830997"/>
            </a:xfrm>
            <a:prstGeom prst="flowChartAlternateProcess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  <a:scene3d>
              <a:camera prst="perspectiveContrastingRightFacing" fov="5100000">
                <a:rot lat="600000" lon="19200000" rev="213211"/>
              </a:camera>
              <a:lightRig rig="threePt" dir="t"/>
            </a:scene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Attention-based Model</a:t>
              </a:r>
              <a:endPara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流程图: 预定义过程 6">
              <a:extLst>
                <a:ext uri="{FF2B5EF4-FFF2-40B4-BE49-F238E27FC236}">
                  <a16:creationId xmlns:a16="http://schemas.microsoft.com/office/drawing/2014/main" id="{55ACEFC0-09F9-4706-9DB6-EE6B68792B22}"/>
                </a:ext>
              </a:extLst>
            </p:cNvPr>
            <p:cNvSpPr/>
            <p:nvPr/>
          </p:nvSpPr>
          <p:spPr>
            <a:xfrm>
              <a:off x="1212827" y="1878933"/>
              <a:ext cx="2547756" cy="709127"/>
            </a:xfrm>
            <a:prstGeom prst="flowChartPredefined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Embedding Layer</a:t>
              </a:r>
              <a:endPara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流程图: 预定义过程 7">
              <a:extLst>
                <a:ext uri="{FF2B5EF4-FFF2-40B4-BE49-F238E27FC236}">
                  <a16:creationId xmlns:a16="http://schemas.microsoft.com/office/drawing/2014/main" id="{E4DA59D4-D299-4805-8EBE-8A04C27CFE25}"/>
                </a:ext>
              </a:extLst>
            </p:cNvPr>
            <p:cNvSpPr/>
            <p:nvPr/>
          </p:nvSpPr>
          <p:spPr>
            <a:xfrm>
              <a:off x="4027714" y="1875556"/>
              <a:ext cx="3338575" cy="709127"/>
            </a:xfrm>
            <a:prstGeom prst="flowChartPredefined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Positional Encoding Layer</a:t>
              </a:r>
              <a:endPara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流程图: 预定义过程 8">
              <a:extLst>
                <a:ext uri="{FF2B5EF4-FFF2-40B4-BE49-F238E27FC236}">
                  <a16:creationId xmlns:a16="http://schemas.microsoft.com/office/drawing/2014/main" id="{A8940963-BDD9-442E-9CCA-3662671088FE}"/>
                </a:ext>
              </a:extLst>
            </p:cNvPr>
            <p:cNvSpPr/>
            <p:nvPr/>
          </p:nvSpPr>
          <p:spPr>
            <a:xfrm>
              <a:off x="3288964" y="3035558"/>
              <a:ext cx="2056137" cy="709127"/>
            </a:xfrm>
            <a:prstGeom prst="flowChartPredefined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Encoder</a:t>
              </a:r>
              <a:endPara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流程图: 预定义过程 9">
              <a:extLst>
                <a:ext uri="{FF2B5EF4-FFF2-40B4-BE49-F238E27FC236}">
                  <a16:creationId xmlns:a16="http://schemas.microsoft.com/office/drawing/2014/main" id="{7B6EF982-22E2-4A54-AD5F-6ED44B563B31}"/>
                </a:ext>
              </a:extLst>
            </p:cNvPr>
            <p:cNvSpPr/>
            <p:nvPr/>
          </p:nvSpPr>
          <p:spPr>
            <a:xfrm>
              <a:off x="3288964" y="4119466"/>
              <a:ext cx="2056139" cy="709127"/>
            </a:xfrm>
            <a:prstGeom prst="flowChartPredefined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Decoder</a:t>
              </a:r>
              <a:endPara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流程图: 预定义过程 10">
              <a:extLst>
                <a:ext uri="{FF2B5EF4-FFF2-40B4-BE49-F238E27FC236}">
                  <a16:creationId xmlns:a16="http://schemas.microsoft.com/office/drawing/2014/main" id="{A6BB6BD7-AD53-4BC2-9206-76E63DCC88BB}"/>
                </a:ext>
              </a:extLst>
            </p:cNvPr>
            <p:cNvSpPr/>
            <p:nvPr/>
          </p:nvSpPr>
          <p:spPr>
            <a:xfrm>
              <a:off x="3257866" y="5302162"/>
              <a:ext cx="2129041" cy="709127"/>
            </a:xfrm>
            <a:prstGeom prst="flowChartPredefined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Beam Search</a:t>
              </a:r>
              <a:endPara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3" name="连接符: 肘形 22">
              <a:extLst>
                <a:ext uri="{FF2B5EF4-FFF2-40B4-BE49-F238E27FC236}">
                  <a16:creationId xmlns:a16="http://schemas.microsoft.com/office/drawing/2014/main" id="{2EE8B7B9-0A78-4F15-AAB1-F28BEA867300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 rot="16200000" flipH="1">
              <a:off x="2567579" y="2668737"/>
              <a:ext cx="802062" cy="640708"/>
            </a:xfrm>
            <a:prstGeom prst="bentConnector2">
              <a:avLst/>
            </a:prstGeom>
            <a:ln w="381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连接符: 肘形 24">
              <a:extLst>
                <a:ext uri="{FF2B5EF4-FFF2-40B4-BE49-F238E27FC236}">
                  <a16:creationId xmlns:a16="http://schemas.microsoft.com/office/drawing/2014/main" id="{E85A8713-572E-47A9-953B-450B976BA92E}"/>
                </a:ext>
              </a:extLst>
            </p:cNvPr>
            <p:cNvCxnSpPr>
              <a:cxnSpLocks/>
              <a:stCxn id="8" idx="2"/>
              <a:endCxn id="9" idx="3"/>
            </p:cNvCxnSpPr>
            <p:nvPr/>
          </p:nvCxnSpPr>
          <p:spPr>
            <a:xfrm rot="5400000">
              <a:off x="5118333" y="2811452"/>
              <a:ext cx="805439" cy="351901"/>
            </a:xfrm>
            <a:prstGeom prst="bentConnector2">
              <a:avLst/>
            </a:prstGeom>
            <a:ln w="381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095007DA-07E5-41D9-8E07-F8E7C0A60B2F}"/>
                </a:ext>
              </a:extLst>
            </p:cNvPr>
            <p:cNvCxnSpPr/>
            <p:nvPr/>
          </p:nvCxnSpPr>
          <p:spPr>
            <a:xfrm>
              <a:off x="4265408" y="3744685"/>
              <a:ext cx="0" cy="394998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71E354DA-2F18-47D4-9CC2-46D75CC431C0}"/>
                </a:ext>
              </a:extLst>
            </p:cNvPr>
            <p:cNvCxnSpPr/>
            <p:nvPr/>
          </p:nvCxnSpPr>
          <p:spPr>
            <a:xfrm>
              <a:off x="4285934" y="4828001"/>
              <a:ext cx="3226" cy="478601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标注: 左箭头 35">
            <a:extLst>
              <a:ext uri="{FF2B5EF4-FFF2-40B4-BE49-F238E27FC236}">
                <a16:creationId xmlns:a16="http://schemas.microsoft.com/office/drawing/2014/main" id="{78F0B894-41EA-4EEC-BDDF-2C4AA61BC6DE}"/>
              </a:ext>
            </a:extLst>
          </p:cNvPr>
          <p:cNvSpPr/>
          <p:nvPr/>
        </p:nvSpPr>
        <p:spPr>
          <a:xfrm>
            <a:off x="7865999" y="2365362"/>
            <a:ext cx="3463592" cy="1219199"/>
          </a:xfrm>
          <a:prstGeom prst="leftArrowCallout">
            <a:avLst>
              <a:gd name="adj1" fmla="val 14761"/>
              <a:gd name="adj2" fmla="val 16468"/>
              <a:gd name="adj3" fmla="val 18174"/>
              <a:gd name="adj4" fmla="val 7270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Attention parameters: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i="1" dirty="0">
                <a:latin typeface="Arial" panose="020B0604020202020204" pitchFamily="34" charset="0"/>
                <a:cs typeface="Arial" panose="020B0604020202020204" pitchFamily="34" charset="0"/>
              </a:rPr>
              <a:t>queries </a:t>
            </a:r>
            <a:r>
              <a:rPr lang="en-US" altLang="zh-CN" b="1" i="1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altLang="zh-CN" i="1" dirty="0">
                <a:latin typeface="Arial" panose="020B0604020202020204" pitchFamily="34" charset="0"/>
                <a:cs typeface="Arial" panose="020B0604020202020204" pitchFamily="34" charset="0"/>
              </a:rPr>
              <a:t>, keys </a:t>
            </a:r>
            <a:r>
              <a:rPr lang="en-US" altLang="zh-CN" b="1" i="1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altLang="zh-CN" i="1" dirty="0">
                <a:latin typeface="Arial" panose="020B0604020202020204" pitchFamily="34" charset="0"/>
                <a:cs typeface="Arial" panose="020B0604020202020204" pitchFamily="34" charset="0"/>
              </a:rPr>
              <a:t>, values </a:t>
            </a:r>
            <a:r>
              <a:rPr lang="en-US" altLang="zh-CN" b="1" i="1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endParaRPr lang="zh-CN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A9E416A0-B051-4465-A26B-66CF732C95A6}"/>
                  </a:ext>
                </a:extLst>
              </p:cNvPr>
              <p:cNvSpPr txBox="1"/>
              <p:nvPr/>
            </p:nvSpPr>
            <p:spPr>
              <a:xfrm>
                <a:off x="7684543" y="4039230"/>
                <a:ext cx="4507457" cy="2598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Training setup</a:t>
                </a:r>
              </a:p>
              <a:p>
                <a:pPr>
                  <a:lnSpc>
                    <a:spcPct val="130000"/>
                  </a:lnSpc>
                  <a:spcBef>
                    <a:spcPts val="1200"/>
                  </a:spcBef>
                </a:pPr>
                <a:r>
                  <a:rPr lang="en-US" altLang="zh-CN" dirty="0">
                    <a:latin typeface="Arial Black" panose="020B0A04020102020204" pitchFamily="34" charset="0"/>
                    <a:cs typeface="Arial" panose="020B0604020202020204" pitchFamily="34" charset="0"/>
                  </a:rPr>
                  <a:t>Loss function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lang="en-US" altLang="zh-CN" i="1" dirty="0" err="1">
                    <a:latin typeface="Avenir Next LT Pro Light" panose="020B0304020202020204" pitchFamily="34" charset="0"/>
                    <a:cs typeface="Arial" panose="020B0604020202020204" pitchFamily="34" charset="0"/>
                  </a:rPr>
                  <a:t>nn.CrossEntropyLoss</a:t>
                </a:r>
                <a:endParaRPr lang="en-US" altLang="zh-CN" i="1" dirty="0">
                  <a:latin typeface="Avenir Next LT Pro Light" panose="020B03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30000"/>
                  </a:lnSpc>
                  <a:spcBef>
                    <a:spcPts val="1200"/>
                  </a:spcBef>
                </a:pPr>
                <a:r>
                  <a:rPr lang="en-US" altLang="zh-CN" dirty="0">
                    <a:latin typeface="Arial Black" panose="020B0A04020102020204" pitchFamily="34" charset="0"/>
                    <a:cs typeface="Arial" panose="020B0604020202020204" pitchFamily="34" charset="0"/>
                  </a:rPr>
                  <a:t>Optimizer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lang="en-US" altLang="zh-CN" i="1" dirty="0" err="1">
                    <a:latin typeface="Avenir Next LT Pro Light" panose="020B0304020202020204" pitchFamily="34" charset="0"/>
                    <a:cs typeface="Arial" panose="020B0604020202020204" pitchFamily="34" charset="0"/>
                  </a:rPr>
                  <a:t>optim.Adam</a:t>
                </a:r>
                <a:r>
                  <a:rPr lang="en-US" altLang="zh-CN" i="1" dirty="0">
                    <a:latin typeface="Avenir Next LT Pro Light" panose="020B03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en-US" altLang="zh-CN" dirty="0">
                    <a:latin typeface="Avenir Next LT Pro Light" panose="020B0304020202020204" pitchFamily="34" charset="0"/>
                    <a:cs typeface="Arial" panose="020B0604020202020204" pitchFamily="34" charset="0"/>
                  </a:rPr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=0.9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=0.98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venir Next LT Pro Light" panose="020B0304020202020204" pitchFamily="34" charset="0"/>
                    <a:cs typeface="Arial" panose="020B0604020202020204" pitchFamily="34" charset="0"/>
                  </a:rPr>
                  <a:t>and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−9</m:t>
                        </m:r>
                      </m:sup>
                    </m:sSup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30000"/>
                  </a:lnSpc>
                  <a:spcBef>
                    <a:spcPts val="1200"/>
                  </a:spcBef>
                </a:pPr>
                <a:r>
                  <a:rPr lang="en-US" altLang="zh-CN" dirty="0">
                    <a:latin typeface="Arial Black" panose="020B0A04020102020204" pitchFamily="34" charset="0"/>
                    <a:cs typeface="Arial" panose="020B0604020202020204" pitchFamily="34" charset="0"/>
                  </a:rPr>
                  <a:t>Regularization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lang="en-US" altLang="zh-CN" i="1" dirty="0" err="1">
                    <a:latin typeface="Avenir Next LT Pro Light" panose="020B0304020202020204" pitchFamily="34" charset="0"/>
                    <a:cs typeface="Arial" panose="020B0604020202020204" pitchFamily="34" charset="0"/>
                  </a:rPr>
                  <a:t>nn.Dropout</a:t>
                </a:r>
                <a:r>
                  <a:rPr lang="en-US" altLang="zh-CN" i="1" dirty="0">
                    <a:latin typeface="Avenir Next LT Pro Light" panose="020B0304020202020204" pitchFamily="34" charset="0"/>
                    <a:cs typeface="Arial" panose="020B0604020202020204" pitchFamily="34" charset="0"/>
                  </a:rPr>
                  <a:t> &amp; 	</a:t>
                </a:r>
                <a:r>
                  <a:rPr lang="en-US" altLang="zh-CN" i="1" dirty="0" err="1">
                    <a:latin typeface="Avenir Next LT Pro Light" panose="020B0304020202020204" pitchFamily="34" charset="0"/>
                    <a:cs typeface="Arial" panose="020B0604020202020204" pitchFamily="34" charset="0"/>
                  </a:rPr>
                  <a:t>nn.LayerNorm</a:t>
                </a:r>
                <a:endParaRPr lang="zh-CN" altLang="en-US" i="1" dirty="0">
                  <a:latin typeface="Avenir Next LT Pro Light" panose="020B03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A9E416A0-B051-4465-A26B-66CF732C95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4543" y="4039230"/>
                <a:ext cx="4507457" cy="2598596"/>
              </a:xfrm>
              <a:prstGeom prst="rect">
                <a:avLst/>
              </a:prstGeom>
              <a:blipFill>
                <a:blip r:embed="rId3"/>
                <a:stretch>
                  <a:fillRect l="-1218" t="-1408" b="-30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9959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 1">
            <a:extLst>
              <a:ext uri="{FF2B5EF4-FFF2-40B4-BE49-F238E27FC236}">
                <a16:creationId xmlns:a16="http://schemas.microsoft.com/office/drawing/2014/main" id="{88EBEFC3-FD9F-4A11-B0C7-DEE70B62E55F}"/>
              </a:ext>
            </a:extLst>
          </p:cNvPr>
          <p:cNvSpPr txBox="1">
            <a:spLocks/>
          </p:cNvSpPr>
          <p:nvPr/>
        </p:nvSpPr>
        <p:spPr>
          <a:xfrm>
            <a:off x="838200" y="517282"/>
            <a:ext cx="10515600" cy="518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</a:pPr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ME338 Final Project - Algorithm Implementation  </a:t>
            </a:r>
            <a:endParaRPr lang="zh-CN" altLang="en-US" sz="3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C5487E4-7894-4EF0-AACD-0A345FCA1429}"/>
              </a:ext>
            </a:extLst>
          </p:cNvPr>
          <p:cNvGrpSpPr/>
          <p:nvPr/>
        </p:nvGrpSpPr>
        <p:grpSpPr>
          <a:xfrm>
            <a:off x="1872324" y="998178"/>
            <a:ext cx="3456868" cy="5654163"/>
            <a:chOff x="1872324" y="998178"/>
            <a:chExt cx="3456868" cy="5654163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5142D25B-801C-4563-8DC2-C51F90DE30B4}"/>
                </a:ext>
              </a:extLst>
            </p:cNvPr>
            <p:cNvSpPr/>
            <p:nvPr/>
          </p:nvSpPr>
          <p:spPr>
            <a:xfrm>
              <a:off x="3797764" y="5022294"/>
              <a:ext cx="1490560" cy="68700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Input Embeddings</a:t>
              </a: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75FAE66D-D364-49A0-86E8-DB4FFB10CCBF}"/>
                </a:ext>
              </a:extLst>
            </p:cNvPr>
            <p:cNvSpPr/>
            <p:nvPr/>
          </p:nvSpPr>
          <p:spPr>
            <a:xfrm>
              <a:off x="1872324" y="5022294"/>
              <a:ext cx="1490560" cy="68700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Positional Encoding</a:t>
              </a: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B1B0BC0D-DF5B-4A99-ABFA-28936EC618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07096" y="6022080"/>
              <a:ext cx="4937" cy="306970"/>
            </a:xfrm>
            <a:prstGeom prst="straightConnector1">
              <a:avLst/>
            </a:prstGeom>
            <a:ln w="19050">
              <a:tailEnd type="none" w="sm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矩形: 圆角 39">
              <a:extLst>
                <a:ext uri="{FF2B5EF4-FFF2-40B4-BE49-F238E27FC236}">
                  <a16:creationId xmlns:a16="http://schemas.microsoft.com/office/drawing/2014/main" id="{DDD6A80E-7C90-49F8-B323-6275C89F0CC4}"/>
                </a:ext>
              </a:extLst>
            </p:cNvPr>
            <p:cNvSpPr/>
            <p:nvPr/>
          </p:nvSpPr>
          <p:spPr>
            <a:xfrm>
              <a:off x="1894884" y="1455080"/>
              <a:ext cx="3434308" cy="3106868"/>
            </a:xfrm>
            <a:prstGeom prst="roundRect">
              <a:avLst>
                <a:gd name="adj" fmla="val 5521"/>
              </a:avLst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Encoder</a:t>
              </a: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06A5E7B2-1093-4D0E-86F9-FE8D23B2FC1E}"/>
                </a:ext>
              </a:extLst>
            </p:cNvPr>
            <p:cNvSpPr/>
            <p:nvPr/>
          </p:nvSpPr>
          <p:spPr>
            <a:xfrm>
              <a:off x="3427721" y="4666716"/>
              <a:ext cx="346173" cy="35557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+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8FAD5A05-12A0-4C49-8056-2319B4CEC4D9}"/>
                </a:ext>
              </a:extLst>
            </p:cNvPr>
            <p:cNvCxnSpPr>
              <a:cxnSpLocks/>
              <a:stCxn id="42" idx="0"/>
              <a:endCxn id="54" idx="2"/>
            </p:cNvCxnSpPr>
            <p:nvPr/>
          </p:nvCxnSpPr>
          <p:spPr>
            <a:xfrm flipV="1">
              <a:off x="3600808" y="4044879"/>
              <a:ext cx="11225" cy="621837"/>
            </a:xfrm>
            <a:prstGeom prst="straightConnector1">
              <a:avLst/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连接符: 曲线 52">
              <a:extLst>
                <a:ext uri="{FF2B5EF4-FFF2-40B4-BE49-F238E27FC236}">
                  <a16:creationId xmlns:a16="http://schemas.microsoft.com/office/drawing/2014/main" id="{99CD413F-3EA3-4086-BCA7-82083BC21A46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287753" y="4081199"/>
              <a:ext cx="340747" cy="307812"/>
            </a:xfrm>
            <a:prstGeom prst="curvedConnector3">
              <a:avLst/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矩形: 圆角 53">
              <a:extLst>
                <a:ext uri="{FF2B5EF4-FFF2-40B4-BE49-F238E27FC236}">
                  <a16:creationId xmlns:a16="http://schemas.microsoft.com/office/drawing/2014/main" id="{7B498D50-7F6E-4CD6-9321-B4E77991645A}"/>
                </a:ext>
              </a:extLst>
            </p:cNvPr>
            <p:cNvSpPr/>
            <p:nvPr/>
          </p:nvSpPr>
          <p:spPr>
            <a:xfrm>
              <a:off x="2511484" y="3545473"/>
              <a:ext cx="2201099" cy="49940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Multi-head Attention</a:t>
              </a: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59" name="连接符: 曲线 58">
              <a:extLst>
                <a:ext uri="{FF2B5EF4-FFF2-40B4-BE49-F238E27FC236}">
                  <a16:creationId xmlns:a16="http://schemas.microsoft.com/office/drawing/2014/main" id="{D7B218D7-9547-46D7-8AD2-EFFF337EE3AD}"/>
                </a:ext>
              </a:extLst>
            </p:cNvPr>
            <p:cNvCxnSpPr/>
            <p:nvPr/>
          </p:nvCxnSpPr>
          <p:spPr>
            <a:xfrm rot="5400000" flipH="1" flipV="1">
              <a:off x="3611390" y="4059727"/>
              <a:ext cx="332191" cy="330904"/>
            </a:xfrm>
            <a:prstGeom prst="curvedConnector3">
              <a:avLst>
                <a:gd name="adj1" fmla="val 45367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矩形: 圆角 64">
              <a:extLst>
                <a:ext uri="{FF2B5EF4-FFF2-40B4-BE49-F238E27FC236}">
                  <a16:creationId xmlns:a16="http://schemas.microsoft.com/office/drawing/2014/main" id="{A42DF8B0-2B58-478F-B13B-DA7D6EC34C28}"/>
                </a:ext>
              </a:extLst>
            </p:cNvPr>
            <p:cNvSpPr/>
            <p:nvPr/>
          </p:nvSpPr>
          <p:spPr>
            <a:xfrm>
              <a:off x="2617604" y="3012301"/>
              <a:ext cx="1988860" cy="32428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Add &amp; Norm</a:t>
              </a: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61364E86-6C80-4415-BA17-170039A76D81}"/>
                </a:ext>
              </a:extLst>
            </p:cNvPr>
            <p:cNvCxnSpPr>
              <a:cxnSpLocks/>
              <a:stCxn id="54" idx="0"/>
              <a:endCxn id="65" idx="2"/>
            </p:cNvCxnSpPr>
            <p:nvPr/>
          </p:nvCxnSpPr>
          <p:spPr>
            <a:xfrm flipV="1">
              <a:off x="3612034" y="3336583"/>
              <a:ext cx="1" cy="208891"/>
            </a:xfrm>
            <a:prstGeom prst="straightConnector1">
              <a:avLst/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矩形: 圆角 83">
              <a:extLst>
                <a:ext uri="{FF2B5EF4-FFF2-40B4-BE49-F238E27FC236}">
                  <a16:creationId xmlns:a16="http://schemas.microsoft.com/office/drawing/2014/main" id="{97F1AA83-2673-4086-97AA-CB59310B25BA}"/>
                </a:ext>
              </a:extLst>
            </p:cNvPr>
            <p:cNvSpPr/>
            <p:nvPr/>
          </p:nvSpPr>
          <p:spPr>
            <a:xfrm>
              <a:off x="2511483" y="2344510"/>
              <a:ext cx="2201099" cy="44469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Feed Forward</a:t>
              </a: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1E572D60-A5C3-47D6-AF3C-1366EA2BFB08}"/>
                </a:ext>
              </a:extLst>
            </p:cNvPr>
            <p:cNvCxnSpPr>
              <a:cxnSpLocks/>
              <a:stCxn id="65" idx="0"/>
              <a:endCxn id="84" idx="2"/>
            </p:cNvCxnSpPr>
            <p:nvPr/>
          </p:nvCxnSpPr>
          <p:spPr>
            <a:xfrm flipH="1" flipV="1">
              <a:off x="3612033" y="2789207"/>
              <a:ext cx="2" cy="223093"/>
            </a:xfrm>
            <a:prstGeom prst="straightConnector1">
              <a:avLst/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矩形: 圆角 91">
              <a:extLst>
                <a:ext uri="{FF2B5EF4-FFF2-40B4-BE49-F238E27FC236}">
                  <a16:creationId xmlns:a16="http://schemas.microsoft.com/office/drawing/2014/main" id="{1679C5ED-CF32-4BC1-B1AB-894349ACE42B}"/>
                </a:ext>
              </a:extLst>
            </p:cNvPr>
            <p:cNvSpPr/>
            <p:nvPr/>
          </p:nvSpPr>
          <p:spPr>
            <a:xfrm>
              <a:off x="2609968" y="1843556"/>
              <a:ext cx="1988860" cy="32428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Add &amp; Norm</a:t>
              </a: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93" name="直接箭头连接符 92">
              <a:extLst>
                <a:ext uri="{FF2B5EF4-FFF2-40B4-BE49-F238E27FC236}">
                  <a16:creationId xmlns:a16="http://schemas.microsoft.com/office/drawing/2014/main" id="{FE7BC277-6D6E-42BC-9719-508E97CD13B0}"/>
                </a:ext>
              </a:extLst>
            </p:cNvPr>
            <p:cNvCxnSpPr>
              <a:cxnSpLocks/>
              <a:stCxn id="84" idx="0"/>
              <a:endCxn id="92" idx="2"/>
            </p:cNvCxnSpPr>
            <p:nvPr/>
          </p:nvCxnSpPr>
          <p:spPr>
            <a:xfrm flipH="1" flipV="1">
              <a:off x="3604398" y="2167837"/>
              <a:ext cx="7635" cy="176673"/>
            </a:xfrm>
            <a:prstGeom prst="straightConnector1">
              <a:avLst/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8D748AF1-1EB4-490D-859C-7CD5C4D2382D}"/>
                </a:ext>
              </a:extLst>
            </p:cNvPr>
            <p:cNvSpPr txBox="1"/>
            <p:nvPr/>
          </p:nvSpPr>
          <p:spPr>
            <a:xfrm>
              <a:off x="3084930" y="6310438"/>
              <a:ext cx="1046569" cy="3419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Input</a:t>
              </a:r>
              <a:endParaRPr lang="zh-CN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5" name="箭头: 手杖形 154">
              <a:extLst>
                <a:ext uri="{FF2B5EF4-FFF2-40B4-BE49-F238E27FC236}">
                  <a16:creationId xmlns:a16="http://schemas.microsoft.com/office/drawing/2014/main" id="{B9F5D812-D8B4-4604-BF1D-DB104AB109BF}"/>
                </a:ext>
              </a:extLst>
            </p:cNvPr>
            <p:cNvSpPr/>
            <p:nvPr/>
          </p:nvSpPr>
          <p:spPr>
            <a:xfrm rot="16200000">
              <a:off x="2347090" y="1709360"/>
              <a:ext cx="1024781" cy="1476332"/>
            </a:xfrm>
            <a:prstGeom prst="uturnArrow">
              <a:avLst>
                <a:gd name="adj1" fmla="val 915"/>
                <a:gd name="adj2" fmla="val 3835"/>
                <a:gd name="adj3" fmla="val 16725"/>
                <a:gd name="adj4" fmla="val 19204"/>
                <a:gd name="adj5" fmla="val 31814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6" name="箭头: 手杖形 155">
              <a:extLst>
                <a:ext uri="{FF2B5EF4-FFF2-40B4-BE49-F238E27FC236}">
                  <a16:creationId xmlns:a16="http://schemas.microsoft.com/office/drawing/2014/main" id="{0B2D8C8D-8937-47AC-BF98-D526F5F37B1D}"/>
                </a:ext>
              </a:extLst>
            </p:cNvPr>
            <p:cNvSpPr/>
            <p:nvPr/>
          </p:nvSpPr>
          <p:spPr>
            <a:xfrm rot="16200000">
              <a:off x="2227466" y="3037585"/>
              <a:ext cx="1264031" cy="1476332"/>
            </a:xfrm>
            <a:prstGeom prst="uturnArrow">
              <a:avLst>
                <a:gd name="adj1" fmla="val 915"/>
                <a:gd name="adj2" fmla="val 3649"/>
                <a:gd name="adj3" fmla="val 13749"/>
                <a:gd name="adj4" fmla="val 19204"/>
                <a:gd name="adj5" fmla="val 31814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7" name="箭头: 圆角右 156">
              <a:extLst>
                <a:ext uri="{FF2B5EF4-FFF2-40B4-BE49-F238E27FC236}">
                  <a16:creationId xmlns:a16="http://schemas.microsoft.com/office/drawing/2014/main" id="{22C53DC1-A616-41D8-963C-98952FEE4065}"/>
                </a:ext>
              </a:extLst>
            </p:cNvPr>
            <p:cNvSpPr/>
            <p:nvPr/>
          </p:nvSpPr>
          <p:spPr>
            <a:xfrm>
              <a:off x="2561947" y="4801145"/>
              <a:ext cx="851244" cy="221149"/>
            </a:xfrm>
            <a:prstGeom prst="bentArrow">
              <a:avLst>
                <a:gd name="adj1" fmla="val 2857"/>
                <a:gd name="adj2" fmla="val 16818"/>
                <a:gd name="adj3" fmla="val 50000"/>
                <a:gd name="adj4" fmla="val 4375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8" name="箭头: 圆角右 157">
              <a:extLst>
                <a:ext uri="{FF2B5EF4-FFF2-40B4-BE49-F238E27FC236}">
                  <a16:creationId xmlns:a16="http://schemas.microsoft.com/office/drawing/2014/main" id="{C174BB4F-CE16-4CA2-882C-862C61D08441}"/>
                </a:ext>
              </a:extLst>
            </p:cNvPr>
            <p:cNvSpPr/>
            <p:nvPr/>
          </p:nvSpPr>
          <p:spPr>
            <a:xfrm rot="10800000" flipV="1">
              <a:off x="3797764" y="4801145"/>
              <a:ext cx="808701" cy="235715"/>
            </a:xfrm>
            <a:prstGeom prst="bentArrow">
              <a:avLst>
                <a:gd name="adj1" fmla="val 3710"/>
                <a:gd name="adj2" fmla="val 16818"/>
                <a:gd name="adj3" fmla="val 50000"/>
                <a:gd name="adj4" fmla="val 4375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9" name="箭头: 圆角右 158">
              <a:extLst>
                <a:ext uri="{FF2B5EF4-FFF2-40B4-BE49-F238E27FC236}">
                  <a16:creationId xmlns:a16="http://schemas.microsoft.com/office/drawing/2014/main" id="{80C62C02-7AFA-48DC-814D-2D7D4378CFD4}"/>
                </a:ext>
              </a:extLst>
            </p:cNvPr>
            <p:cNvSpPr/>
            <p:nvPr/>
          </p:nvSpPr>
          <p:spPr>
            <a:xfrm rot="5400000" flipH="1">
              <a:off x="3979691" y="5395306"/>
              <a:ext cx="267642" cy="985905"/>
            </a:xfrm>
            <a:prstGeom prst="bentArrow">
              <a:avLst>
                <a:gd name="adj1" fmla="val 3710"/>
                <a:gd name="adj2" fmla="val 11341"/>
                <a:gd name="adj3" fmla="val 50000"/>
                <a:gd name="adj4" fmla="val 4375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0" name="箭头: 圆角右 159">
              <a:extLst>
                <a:ext uri="{FF2B5EF4-FFF2-40B4-BE49-F238E27FC236}">
                  <a16:creationId xmlns:a16="http://schemas.microsoft.com/office/drawing/2014/main" id="{A4AC581A-0C23-4C2E-AE32-5528EC7C0404}"/>
                </a:ext>
              </a:extLst>
            </p:cNvPr>
            <p:cNvSpPr/>
            <p:nvPr/>
          </p:nvSpPr>
          <p:spPr>
            <a:xfrm rot="5400000" flipH="1" flipV="1">
              <a:off x="2956265" y="5373946"/>
              <a:ext cx="268343" cy="1027923"/>
            </a:xfrm>
            <a:prstGeom prst="bentArrow">
              <a:avLst>
                <a:gd name="adj1" fmla="val 1519"/>
                <a:gd name="adj2" fmla="val 10246"/>
                <a:gd name="adj3" fmla="val 50000"/>
                <a:gd name="adj4" fmla="val 4374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C64C4650-9B16-459E-B5D4-61F4D6F9722A}"/>
                    </a:ext>
                  </a:extLst>
                </p:cNvPr>
                <p:cNvSpPr txBox="1"/>
                <p:nvPr/>
              </p:nvSpPr>
              <p:spPr>
                <a:xfrm>
                  <a:off x="3840269" y="4090015"/>
                  <a:ext cx="10465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𝐾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𝑄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𝑉</m:t>
                        </m:r>
                      </m:oMath>
                    </m:oMathPara>
                  </a14:m>
                  <a:endPara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C64C4650-9B16-459E-B5D4-61F4D6F972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0269" y="4090015"/>
                  <a:ext cx="1046569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D1F12E79-BAC9-460A-805A-784BB432354D}"/>
                </a:ext>
              </a:extLst>
            </p:cNvPr>
            <p:cNvCxnSpPr>
              <a:cxnSpLocks/>
              <a:stCxn id="92" idx="0"/>
            </p:cNvCxnSpPr>
            <p:nvPr/>
          </p:nvCxnSpPr>
          <p:spPr>
            <a:xfrm flipV="1">
              <a:off x="3604398" y="1280275"/>
              <a:ext cx="0" cy="563281"/>
            </a:xfrm>
            <a:prstGeom prst="straightConnector1">
              <a:avLst/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9F3B834E-691C-4EA2-A7D4-B50FDFEE44B6}"/>
                </a:ext>
              </a:extLst>
            </p:cNvPr>
            <p:cNvSpPr txBox="1"/>
            <p:nvPr/>
          </p:nvSpPr>
          <p:spPr>
            <a:xfrm>
              <a:off x="3366099" y="998178"/>
              <a:ext cx="11536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Encoder Output</a:t>
              </a:r>
              <a:endParaRPr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816F65F4-F29D-4223-8684-A0F152F8C052}"/>
              </a:ext>
            </a:extLst>
          </p:cNvPr>
          <p:cNvGrpSpPr/>
          <p:nvPr/>
        </p:nvGrpSpPr>
        <p:grpSpPr>
          <a:xfrm>
            <a:off x="5527295" y="993790"/>
            <a:ext cx="4920218" cy="5684954"/>
            <a:chOff x="5527295" y="993790"/>
            <a:chExt cx="4920218" cy="5684954"/>
          </a:xfrm>
        </p:grpSpPr>
        <p:sp>
          <p:nvSpPr>
            <p:cNvPr id="163" name="矩形: 圆角 162">
              <a:extLst>
                <a:ext uri="{FF2B5EF4-FFF2-40B4-BE49-F238E27FC236}">
                  <a16:creationId xmlns:a16="http://schemas.microsoft.com/office/drawing/2014/main" id="{6CB67BA0-86D6-4536-8892-091FD5BDC6A8}"/>
                </a:ext>
              </a:extLst>
            </p:cNvPr>
            <p:cNvSpPr/>
            <p:nvPr/>
          </p:nvSpPr>
          <p:spPr>
            <a:xfrm>
              <a:off x="8759361" y="5332142"/>
              <a:ext cx="1643108" cy="56754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Input Embeddings</a:t>
              </a: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4" name="矩形: 圆角 163">
              <a:extLst>
                <a:ext uri="{FF2B5EF4-FFF2-40B4-BE49-F238E27FC236}">
                  <a16:creationId xmlns:a16="http://schemas.microsoft.com/office/drawing/2014/main" id="{6C03B1B9-6CB4-4294-9479-FDDA3169C8AA}"/>
                </a:ext>
              </a:extLst>
            </p:cNvPr>
            <p:cNvSpPr/>
            <p:nvPr/>
          </p:nvSpPr>
          <p:spPr>
            <a:xfrm>
              <a:off x="6636867" y="5332142"/>
              <a:ext cx="1643108" cy="56754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Positional Encoding</a:t>
              </a: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65" name="直接箭头连接符 164">
              <a:extLst>
                <a:ext uri="{FF2B5EF4-FFF2-40B4-BE49-F238E27FC236}">
                  <a16:creationId xmlns:a16="http://schemas.microsoft.com/office/drawing/2014/main" id="{FA8A237B-CFF0-4B45-B6BB-78E14EEC14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49180" y="6158078"/>
              <a:ext cx="5442" cy="253591"/>
            </a:xfrm>
            <a:prstGeom prst="straightConnector1">
              <a:avLst/>
            </a:prstGeom>
            <a:ln w="19050">
              <a:tailEnd type="none" w="sm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6" name="矩形: 圆角 165">
              <a:extLst>
                <a:ext uri="{FF2B5EF4-FFF2-40B4-BE49-F238E27FC236}">
                  <a16:creationId xmlns:a16="http://schemas.microsoft.com/office/drawing/2014/main" id="{6A11BB0D-587C-4FE2-A7AF-C4354205A61C}"/>
                </a:ext>
              </a:extLst>
            </p:cNvPr>
            <p:cNvSpPr/>
            <p:nvPr/>
          </p:nvSpPr>
          <p:spPr>
            <a:xfrm>
              <a:off x="6661729" y="1165064"/>
              <a:ext cx="3785784" cy="3781984"/>
            </a:xfrm>
            <a:prstGeom prst="roundRect">
              <a:avLst>
                <a:gd name="adj" fmla="val 5521"/>
              </a:avLst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Decoder</a:t>
              </a: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7" name="椭圆 166">
              <a:extLst>
                <a:ext uri="{FF2B5EF4-FFF2-40B4-BE49-F238E27FC236}">
                  <a16:creationId xmlns:a16="http://schemas.microsoft.com/office/drawing/2014/main" id="{BD7E6284-4C01-4C7B-993D-C72FAAF5098B}"/>
                </a:ext>
              </a:extLst>
            </p:cNvPr>
            <p:cNvSpPr/>
            <p:nvPr/>
          </p:nvSpPr>
          <p:spPr>
            <a:xfrm>
              <a:off x="8351447" y="5038395"/>
              <a:ext cx="381602" cy="37463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+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68" name="直接箭头连接符 167">
              <a:extLst>
                <a:ext uri="{FF2B5EF4-FFF2-40B4-BE49-F238E27FC236}">
                  <a16:creationId xmlns:a16="http://schemas.microsoft.com/office/drawing/2014/main" id="{74C37706-858E-4283-9EC8-BCF23B51668C}"/>
                </a:ext>
              </a:extLst>
            </p:cNvPr>
            <p:cNvCxnSpPr>
              <a:cxnSpLocks/>
              <a:stCxn id="167" idx="0"/>
              <a:endCxn id="170" idx="2"/>
            </p:cNvCxnSpPr>
            <p:nvPr/>
          </p:nvCxnSpPr>
          <p:spPr>
            <a:xfrm flipV="1">
              <a:off x="8542248" y="4602064"/>
              <a:ext cx="12374" cy="436331"/>
            </a:xfrm>
            <a:prstGeom prst="straightConnector1">
              <a:avLst/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0" name="矩形: 圆角 169">
              <a:extLst>
                <a:ext uri="{FF2B5EF4-FFF2-40B4-BE49-F238E27FC236}">
                  <a16:creationId xmlns:a16="http://schemas.microsoft.com/office/drawing/2014/main" id="{B6215308-1F11-4779-9ED3-6D6D48F1A492}"/>
                </a:ext>
              </a:extLst>
            </p:cNvPr>
            <p:cNvSpPr/>
            <p:nvPr/>
          </p:nvSpPr>
          <p:spPr>
            <a:xfrm>
              <a:off x="7341439" y="4189499"/>
              <a:ext cx="2426366" cy="41256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Masked Multi-head Attention</a:t>
              </a: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2" name="矩形: 圆角 171">
              <a:extLst>
                <a:ext uri="{FF2B5EF4-FFF2-40B4-BE49-F238E27FC236}">
                  <a16:creationId xmlns:a16="http://schemas.microsoft.com/office/drawing/2014/main" id="{D036DB84-F015-4B23-ADD2-9F2B5DEE2CD4}"/>
                </a:ext>
              </a:extLst>
            </p:cNvPr>
            <p:cNvSpPr/>
            <p:nvPr/>
          </p:nvSpPr>
          <p:spPr>
            <a:xfrm>
              <a:off x="7458421" y="3671662"/>
              <a:ext cx="2192405" cy="26789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Add &amp; Norm</a:t>
              </a: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73" name="直接箭头连接符 172">
              <a:extLst>
                <a:ext uri="{FF2B5EF4-FFF2-40B4-BE49-F238E27FC236}">
                  <a16:creationId xmlns:a16="http://schemas.microsoft.com/office/drawing/2014/main" id="{78AA19A1-C553-4E3B-BC97-D68E3264C21D}"/>
                </a:ext>
              </a:extLst>
            </p:cNvPr>
            <p:cNvCxnSpPr>
              <a:cxnSpLocks/>
              <a:stCxn id="170" idx="0"/>
              <a:endCxn id="172" idx="2"/>
            </p:cNvCxnSpPr>
            <p:nvPr/>
          </p:nvCxnSpPr>
          <p:spPr>
            <a:xfrm flipV="1">
              <a:off x="8554622" y="3939555"/>
              <a:ext cx="2" cy="249943"/>
            </a:xfrm>
            <a:prstGeom prst="straightConnector1">
              <a:avLst/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4" name="矩形: 圆角 173">
              <a:extLst>
                <a:ext uri="{FF2B5EF4-FFF2-40B4-BE49-F238E27FC236}">
                  <a16:creationId xmlns:a16="http://schemas.microsoft.com/office/drawing/2014/main" id="{B6BE363D-A9D7-440D-8C2C-915EC6437F4A}"/>
                </a:ext>
              </a:extLst>
            </p:cNvPr>
            <p:cNvSpPr/>
            <p:nvPr/>
          </p:nvSpPr>
          <p:spPr>
            <a:xfrm>
              <a:off x="7334968" y="1980549"/>
              <a:ext cx="2426366" cy="36737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Feed Forward</a:t>
              </a: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6" name="矩形: 圆角 175">
              <a:extLst>
                <a:ext uri="{FF2B5EF4-FFF2-40B4-BE49-F238E27FC236}">
                  <a16:creationId xmlns:a16="http://schemas.microsoft.com/office/drawing/2014/main" id="{6E3AF0FB-8EA7-47BC-BA44-EAD99128C04B}"/>
                </a:ext>
              </a:extLst>
            </p:cNvPr>
            <p:cNvSpPr/>
            <p:nvPr/>
          </p:nvSpPr>
          <p:spPr>
            <a:xfrm>
              <a:off x="7459402" y="1566705"/>
              <a:ext cx="2192405" cy="26789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Add &amp; Norm</a:t>
              </a: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77" name="直接箭头连接符 176">
              <a:extLst>
                <a:ext uri="{FF2B5EF4-FFF2-40B4-BE49-F238E27FC236}">
                  <a16:creationId xmlns:a16="http://schemas.microsoft.com/office/drawing/2014/main" id="{865B00BB-BE06-4599-ADA3-2442287D3215}"/>
                </a:ext>
              </a:extLst>
            </p:cNvPr>
            <p:cNvCxnSpPr>
              <a:cxnSpLocks/>
              <a:stCxn id="174" idx="0"/>
              <a:endCxn id="176" idx="2"/>
            </p:cNvCxnSpPr>
            <p:nvPr/>
          </p:nvCxnSpPr>
          <p:spPr>
            <a:xfrm flipV="1">
              <a:off x="8548151" y="1834598"/>
              <a:ext cx="7454" cy="145951"/>
            </a:xfrm>
            <a:prstGeom prst="straightConnector1">
              <a:avLst/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8" name="文本框 177">
              <a:extLst>
                <a:ext uri="{FF2B5EF4-FFF2-40B4-BE49-F238E27FC236}">
                  <a16:creationId xmlns:a16="http://schemas.microsoft.com/office/drawing/2014/main" id="{C2BE1FEE-53A2-4582-B32F-6A956257FA46}"/>
                </a:ext>
              </a:extLst>
            </p:cNvPr>
            <p:cNvSpPr txBox="1"/>
            <p:nvPr/>
          </p:nvSpPr>
          <p:spPr>
            <a:xfrm>
              <a:off x="7973574" y="6396294"/>
              <a:ext cx="1153677" cy="2824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Output</a:t>
              </a:r>
              <a:endParaRPr lang="zh-CN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9" name="箭头: 手杖形 178">
              <a:extLst>
                <a:ext uri="{FF2B5EF4-FFF2-40B4-BE49-F238E27FC236}">
                  <a16:creationId xmlns:a16="http://schemas.microsoft.com/office/drawing/2014/main" id="{343FFC6E-8CDB-4C80-BCD0-8F68390308EE}"/>
                </a:ext>
              </a:extLst>
            </p:cNvPr>
            <p:cNvSpPr/>
            <p:nvPr/>
          </p:nvSpPr>
          <p:spPr>
            <a:xfrm rot="16200000">
              <a:off x="7309202" y="1266314"/>
              <a:ext cx="846584" cy="1627424"/>
            </a:xfrm>
            <a:prstGeom prst="uturnArrow">
              <a:avLst>
                <a:gd name="adj1" fmla="val 915"/>
                <a:gd name="adj2" fmla="val 3835"/>
                <a:gd name="adj3" fmla="val 16725"/>
                <a:gd name="adj4" fmla="val 19204"/>
                <a:gd name="adj5" fmla="val 31814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0" name="箭头: 手杖形 179">
              <a:extLst>
                <a:ext uri="{FF2B5EF4-FFF2-40B4-BE49-F238E27FC236}">
                  <a16:creationId xmlns:a16="http://schemas.microsoft.com/office/drawing/2014/main" id="{95B1C204-000D-43E1-81A5-2F9BAAB174DA}"/>
                </a:ext>
              </a:extLst>
            </p:cNvPr>
            <p:cNvSpPr/>
            <p:nvPr/>
          </p:nvSpPr>
          <p:spPr>
            <a:xfrm rot="16200000">
              <a:off x="7202937" y="3488646"/>
              <a:ext cx="1044232" cy="1627424"/>
            </a:xfrm>
            <a:prstGeom prst="uturnArrow">
              <a:avLst>
                <a:gd name="adj1" fmla="val 915"/>
                <a:gd name="adj2" fmla="val 3649"/>
                <a:gd name="adj3" fmla="val 13749"/>
                <a:gd name="adj4" fmla="val 19204"/>
                <a:gd name="adj5" fmla="val 31814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1" name="箭头: 圆角右 180">
              <a:extLst>
                <a:ext uri="{FF2B5EF4-FFF2-40B4-BE49-F238E27FC236}">
                  <a16:creationId xmlns:a16="http://schemas.microsoft.com/office/drawing/2014/main" id="{54B263EF-4B15-4766-8C36-7FCDDE7FC6DF}"/>
                </a:ext>
              </a:extLst>
            </p:cNvPr>
            <p:cNvSpPr/>
            <p:nvPr/>
          </p:nvSpPr>
          <p:spPr>
            <a:xfrm>
              <a:off x="7397068" y="5149448"/>
              <a:ext cx="938363" cy="182694"/>
            </a:xfrm>
            <a:prstGeom prst="bentArrow">
              <a:avLst>
                <a:gd name="adj1" fmla="val 2857"/>
                <a:gd name="adj2" fmla="val 16818"/>
                <a:gd name="adj3" fmla="val 50000"/>
                <a:gd name="adj4" fmla="val 4375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2" name="箭头: 圆角右 181">
              <a:extLst>
                <a:ext uri="{FF2B5EF4-FFF2-40B4-BE49-F238E27FC236}">
                  <a16:creationId xmlns:a16="http://schemas.microsoft.com/office/drawing/2014/main" id="{7AB1E948-CF57-40E2-909D-7C0A88827F0A}"/>
                </a:ext>
              </a:extLst>
            </p:cNvPr>
            <p:cNvSpPr/>
            <p:nvPr/>
          </p:nvSpPr>
          <p:spPr>
            <a:xfrm rot="10800000" flipV="1">
              <a:off x="8759361" y="5149448"/>
              <a:ext cx="891465" cy="194727"/>
            </a:xfrm>
            <a:prstGeom prst="bentArrow">
              <a:avLst>
                <a:gd name="adj1" fmla="val 3710"/>
                <a:gd name="adj2" fmla="val 16818"/>
                <a:gd name="adj3" fmla="val 50000"/>
                <a:gd name="adj4" fmla="val 4375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3" name="箭头: 圆角右 182">
              <a:extLst>
                <a:ext uri="{FF2B5EF4-FFF2-40B4-BE49-F238E27FC236}">
                  <a16:creationId xmlns:a16="http://schemas.microsoft.com/office/drawing/2014/main" id="{60260A4C-0D06-4000-BEF7-59739D5AECED}"/>
                </a:ext>
              </a:extLst>
            </p:cNvPr>
            <p:cNvSpPr/>
            <p:nvPr/>
          </p:nvSpPr>
          <p:spPr>
            <a:xfrm rot="5400000" flipH="1">
              <a:off x="8996873" y="5504123"/>
              <a:ext cx="221102" cy="1086806"/>
            </a:xfrm>
            <a:prstGeom prst="bentArrow">
              <a:avLst>
                <a:gd name="adj1" fmla="val 3710"/>
                <a:gd name="adj2" fmla="val 11341"/>
                <a:gd name="adj3" fmla="val 50000"/>
                <a:gd name="adj4" fmla="val 4375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4" name="箭头: 圆角右 183">
              <a:extLst>
                <a:ext uri="{FF2B5EF4-FFF2-40B4-BE49-F238E27FC236}">
                  <a16:creationId xmlns:a16="http://schemas.microsoft.com/office/drawing/2014/main" id="{D1482833-BCC7-4A1C-AAEC-05C47C921BEA}"/>
                </a:ext>
              </a:extLst>
            </p:cNvPr>
            <p:cNvSpPr/>
            <p:nvPr/>
          </p:nvSpPr>
          <p:spPr>
            <a:xfrm rot="5400000" flipH="1" flipV="1">
              <a:off x="7868803" y="5480675"/>
              <a:ext cx="221682" cy="1133123"/>
            </a:xfrm>
            <a:prstGeom prst="bentArrow">
              <a:avLst>
                <a:gd name="adj1" fmla="val 1519"/>
                <a:gd name="adj2" fmla="val 10246"/>
                <a:gd name="adj3" fmla="val 50000"/>
                <a:gd name="adj4" fmla="val 4374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0" name="矩形: 圆角 189">
              <a:extLst>
                <a:ext uri="{FF2B5EF4-FFF2-40B4-BE49-F238E27FC236}">
                  <a16:creationId xmlns:a16="http://schemas.microsoft.com/office/drawing/2014/main" id="{29D7DA94-E774-4875-B6CD-F67DBB2D81FD}"/>
                </a:ext>
              </a:extLst>
            </p:cNvPr>
            <p:cNvSpPr/>
            <p:nvPr/>
          </p:nvSpPr>
          <p:spPr>
            <a:xfrm>
              <a:off x="7450001" y="2573214"/>
              <a:ext cx="2192405" cy="26789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Add &amp; Norm</a:t>
              </a: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1" name="矩形: 圆角 190">
              <a:extLst>
                <a:ext uri="{FF2B5EF4-FFF2-40B4-BE49-F238E27FC236}">
                  <a16:creationId xmlns:a16="http://schemas.microsoft.com/office/drawing/2014/main" id="{4F62028A-D012-41A0-8233-E289BE13C056}"/>
                </a:ext>
              </a:extLst>
            </p:cNvPr>
            <p:cNvSpPr/>
            <p:nvPr/>
          </p:nvSpPr>
          <p:spPr>
            <a:xfrm>
              <a:off x="7324590" y="3001140"/>
              <a:ext cx="2426366" cy="41256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Multi-head Attention</a:t>
              </a: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3" name="箭头: 圆角右 192">
              <a:extLst>
                <a:ext uri="{FF2B5EF4-FFF2-40B4-BE49-F238E27FC236}">
                  <a16:creationId xmlns:a16="http://schemas.microsoft.com/office/drawing/2014/main" id="{211D507D-7CFF-4825-A09F-3E58C2C17132}"/>
                </a:ext>
              </a:extLst>
            </p:cNvPr>
            <p:cNvSpPr/>
            <p:nvPr/>
          </p:nvSpPr>
          <p:spPr>
            <a:xfrm rot="5400000" flipH="1">
              <a:off x="6950100" y="2878198"/>
              <a:ext cx="153452" cy="1276259"/>
            </a:xfrm>
            <a:prstGeom prst="bentArrow">
              <a:avLst>
                <a:gd name="adj1" fmla="val 3710"/>
                <a:gd name="adj2" fmla="val 11341"/>
                <a:gd name="adj3" fmla="val 50000"/>
                <a:gd name="adj4" fmla="val 4375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4" name="箭头: 圆角右 193">
              <a:extLst>
                <a:ext uri="{FF2B5EF4-FFF2-40B4-BE49-F238E27FC236}">
                  <a16:creationId xmlns:a16="http://schemas.microsoft.com/office/drawing/2014/main" id="{3F485EEA-07BB-42CD-A71B-EA11D6BF4C92}"/>
                </a:ext>
              </a:extLst>
            </p:cNvPr>
            <p:cNvSpPr/>
            <p:nvPr/>
          </p:nvSpPr>
          <p:spPr>
            <a:xfrm rot="5400000" flipH="1">
              <a:off x="7934492" y="2972476"/>
              <a:ext cx="153452" cy="1086806"/>
            </a:xfrm>
            <a:prstGeom prst="bentArrow">
              <a:avLst>
                <a:gd name="adj1" fmla="val 3710"/>
                <a:gd name="adj2" fmla="val 11341"/>
                <a:gd name="adj3" fmla="val 50000"/>
                <a:gd name="adj4" fmla="val 4375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8" name="箭头: 圆角右 197">
              <a:extLst>
                <a:ext uri="{FF2B5EF4-FFF2-40B4-BE49-F238E27FC236}">
                  <a16:creationId xmlns:a16="http://schemas.microsoft.com/office/drawing/2014/main" id="{B9EC311B-98EF-495B-81F5-62AACF3ADE63}"/>
                </a:ext>
              </a:extLst>
            </p:cNvPr>
            <p:cNvSpPr/>
            <p:nvPr/>
          </p:nvSpPr>
          <p:spPr>
            <a:xfrm rot="5400000" flipH="1" flipV="1">
              <a:off x="8097368" y="4383074"/>
              <a:ext cx="193804" cy="688996"/>
            </a:xfrm>
            <a:prstGeom prst="bentArrow">
              <a:avLst>
                <a:gd name="adj1" fmla="val 1519"/>
                <a:gd name="adj2" fmla="val 6843"/>
                <a:gd name="adj3" fmla="val 32984"/>
                <a:gd name="adj4" fmla="val 4034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9" name="箭头: 圆角右 198">
              <a:extLst>
                <a:ext uri="{FF2B5EF4-FFF2-40B4-BE49-F238E27FC236}">
                  <a16:creationId xmlns:a16="http://schemas.microsoft.com/office/drawing/2014/main" id="{2661B8D7-1D16-4ABD-98C9-D842FA8B42B3}"/>
                </a:ext>
              </a:extLst>
            </p:cNvPr>
            <p:cNvSpPr/>
            <p:nvPr/>
          </p:nvSpPr>
          <p:spPr>
            <a:xfrm rot="5400000" flipH="1">
              <a:off x="8810115" y="4377999"/>
              <a:ext cx="193804" cy="690655"/>
            </a:xfrm>
            <a:prstGeom prst="bentArrow">
              <a:avLst>
                <a:gd name="adj1" fmla="val 1519"/>
                <a:gd name="adj2" fmla="val 6843"/>
                <a:gd name="adj3" fmla="val 32984"/>
                <a:gd name="adj4" fmla="val 4034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2" name="箭头: 圆角右 201">
              <a:extLst>
                <a:ext uri="{FF2B5EF4-FFF2-40B4-BE49-F238E27FC236}">
                  <a16:creationId xmlns:a16="http://schemas.microsoft.com/office/drawing/2014/main" id="{845FF2E4-98E8-4760-850A-4BAA68D12CEE}"/>
                </a:ext>
              </a:extLst>
            </p:cNvPr>
            <p:cNvSpPr/>
            <p:nvPr/>
          </p:nvSpPr>
          <p:spPr>
            <a:xfrm rot="5400000" flipH="1">
              <a:off x="8932962" y="3260980"/>
              <a:ext cx="158471" cy="505676"/>
            </a:xfrm>
            <a:prstGeom prst="bentArrow">
              <a:avLst>
                <a:gd name="adj1" fmla="val 1519"/>
                <a:gd name="adj2" fmla="val 6843"/>
                <a:gd name="adj3" fmla="val 32984"/>
                <a:gd name="adj4" fmla="val 4034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3" name="箭头: 圆角右 202">
              <a:extLst>
                <a:ext uri="{FF2B5EF4-FFF2-40B4-BE49-F238E27FC236}">
                  <a16:creationId xmlns:a16="http://schemas.microsoft.com/office/drawing/2014/main" id="{1A2A4B74-6573-43EE-A50F-DDDBAA456A1E}"/>
                </a:ext>
              </a:extLst>
            </p:cNvPr>
            <p:cNvSpPr/>
            <p:nvPr/>
          </p:nvSpPr>
          <p:spPr>
            <a:xfrm>
              <a:off x="8546204" y="3589775"/>
              <a:ext cx="270107" cy="58379"/>
            </a:xfrm>
            <a:prstGeom prst="bentArrow">
              <a:avLst>
                <a:gd name="adj1" fmla="val 4160"/>
                <a:gd name="adj2" fmla="val 2080"/>
                <a:gd name="adj3" fmla="val 37117"/>
                <a:gd name="adj4" fmla="val 9574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204" name="直接箭头连接符 203">
              <a:extLst>
                <a:ext uri="{FF2B5EF4-FFF2-40B4-BE49-F238E27FC236}">
                  <a16:creationId xmlns:a16="http://schemas.microsoft.com/office/drawing/2014/main" id="{556924A2-2D8C-4850-BAD3-22FACF9752DE}"/>
                </a:ext>
              </a:extLst>
            </p:cNvPr>
            <p:cNvCxnSpPr>
              <a:cxnSpLocks/>
              <a:stCxn id="190" idx="0"/>
              <a:endCxn id="174" idx="2"/>
            </p:cNvCxnSpPr>
            <p:nvPr/>
          </p:nvCxnSpPr>
          <p:spPr>
            <a:xfrm flipV="1">
              <a:off x="8546204" y="2347919"/>
              <a:ext cx="1947" cy="225294"/>
            </a:xfrm>
            <a:prstGeom prst="straightConnector1">
              <a:avLst/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9" name="直接箭头连接符 208">
              <a:extLst>
                <a:ext uri="{FF2B5EF4-FFF2-40B4-BE49-F238E27FC236}">
                  <a16:creationId xmlns:a16="http://schemas.microsoft.com/office/drawing/2014/main" id="{EBD8F54F-B744-46D1-8DE2-E80F55936CD6}"/>
                </a:ext>
              </a:extLst>
            </p:cNvPr>
            <p:cNvCxnSpPr>
              <a:cxnSpLocks/>
              <a:stCxn id="191" idx="0"/>
              <a:endCxn id="190" idx="2"/>
            </p:cNvCxnSpPr>
            <p:nvPr/>
          </p:nvCxnSpPr>
          <p:spPr>
            <a:xfrm flipV="1">
              <a:off x="8537773" y="2841107"/>
              <a:ext cx="8431" cy="160033"/>
            </a:xfrm>
            <a:prstGeom prst="straightConnector1">
              <a:avLst/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F91321EF-9392-4E94-BE5C-6E2E7AE4B32F}"/>
                    </a:ext>
                  </a:extLst>
                </p:cNvPr>
                <p:cNvSpPr txBox="1"/>
                <p:nvPr/>
              </p:nvSpPr>
              <p:spPr>
                <a:xfrm>
                  <a:off x="6662430" y="3215407"/>
                  <a:ext cx="81236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𝐾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𝑉</m:t>
                        </m:r>
                      </m:oMath>
                    </m:oMathPara>
                  </a14:m>
                  <a:endPara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F91321EF-9392-4E94-BE5C-6E2E7AE4B3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2430" y="3215407"/>
                  <a:ext cx="812361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8871C499-1EC7-4B27-97FC-BE0DF1047A70}"/>
                    </a:ext>
                  </a:extLst>
                </p:cNvPr>
                <p:cNvSpPr txBox="1"/>
                <p:nvPr/>
              </p:nvSpPr>
              <p:spPr>
                <a:xfrm>
                  <a:off x="9029688" y="3339102"/>
                  <a:ext cx="81236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𝑄</m:t>
                        </m:r>
                      </m:oMath>
                    </m:oMathPara>
                  </a14:m>
                  <a:endPara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8871C499-1EC7-4B27-97FC-BE0DF1047A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29688" y="3339102"/>
                  <a:ext cx="812361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833C45B5-2F0B-448E-A01C-F87C1FCC4FF6}"/>
                </a:ext>
              </a:extLst>
            </p:cNvPr>
            <p:cNvSpPr txBox="1"/>
            <p:nvPr/>
          </p:nvSpPr>
          <p:spPr>
            <a:xfrm>
              <a:off x="5527295" y="3357840"/>
              <a:ext cx="11536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Encoder Output</a:t>
              </a:r>
              <a:endParaRPr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77105D2F-D50C-4C41-B260-19CAE04C84F2}"/>
                </a:ext>
              </a:extLst>
            </p:cNvPr>
            <p:cNvCxnSpPr>
              <a:cxnSpLocks/>
              <a:stCxn id="176" idx="0"/>
            </p:cNvCxnSpPr>
            <p:nvPr/>
          </p:nvCxnSpPr>
          <p:spPr>
            <a:xfrm flipV="1">
              <a:off x="8555605" y="993790"/>
              <a:ext cx="6084" cy="572915"/>
            </a:xfrm>
            <a:prstGeom prst="straightConnector1">
              <a:avLst/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6D422AAF-09D7-4198-BC48-93DF931712A7}"/>
                </a:ext>
              </a:extLst>
            </p:cNvPr>
            <p:cNvSpPr txBox="1"/>
            <p:nvPr/>
          </p:nvSpPr>
          <p:spPr>
            <a:xfrm>
              <a:off x="8330178" y="1117610"/>
              <a:ext cx="11536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Decoder Output</a:t>
              </a:r>
              <a:endParaRPr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1911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 1">
            <a:extLst>
              <a:ext uri="{FF2B5EF4-FFF2-40B4-BE49-F238E27FC236}">
                <a16:creationId xmlns:a16="http://schemas.microsoft.com/office/drawing/2014/main" id="{88EBEFC3-FD9F-4A11-B0C7-DEE70B62E55F}"/>
              </a:ext>
            </a:extLst>
          </p:cNvPr>
          <p:cNvSpPr txBox="1">
            <a:spLocks/>
          </p:cNvSpPr>
          <p:nvPr/>
        </p:nvSpPr>
        <p:spPr>
          <a:xfrm>
            <a:off x="838200" y="517282"/>
            <a:ext cx="10515600" cy="518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</a:pPr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ME338 Final Project - Algorithm Implementation  </a:t>
            </a:r>
            <a:endParaRPr lang="zh-CN" altLang="en-US" sz="3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49F1D56B-96D9-445E-91A9-B7EC1EFAFF3A}"/>
                  </a:ext>
                </a:extLst>
              </p:cNvPr>
              <p:cNvSpPr txBox="1"/>
              <p:nvPr/>
            </p:nvSpPr>
            <p:spPr>
              <a:xfrm>
                <a:off x="402547" y="1453570"/>
                <a:ext cx="11731991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solidFill>
                      <a:schemeClr val="accent5">
                        <a:lumMod val="75000"/>
                      </a:schemeClr>
                    </a:solidFill>
                    <a:latin typeface="Arial Black" panose="020B0A04020102020204" pitchFamily="34" charset="0"/>
                    <a:cs typeface="Arial" panose="020B0604020202020204" pitchFamily="34" charset="0"/>
                  </a:rPr>
                  <a:t>Aim to maximize the model prediction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zh-CN" sz="2400" b="1" i="1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dirty="0" err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altLang="zh-CN" sz="2400" b="1" i="1" dirty="0" err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400" b="1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zh-CN" sz="2400" b="1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; </m:t>
                    </m:r>
                    <m:r>
                      <a:rPr lang="en-US" altLang="zh-CN" sz="2400" b="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400" b="1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b="1" dirty="0">
                    <a:solidFill>
                      <a:schemeClr val="accent5">
                        <a:lumMod val="75000"/>
                      </a:schemeClr>
                    </a:solidFill>
                    <a:latin typeface="Arial Black" panose="020B0A040201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solidFill>
                      <a:schemeClr val="accent5">
                        <a:lumMod val="75000"/>
                      </a:schemeClr>
                    </a:solidFill>
                    <a:latin typeface="Arial Black" panose="020B0A04020102020204" pitchFamily="34" charset="0"/>
                    <a:cs typeface="Arial" panose="020B0604020202020204" pitchFamily="34" charset="0"/>
                  </a:rPr>
                  <a:t>as the translation</a:t>
                </a:r>
              </a:p>
              <a:p>
                <a:endParaRPr lang="en-US" altLang="zh-CN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49F1D56B-96D9-445E-91A9-B7EC1EFAFF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547" y="1453570"/>
                <a:ext cx="11731991" cy="738664"/>
              </a:xfrm>
              <a:prstGeom prst="rect">
                <a:avLst/>
              </a:prstGeom>
              <a:blipFill>
                <a:blip r:embed="rId3"/>
                <a:stretch>
                  <a:fillRect l="-779" t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>
            <a:extLst>
              <a:ext uri="{FF2B5EF4-FFF2-40B4-BE49-F238E27FC236}">
                <a16:creationId xmlns:a16="http://schemas.microsoft.com/office/drawing/2014/main" id="{C4F9964A-3EA6-4B87-A055-A9632B4E6802}"/>
              </a:ext>
            </a:extLst>
          </p:cNvPr>
          <p:cNvGrpSpPr/>
          <p:nvPr/>
        </p:nvGrpSpPr>
        <p:grpSpPr>
          <a:xfrm>
            <a:off x="6805770" y="3725054"/>
            <a:ext cx="5073310" cy="2781831"/>
            <a:chOff x="6626514" y="3762530"/>
            <a:chExt cx="5073310" cy="2781831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D31DAD43-9948-4374-88A0-8C5397551A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280" t="8535" r="4462" b="8322"/>
            <a:stretch/>
          </p:blipFill>
          <p:spPr>
            <a:xfrm>
              <a:off x="6626514" y="3762530"/>
              <a:ext cx="5073310" cy="2381721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017C3B8B-BCDF-4BFD-A7A6-ABF3CA1FFE3A}"/>
                </a:ext>
              </a:extLst>
            </p:cNvPr>
            <p:cNvSpPr txBox="1"/>
            <p:nvPr/>
          </p:nvSpPr>
          <p:spPr>
            <a:xfrm>
              <a:off x="7746599" y="6144251"/>
              <a:ext cx="28331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Beam search diagram</a:t>
              </a:r>
              <a:endParaRPr lang="zh-CN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3" name="文本框 62">
            <a:extLst>
              <a:ext uri="{FF2B5EF4-FFF2-40B4-BE49-F238E27FC236}">
                <a16:creationId xmlns:a16="http://schemas.microsoft.com/office/drawing/2014/main" id="{37E0997A-4301-4889-8AEA-AF77185F0BC0}"/>
              </a:ext>
            </a:extLst>
          </p:cNvPr>
          <p:cNvSpPr txBox="1"/>
          <p:nvPr/>
        </p:nvSpPr>
        <p:spPr>
          <a:xfrm>
            <a:off x="312920" y="1822902"/>
            <a:ext cx="11409388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keep 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track of k states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during the inference stage.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each state is a tuple [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candidate translation, log-probability of the candidate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EDB637B6-3DAF-4427-8266-1D3B167BB568}"/>
              </a:ext>
            </a:extLst>
          </p:cNvPr>
          <p:cNvSpPr txBox="1"/>
          <p:nvPr/>
        </p:nvSpPr>
        <p:spPr>
          <a:xfrm>
            <a:off x="312920" y="3521452"/>
            <a:ext cx="609724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each step, all the successors of all k states are generated, but only 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the top-k successors are selected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The algorithm usually terminates when 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the step exceed a pre-defined value or k full translation are found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676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CE412ADF-732B-4760-AE2A-8984822704C6}"/>
              </a:ext>
            </a:extLst>
          </p:cNvPr>
          <p:cNvSpPr txBox="1">
            <a:spLocks/>
          </p:cNvSpPr>
          <p:nvPr/>
        </p:nvSpPr>
        <p:spPr>
          <a:xfrm>
            <a:off x="838200" y="517282"/>
            <a:ext cx="10515600" cy="518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</a:pPr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ME338 Final Project - Experimental Results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2EAA1B7-FA5D-40DC-96EF-EB6BC0F038CF}"/>
              </a:ext>
            </a:extLst>
          </p:cNvPr>
          <p:cNvSpPr txBox="1"/>
          <p:nvPr/>
        </p:nvSpPr>
        <p:spPr>
          <a:xfrm>
            <a:off x="669596" y="1696160"/>
            <a:ext cx="3952167" cy="2343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   In our hyperparameters tuning, there are </a:t>
            </a:r>
            <a:r>
              <a:rPr lang="en-US" altLang="zh-CN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10 hyperparameters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affecting the model performance significantly, which are shown in right diagram.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F979740-C721-4888-888B-5C5B9304C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8541" y="1852700"/>
            <a:ext cx="5595978" cy="238126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995E2A2-691B-47A0-B219-105A577DF44F}"/>
              </a:ext>
            </a:extLst>
          </p:cNvPr>
          <p:cNvSpPr txBox="1"/>
          <p:nvPr/>
        </p:nvSpPr>
        <p:spPr>
          <a:xfrm>
            <a:off x="887963" y="4930290"/>
            <a:ext cx="98298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  To achieve higher BLEU score from transformer we trained our model in different hyperparameters, and we recorded these model.</a:t>
            </a:r>
            <a:endParaRPr lang="zh-CN" altLang="en-US" sz="2000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740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76A352D6-2422-4360-BFDE-40F1B45604A2}"/>
              </a:ext>
            </a:extLst>
          </p:cNvPr>
          <p:cNvSpPr txBox="1">
            <a:spLocks/>
          </p:cNvSpPr>
          <p:nvPr/>
        </p:nvSpPr>
        <p:spPr>
          <a:xfrm>
            <a:off x="838200" y="517282"/>
            <a:ext cx="10515600" cy="518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</a:pPr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ME338 Final Project - Experimental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F64D852-D25E-4D90-9E31-78A4518FB760}"/>
                  </a:ext>
                </a:extLst>
              </p:cNvPr>
              <p:cNvSpPr txBox="1"/>
              <p:nvPr/>
            </p:nvSpPr>
            <p:spPr>
              <a:xfrm>
                <a:off x="4531035" y="1365294"/>
                <a:ext cx="6647039" cy="43483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   </a:t>
                </a:r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We trained our models on one laptop with </a:t>
                </a:r>
                <a:r>
                  <a:rPr lang="zh-CN" alt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NVIDIA GTX1060 GPU </a:t>
                </a:r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and one GPU server with </a:t>
                </a:r>
                <a:r>
                  <a:rPr lang="zh-CN" alt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NVIDIA GTX2080 GPU </a:t>
                </a:r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respectively. For our average models using 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10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𝑀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−50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𝑀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parameters, each training epoch took about 60 seconds on laptop and 30 seconds on GPU server. We trained the base models for a total of 40 epochs.</a:t>
                </a:r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30000"/>
                  </a:lnSpc>
                </a:pPr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   And w</a:t>
                </a:r>
                <a:r>
                  <a:rPr lang="en-US" altLang="zh-CN" b="0" i="0" dirty="0">
                    <a:effectLst/>
                    <a:latin typeface="Arial" panose="020B0604020202020204" pitchFamily="34" charset="0"/>
                  </a:rPr>
                  <a:t>e use training loss and validation loss to evaluate our models directly. As required for competition purpose, we also use Bilingual Evaluation Understudy (BLEU) as our evaluation metric.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The highest BLEU score for our model is </a:t>
                </a:r>
                <a:r>
                  <a:rPr lang="en-US" altLang="zh-CN" b="1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37.39.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zh-CN" altLang="en-US" b="1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F64D852-D25E-4D90-9E31-78A4518FB7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035" y="1365294"/>
                <a:ext cx="6647039" cy="4348370"/>
              </a:xfrm>
              <a:prstGeom prst="rect">
                <a:avLst/>
              </a:prstGeom>
              <a:blipFill>
                <a:blip r:embed="rId2"/>
                <a:stretch>
                  <a:fillRect l="-733" b="-14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 descr="图表, 折线图&#10;&#10;描述已自动生成">
            <a:extLst>
              <a:ext uri="{FF2B5EF4-FFF2-40B4-BE49-F238E27FC236}">
                <a16:creationId xmlns:a16="http://schemas.microsoft.com/office/drawing/2014/main" id="{E77FAABA-0AB6-422E-B3F2-21E3006CDC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7" y="2165695"/>
            <a:ext cx="4457358" cy="297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103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44437616-FAFE-419D-B2EF-7923BF64923F}"/>
              </a:ext>
            </a:extLst>
          </p:cNvPr>
          <p:cNvSpPr txBox="1">
            <a:spLocks/>
          </p:cNvSpPr>
          <p:nvPr/>
        </p:nvSpPr>
        <p:spPr>
          <a:xfrm>
            <a:off x="838200" y="517282"/>
            <a:ext cx="10515600" cy="518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</a:pPr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ME338 Final Project - Experimental Results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4822E23-C3A0-4599-840E-206F216718A2}"/>
              </a:ext>
            </a:extLst>
          </p:cNvPr>
          <p:cNvSpPr txBox="1"/>
          <p:nvPr/>
        </p:nvSpPr>
        <p:spPr>
          <a:xfrm>
            <a:off x="758890" y="1990531"/>
            <a:ext cx="5044751" cy="3365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 In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able rows 1 to 4, the embedding size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varies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from 512 to 1024 and </a:t>
            </a: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encountered great overfitting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due to the large number of embedding layer parameters.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 We further observe in rows 11 and 1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that, not as expected, bigger models are not better, and dropout is very helpful in avoiding over-fitting.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91943AB-7FDE-40E6-A7A7-A7032847F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9861" y="1567318"/>
            <a:ext cx="6203038" cy="413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35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801</Words>
  <Application>Microsoft Office PowerPoint</Application>
  <PresentationFormat>宽屏</PresentationFormat>
  <Paragraphs>110</Paragraphs>
  <Slides>12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Avenir Next LT Pro Light</vt:lpstr>
      <vt:lpstr>等线</vt:lpstr>
      <vt:lpstr>等线 Light</vt:lpstr>
      <vt:lpstr>Arial</vt:lpstr>
      <vt:lpstr>Arial Black</vt:lpstr>
      <vt:lpstr>Calibri</vt:lpstr>
      <vt:lpstr>Cambria Math</vt:lpstr>
      <vt:lpstr>Century Gothic</vt:lpstr>
      <vt:lpstr>Consolas</vt:lpstr>
      <vt:lpstr>Wingdings</vt:lpstr>
      <vt:lpstr>Office 主题​​</vt:lpstr>
      <vt:lpstr>Machine Learning Final Project Neural Machine Translation</vt:lpstr>
      <vt:lpstr>ME338 Final Project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Final Project Neural Machine Translation</dc:title>
  <dc:creator>yidan035</dc:creator>
  <cp:lastModifiedBy>庄 宇伦</cp:lastModifiedBy>
  <cp:revision>42</cp:revision>
  <dcterms:created xsi:type="dcterms:W3CDTF">2021-06-06T03:03:14Z</dcterms:created>
  <dcterms:modified xsi:type="dcterms:W3CDTF">2021-06-06T17:48:16Z</dcterms:modified>
</cp:coreProperties>
</file>