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1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66" r:id="rId14"/>
    <p:sldId id="268" r:id="rId15"/>
    <p:sldId id="269" r:id="rId16"/>
    <p:sldId id="270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42" d="100"/>
          <a:sy n="42" d="100"/>
        </p:scale>
        <p:origin x="72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/>
              <a:pPr/>
              <a:t>5/16/2017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5/16/2017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5/16/2017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5/16/2017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5/16/2017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5/16/2017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5/16/2017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5/16/2017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5/16/2017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/>
              <a:t>5/16/2017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5/16/2017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/>
              <a:t>5/16/2017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5/16/2017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5/16/2017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5/16/2017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5/16/2017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5/16/2017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/>
              <a:pPr/>
              <a:t>5/16/2017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1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692398" y="1871132"/>
            <a:ext cx="6815669" cy="996760"/>
          </a:xfrm>
        </p:spPr>
        <p:txBody>
          <a:bodyPr/>
          <a:lstStyle/>
          <a:p>
            <a:r>
              <a:rPr lang="ko-KR" altLang="en-US" sz="4800" smtClean="0"/>
              <a:t>디자인 패턴 </a:t>
            </a:r>
            <a:r>
              <a:rPr lang="en-US" altLang="ko-KR" sz="4800" smtClean="0"/>
              <a:t>1.</a:t>
            </a:r>
            <a:r>
              <a:rPr lang="ko-KR" altLang="en-US" sz="4800" smtClean="0"/>
              <a:t>전략 패턴</a:t>
            </a:r>
            <a:endParaRPr lang="ko-KR" altLang="en-US" sz="480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692398" y="3803073"/>
            <a:ext cx="6815669" cy="1279235"/>
          </a:xfrm>
        </p:spPr>
        <p:txBody>
          <a:bodyPr>
            <a:noAutofit/>
          </a:bodyPr>
          <a:lstStyle/>
          <a:p>
            <a:r>
              <a:rPr lang="ko-KR" altLang="en-US" sz="2000"/>
              <a:t>스트래티지 패턴</a:t>
            </a:r>
            <a:r>
              <a:rPr lang="en-US" altLang="ko-KR" sz="2000"/>
              <a:t>(Strategy pattern)</a:t>
            </a:r>
            <a:r>
              <a:rPr lang="ko-KR" altLang="en-US" sz="2000"/>
              <a:t>에서는 </a:t>
            </a:r>
            <a:r>
              <a:rPr lang="ko-KR" altLang="en-US" sz="2000">
                <a:solidFill>
                  <a:srgbClr val="FF0000"/>
                </a:solidFill>
              </a:rPr>
              <a:t>알고리즘군을 정의</a:t>
            </a:r>
            <a:r>
              <a:rPr lang="ko-KR" altLang="en-US" sz="2000"/>
              <a:t>하고 각각을 </a:t>
            </a:r>
            <a:r>
              <a:rPr lang="ko-KR" altLang="en-US" sz="2000" err="1">
                <a:solidFill>
                  <a:srgbClr val="FF0000"/>
                </a:solidFill>
              </a:rPr>
              <a:t>캡슐화</a:t>
            </a:r>
            <a:r>
              <a:rPr lang="ko-KR" altLang="en-US" sz="2000" err="1"/>
              <a:t>하여</a:t>
            </a:r>
            <a:r>
              <a:rPr lang="ko-KR" altLang="en-US" sz="2000"/>
              <a:t> </a:t>
            </a:r>
            <a:r>
              <a:rPr lang="ko-KR" altLang="en-US" sz="2000">
                <a:solidFill>
                  <a:srgbClr val="FF0000"/>
                </a:solidFill>
              </a:rPr>
              <a:t>교환해서</a:t>
            </a:r>
            <a:r>
              <a:rPr lang="ko-KR" altLang="en-US" sz="2000"/>
              <a:t> </a:t>
            </a:r>
            <a:r>
              <a:rPr lang="ko-KR" altLang="en-US" sz="2000">
                <a:solidFill>
                  <a:srgbClr val="FF0000"/>
                </a:solidFill>
              </a:rPr>
              <a:t>사용</a:t>
            </a:r>
            <a:r>
              <a:rPr lang="ko-KR" altLang="en-US" sz="2000"/>
              <a:t>할 수 있도록 만든다</a:t>
            </a:r>
            <a:r>
              <a:rPr lang="en-US" altLang="ko-KR" sz="2000"/>
              <a:t>. </a:t>
            </a:r>
            <a:r>
              <a:rPr lang="ko-KR" altLang="en-US" sz="2000"/>
              <a:t>스트래티지를 활용하면 알고리즘을 사용하는 클라이언트와는 독립적으로 알고리즘을 변경할 수 있다</a:t>
            </a:r>
            <a:r>
              <a:rPr lang="en-US" altLang="ko-KR" sz="2000"/>
              <a:t>.</a:t>
            </a:r>
            <a:r>
              <a:rPr lang="ko-KR" altLang="en-US" sz="2000"/>
              <a:t/>
            </a:r>
            <a:br>
              <a:rPr lang="ko-KR" altLang="en-US" sz="2000"/>
            </a:br>
            <a:r>
              <a:rPr lang="ko-KR" altLang="en-US" sz="2000"/>
              <a:t/>
            </a:r>
            <a:br>
              <a:rPr lang="ko-KR" altLang="en-US" sz="2000"/>
            </a:br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574139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이미 알고있지만 이해 돕기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377112" y="2826127"/>
            <a:ext cx="3519486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Dog d = new Dog();</a:t>
            </a:r>
          </a:p>
          <a:p>
            <a:r>
              <a:rPr lang="en-US" altLang="ko-KR" smtClean="0"/>
              <a:t>d.</a:t>
            </a:r>
            <a:r>
              <a:rPr lang="ko-KR" altLang="en-US" smtClean="0"/>
              <a:t>왈왈</a:t>
            </a:r>
            <a:r>
              <a:rPr lang="en-US" altLang="ko-KR" smtClean="0"/>
              <a:t>();</a:t>
            </a:r>
          </a:p>
          <a:p>
            <a:endParaRPr lang="en-US" altLang="ko-KR" smtClean="0"/>
          </a:p>
          <a:p>
            <a:r>
              <a:rPr lang="en-US" altLang="ko-KR" smtClean="0"/>
              <a:t>Animal animal = new Dog();</a:t>
            </a:r>
          </a:p>
          <a:p>
            <a:r>
              <a:rPr lang="en-US" altLang="ko-KR" smtClean="0"/>
              <a:t>Animal.makesound();</a:t>
            </a:r>
          </a:p>
          <a:p>
            <a:endParaRPr lang="en-US" altLang="ko-KR" sz="2000" smtClean="0"/>
          </a:p>
          <a:p>
            <a:r>
              <a:rPr lang="ko-KR" altLang="en-US" sz="2000" smtClean="0"/>
              <a:t>아래의 경우 </a:t>
            </a:r>
            <a:r>
              <a:rPr lang="en-US" altLang="ko-KR" sz="2000" smtClean="0"/>
              <a:t>animal</a:t>
            </a:r>
            <a:r>
              <a:rPr lang="ko-KR" altLang="en-US" sz="2000" smtClean="0"/>
              <a:t>이 </a:t>
            </a:r>
            <a:r>
              <a:rPr lang="en-US" altLang="ko-KR" sz="2000" smtClean="0"/>
              <a:t>Dog</a:t>
            </a:r>
            <a:r>
              <a:rPr lang="ko-KR" altLang="en-US" sz="2000" smtClean="0"/>
              <a:t>를 인스턴스로 참조 하지만 </a:t>
            </a:r>
            <a:r>
              <a:rPr lang="en-US" altLang="ko-KR" sz="2000" smtClean="0"/>
              <a:t>Animal</a:t>
            </a:r>
            <a:r>
              <a:rPr lang="ko-KR" altLang="en-US" sz="2000" smtClean="0"/>
              <a:t>에서는 구체적인 </a:t>
            </a:r>
            <a:r>
              <a:rPr lang="en-US" altLang="ko-KR" sz="2000" smtClean="0"/>
              <a:t>makesound</a:t>
            </a:r>
            <a:r>
              <a:rPr lang="ko-KR" altLang="en-US" sz="2000" smtClean="0"/>
              <a:t>를 구현하지 않았다</a:t>
            </a:r>
            <a:r>
              <a:rPr lang="en-US" altLang="ko-KR" sz="2000" smtClean="0"/>
              <a:t>.</a:t>
            </a:r>
            <a:r>
              <a:rPr lang="ko-KR" altLang="en-US" sz="2000" smtClean="0"/>
              <a:t> </a:t>
            </a:r>
            <a:endParaRPr lang="en-US" altLang="ko-KR" sz="2000" smtClean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3" y="2557751"/>
            <a:ext cx="3276598" cy="321959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1" y="2557751"/>
            <a:ext cx="2805111" cy="3219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66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2" y="982133"/>
            <a:ext cx="9601196" cy="618068"/>
          </a:xfrm>
        </p:spPr>
        <p:txBody>
          <a:bodyPr>
            <a:normAutofit fontScale="90000"/>
          </a:bodyPr>
          <a:lstStyle/>
          <a:p>
            <a:r>
              <a:rPr lang="ko-KR" altLang="en-US" smtClean="0"/>
              <a:t>인터페이스를 구현한 클래스 정의</a:t>
            </a:r>
            <a:endParaRPr lang="ko-KR" altLang="en-US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2" y="2485015"/>
            <a:ext cx="9601196" cy="333389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475509" y="1811775"/>
            <a:ext cx="55322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smtClean="0"/>
              <a:t>장점</a:t>
            </a:r>
            <a:r>
              <a:rPr lang="en-US" altLang="ko-KR" sz="2400" smtClean="0"/>
              <a:t>: </a:t>
            </a:r>
            <a:r>
              <a:rPr lang="ko-KR" altLang="en-US" sz="2400" smtClean="0"/>
              <a:t>새로운 행동을 추가하기 편하다</a:t>
            </a:r>
            <a:r>
              <a:rPr lang="en-US" altLang="ko-KR" sz="2400" smtClean="0"/>
              <a:t>.</a:t>
            </a:r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614567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Composition(</a:t>
            </a:r>
            <a:r>
              <a:rPr lang="ko-KR" altLang="en-US" smtClean="0"/>
              <a:t>구성</a:t>
            </a:r>
            <a:r>
              <a:rPr lang="en-US" altLang="ko-KR" smtClean="0"/>
              <a:t>)</a:t>
            </a:r>
            <a:r>
              <a:rPr lang="ko-KR" altLang="en-US" smtClean="0"/>
              <a:t>과 위임</a:t>
            </a:r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16605" y="2517676"/>
            <a:ext cx="3733798" cy="3034145"/>
          </a:xfrm>
          <a:prstGeom prst="rect">
            <a:avLst/>
          </a:prstGeom>
        </p:spPr>
      </p:pic>
      <p:pic>
        <p:nvPicPr>
          <p:cNvPr id="5" name="Picture 2" descr="http://postfiles4.naver.net/20141108_19/yeji_rang_1415437214499b5AAn_PNG/a.PNG?type=w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2" y="2517676"/>
            <a:ext cx="3321203" cy="3318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postfiles6.naver.net/20141108_53/yeji_rang_1415437216607vY50I_PNG/j.PNG?type=w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1594" y="2619275"/>
            <a:ext cx="3148045" cy="321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4138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디자인 원칙 셋</a:t>
            </a:r>
            <a:r>
              <a:rPr lang="en-US" altLang="ko-KR" smtClean="0"/>
              <a:t>.</a:t>
            </a:r>
            <a:r>
              <a:rPr lang="ko-KR" altLang="en-US" smtClean="0"/>
              <a:t> 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상속보다는 구성을 활용한다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두 클래스를 위와 같은 형식으로 멤버 변수로 두어 이용하는것을 구성이라고 합니다</a:t>
            </a:r>
            <a:r>
              <a:rPr lang="en-US" altLang="ko-KR" smtClean="0"/>
              <a:t>. </a:t>
            </a:r>
          </a:p>
          <a:p>
            <a:pPr marL="0" indent="0">
              <a:buNone/>
            </a:pPr>
            <a:r>
              <a:rPr lang="en-US" altLang="ko-KR" smtClean="0"/>
              <a:t>=&gt; </a:t>
            </a:r>
            <a:r>
              <a:rPr lang="ko-KR" altLang="en-US" smtClean="0"/>
              <a:t>구성을 이용하여 시스템을 만들면 </a:t>
            </a:r>
            <a:r>
              <a:rPr lang="ko-KR" altLang="en-US" smtClean="0">
                <a:solidFill>
                  <a:srgbClr val="FF0000"/>
                </a:solidFill>
              </a:rPr>
              <a:t>유연성을 크게 향상 </a:t>
            </a:r>
            <a:r>
              <a:rPr lang="ko-KR" altLang="en-US" smtClean="0"/>
              <a:t>시킬수 있습니다</a:t>
            </a:r>
            <a:r>
              <a:rPr lang="en-US" altLang="ko-KR" smtClean="0"/>
              <a:t>. </a:t>
            </a:r>
            <a:r>
              <a:rPr lang="ko-KR" altLang="en-US" smtClean="0"/>
              <a:t>단순히 </a:t>
            </a:r>
            <a:r>
              <a:rPr lang="ko-KR" altLang="en-US" smtClean="0">
                <a:solidFill>
                  <a:srgbClr val="FF0000"/>
                </a:solidFill>
              </a:rPr>
              <a:t>알고리즘 군을 별도의 클래스 집합으로 캡슐화</a:t>
            </a:r>
            <a:r>
              <a:rPr lang="ko-KR" altLang="en-US" smtClean="0"/>
              <a:t>할 수 있도록 만들어 주는 것 뿐 아니라</a:t>
            </a:r>
            <a:r>
              <a:rPr lang="en-US" altLang="ko-KR" smtClean="0"/>
              <a:t>, </a:t>
            </a:r>
            <a:r>
              <a:rPr lang="ko-KR" altLang="en-US" smtClean="0"/>
              <a:t>구성요소로 사용하는 객체에서 올바른 행동 인터페이스를 구현하기만 하면 </a:t>
            </a:r>
            <a:r>
              <a:rPr lang="ko-KR" altLang="en-US" smtClean="0">
                <a:solidFill>
                  <a:srgbClr val="FF0000"/>
                </a:solidFill>
              </a:rPr>
              <a:t>실행시에 행동을 바꿀수 있게 해줍니다</a:t>
            </a:r>
            <a:r>
              <a:rPr lang="en-US" altLang="ko-KR" smtClean="0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2084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mtClean="0"/>
              <a:t>Setter</a:t>
            </a:r>
            <a:r>
              <a:rPr lang="ko-KR" altLang="en-US" smtClean="0"/>
              <a:t>를 활용하여 </a:t>
            </a:r>
            <a:r>
              <a:rPr lang="ko-KR" altLang="en-US">
                <a:solidFill>
                  <a:srgbClr val="FF0000"/>
                </a:solidFill>
              </a:rPr>
              <a:t>실행시에 행동을 </a:t>
            </a:r>
            <a:r>
              <a:rPr lang="ko-KR" altLang="en-US" smtClean="0">
                <a:solidFill>
                  <a:srgbClr val="FF0000"/>
                </a:solidFill>
              </a:rPr>
              <a:t>바꾸기</a:t>
            </a:r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7102" y="2556020"/>
            <a:ext cx="3663662" cy="315205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4908" y="2556019"/>
            <a:ext cx="5571690" cy="3152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468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객체지향 기초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추상화</a:t>
            </a:r>
            <a:endParaRPr lang="en-US" altLang="ko-KR" smtClean="0"/>
          </a:p>
          <a:p>
            <a:r>
              <a:rPr lang="ko-KR" altLang="en-US" smtClean="0"/>
              <a:t>캡슐화</a:t>
            </a:r>
            <a:endParaRPr lang="en-US" altLang="ko-KR" smtClean="0"/>
          </a:p>
          <a:p>
            <a:r>
              <a:rPr lang="ko-KR" altLang="en-US" smtClean="0"/>
              <a:t>다형성</a:t>
            </a:r>
            <a:endParaRPr lang="en-US" altLang="ko-KR" smtClean="0"/>
          </a:p>
          <a:p>
            <a:r>
              <a:rPr lang="ko-KR" altLang="en-US" smtClean="0"/>
              <a:t>상속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17282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객체지향 원칙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바뀌는 부분은 캡슐화한다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상속보다는 구성을 활용한다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구현이 아닌 인터페이스에 맞춰서 프로그래밍한다</a:t>
            </a:r>
            <a:r>
              <a:rPr lang="en-US" altLang="ko-KR" smtClean="0"/>
              <a:t>.</a:t>
            </a: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32405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적용 사례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3600"/>
              <a:t>가장 좋은 예는 </a:t>
            </a:r>
            <a:r>
              <a:rPr lang="ko-KR" altLang="en-US" sz="3600">
                <a:solidFill>
                  <a:srgbClr val="FF0000"/>
                </a:solidFill>
              </a:rPr>
              <a:t>정렬</a:t>
            </a:r>
            <a:r>
              <a:rPr lang="ko-KR" altLang="en-US" sz="3600"/>
              <a:t>이다</a:t>
            </a:r>
            <a:r>
              <a:rPr lang="en-US" altLang="ko-KR" sz="3600"/>
              <a:t>. </a:t>
            </a:r>
            <a:r>
              <a:rPr lang="ko-KR" altLang="en-US" sz="3600"/>
              <a:t>정렬이 필요하기는 한데 퀵소스</a:t>
            </a:r>
            <a:r>
              <a:rPr lang="en-US" altLang="ko-KR" sz="3600"/>
              <a:t>, </a:t>
            </a:r>
            <a:r>
              <a:rPr lang="ko-KR" altLang="en-US" sz="3600"/>
              <a:t>머지소트</a:t>
            </a:r>
            <a:r>
              <a:rPr lang="en-US" altLang="ko-KR" sz="3600"/>
              <a:t>, </a:t>
            </a:r>
            <a:r>
              <a:rPr lang="ko-KR" altLang="en-US" sz="3600"/>
              <a:t>쉘소트를 선택적으로 사용하고 싶은 경우 이 패턴을 사용할 수 있다</a:t>
            </a:r>
            <a:r>
              <a:rPr lang="ko-KR" altLang="en-US" sz="3600"/>
              <a:t/>
            </a:r>
            <a:br>
              <a:rPr lang="ko-KR" altLang="en-US" sz="3600"/>
            </a:br>
            <a:r>
              <a:rPr lang="ko-KR" altLang="en-US" sz="3600"/>
              <a:t/>
            </a:r>
            <a:br>
              <a:rPr lang="ko-KR" altLang="en-US" sz="3600"/>
            </a:br>
            <a:endParaRPr lang="ko-KR" altLang="en-US" sz="3600"/>
          </a:p>
        </p:txBody>
      </p:sp>
    </p:spTree>
    <p:extLst>
      <p:ext uri="{BB962C8B-B14F-4D97-AF65-F5344CB8AC3E}">
        <p14:creationId xmlns:p14="http://schemas.microsoft.com/office/powerpoint/2010/main" val="4145534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복습</a:t>
            </a:r>
            <a:endParaRPr lang="ko-KR" altLang="en-US"/>
          </a:p>
        </p:txBody>
      </p:sp>
      <p:pic>
        <p:nvPicPr>
          <p:cNvPr id="4" name="Picture 2" descr="http://www.nextree.co.kr/content/images/2016/09/--6-----------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1769" y="2474336"/>
            <a:ext cx="9589411" cy="3552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893126" y="3713018"/>
            <a:ext cx="33389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>
                <a:solidFill>
                  <a:srgbClr val="FF0000"/>
                </a:solidFill>
              </a:rPr>
              <a:t>어떤 </a:t>
            </a:r>
            <a:r>
              <a:rPr lang="ko-KR" altLang="en-US" sz="1200">
                <a:solidFill>
                  <a:srgbClr val="FF0000"/>
                </a:solidFill>
              </a:rPr>
              <a:t>클래스가 다른 클래스를 참조하는 것</a:t>
            </a:r>
            <a:endParaRPr lang="ko-KR" altLang="en-US" sz="1200"/>
          </a:p>
        </p:txBody>
      </p:sp>
      <p:sp>
        <p:nvSpPr>
          <p:cNvPr id="6" name="TextBox 5"/>
          <p:cNvSpPr txBox="1"/>
          <p:nvPr/>
        </p:nvSpPr>
        <p:spPr>
          <a:xfrm>
            <a:off x="4405746" y="2955178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>
                <a:solidFill>
                  <a:srgbClr val="FF0000"/>
                </a:solidFill>
              </a:rPr>
              <a:t>상속관계</a:t>
            </a:r>
            <a:endParaRPr lang="ko-KR" altLang="en-US" sz="120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43856" y="3334098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>
                <a:solidFill>
                  <a:srgbClr val="FF0000"/>
                </a:solidFill>
              </a:rPr>
              <a:t>구현관계</a:t>
            </a:r>
            <a:endParaRPr lang="ko-KR" altLang="en-US" sz="120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43856" y="4055360"/>
            <a:ext cx="23903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solidFill>
                  <a:srgbClr val="FF0000"/>
                </a:solidFill>
                <a:latin typeface="+mj-ea"/>
              </a:rPr>
              <a:t>다른 객체의 참조를 가지는 필드</a:t>
            </a:r>
            <a:endParaRPr lang="ko-KR" altLang="en-US" sz="120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162489" y="5601663"/>
            <a:ext cx="8386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solidFill>
                  <a:srgbClr val="FF0000"/>
                </a:solidFill>
              </a:rPr>
              <a:t>강한 집합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153888" y="4951700"/>
            <a:ext cx="17588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>
                <a:solidFill>
                  <a:srgbClr val="FF0000"/>
                </a:solidFill>
              </a:rPr>
              <a:t>Association</a:t>
            </a:r>
            <a:r>
              <a:rPr lang="ko-KR" altLang="en-US" sz="1200" smtClean="0">
                <a:solidFill>
                  <a:srgbClr val="FF0000"/>
                </a:solidFill>
              </a:rPr>
              <a:t>과 동일</a:t>
            </a:r>
            <a:r>
              <a:rPr lang="en-US" altLang="ko-KR" sz="1200" smtClean="0">
                <a:solidFill>
                  <a:srgbClr val="FF0000"/>
                </a:solidFill>
              </a:rPr>
              <a:t>. </a:t>
            </a:r>
            <a:r>
              <a:rPr lang="ko-KR" altLang="en-US" sz="1200" smtClean="0">
                <a:solidFill>
                  <a:srgbClr val="FF0000"/>
                </a:solidFill>
              </a:rPr>
              <a:t>안씀</a:t>
            </a:r>
            <a:endParaRPr lang="ko-KR" altLang="en-US" sz="120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553997" y="4454373"/>
            <a:ext cx="11464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>
                <a:solidFill>
                  <a:srgbClr val="FF0000"/>
                </a:solidFill>
              </a:rPr>
              <a:t>명확하게 표시</a:t>
            </a:r>
            <a:endParaRPr lang="ko-KR" altLang="en-US" sz="12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4086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기본 클래스 다이어그램</a:t>
            </a:r>
            <a:endParaRPr lang="ko-KR" altLang="en-US"/>
          </a:p>
        </p:txBody>
      </p:sp>
      <p:pic>
        <p:nvPicPr>
          <p:cNvPr id="1026" name="Picture 2" descr="전략 패턴에 대한 이미지 검색결과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2" y="2639292"/>
            <a:ext cx="9601196" cy="3345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7735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smtClean="0"/>
              <a:t>Advantage(</a:t>
            </a:r>
            <a:r>
              <a:rPr lang="ko-KR" altLang="en-US" b="1" smtClean="0"/>
              <a:t>장점</a:t>
            </a:r>
            <a:r>
              <a:rPr lang="en-US" altLang="ko-KR" b="1" smtClean="0"/>
              <a:t>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- </a:t>
            </a:r>
            <a:r>
              <a:rPr lang="ko-KR" altLang="en-US">
                <a:solidFill>
                  <a:srgbClr val="FF0000"/>
                </a:solidFill>
              </a:rPr>
              <a:t>코드중복</a:t>
            </a:r>
            <a:r>
              <a:rPr lang="ko-KR" altLang="en-US"/>
              <a:t>을 줄일 수 있다</a:t>
            </a:r>
            <a:r>
              <a:rPr lang="en-US" altLang="ko-KR"/>
              <a:t>.</a:t>
            </a:r>
            <a:endParaRPr lang="ko-KR" altLang="en-US"/>
          </a:p>
          <a:p>
            <a:r>
              <a:rPr lang="en-US" altLang="ko-KR"/>
              <a:t>- </a:t>
            </a:r>
            <a:r>
              <a:rPr lang="ko-KR" altLang="en-US">
                <a:solidFill>
                  <a:srgbClr val="FF0000"/>
                </a:solidFill>
              </a:rPr>
              <a:t>실행 시 </a:t>
            </a:r>
            <a:r>
              <a:rPr lang="ko-KR" altLang="en-US"/>
              <a:t>행동을 바꿀 수 있다</a:t>
            </a:r>
            <a:r>
              <a:rPr lang="en-US" altLang="ko-KR"/>
              <a:t>.</a:t>
            </a:r>
            <a:endParaRPr lang="ko-KR" altLang="en-US"/>
          </a:p>
          <a:p>
            <a:r>
              <a:rPr lang="en-US" altLang="ko-KR"/>
              <a:t>- </a:t>
            </a:r>
            <a:r>
              <a:rPr lang="ko-KR" altLang="en-US"/>
              <a:t>신규 알고리즘 추가가 용이하다</a:t>
            </a:r>
            <a:r>
              <a:rPr lang="en-US" altLang="ko-KR"/>
              <a:t>.(</a:t>
            </a:r>
            <a:r>
              <a:rPr lang="ko-KR" altLang="en-US">
                <a:solidFill>
                  <a:srgbClr val="FF0000"/>
                </a:solidFill>
              </a:rPr>
              <a:t>확장성</a:t>
            </a:r>
            <a:r>
              <a:rPr lang="en-US" altLang="ko-KR"/>
              <a:t>)</a:t>
            </a:r>
            <a:endParaRPr lang="ko-KR" altLang="en-US"/>
          </a:p>
          <a:p>
            <a:r>
              <a:rPr lang="en-US" altLang="ko-KR"/>
              <a:t>- </a:t>
            </a:r>
            <a:r>
              <a:rPr lang="ko-KR" altLang="en-US">
                <a:solidFill>
                  <a:srgbClr val="FF0000"/>
                </a:solidFill>
              </a:rPr>
              <a:t>클라이언트와 독립적</a:t>
            </a:r>
            <a:r>
              <a:rPr lang="ko-KR" altLang="en-US"/>
              <a:t>이기 때문에 알고리즘 변경에 용이하다</a:t>
            </a:r>
            <a:r>
              <a:rPr lang="en-US" altLang="ko-KR" smtClean="0"/>
              <a:t>.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0708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2400" smtClean="0"/>
              <a:t>예제 </a:t>
            </a:r>
            <a:r>
              <a:rPr lang="en-US" altLang="ko-KR" sz="2400" smtClean="0"/>
              <a:t>1</a:t>
            </a:r>
            <a:br>
              <a:rPr lang="en-US" altLang="ko-KR" sz="2400" smtClean="0"/>
            </a:br>
            <a:r>
              <a:rPr lang="ko-KR" altLang="en-US" sz="2400" smtClean="0"/>
              <a:t>새로운 오리</a:t>
            </a:r>
            <a:r>
              <a:rPr lang="en-US" altLang="ko-KR" sz="2400" smtClean="0"/>
              <a:t>(Rubber Duck)</a:t>
            </a:r>
            <a:r>
              <a:rPr lang="ko-KR" altLang="en-US" sz="2400" smtClean="0"/>
              <a:t>를 추가하시오</a:t>
            </a:r>
            <a:r>
              <a:rPr lang="en-US" altLang="ko-KR" sz="2400" smtClean="0"/>
              <a:t>.</a:t>
            </a:r>
            <a:br>
              <a:rPr lang="en-US" altLang="ko-KR" sz="2400" smtClean="0"/>
            </a:br>
            <a:r>
              <a:rPr lang="ko-KR" altLang="en-US" sz="2400" smtClean="0"/>
              <a:t>단</a:t>
            </a:r>
            <a:r>
              <a:rPr lang="en-US" altLang="ko-KR" sz="2400" smtClean="0"/>
              <a:t>, </a:t>
            </a:r>
            <a:r>
              <a:rPr lang="en-US" altLang="ko-KR" sz="2400"/>
              <a:t>Rubber </a:t>
            </a:r>
            <a:r>
              <a:rPr lang="en-US" altLang="ko-KR" sz="2400" smtClean="0"/>
              <a:t>Duck</a:t>
            </a:r>
            <a:r>
              <a:rPr lang="ko-KR" altLang="en-US" sz="2400" smtClean="0"/>
              <a:t>은 날지 못한다</a:t>
            </a:r>
            <a:r>
              <a:rPr lang="en-US" altLang="ko-KR" sz="2400" smtClean="0"/>
              <a:t>.</a:t>
            </a:r>
            <a:endParaRPr lang="ko-KR" altLang="en-US" sz="240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599" y="2556932"/>
            <a:ext cx="9524998" cy="3318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240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mtClean="0"/>
              <a:t>Rubber Duck </a:t>
            </a:r>
            <a:r>
              <a:rPr lang="ko-KR" altLang="en-US" smtClean="0"/>
              <a:t>클래스 생성시 </a:t>
            </a:r>
            <a:r>
              <a:rPr lang="en-US" altLang="ko-KR" smtClean="0"/>
              <a:t>Duck</a:t>
            </a:r>
            <a:r>
              <a:rPr lang="ko-KR" altLang="en-US" smtClean="0"/>
              <a:t> 상속을 통해</a:t>
            </a:r>
            <a:r>
              <a:rPr lang="en-US" altLang="ko-KR" smtClean="0"/>
              <a:t>Override </a:t>
            </a:r>
            <a:r>
              <a:rPr lang="ko-KR" altLang="en-US" smtClean="0"/>
              <a:t>할 경우</a:t>
            </a:r>
            <a:r>
              <a:rPr lang="en-US" altLang="ko-KR" smtClean="0"/>
              <a:t> 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코드중복</a:t>
            </a:r>
            <a:endParaRPr lang="en-US" altLang="ko-KR" smtClean="0"/>
          </a:p>
          <a:p>
            <a:r>
              <a:rPr lang="ko-KR" altLang="en-US" smtClean="0"/>
              <a:t>여기서 새로운 오리</a:t>
            </a:r>
            <a:r>
              <a:rPr lang="en-US" altLang="ko-KR" smtClean="0"/>
              <a:t>(Decoy Duck)</a:t>
            </a:r>
          </a:p>
          <a:p>
            <a:r>
              <a:rPr lang="ko-KR" altLang="en-US" smtClean="0"/>
              <a:t>을 추가할 경우</a:t>
            </a:r>
            <a:endParaRPr lang="en-US" altLang="ko-KR" smtClean="0"/>
          </a:p>
          <a:p>
            <a:r>
              <a:rPr lang="ko-KR" altLang="en-US" smtClean="0"/>
              <a:t>단</a:t>
            </a:r>
            <a:r>
              <a:rPr lang="en-US" altLang="ko-KR" smtClean="0"/>
              <a:t>, </a:t>
            </a:r>
            <a:r>
              <a:rPr lang="ko-KR" altLang="en-US" smtClean="0"/>
              <a:t>새로운 오리는 날지도</a:t>
            </a:r>
            <a:endParaRPr lang="en-US" altLang="ko-KR" smtClean="0"/>
          </a:p>
          <a:p>
            <a:pPr marL="0" indent="0">
              <a:buNone/>
            </a:pPr>
            <a:r>
              <a:rPr lang="ko-KR" altLang="en-US" smtClean="0"/>
              <a:t>울지도 못한다</a:t>
            </a:r>
            <a:r>
              <a:rPr lang="en-US" altLang="ko-KR" smtClean="0"/>
              <a:t>.</a:t>
            </a:r>
          </a:p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1697" y="2556932"/>
            <a:ext cx="4914900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8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디자인 원칙</a:t>
            </a:r>
            <a:r>
              <a:rPr lang="en-US" altLang="ko-KR"/>
              <a:t> </a:t>
            </a:r>
            <a:r>
              <a:rPr lang="ko-KR" altLang="en-US"/>
              <a:t>하나</a:t>
            </a:r>
            <a:r>
              <a:rPr lang="en-US" altLang="ko-KR" smtClean="0"/>
              <a:t>.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smtClean="0"/>
              <a:t>애플리케이션에서 달라지는 부분을 찾아내고 달라지지 않는 부분으로 부터 분리시킨다</a:t>
            </a:r>
            <a:r>
              <a:rPr lang="en-US" altLang="ko-KR" smtClean="0"/>
              <a:t>.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ko-KR" altLang="en-US" smtClean="0">
                <a:solidFill>
                  <a:srgbClr val="FF0000"/>
                </a:solidFill>
              </a:rPr>
              <a:t>바뀌는 부분만</a:t>
            </a:r>
            <a:r>
              <a:rPr lang="ko-KR" altLang="en-US" smtClean="0"/>
              <a:t> 따로 뽑아 </a:t>
            </a:r>
            <a:r>
              <a:rPr lang="ko-KR" altLang="en-US" smtClean="0">
                <a:solidFill>
                  <a:srgbClr val="FF0000"/>
                </a:solidFill>
              </a:rPr>
              <a:t>캡슐화</a:t>
            </a:r>
            <a:r>
              <a:rPr lang="ko-KR" altLang="en-US" smtClean="0"/>
              <a:t> 시킨다</a:t>
            </a:r>
            <a:r>
              <a:rPr lang="en-US" altLang="ko-KR" smtClean="0"/>
              <a:t>. </a:t>
            </a:r>
            <a:r>
              <a:rPr lang="ko-KR" altLang="en-US" smtClean="0"/>
              <a:t>그렇게 함으로써 바뀌지 않는 부분에는 영향을 미치지 않은 채로 수정</a:t>
            </a:r>
            <a:r>
              <a:rPr lang="en-US" altLang="ko-KR" smtClean="0"/>
              <a:t>,</a:t>
            </a:r>
            <a:r>
              <a:rPr lang="ko-KR" altLang="en-US" smtClean="0"/>
              <a:t>확장이 용이 하다</a:t>
            </a:r>
            <a:r>
              <a:rPr lang="en-US" altLang="ko-KR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32880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smtClean="0"/>
              <a:t>클래스의 변하는 부분과 그렇지 않은 부분 분리하기</a:t>
            </a:r>
            <a:r>
              <a:rPr lang="en-US" altLang="ko-KR" smtClean="0"/>
              <a:t>.</a:t>
            </a:r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2" y="2603211"/>
            <a:ext cx="5022271" cy="325726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8455" y="2603211"/>
            <a:ext cx="4650538" cy="3257262"/>
          </a:xfrm>
          <a:prstGeom prst="rect">
            <a:avLst/>
          </a:prstGeom>
        </p:spPr>
      </p:pic>
      <p:sp>
        <p:nvSpPr>
          <p:cNvPr id="6" name="오른쪽 화살표 5"/>
          <p:cNvSpPr/>
          <p:nvPr/>
        </p:nvSpPr>
        <p:spPr>
          <a:xfrm>
            <a:off x="3532910" y="3283527"/>
            <a:ext cx="3138054" cy="914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7110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디자인 원칙 둘</a:t>
            </a:r>
            <a:r>
              <a:rPr lang="en-US" altLang="ko-KR" smtClean="0"/>
              <a:t>.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구현이 아닌 인터페이스에 맞춰서 프로그래밍한다</a:t>
            </a:r>
            <a:r>
              <a:rPr lang="en-US" altLang="ko-KR" smtClean="0"/>
              <a:t>.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ko-KR" altLang="en-US" smtClean="0"/>
              <a:t>상위 형식에 맞춰서 프로그래밍 한다</a:t>
            </a:r>
            <a:r>
              <a:rPr lang="en-US" altLang="ko-KR" smtClean="0"/>
              <a:t>.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ko-KR" altLang="en-US" smtClean="0"/>
              <a:t>실제 실행시에 쓰이는 객체가 코드에 의해서 고정되지 않도록</a:t>
            </a:r>
            <a:r>
              <a:rPr lang="en-US" altLang="ko-KR" smtClean="0"/>
              <a:t>, </a:t>
            </a:r>
            <a:r>
              <a:rPr lang="ko-KR" altLang="en-US" smtClean="0"/>
              <a:t>어떤 상위 형식에 맞춰서 프로그래밍 함으로써 다형성을 활용</a:t>
            </a:r>
            <a:r>
              <a:rPr lang="en-US" altLang="ko-KR" smtClean="0"/>
              <a:t>.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7645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자연주의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172</TotalTime>
  <Words>371</Words>
  <Application>Microsoft Office PowerPoint</Application>
  <PresentationFormat>와이드스크린</PresentationFormat>
  <Paragraphs>58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3" baseType="lpstr">
      <vt:lpstr>돋움</vt:lpstr>
      <vt:lpstr>바탕</vt:lpstr>
      <vt:lpstr>Arial</vt:lpstr>
      <vt:lpstr>Garamond</vt:lpstr>
      <vt:lpstr>Symbol</vt:lpstr>
      <vt:lpstr>자연주의</vt:lpstr>
      <vt:lpstr>디자인 패턴 1.전략 패턴</vt:lpstr>
      <vt:lpstr>복습</vt:lpstr>
      <vt:lpstr>기본 클래스 다이어그램</vt:lpstr>
      <vt:lpstr>Advantage(장점)</vt:lpstr>
      <vt:lpstr>예제 1 새로운 오리(Rubber Duck)를 추가하시오. 단, Rubber Duck은 날지 못한다.</vt:lpstr>
      <vt:lpstr>Rubber Duck 클래스 생성시 Duck 상속을 통해Override 할 경우 </vt:lpstr>
      <vt:lpstr>디자인 원칙 하나.</vt:lpstr>
      <vt:lpstr>클래스의 변하는 부분과 그렇지 않은 부분 분리하기.</vt:lpstr>
      <vt:lpstr>디자인 원칙 둘.</vt:lpstr>
      <vt:lpstr>이미 알고있지만 이해 돕기</vt:lpstr>
      <vt:lpstr>인터페이스를 구현한 클래스 정의</vt:lpstr>
      <vt:lpstr>Composition(구성)과 위임</vt:lpstr>
      <vt:lpstr>디자인 원칙 셋. </vt:lpstr>
      <vt:lpstr>Setter를 활용하여 실행시에 행동을 바꾸기</vt:lpstr>
      <vt:lpstr>객체지향 기초</vt:lpstr>
      <vt:lpstr>객체지향 원칙</vt:lpstr>
      <vt:lpstr>적용 사례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디자인 패턴 1.전략 패턴</dc:title>
  <dc:creator>kyoungwook no</dc:creator>
  <cp:lastModifiedBy>kyoungwook no</cp:lastModifiedBy>
  <cp:revision>15</cp:revision>
  <dcterms:created xsi:type="dcterms:W3CDTF">2017-05-15T10:22:07Z</dcterms:created>
  <dcterms:modified xsi:type="dcterms:W3CDTF">2017-05-16T11:22:12Z</dcterms:modified>
</cp:coreProperties>
</file>