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4" r:id="rId7"/>
    <p:sldId id="260" r:id="rId8"/>
    <p:sldId id="261" r:id="rId9"/>
    <p:sldId id="262" r:id="rId10"/>
    <p:sldId id="266" r:id="rId11"/>
    <p:sldId id="268" r:id="rId12"/>
    <p:sldId id="270" r:id="rId13"/>
    <p:sldId id="269" r:id="rId14"/>
    <p:sldId id="265" r:id="rId15"/>
    <p:sldId id="263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872069"/>
          </a:xfrm>
        </p:spPr>
        <p:txBody>
          <a:bodyPr/>
          <a:lstStyle/>
          <a:p>
            <a:r>
              <a:rPr lang="ko-KR" altLang="en-US" sz="4400" smtClean="0"/>
              <a:t>디자인 패턴 </a:t>
            </a:r>
            <a:r>
              <a:rPr lang="en-US" altLang="ko-KR" sz="4400" smtClean="0"/>
              <a:t>2. </a:t>
            </a:r>
            <a:r>
              <a:rPr lang="ko-KR" altLang="en-US" sz="4400" smtClean="0"/>
              <a:t>옵저버 패턴</a:t>
            </a:r>
            <a:endParaRPr lang="ko-KR" altLang="en-US" sz="4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옵저버 패턴</a:t>
            </a:r>
            <a:r>
              <a:rPr lang="en-US" altLang="ko-KR"/>
              <a:t>(Observer Pattern)</a:t>
            </a:r>
            <a:r>
              <a:rPr lang="ko-KR" altLang="en-US"/>
              <a:t>에서는 한 객체의 상태가 바뀌면 그 객체에 의존하는 다른 객체들한테 연락이 가고 자동으로 내용이 갱신되는 방식으로 </a:t>
            </a:r>
            <a:r>
              <a:rPr lang="ko-KR" altLang="en-US">
                <a:solidFill>
                  <a:srgbClr val="FF0000"/>
                </a:solidFill>
              </a:rPr>
              <a:t>일대다</a:t>
            </a:r>
            <a:r>
              <a:rPr lang="en-US" altLang="ko-KR">
                <a:solidFill>
                  <a:srgbClr val="FF0000"/>
                </a:solidFill>
              </a:rPr>
              <a:t>(one-to-many) </a:t>
            </a:r>
            <a:r>
              <a:rPr lang="ko-KR" altLang="en-US">
                <a:solidFill>
                  <a:srgbClr val="FF0000"/>
                </a:solidFill>
              </a:rPr>
              <a:t>의존성</a:t>
            </a:r>
            <a:r>
              <a:rPr lang="ko-KR" altLang="en-US"/>
              <a:t>을 정의합니다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4293"/>
          </a:xfrm>
        </p:spPr>
        <p:txBody>
          <a:bodyPr/>
          <a:lstStyle/>
          <a:p>
            <a:r>
              <a:rPr lang="ko-KR" altLang="en-US" smtClean="0"/>
              <a:t>예제</a:t>
            </a:r>
            <a:r>
              <a:rPr lang="en-US" altLang="ko-KR" smtClean="0"/>
              <a:t>1 </a:t>
            </a:r>
            <a:r>
              <a:rPr lang="ko-KR" altLang="en-US" smtClean="0"/>
              <a:t>클래스 다이어그램</a:t>
            </a:r>
            <a:endParaRPr lang="ko-KR" altLang="en-US"/>
          </a:p>
        </p:txBody>
      </p:sp>
      <p:cxnSp>
        <p:nvCxnSpPr>
          <p:cNvPr id="15" name="꺾인 연결선 14"/>
          <p:cNvCxnSpPr/>
          <p:nvPr/>
        </p:nvCxnSpPr>
        <p:spPr>
          <a:xfrm rot="10800000" flipV="1">
            <a:off x="3362325" y="4810123"/>
            <a:ext cx="4648202" cy="26670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49" y="1733550"/>
            <a:ext cx="10563225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88231"/>
          </a:xfrm>
        </p:spPr>
        <p:txBody>
          <a:bodyPr/>
          <a:lstStyle/>
          <a:p>
            <a:r>
              <a:rPr lang="en-US" altLang="ko-KR" smtClean="0"/>
              <a:t>Main </a:t>
            </a:r>
            <a:r>
              <a:rPr lang="ko-KR" altLang="en-US" smtClean="0"/>
              <a:t>코드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119746"/>
            <a:ext cx="9601196" cy="400550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1"/>
              <a:t>package bookofobserverpattern</a:t>
            </a:r>
            <a:r>
              <a:rPr lang="en-US" altLang="ko-KR" b="1" smtClean="0"/>
              <a:t>;</a:t>
            </a:r>
            <a:endParaRPr lang="ko-KR" altLang="en-US"/>
          </a:p>
          <a:p>
            <a:r>
              <a:rPr lang="en-US" altLang="ko-KR" b="1"/>
              <a:t>public class WeatherStation </a:t>
            </a:r>
            <a:r>
              <a:rPr lang="en-US" altLang="ko-KR" b="1" smtClean="0"/>
              <a:t>{</a:t>
            </a:r>
          </a:p>
          <a:p>
            <a:r>
              <a:rPr lang="en-US" altLang="ko-KR" b="1" smtClean="0"/>
              <a:t>public </a:t>
            </a:r>
            <a:r>
              <a:rPr lang="en-US" altLang="ko-KR" b="1"/>
              <a:t>static void main(String[] args) {</a:t>
            </a:r>
          </a:p>
          <a:p>
            <a:r>
              <a:rPr lang="en-US" altLang="ko-KR"/>
              <a:t>WeatherData weatherData = </a:t>
            </a:r>
            <a:r>
              <a:rPr lang="en-US" altLang="ko-KR" b="1"/>
              <a:t>new WeatherData</a:t>
            </a:r>
            <a:r>
              <a:rPr lang="en-US" altLang="ko-KR" b="1" smtClean="0"/>
              <a:t>();  //</a:t>
            </a:r>
            <a:r>
              <a:rPr lang="ko-KR" altLang="en-US" b="1" smtClean="0"/>
              <a:t>주제 객체 생성</a:t>
            </a:r>
            <a:endParaRPr lang="ko-KR" altLang="en-US"/>
          </a:p>
          <a:p>
            <a:r>
              <a:rPr lang="en-US" altLang="ko-KR"/>
              <a:t>CurrentConditionDisplay </a:t>
            </a:r>
            <a:r>
              <a:rPr lang="en-US" altLang="ko-KR" u="sng"/>
              <a:t>conditionDisplay = </a:t>
            </a:r>
            <a:r>
              <a:rPr lang="en-US" altLang="ko-KR" b="1" u="sng"/>
              <a:t>new CurrentConditionDisplay(weatherData);</a:t>
            </a:r>
          </a:p>
          <a:p>
            <a:r>
              <a:rPr lang="en-US" altLang="ko-KR"/>
              <a:t>StatisticsDisplay </a:t>
            </a:r>
            <a:r>
              <a:rPr lang="en-US" altLang="ko-KR" u="sng"/>
              <a:t>staticsDisplay = </a:t>
            </a:r>
            <a:r>
              <a:rPr lang="en-US" altLang="ko-KR" b="1" u="sng"/>
              <a:t>new StatisticsDisplay(weatherData);</a:t>
            </a:r>
          </a:p>
          <a:p>
            <a:r>
              <a:rPr lang="en-US" altLang="ko-KR"/>
              <a:t>ForecastDisplay </a:t>
            </a:r>
            <a:r>
              <a:rPr lang="en-US" altLang="ko-KR" u="sng"/>
              <a:t>forecastDisplay = </a:t>
            </a:r>
            <a:r>
              <a:rPr lang="en-US" altLang="ko-KR" b="1" u="sng"/>
              <a:t>new ForecastDisplay(weatherData);</a:t>
            </a:r>
          </a:p>
          <a:p>
            <a:endParaRPr lang="ko-KR" altLang="en-US"/>
          </a:p>
          <a:p>
            <a:r>
              <a:rPr lang="en-US" altLang="ko-KR"/>
              <a:t>weatherData.setMeasurementsChanged(80, 65, 30.4f);</a:t>
            </a:r>
          </a:p>
          <a:p>
            <a:r>
              <a:rPr lang="en-US" altLang="ko-KR"/>
              <a:t>//weatherData.setMeasurementsChanged(42, 53, 13.45f);</a:t>
            </a:r>
          </a:p>
          <a:p>
            <a:r>
              <a:rPr lang="en-US" altLang="ko-KR"/>
              <a:t>//weatherData.setMeasurementsChanged(51, 33, 56.2f</a:t>
            </a:r>
            <a:r>
              <a:rPr lang="en-US" altLang="ko-KR" smtClean="0"/>
              <a:t>);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00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CurrentConditionDisplay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r>
              <a:rPr lang="en-US" altLang="ko-KR" b="1"/>
              <a:t>public class CurrentConditionDisplay implements </a:t>
            </a:r>
            <a:r>
              <a:rPr lang="en-US" altLang="ko-KR" b="1">
                <a:solidFill>
                  <a:srgbClr val="FF0000"/>
                </a:solidFill>
              </a:rPr>
              <a:t>Observer</a:t>
            </a:r>
            <a:r>
              <a:rPr lang="en-US" altLang="ko-KR" b="1"/>
              <a:t>, DisplayElement {</a:t>
            </a:r>
          </a:p>
          <a:p>
            <a:r>
              <a:rPr lang="en-US" altLang="ko-KR" b="1"/>
              <a:t>private float temperature;</a:t>
            </a:r>
          </a:p>
          <a:p>
            <a:r>
              <a:rPr lang="en-US" altLang="ko-KR" b="1"/>
              <a:t>private float humidity;</a:t>
            </a:r>
          </a:p>
          <a:p>
            <a:r>
              <a:rPr lang="en-US" altLang="ko-KR" b="1"/>
              <a:t>private WeatherData </a:t>
            </a:r>
            <a:r>
              <a:rPr lang="en-US" altLang="ko-KR" b="1" u="sng">
                <a:solidFill>
                  <a:srgbClr val="FF0000"/>
                </a:solidFill>
              </a:rPr>
              <a:t>weatherData</a:t>
            </a:r>
            <a:r>
              <a:rPr lang="en-US" altLang="ko-KR" b="1" u="sng"/>
              <a:t>;</a:t>
            </a:r>
          </a:p>
          <a:p>
            <a:endParaRPr lang="ko-KR" altLang="en-US"/>
          </a:p>
          <a:p>
            <a:r>
              <a:rPr lang="en-US" altLang="ko-KR" b="1"/>
              <a:t>public CurrentConditionDisplay(</a:t>
            </a:r>
            <a:r>
              <a:rPr lang="en-US" altLang="ko-KR" b="1">
                <a:solidFill>
                  <a:srgbClr val="FF0000"/>
                </a:solidFill>
              </a:rPr>
              <a:t>WeatherData weatherData</a:t>
            </a:r>
            <a:r>
              <a:rPr lang="en-US" altLang="ko-KR" b="1"/>
              <a:t>){</a:t>
            </a:r>
          </a:p>
          <a:p>
            <a:r>
              <a:rPr lang="en-US" altLang="ko-KR" b="1"/>
              <a:t>this.weatherData = weatherData;</a:t>
            </a:r>
          </a:p>
          <a:p>
            <a:r>
              <a:rPr lang="en-US" altLang="ko-KR">
                <a:solidFill>
                  <a:srgbClr val="FF0000"/>
                </a:solidFill>
              </a:rPr>
              <a:t>weatherData.</a:t>
            </a:r>
            <a:r>
              <a:rPr lang="en-US" altLang="ko-KR" u="sng">
                <a:solidFill>
                  <a:srgbClr val="FF0000"/>
                </a:solidFill>
              </a:rPr>
              <a:t>registerObserver(</a:t>
            </a:r>
            <a:r>
              <a:rPr lang="en-US" altLang="ko-KR" b="1" u="sng">
                <a:solidFill>
                  <a:srgbClr val="FF0000"/>
                </a:solidFill>
              </a:rPr>
              <a:t>this</a:t>
            </a:r>
            <a:r>
              <a:rPr lang="en-US" altLang="ko-KR" b="1" u="sng"/>
              <a:t>);</a:t>
            </a:r>
          </a:p>
          <a:p>
            <a:r>
              <a:rPr lang="en-US" altLang="ko-KR"/>
              <a:t>}</a:t>
            </a:r>
          </a:p>
          <a:p>
            <a:r>
              <a:rPr lang="en-US" altLang="ko-KR" b="1"/>
              <a:t>public void </a:t>
            </a:r>
            <a:r>
              <a:rPr lang="en-US" altLang="ko-KR" b="1">
                <a:solidFill>
                  <a:srgbClr val="FF0000"/>
                </a:solidFill>
              </a:rPr>
              <a:t>update(</a:t>
            </a:r>
            <a:r>
              <a:rPr lang="en-US" altLang="ko-KR" b="1"/>
              <a:t>float temperature, float humidity, float pressure){</a:t>
            </a:r>
          </a:p>
          <a:p>
            <a:r>
              <a:rPr lang="en-US" altLang="ko-KR" b="1"/>
              <a:t>this.temperature = temperature; </a:t>
            </a:r>
          </a:p>
          <a:p>
            <a:r>
              <a:rPr lang="en-US" altLang="ko-KR" b="1"/>
              <a:t>this.humidity = humidity;</a:t>
            </a:r>
          </a:p>
          <a:p>
            <a:r>
              <a:rPr lang="en-US" altLang="ko-KR"/>
              <a:t>display();</a:t>
            </a:r>
          </a:p>
          <a:p>
            <a:r>
              <a:rPr lang="en-US" altLang="ko-KR"/>
              <a:t>}</a:t>
            </a:r>
          </a:p>
          <a:p>
            <a:endParaRPr lang="ko-KR" altLang="en-US"/>
          </a:p>
          <a:p>
            <a:r>
              <a:rPr lang="en-US" altLang="ko-KR" b="1"/>
              <a:t>public void display(){</a:t>
            </a:r>
          </a:p>
          <a:p>
            <a:r>
              <a:rPr lang="en-US" altLang="ko-KR"/>
              <a:t>System.</a:t>
            </a:r>
            <a:r>
              <a:rPr lang="en-US" altLang="ko-KR" b="1" i="1"/>
              <a:t>out.println("Current conditions:" + temperature + "F degree and " + humidity + "% humidity");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5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50279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WeatherData.java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1476103"/>
            <a:ext cx="9601196" cy="4689566"/>
          </a:xfrm>
        </p:spPr>
        <p:txBody>
          <a:bodyPr numCol="2">
            <a:noAutofit/>
          </a:bodyPr>
          <a:lstStyle/>
          <a:p>
            <a:r>
              <a:rPr lang="en-US" altLang="ko-KR" sz="1000" b="1"/>
              <a:t>public class WeatherData implements Subject </a:t>
            </a:r>
            <a:r>
              <a:rPr lang="en-US" altLang="ko-KR" sz="1000" b="1" smtClean="0"/>
              <a:t>{</a:t>
            </a:r>
            <a:endParaRPr lang="ko-KR" altLang="en-US" sz="1000"/>
          </a:p>
          <a:p>
            <a:r>
              <a:rPr lang="en-US" altLang="ko-KR" sz="1000" b="1">
                <a:solidFill>
                  <a:srgbClr val="FF0000"/>
                </a:solidFill>
              </a:rPr>
              <a:t>private </a:t>
            </a:r>
            <a:r>
              <a:rPr lang="en-US" altLang="ko-KR" sz="1000" b="1" u="sng">
                <a:solidFill>
                  <a:srgbClr val="FF0000"/>
                </a:solidFill>
              </a:rPr>
              <a:t>ArrayList observers;</a:t>
            </a:r>
          </a:p>
          <a:p>
            <a:r>
              <a:rPr lang="en-US" altLang="ko-KR" sz="1000" b="1"/>
              <a:t>private float temperature;</a:t>
            </a:r>
          </a:p>
          <a:p>
            <a:r>
              <a:rPr lang="en-US" altLang="ko-KR" sz="1000" b="1"/>
              <a:t>private float humidity;</a:t>
            </a:r>
          </a:p>
          <a:p>
            <a:r>
              <a:rPr lang="en-US" altLang="ko-KR" sz="1000" b="1"/>
              <a:t>private float pressure</a:t>
            </a:r>
            <a:r>
              <a:rPr lang="en-US" altLang="ko-KR" sz="1000" b="1" smtClean="0"/>
              <a:t>;</a:t>
            </a:r>
            <a:endParaRPr lang="ko-KR" altLang="en-US" sz="1000"/>
          </a:p>
          <a:p>
            <a:r>
              <a:rPr lang="en-US" altLang="ko-KR" sz="1000" b="1">
                <a:solidFill>
                  <a:srgbClr val="FF0000"/>
                </a:solidFill>
              </a:rPr>
              <a:t>public WeatherData()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{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observers = </a:t>
            </a:r>
            <a:r>
              <a:rPr lang="en-US" altLang="ko-KR" sz="1000" b="1">
                <a:solidFill>
                  <a:srgbClr val="FF0000"/>
                </a:solidFill>
              </a:rPr>
              <a:t>new </a:t>
            </a:r>
            <a:r>
              <a:rPr lang="en-US" altLang="ko-KR" sz="1000" b="1" u="sng">
                <a:solidFill>
                  <a:srgbClr val="FF0000"/>
                </a:solidFill>
              </a:rPr>
              <a:t>ArrayList();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}</a:t>
            </a:r>
            <a:endParaRPr lang="ko-KR" altLang="en-US" sz="1000">
              <a:solidFill>
                <a:srgbClr val="FF0000"/>
              </a:solidFill>
            </a:endParaRPr>
          </a:p>
          <a:p>
            <a:r>
              <a:rPr lang="en-US" altLang="ko-KR" sz="1000" b="1">
                <a:solidFill>
                  <a:srgbClr val="FF0000"/>
                </a:solidFill>
              </a:rPr>
              <a:t>public void registerObserver(Observer o){</a:t>
            </a:r>
          </a:p>
          <a:p>
            <a:r>
              <a:rPr lang="en-US" altLang="ko-KR" sz="1000" u="sng">
                <a:solidFill>
                  <a:srgbClr val="FF0000"/>
                </a:solidFill>
              </a:rPr>
              <a:t>observers.add(o);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}</a:t>
            </a:r>
            <a:endParaRPr lang="ko-KR" altLang="en-US" sz="1000">
              <a:solidFill>
                <a:srgbClr val="FF0000"/>
              </a:solidFill>
            </a:endParaRPr>
          </a:p>
          <a:p>
            <a:r>
              <a:rPr lang="en-US" altLang="ko-KR" sz="1000" b="1"/>
              <a:t>public void </a:t>
            </a:r>
            <a:r>
              <a:rPr lang="en-US" altLang="ko-KR" sz="1000" b="1">
                <a:solidFill>
                  <a:srgbClr val="FF0000"/>
                </a:solidFill>
              </a:rPr>
              <a:t>removeObserver</a:t>
            </a:r>
            <a:r>
              <a:rPr lang="en-US" altLang="ko-KR" sz="1000" b="1"/>
              <a:t>(Observer o){</a:t>
            </a:r>
          </a:p>
          <a:p>
            <a:r>
              <a:rPr lang="en-US" altLang="ko-KR" sz="1000" b="1"/>
              <a:t>int i = observers.indexOf(o);</a:t>
            </a:r>
          </a:p>
          <a:p>
            <a:r>
              <a:rPr lang="en-US" altLang="ko-KR" sz="1000" b="1"/>
              <a:t>if( i &gt;= 0){</a:t>
            </a:r>
          </a:p>
          <a:p>
            <a:r>
              <a:rPr lang="en-US" altLang="ko-KR" sz="1000"/>
              <a:t>observers.remove(i);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  <a:p>
            <a:r>
              <a:rPr lang="en-US" altLang="ko-KR" sz="1000" b="1">
                <a:solidFill>
                  <a:srgbClr val="FF0000"/>
                </a:solidFill>
              </a:rPr>
              <a:t>public void measurementsChanged(){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notifyObservers();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}</a:t>
            </a:r>
          </a:p>
          <a:p>
            <a:endParaRPr lang="ko-KR" altLang="en-US" sz="1000"/>
          </a:p>
          <a:p>
            <a:r>
              <a:rPr lang="en-US" altLang="ko-KR" sz="1000" b="1"/>
              <a:t>public void setMeasurementsChanged(float temperature, float humidity, float pressure){</a:t>
            </a:r>
          </a:p>
          <a:p>
            <a:r>
              <a:rPr lang="en-US" altLang="ko-KR" sz="1000" b="1"/>
              <a:t>this.temperature = temperature;</a:t>
            </a:r>
          </a:p>
          <a:p>
            <a:r>
              <a:rPr lang="en-US" altLang="ko-KR" sz="1000" b="1"/>
              <a:t>this.humidity = humidity;</a:t>
            </a:r>
          </a:p>
          <a:p>
            <a:r>
              <a:rPr lang="en-US" altLang="ko-KR" sz="1000" b="1"/>
              <a:t>this.pressure = pressure;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measurementsChanged</a:t>
            </a:r>
            <a:r>
              <a:rPr lang="en-US" altLang="ko-KR" sz="1000" smtClean="0">
                <a:solidFill>
                  <a:srgbClr val="FF0000"/>
                </a:solidFill>
              </a:rPr>
              <a:t>();</a:t>
            </a:r>
            <a:endParaRPr lang="ko-KR" altLang="en-US" sz="1000">
              <a:solidFill>
                <a:srgbClr val="FF0000"/>
              </a:solidFill>
            </a:endParaRPr>
          </a:p>
          <a:p>
            <a:r>
              <a:rPr lang="en-US" altLang="ko-KR" sz="1000" smtClean="0"/>
              <a:t>}</a:t>
            </a:r>
            <a:endParaRPr lang="ko-KR" altLang="en-US" sz="1000"/>
          </a:p>
          <a:p>
            <a:r>
              <a:rPr lang="en-US" altLang="ko-KR" sz="1000" b="1"/>
              <a:t>public void </a:t>
            </a:r>
            <a:r>
              <a:rPr lang="en-US" altLang="ko-KR" sz="1000" b="1">
                <a:solidFill>
                  <a:srgbClr val="FF0000"/>
                </a:solidFill>
              </a:rPr>
              <a:t>notifyObservers</a:t>
            </a:r>
            <a:r>
              <a:rPr lang="en-US" altLang="ko-KR" sz="1000" b="1"/>
              <a:t>() {</a:t>
            </a:r>
          </a:p>
          <a:p>
            <a:r>
              <a:rPr lang="nn-NO" altLang="ko-KR" sz="1000" b="1"/>
              <a:t>for(int i = 0 ; i &lt; observers.size(); i++)</a:t>
            </a:r>
          </a:p>
          <a:p>
            <a:r>
              <a:rPr lang="en-US" altLang="ko-KR" sz="1000" smtClean="0"/>
              <a:t>  {</a:t>
            </a:r>
            <a:endParaRPr lang="en-US" altLang="ko-KR" sz="1000"/>
          </a:p>
          <a:p>
            <a:r>
              <a:rPr lang="en-US" altLang="ko-KR" sz="1000" smtClean="0"/>
              <a:t>       Observer </a:t>
            </a:r>
            <a:r>
              <a:rPr lang="en-US" altLang="ko-KR" sz="1000"/>
              <a:t>observer = (Observer)observers.get(i);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    observer.update(temperature</a:t>
            </a:r>
            <a:r>
              <a:rPr lang="en-US" altLang="ko-KR" sz="1000">
                <a:solidFill>
                  <a:srgbClr val="FF0000"/>
                </a:solidFill>
              </a:rPr>
              <a:t>, humidity,pressure);</a:t>
            </a:r>
          </a:p>
          <a:p>
            <a:r>
              <a:rPr lang="en-US" altLang="ko-KR" sz="1000" smtClean="0"/>
              <a:t>    }</a:t>
            </a:r>
            <a:endParaRPr lang="en-US" altLang="ko-KR" sz="1000"/>
          </a:p>
          <a:p>
            <a:r>
              <a:rPr lang="en-US" altLang="ko-KR" sz="1000"/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8195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느슨한 결합</a:t>
            </a:r>
            <a:r>
              <a:rPr lang="ko-KR" altLang="en-US" smtClean="0"/>
              <a:t>의 위력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주제</a:t>
            </a:r>
            <a:r>
              <a:rPr lang="en-US" altLang="ko-KR" smtClean="0"/>
              <a:t>(subject)</a:t>
            </a:r>
            <a:r>
              <a:rPr lang="ko-KR" altLang="en-US" smtClean="0"/>
              <a:t>가</a:t>
            </a:r>
            <a:r>
              <a:rPr lang="en-US" altLang="ko-KR" smtClean="0"/>
              <a:t> </a:t>
            </a:r>
            <a:r>
              <a:rPr lang="ko-KR" altLang="en-US" smtClean="0"/>
              <a:t>옵저버에 대해서 아는 것은 옵저버가 특정 인터페이스</a:t>
            </a:r>
            <a:r>
              <a:rPr lang="en-US" altLang="ko-KR" smtClean="0"/>
              <a:t>(Observer </a:t>
            </a:r>
            <a:r>
              <a:rPr lang="ko-KR" altLang="en-US" smtClean="0"/>
              <a:t>인터페이스</a:t>
            </a:r>
            <a:r>
              <a:rPr lang="en-US" altLang="ko-KR" smtClean="0"/>
              <a:t>)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구현한다는 것뿐입니다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옵저버는 언제든지 새로 추가할 수 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새로운 형식의 옵저버를 추가하려 할때도 주제를 전혀 변경할 필요가 없습니다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주제와 옵저버는 서로 독립적으로 재사용할 수 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주제나 옵저버가 바뀌더라도 서로에게 영향을 미치지 않습니다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원칙 넷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서로 상호작용을 하는 객체 사이에는 가능하면 </a:t>
            </a:r>
            <a:r>
              <a:rPr lang="ko-KR" altLang="en-US" smtClean="0">
                <a:solidFill>
                  <a:srgbClr val="FF0000"/>
                </a:solidFill>
              </a:rPr>
              <a:t>느슨하게 결합</a:t>
            </a:r>
            <a:r>
              <a:rPr lang="ko-KR" altLang="en-US" smtClean="0"/>
              <a:t>하는 디자인을 사용해야한다</a:t>
            </a:r>
            <a:r>
              <a:rPr lang="en-US" altLang="ko-KR" smtClean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mtClean="0"/>
              <a:t>느슨하게 결합하는 디자인을 사용하면 변경 사항이 생겨도 무난히 처리할 수 잇는 유연한 객체지향 시스템을 구축 할 수 있습니다</a:t>
            </a:r>
            <a:r>
              <a:rPr lang="en-US" altLang="ko-KR" smtClean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mtClean="0"/>
              <a:t>객체사이의 상호 의존성을 최소화 할 수 있기 때문입니다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5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33159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Java.Swing </a:t>
            </a:r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1632857"/>
            <a:ext cx="9601196" cy="4480560"/>
          </a:xfrm>
        </p:spPr>
        <p:txBody>
          <a:bodyPr numCol="2">
            <a:normAutofit fontScale="32500" lnSpcReduction="20000"/>
          </a:bodyPr>
          <a:lstStyle/>
          <a:p>
            <a:r>
              <a:rPr lang="en-US" altLang="ko-KR"/>
              <a:t>package swingobserver</a:t>
            </a:r>
            <a:r>
              <a:rPr lang="en-US" altLang="ko-KR" smtClean="0"/>
              <a:t>;</a:t>
            </a:r>
            <a:endParaRPr lang="en-US" altLang="ko-KR"/>
          </a:p>
          <a:p>
            <a:r>
              <a:rPr lang="en-US" altLang="ko-KR"/>
              <a:t>import java.awt.BorderLayout;</a:t>
            </a:r>
          </a:p>
          <a:p>
            <a:r>
              <a:rPr lang="en-US" altLang="ko-KR"/>
              <a:t>import java.awt.event.ActionEvent;</a:t>
            </a:r>
          </a:p>
          <a:p>
            <a:r>
              <a:rPr lang="en-US" altLang="ko-KR"/>
              <a:t>import java.awt.event.ActionListener</a:t>
            </a:r>
            <a:r>
              <a:rPr lang="en-US" altLang="ko-KR" smtClean="0"/>
              <a:t>;</a:t>
            </a:r>
            <a:endParaRPr lang="en-US" altLang="ko-KR"/>
          </a:p>
          <a:p>
            <a:r>
              <a:rPr lang="en-US" altLang="ko-KR"/>
              <a:t>import javax.swing.JButton;</a:t>
            </a:r>
          </a:p>
          <a:p>
            <a:r>
              <a:rPr lang="en-US" altLang="ko-KR"/>
              <a:t>import javax.swing.JFrame;</a:t>
            </a:r>
          </a:p>
          <a:p>
            <a:endParaRPr lang="en-US" altLang="ko-KR"/>
          </a:p>
          <a:p>
            <a:r>
              <a:rPr lang="en-US" altLang="ko-KR"/>
              <a:t>public class SwingObserver {</a:t>
            </a:r>
          </a:p>
          <a:p>
            <a:endParaRPr lang="en-US" altLang="ko-KR"/>
          </a:p>
          <a:p>
            <a:r>
              <a:rPr lang="en-US" altLang="ko-KR"/>
              <a:t>	JFrame jFrame;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public static void main(String[] args) {</a:t>
            </a:r>
          </a:p>
          <a:p>
            <a:r>
              <a:rPr lang="en-US" altLang="ko-KR"/>
              <a:t>		SwingObserver example = new SwingObserver();</a:t>
            </a:r>
          </a:p>
          <a:p>
            <a:r>
              <a:rPr lang="en-US" altLang="ko-KR"/>
              <a:t>		example.go();</a:t>
            </a:r>
          </a:p>
          <a:p>
            <a:r>
              <a:rPr lang="en-US" altLang="ko-KR"/>
              <a:t>	</a:t>
            </a:r>
            <a:r>
              <a:rPr lang="en-US" altLang="ko-KR" smtClean="0"/>
              <a:t>}</a:t>
            </a:r>
            <a:endParaRPr lang="en-US" altLang="ko-KR"/>
          </a:p>
          <a:p>
            <a:r>
              <a:rPr lang="en-US" altLang="ko-KR"/>
              <a:t>	public void go()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jFrame = new JFrame();</a:t>
            </a:r>
          </a:p>
          <a:p>
            <a:r>
              <a:rPr lang="en-US" altLang="ko-KR"/>
              <a:t>		JButton jButton = new JButton("</a:t>
            </a:r>
            <a:r>
              <a:rPr lang="ko-KR" altLang="en-US"/>
              <a:t>정말 해도 될까</a:t>
            </a:r>
            <a:r>
              <a:rPr lang="en-US" altLang="ko-KR"/>
              <a:t>?");</a:t>
            </a:r>
          </a:p>
          <a:p>
            <a:r>
              <a:rPr lang="en-US" altLang="ko-KR"/>
              <a:t>		jButton.addActionListener(new AngleListener());</a:t>
            </a:r>
          </a:p>
          <a:p>
            <a:r>
              <a:rPr lang="en-US" altLang="ko-KR"/>
              <a:t>		jButton.addActionListener(new DevilListener());</a:t>
            </a:r>
          </a:p>
          <a:p>
            <a:r>
              <a:rPr lang="en-US" altLang="ko-KR"/>
              <a:t>		jFrame.getContentPane().add(BorderLayout.CENTER, jButton);</a:t>
            </a:r>
          </a:p>
          <a:p>
            <a:r>
              <a:rPr lang="en-US" altLang="ko-KR"/>
              <a:t>		jFrame.setSize(200,200);</a:t>
            </a:r>
          </a:p>
          <a:p>
            <a:r>
              <a:rPr lang="en-US" altLang="ko-KR"/>
              <a:t>		jFrame.setVisible(true);</a:t>
            </a:r>
          </a:p>
          <a:p>
            <a:r>
              <a:rPr lang="en-US" altLang="ko-KR"/>
              <a:t>		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class AngleListener implements ActionListener{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	@Override</a:t>
            </a:r>
          </a:p>
          <a:p>
            <a:r>
              <a:rPr lang="en-US" altLang="ko-KR"/>
              <a:t>		public void actionPerformed(ActionEvent e) {	</a:t>
            </a:r>
          </a:p>
          <a:p>
            <a:r>
              <a:rPr lang="en-US" altLang="ko-KR"/>
              <a:t>			System.out.println("</a:t>
            </a:r>
            <a:r>
              <a:rPr lang="ko-KR" altLang="en-US"/>
              <a:t>안돼</a:t>
            </a:r>
            <a:r>
              <a:rPr lang="en-US" altLang="ko-KR"/>
              <a:t>. </a:t>
            </a:r>
            <a:r>
              <a:rPr lang="ko-KR" altLang="en-US"/>
              <a:t>분명 나중에 후회할 꺼야</a:t>
            </a:r>
            <a:r>
              <a:rPr lang="en-US" altLang="ko-KR"/>
              <a:t>");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}</a:t>
            </a:r>
          </a:p>
          <a:p>
            <a:endParaRPr lang="en-US" altLang="ko-KR"/>
          </a:p>
          <a:p>
            <a:r>
              <a:rPr lang="en-US" altLang="ko-KR"/>
              <a:t>	class DevilListener implements ActionListener{</a:t>
            </a:r>
          </a:p>
          <a:p>
            <a:r>
              <a:rPr lang="en-US" altLang="ko-KR"/>
              <a:t>		@Override</a:t>
            </a:r>
          </a:p>
          <a:p>
            <a:r>
              <a:rPr lang="en-US" altLang="ko-KR"/>
              <a:t>		public void actionPerformed(ActionEvent e) {</a:t>
            </a:r>
          </a:p>
          <a:p>
            <a:r>
              <a:rPr lang="en-US" altLang="ko-KR"/>
              <a:t>			System.out.println("</a:t>
            </a:r>
            <a:r>
              <a:rPr lang="ko-KR" altLang="en-US"/>
              <a:t>당연하지</a:t>
            </a:r>
            <a:r>
              <a:rPr lang="en-US" altLang="ko-KR"/>
              <a:t>. </a:t>
            </a:r>
            <a:r>
              <a:rPr lang="ko-KR" altLang="en-US"/>
              <a:t>저질러버려</a:t>
            </a:r>
            <a:r>
              <a:rPr lang="en-US" altLang="ko-KR"/>
              <a:t>");	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출력 화면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413" y="2861400"/>
            <a:ext cx="1800225" cy="184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60" y="2861399"/>
            <a:ext cx="5667375" cy="174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JDK</a:t>
            </a:r>
            <a:r>
              <a:rPr lang="ko-KR" altLang="en-US" smtClean="0"/>
              <a:t>에서 옵저버 패턴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Java.util</a:t>
            </a:r>
            <a:r>
              <a:rPr lang="ko-KR" altLang="en-US" smtClean="0"/>
              <a:t>안에 </a:t>
            </a:r>
            <a:r>
              <a:rPr lang="en-US" altLang="ko-KR" smtClean="0"/>
              <a:t>Observer/Observerable</a:t>
            </a:r>
          </a:p>
          <a:p>
            <a:r>
              <a:rPr lang="en-US" altLang="ko-KR" smtClean="0"/>
              <a:t>JavaBeans/Swing</a:t>
            </a:r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065135"/>
              </p:ext>
            </p:extLst>
          </p:nvPr>
        </p:nvGraphicFramePr>
        <p:xfrm>
          <a:off x="1525588" y="4652818"/>
          <a:ext cx="11604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포장기 셸 개체" showAsIcon="1" r:id="rId3" imgW="1160280" imgH="488520" progId="Package">
                  <p:embed/>
                </p:oleObj>
              </mc:Choice>
              <mc:Fallback>
                <p:oleObj name="포장기 셸 개체" showAsIcon="1" r:id="rId3" imgW="116028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5588" y="4652818"/>
                        <a:ext cx="1160462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766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원칙 정리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바뀌는 부분은 캡슐화한다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상속보다는 구성을 활용한다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구현이 아닌 인터페이스에 맞춰서 프로그래밍한다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서로 상호작용을 하는 객체 사이에서는 가능하면 느슨하게 결합하는 디자인을 사용해야한다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7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753533"/>
            <a:ext cx="9601196" cy="595208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복습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1348741"/>
            <a:ext cx="9601196" cy="91863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스트래티지 패턴</a:t>
            </a:r>
            <a:r>
              <a:rPr lang="en-US" altLang="ko-KR"/>
              <a:t>(Strategy pattern)</a:t>
            </a:r>
            <a:r>
              <a:rPr lang="ko-KR" altLang="en-US"/>
              <a:t>에서는 </a:t>
            </a:r>
            <a:r>
              <a:rPr lang="ko-KR" altLang="en-US">
                <a:solidFill>
                  <a:srgbClr val="FF0000"/>
                </a:solidFill>
              </a:rPr>
              <a:t>알고리즘군을 정의</a:t>
            </a:r>
            <a:r>
              <a:rPr lang="ko-KR" altLang="en-US"/>
              <a:t>하고 각각을 </a:t>
            </a:r>
            <a:r>
              <a:rPr lang="ko-KR" altLang="en-US">
                <a:solidFill>
                  <a:srgbClr val="FF0000"/>
                </a:solidFill>
              </a:rPr>
              <a:t>캡슐화</a:t>
            </a:r>
            <a:r>
              <a:rPr lang="ko-KR" altLang="en-US"/>
              <a:t>하여 </a:t>
            </a:r>
            <a:r>
              <a:rPr lang="ko-KR" altLang="en-US">
                <a:solidFill>
                  <a:srgbClr val="FF0000"/>
                </a:solidFill>
              </a:rPr>
              <a:t>교환해서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사용</a:t>
            </a:r>
            <a:r>
              <a:rPr lang="ko-KR" altLang="en-US"/>
              <a:t>할 수 있도록 만든다</a:t>
            </a:r>
            <a:r>
              <a:rPr lang="en-US" altLang="ko-KR"/>
              <a:t>. </a:t>
            </a:r>
            <a:r>
              <a:rPr lang="ko-KR" altLang="en-US"/>
              <a:t>스트래티지를 활용하면 알고리즘을 사용하는 </a:t>
            </a:r>
            <a:r>
              <a:rPr lang="ko-KR" altLang="en-US">
                <a:solidFill>
                  <a:srgbClr val="FF0000"/>
                </a:solidFill>
              </a:rPr>
              <a:t>클라이언트와는 독립적으로 알고리즘을 변경</a:t>
            </a:r>
            <a:r>
              <a:rPr lang="ko-KR" altLang="en-US"/>
              <a:t>할 수 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6" name="Picture 2" descr="전략 패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639292"/>
            <a:ext cx="9601196" cy="334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지난 시간 예제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31337"/>
            <a:ext cx="9601196" cy="35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클래스 다이어그램</a:t>
            </a:r>
            <a:endParaRPr lang="ko-KR" altLang="en-US"/>
          </a:p>
        </p:txBody>
      </p:sp>
      <p:pic>
        <p:nvPicPr>
          <p:cNvPr id="1028" name="Picture 4" descr="자바 옵저버 패턴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38094"/>
            <a:ext cx="9601196" cy="347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70618" y="2538094"/>
            <a:ext cx="125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dependency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31132" y="5827513"/>
            <a:ext cx="125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dependency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특징과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b="1"/>
              <a:t>5. </a:t>
            </a:r>
            <a:r>
              <a:rPr lang="ko-KR" altLang="en-US" b="1"/>
              <a:t>특징 및 장단점</a:t>
            </a:r>
            <a:endParaRPr lang="ko-KR" altLang="en-US"/>
          </a:p>
          <a:p>
            <a:r>
              <a:rPr lang="en-US" altLang="ko-KR"/>
              <a:t>1) </a:t>
            </a:r>
            <a:r>
              <a:rPr lang="ko-KR" altLang="en-US"/>
              <a:t>특징</a:t>
            </a:r>
          </a:p>
          <a:p>
            <a:r>
              <a:rPr lang="ko-KR" altLang="en-US"/>
              <a:t>느슨한 결합으로 옵저버가 추가 되어도 주제 영역은 변경할 필요 없음</a:t>
            </a:r>
            <a:r>
              <a:rPr lang="en-US" altLang="ko-KR"/>
              <a:t>.</a:t>
            </a:r>
          </a:p>
          <a:p>
            <a:r>
              <a:rPr lang="ko-KR" altLang="en-US"/>
              <a:t>주제와 옵저버는 독립적임</a:t>
            </a:r>
            <a:r>
              <a:rPr lang="en-US" altLang="ko-KR"/>
              <a:t>.</a:t>
            </a:r>
          </a:p>
          <a:p>
            <a:r>
              <a:rPr lang="ko-KR" altLang="en-US"/>
              <a:t>자바 </a:t>
            </a:r>
            <a:r>
              <a:rPr lang="en-US" altLang="ko-KR"/>
              <a:t>API</a:t>
            </a:r>
            <a:r>
              <a:rPr lang="ko-KR" altLang="en-US"/>
              <a:t>에서도 옵저버를 지원함</a:t>
            </a:r>
            <a:r>
              <a:rPr lang="en-US" altLang="ko-KR"/>
              <a:t>.</a:t>
            </a:r>
          </a:p>
          <a:p>
            <a:r>
              <a:rPr lang="en-US" altLang="ko-KR"/>
              <a:t>java.util.Observable;</a:t>
            </a:r>
          </a:p>
          <a:p>
            <a:r>
              <a:rPr lang="en-US" altLang="ko-KR"/>
              <a:t>java.util.Observer;</a:t>
            </a:r>
          </a:p>
          <a:p>
            <a:r>
              <a:rPr lang="en-US" altLang="ko-KR"/>
              <a:t> </a:t>
            </a:r>
          </a:p>
          <a:p>
            <a:r>
              <a:rPr lang="en-US" altLang="ko-KR"/>
              <a:t>2) </a:t>
            </a:r>
            <a:r>
              <a:rPr lang="ko-KR" altLang="en-US"/>
              <a:t>장점</a:t>
            </a:r>
          </a:p>
          <a:p>
            <a:r>
              <a:rPr lang="ko-KR" altLang="en-US"/>
              <a:t>주제와 옵저버의 느슨한 결합으로 의존성으로 인한 문제가 없음</a:t>
            </a:r>
            <a:r>
              <a:rPr lang="en-US" altLang="ko-KR"/>
              <a:t>.</a:t>
            </a:r>
          </a:p>
          <a:p>
            <a:r>
              <a:rPr lang="ko-KR" altLang="en-US"/>
              <a:t>언제 바뀔지 모르는 데이터를 풀링하지 않고 푸쉬스타일로 필요한</a:t>
            </a:r>
            <a:r>
              <a:rPr lang="en-US" altLang="ko-KR"/>
              <a:t>(</a:t>
            </a:r>
            <a:r>
              <a:rPr lang="ko-KR" altLang="en-US"/>
              <a:t>변경된</a:t>
            </a:r>
            <a:r>
              <a:rPr lang="en-US" altLang="ko-KR"/>
              <a:t>) </a:t>
            </a:r>
            <a:r>
              <a:rPr lang="ko-KR" altLang="en-US"/>
              <a:t>시점에만 </a:t>
            </a:r>
            <a:r>
              <a:rPr lang="ko-KR" altLang="en-US" smtClean="0"/>
              <a:t>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출판사</a:t>
            </a:r>
            <a:r>
              <a:rPr lang="en-US" altLang="ko-KR" sz="3200" smtClean="0"/>
              <a:t>(subject)+</a:t>
            </a:r>
            <a:r>
              <a:rPr lang="ko-KR" altLang="en-US" sz="3200" smtClean="0"/>
              <a:t>구독자</a:t>
            </a:r>
            <a:r>
              <a:rPr lang="en-US" altLang="ko-KR" sz="3200" smtClean="0"/>
              <a:t>(observer</a:t>
            </a:r>
            <a:r>
              <a:rPr lang="ko-KR" altLang="en-US" sz="3200" smtClean="0"/>
              <a:t> </a:t>
            </a:r>
            <a:r>
              <a:rPr lang="en-US" altLang="ko-KR" sz="3200" smtClean="0"/>
              <a:t>= </a:t>
            </a:r>
            <a:r>
              <a:rPr lang="ko-KR" altLang="en-US" sz="3200" smtClean="0"/>
              <a:t>옵저버 패턴</a:t>
            </a:r>
            <a:endParaRPr lang="ko-KR" altLang="en-US" sz="3200"/>
          </a:p>
        </p:txBody>
      </p:sp>
      <p:pic>
        <p:nvPicPr>
          <p:cNvPr id="3074" name="Picture 2" descr="헤드퍼스트 옵저버패턴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57463"/>
            <a:ext cx="9601196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5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r>
              <a:rPr lang="en-US" altLang="ko-KR" smtClean="0"/>
              <a:t>1</a:t>
            </a:r>
            <a:endParaRPr lang="ko-KR" altLang="en-US"/>
          </a:p>
        </p:txBody>
      </p:sp>
      <p:pic>
        <p:nvPicPr>
          <p:cNvPr id="2050" name="Picture 2" descr="http://cfile3.uf.tistory.com/image/210C973452957FA212979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20" y="2557463"/>
            <a:ext cx="9364977" cy="31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2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smtClean="0"/>
              <a:t>상황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기상스테이션에서 </a:t>
            </a:r>
            <a:r>
              <a:rPr lang="ko-KR" altLang="en-US"/>
              <a:t>옵저버 패턴 시스템에 주기적으로 온도</a:t>
            </a:r>
            <a:r>
              <a:rPr lang="en-US" altLang="ko-KR"/>
              <a:t>, </a:t>
            </a:r>
            <a:r>
              <a:rPr lang="ko-KR" altLang="en-US"/>
              <a:t>습도</a:t>
            </a:r>
            <a:r>
              <a:rPr lang="en-US" altLang="ko-KR"/>
              <a:t>, </a:t>
            </a:r>
            <a:r>
              <a:rPr lang="ko-KR" altLang="en-US"/>
              <a:t>압력 데이터를 전송한다</a:t>
            </a:r>
            <a:r>
              <a:rPr lang="en-US" altLang="ko-KR"/>
              <a:t>.</a:t>
            </a:r>
          </a:p>
          <a:p>
            <a:r>
              <a:rPr lang="ko-KR" altLang="en-US"/>
              <a:t>옵저버 패턴 시스템에서는 전달받은 데이터를 등록된 디스플레이 장비에 전송하여 데이터를 갱신한다</a:t>
            </a:r>
            <a:r>
              <a:rPr lang="en-US" altLang="ko-KR"/>
              <a:t>.</a:t>
            </a:r>
          </a:p>
          <a:p>
            <a:r>
              <a:rPr lang="ko-KR" altLang="en-US"/>
              <a:t>디스플레이 장비는 해당 데이터를 사용하여 각 목적에 맞도록 데이터를 디스플레이 한다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41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/>
              <a:t>동작 시나리오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602652"/>
            <a:ext cx="9601196" cy="331893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①</a:t>
            </a:r>
            <a:r>
              <a:rPr lang="ko-KR" altLang="en-US"/>
              <a:t> </a:t>
            </a:r>
            <a:r>
              <a:rPr lang="en-US" altLang="ko-KR"/>
              <a:t>WeatherStation</a:t>
            </a:r>
            <a:r>
              <a:rPr lang="ko-KR" altLang="en-US"/>
              <a:t>에서는 온도</a:t>
            </a:r>
            <a:r>
              <a:rPr lang="en-US" altLang="ko-KR"/>
              <a:t>, </a:t>
            </a:r>
            <a:r>
              <a:rPr lang="ko-KR" altLang="en-US"/>
              <a:t>습도</a:t>
            </a:r>
            <a:r>
              <a:rPr lang="en-US" altLang="ko-KR"/>
              <a:t>, </a:t>
            </a:r>
            <a:r>
              <a:rPr lang="ko-KR" altLang="en-US"/>
              <a:t>기압 정보를 수집한다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② </a:t>
            </a:r>
            <a:r>
              <a:rPr lang="en-US" altLang="ko-KR"/>
              <a:t>WeatherStation</a:t>
            </a:r>
            <a:r>
              <a:rPr lang="ko-KR" altLang="en-US"/>
              <a:t>에서 주기적으로 </a:t>
            </a:r>
            <a:r>
              <a:rPr lang="en-US" altLang="ko-KR"/>
              <a:t>(30</a:t>
            </a:r>
            <a:r>
              <a:rPr lang="ko-KR" altLang="en-US"/>
              <a:t>분에 한번식</a:t>
            </a:r>
            <a:r>
              <a:rPr lang="en-US" altLang="ko-KR"/>
              <a:t>) </a:t>
            </a:r>
            <a:r>
              <a:rPr lang="ko-KR" altLang="en-US"/>
              <a:t>현재 데이터</a:t>
            </a:r>
            <a:r>
              <a:rPr lang="en-US" altLang="ko-KR"/>
              <a:t>(</a:t>
            </a:r>
            <a:r>
              <a:rPr lang="ko-KR" altLang="en-US"/>
              <a:t>온도</a:t>
            </a:r>
            <a:r>
              <a:rPr lang="en-US" altLang="ko-KR"/>
              <a:t>,</a:t>
            </a:r>
            <a:r>
              <a:rPr lang="ko-KR" altLang="en-US"/>
              <a:t>습도</a:t>
            </a:r>
            <a:r>
              <a:rPr lang="en-US" altLang="ko-KR"/>
              <a:t>,</a:t>
            </a:r>
            <a:r>
              <a:rPr lang="ko-KR" altLang="en-US"/>
              <a:t>기압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en-US" altLang="ko-KR"/>
              <a:t>WeatherData</a:t>
            </a:r>
            <a:r>
              <a:rPr lang="ko-KR" altLang="en-US"/>
              <a:t>에 던져 준다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③ </a:t>
            </a:r>
            <a:r>
              <a:rPr lang="en-US" altLang="ko-KR"/>
              <a:t>WeatherData</a:t>
            </a:r>
            <a:r>
              <a:rPr lang="ko-KR" altLang="en-US"/>
              <a:t>는 새로운 데이터를 받으면</a:t>
            </a:r>
            <a:r>
              <a:rPr lang="en-US" altLang="ko-KR"/>
              <a:t>, Observable</a:t>
            </a:r>
            <a:r>
              <a:rPr lang="ko-KR" altLang="en-US"/>
              <a:t>에 </a:t>
            </a:r>
            <a:r>
              <a:rPr lang="en-US" altLang="ko-KR"/>
              <a:t>Observer</a:t>
            </a:r>
            <a:r>
              <a:rPr lang="ko-KR" altLang="en-US"/>
              <a:t>로 등록되어 있는</a:t>
            </a:r>
            <a:r>
              <a:rPr lang="en-US" altLang="ko-KR"/>
              <a:t>, </a:t>
            </a:r>
            <a:r>
              <a:rPr lang="ko-KR" altLang="en-US"/>
              <a:t>현재상태 출력장비</a:t>
            </a:r>
            <a:r>
              <a:rPr lang="en-US" altLang="ko-KR"/>
              <a:t>(CurrentConditionDisplay)</a:t>
            </a:r>
            <a:r>
              <a:rPr lang="ko-KR" altLang="en-US"/>
              <a:t>와 기압변동 출력장비</a:t>
            </a:r>
            <a:r>
              <a:rPr lang="en-US" altLang="ko-KR"/>
              <a:t>(ForecastDisplay)</a:t>
            </a:r>
            <a:r>
              <a:rPr lang="ko-KR" altLang="en-US"/>
              <a:t>에 새로운 데이터를 전달한다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④ 현재상태 출력장비와 기압변동 출력장비는 새로운 데이터</a:t>
            </a:r>
            <a:r>
              <a:rPr lang="en-US" altLang="ko-KR"/>
              <a:t>(</a:t>
            </a:r>
            <a:r>
              <a:rPr lang="ko-KR" altLang="en-US"/>
              <a:t>온도</a:t>
            </a:r>
            <a:r>
              <a:rPr lang="en-US" altLang="ko-KR"/>
              <a:t>, </a:t>
            </a:r>
            <a:r>
              <a:rPr lang="ko-KR" altLang="en-US"/>
              <a:t>습도</a:t>
            </a:r>
            <a:r>
              <a:rPr lang="en-US" altLang="ko-KR"/>
              <a:t>, </a:t>
            </a:r>
            <a:r>
              <a:rPr lang="ko-KR" altLang="en-US"/>
              <a:t>기압</a:t>
            </a:r>
            <a:r>
              <a:rPr lang="en-US" altLang="ko-KR"/>
              <a:t>)</a:t>
            </a:r>
            <a:r>
              <a:rPr lang="ko-KR" altLang="en-US"/>
              <a:t>을 각자의 활용 방법에 따라 화면에 출력한다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⑤ </a:t>
            </a:r>
            <a:r>
              <a:rPr lang="en-US" altLang="ko-KR"/>
              <a:t>WeatehrStation</a:t>
            </a:r>
            <a:r>
              <a:rPr lang="ko-KR" altLang="en-US"/>
              <a:t>에서 다시 새로운 데이터를 던져준다</a:t>
            </a:r>
            <a:r>
              <a:rPr lang="en-US" altLang="ko-KR"/>
              <a:t>. </a:t>
            </a:r>
            <a:endParaRPr lang="ko-KR" altLang="en-US"/>
          </a:p>
          <a:p>
            <a:r>
              <a:rPr lang="ko-KR" altLang="en-US"/>
              <a:t>⑥ ①</a:t>
            </a:r>
            <a:r>
              <a:rPr lang="en-US" altLang="ko-KR"/>
              <a:t>~④ </a:t>
            </a:r>
            <a:r>
              <a:rPr lang="ko-KR" altLang="en-US"/>
              <a:t>번이 반복되며</a:t>
            </a:r>
            <a:r>
              <a:rPr lang="en-US" altLang="ko-KR"/>
              <a:t>, </a:t>
            </a:r>
            <a:r>
              <a:rPr lang="ko-KR" altLang="en-US"/>
              <a:t>주기적으로 현재상태 출력장비와 기압변동 출력장비는 새로운 데이터를 출력한다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</TotalTime>
  <Words>597</Words>
  <Application>Microsoft Office PowerPoint</Application>
  <PresentationFormat>와이드스크린</PresentationFormat>
  <Paragraphs>164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돋움</vt:lpstr>
      <vt:lpstr>바탕</vt:lpstr>
      <vt:lpstr>Arial</vt:lpstr>
      <vt:lpstr>Garamond</vt:lpstr>
      <vt:lpstr>Symbol</vt:lpstr>
      <vt:lpstr>자연주의</vt:lpstr>
      <vt:lpstr>포장기 셸 개체</vt:lpstr>
      <vt:lpstr>디자인 패턴 2. 옵저버 패턴</vt:lpstr>
      <vt:lpstr>복습</vt:lpstr>
      <vt:lpstr>지난 시간 예제</vt:lpstr>
      <vt:lpstr>기본 클래스 다이어그램</vt:lpstr>
      <vt:lpstr>특징과 장점</vt:lpstr>
      <vt:lpstr>출판사(subject)+구독자(observer = 옵저버 패턴</vt:lpstr>
      <vt:lpstr>예제1</vt:lpstr>
      <vt:lpstr>상황</vt:lpstr>
      <vt:lpstr>동작 시나리오 </vt:lpstr>
      <vt:lpstr>예제1 클래스 다이어그램</vt:lpstr>
      <vt:lpstr>Main 코드</vt:lpstr>
      <vt:lpstr>CurrentConditionDisplay</vt:lpstr>
      <vt:lpstr>WeatherData.java</vt:lpstr>
      <vt:lpstr>느슨한 결합의 위력</vt:lpstr>
      <vt:lpstr>디자인 원칙 넷.</vt:lpstr>
      <vt:lpstr>Java.Swing 예제</vt:lpstr>
      <vt:lpstr>출력 화면</vt:lpstr>
      <vt:lpstr>JDK에서 옵저버 패턴</vt:lpstr>
      <vt:lpstr>디자인 원칙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패턴 2. 옵저버 패턴</dc:title>
  <dc:creator>kyoungwook no</dc:creator>
  <cp:lastModifiedBy>kyoungwook no</cp:lastModifiedBy>
  <cp:revision>10</cp:revision>
  <dcterms:created xsi:type="dcterms:W3CDTF">2017-05-16T10:19:39Z</dcterms:created>
  <dcterms:modified xsi:type="dcterms:W3CDTF">2017-05-18T11:41:58Z</dcterms:modified>
</cp:coreProperties>
</file>