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9F1A-888F-4290-9BA6-499DC4046A53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575-0C04-4A41-89C9-0B122A22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7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9F1A-888F-4290-9BA6-499DC4046A53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575-0C04-4A41-89C9-0B122A22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9F1A-888F-4290-9BA6-499DC4046A53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575-0C04-4A41-89C9-0B122A22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7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9F1A-888F-4290-9BA6-499DC4046A53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575-0C04-4A41-89C9-0B122A22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9F1A-888F-4290-9BA6-499DC4046A53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575-0C04-4A41-89C9-0B122A22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8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9F1A-888F-4290-9BA6-499DC4046A53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575-0C04-4A41-89C9-0B122A22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9F1A-888F-4290-9BA6-499DC4046A53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575-0C04-4A41-89C9-0B122A22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9F1A-888F-4290-9BA6-499DC4046A53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575-0C04-4A41-89C9-0B122A22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3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9F1A-888F-4290-9BA6-499DC4046A53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575-0C04-4A41-89C9-0B122A22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2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9F1A-888F-4290-9BA6-499DC4046A53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575-0C04-4A41-89C9-0B122A22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41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9F1A-888F-4290-9BA6-499DC4046A53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D575-0C04-4A41-89C9-0B122A22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1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49F1A-888F-4290-9BA6-499DC4046A53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7D575-0C04-4A41-89C9-0B122A22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9317"/>
          </a:xfrm>
        </p:spPr>
        <p:txBody>
          <a:bodyPr>
            <a:normAutofit/>
          </a:bodyPr>
          <a:lstStyle/>
          <a:p>
            <a:r>
              <a:rPr lang="ko-KR" altLang="en-US" sz="4800"/>
              <a:t>디자인 패턴 </a:t>
            </a:r>
            <a:r>
              <a:rPr lang="en-US" altLang="ko-KR" sz="4800"/>
              <a:t>2. </a:t>
            </a:r>
            <a:r>
              <a:rPr lang="ko-KR" altLang="en-US" sz="4800"/>
              <a:t>옵저버 패턴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354580"/>
            <a:ext cx="9144000" cy="2903220"/>
          </a:xfrm>
        </p:spPr>
        <p:txBody>
          <a:bodyPr>
            <a:normAutofit/>
          </a:bodyPr>
          <a:lstStyle/>
          <a:p>
            <a:pPr algn="l"/>
            <a:r>
              <a:rPr lang="ko-KR" altLang="en-US"/>
              <a:t>객체에 </a:t>
            </a:r>
            <a:r>
              <a:rPr lang="ko-KR" altLang="en-US">
                <a:solidFill>
                  <a:srgbClr val="FF0000"/>
                </a:solidFill>
              </a:rPr>
              <a:t>추가적인 요건</a:t>
            </a:r>
            <a:r>
              <a:rPr lang="ko-KR" altLang="en-US"/>
              <a:t>을 </a:t>
            </a:r>
            <a:r>
              <a:rPr lang="ko-KR" altLang="en-US">
                <a:solidFill>
                  <a:srgbClr val="FF0000"/>
                </a:solidFill>
              </a:rPr>
              <a:t>동적</a:t>
            </a:r>
            <a:r>
              <a:rPr lang="ko-KR" altLang="en-US"/>
              <a:t>으로 </a:t>
            </a:r>
            <a:r>
              <a:rPr lang="ko-KR" altLang="en-US">
                <a:solidFill>
                  <a:srgbClr val="FF0000"/>
                </a:solidFill>
              </a:rPr>
              <a:t>첨가</a:t>
            </a:r>
            <a:r>
              <a:rPr lang="ko-KR" altLang="en-US"/>
              <a:t>할 수 있다</a:t>
            </a:r>
            <a:r>
              <a:rPr lang="en-US" altLang="ko-KR"/>
              <a:t>.</a:t>
            </a:r>
            <a:endParaRPr lang="ko-KR" altLang="en-US"/>
          </a:p>
          <a:p>
            <a:pPr algn="l"/>
            <a:r>
              <a:rPr lang="en-US" altLang="ko-KR"/>
              <a:t>Decorator </a:t>
            </a:r>
            <a:r>
              <a:rPr lang="ko-KR" altLang="en-US"/>
              <a:t>는 </a:t>
            </a:r>
            <a:r>
              <a:rPr lang="ko-KR" altLang="en-US">
                <a:solidFill>
                  <a:srgbClr val="FF0000"/>
                </a:solidFill>
              </a:rPr>
              <a:t>서브클래스를 만드는 것을 통해서 </a:t>
            </a:r>
            <a:r>
              <a:rPr lang="ko-KR" altLang="en-US"/>
              <a:t>기능을 </a:t>
            </a:r>
            <a:r>
              <a:rPr lang="ko-KR" altLang="en-US">
                <a:solidFill>
                  <a:srgbClr val="FF0000"/>
                </a:solidFill>
              </a:rPr>
              <a:t>유연하게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확장</a:t>
            </a:r>
            <a:r>
              <a:rPr lang="ko-KR" altLang="en-US"/>
              <a:t>할 수 있는 방법을 제공한다</a:t>
            </a:r>
            <a:r>
              <a:rPr lang="en-US" altLang="ko-KR"/>
              <a:t>.</a:t>
            </a:r>
          </a:p>
          <a:p>
            <a:pPr algn="l"/>
            <a:r>
              <a:rPr lang="ko-KR" altLang="en-US"/>
              <a:t>주의할 건 </a:t>
            </a:r>
            <a:r>
              <a:rPr lang="en-US" altLang="ko-KR"/>
              <a:t>Decorator </a:t>
            </a:r>
            <a:r>
              <a:rPr lang="ko-KR" altLang="en-US"/>
              <a:t>는 상속을 통해서 행동을 물려받는 것이 목적이 아니다</a:t>
            </a:r>
            <a:r>
              <a:rPr lang="en-US" altLang="ko-KR" smtClean="0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8580"/>
            <a:ext cx="10515600" cy="891223"/>
          </a:xfrm>
        </p:spPr>
        <p:txBody>
          <a:bodyPr/>
          <a:lstStyle/>
          <a:p>
            <a:pPr algn="ctr"/>
            <a:r>
              <a:rPr lang="en-US" altLang="ko-KR" smtClean="0"/>
              <a:t>Main </a:t>
            </a:r>
            <a:r>
              <a:rPr lang="ko-KR" altLang="en-US" smtClean="0"/>
              <a:t>코드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5234940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b="1"/>
              <a:t>package bookofdecoratorpattern;</a:t>
            </a:r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en-US" altLang="ko-KR" b="1"/>
              <a:t>import </a:t>
            </a:r>
            <a:r>
              <a:rPr lang="en-US" altLang="ko-KR" b="1" u="sng"/>
              <a:t>java.io.FileInputStream;</a:t>
            </a:r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en-US" altLang="ko-KR" b="1"/>
              <a:t>public class StarbucksCoffee {</a:t>
            </a:r>
          </a:p>
          <a:p>
            <a:pPr marL="0" indent="0">
              <a:buNone/>
            </a:pPr>
            <a:r>
              <a:rPr lang="ko-KR" altLang="en-US"/>
              <a:t> </a:t>
            </a:r>
          </a:p>
          <a:p>
            <a:pPr marL="0" indent="0">
              <a:buNone/>
            </a:pPr>
            <a:r>
              <a:rPr lang="en-US" altLang="ko-KR" b="1"/>
              <a:t>public static void main(String args[]) {</a:t>
            </a:r>
          </a:p>
          <a:p>
            <a:pPr marL="0" indent="0">
              <a:buNone/>
            </a:pPr>
            <a:r>
              <a:rPr lang="en-US" altLang="ko-KR"/>
              <a:t>Beverage beverage = </a:t>
            </a:r>
            <a:r>
              <a:rPr lang="en-US" altLang="ko-KR" b="1"/>
              <a:t>new Espresso();</a:t>
            </a:r>
          </a:p>
          <a:p>
            <a:pPr marL="0" indent="0">
              <a:buNone/>
            </a:pPr>
            <a:r>
              <a:rPr lang="en-US" altLang="ko-KR"/>
              <a:t>System.</a:t>
            </a:r>
            <a:r>
              <a:rPr lang="en-US" altLang="ko-KR" b="1" i="1"/>
              <a:t>out.println(beverage.getDescription() </a:t>
            </a:r>
          </a:p>
          <a:p>
            <a:pPr marL="0" indent="0">
              <a:buNone/>
            </a:pPr>
            <a:r>
              <a:rPr lang="en-US" altLang="ko-KR"/>
              <a:t>+ " $" + beverage.cost());</a:t>
            </a:r>
          </a:p>
          <a:p>
            <a:pPr marL="0" indent="0">
              <a:buNone/>
            </a:pPr>
            <a:r>
              <a:rPr lang="ko-KR" altLang="en-US"/>
              <a:t> </a:t>
            </a:r>
          </a:p>
          <a:p>
            <a:pPr marL="0" indent="0">
              <a:buNone/>
            </a:pPr>
            <a:r>
              <a:rPr lang="en-US" altLang="ko-KR"/>
              <a:t>Beverage </a:t>
            </a:r>
            <a:r>
              <a:rPr lang="en-US" altLang="ko-KR">
                <a:solidFill>
                  <a:srgbClr val="FF0000"/>
                </a:solidFill>
              </a:rPr>
              <a:t>beverage2</a:t>
            </a:r>
            <a:r>
              <a:rPr lang="en-US" altLang="ko-KR"/>
              <a:t> = </a:t>
            </a:r>
            <a:r>
              <a:rPr lang="en-US" altLang="ko-KR" b="1"/>
              <a:t>new </a:t>
            </a:r>
            <a:r>
              <a:rPr lang="en-US" altLang="ko-KR" b="1">
                <a:solidFill>
                  <a:srgbClr val="FF0000"/>
                </a:solidFill>
              </a:rPr>
              <a:t>DarkRoast</a:t>
            </a:r>
            <a:r>
              <a:rPr lang="en-US" altLang="ko-KR" b="1"/>
              <a:t>();</a:t>
            </a:r>
          </a:p>
          <a:p>
            <a:pPr marL="0" indent="0">
              <a:buNone/>
            </a:pPr>
            <a:r>
              <a:rPr lang="en-US" altLang="ko-KR"/>
              <a:t>beverage2 = </a:t>
            </a:r>
            <a:r>
              <a:rPr lang="en-US" altLang="ko-KR" b="1"/>
              <a:t>new </a:t>
            </a:r>
            <a:r>
              <a:rPr lang="en-US" altLang="ko-KR" b="1">
                <a:solidFill>
                  <a:srgbClr val="FF0000"/>
                </a:solidFill>
              </a:rPr>
              <a:t>Mocha(beverage2);</a:t>
            </a:r>
          </a:p>
          <a:p>
            <a:pPr marL="0" indent="0">
              <a:buNone/>
            </a:pPr>
            <a:r>
              <a:rPr lang="en-US" altLang="ko-KR"/>
              <a:t>beverage2 = </a:t>
            </a:r>
            <a:r>
              <a:rPr lang="en-US" altLang="ko-KR" b="1"/>
              <a:t>new </a:t>
            </a:r>
            <a:r>
              <a:rPr lang="en-US" altLang="ko-KR" b="1">
                <a:solidFill>
                  <a:srgbClr val="FF0000"/>
                </a:solidFill>
              </a:rPr>
              <a:t>Mocha(beverage2);</a:t>
            </a:r>
          </a:p>
          <a:p>
            <a:pPr marL="0" indent="0">
              <a:buNone/>
            </a:pPr>
            <a:r>
              <a:rPr lang="en-US" altLang="ko-KR"/>
              <a:t>beverage2 = </a:t>
            </a:r>
            <a:r>
              <a:rPr lang="en-US" altLang="ko-KR" b="1"/>
              <a:t>new </a:t>
            </a:r>
            <a:r>
              <a:rPr lang="en-US" altLang="ko-KR" b="1">
                <a:solidFill>
                  <a:srgbClr val="FF0000"/>
                </a:solidFill>
              </a:rPr>
              <a:t>Whip(beverage2)</a:t>
            </a:r>
            <a:r>
              <a:rPr lang="en-US" altLang="ko-KR" b="1"/>
              <a:t>;</a:t>
            </a:r>
          </a:p>
          <a:p>
            <a:pPr marL="0" indent="0">
              <a:buNone/>
            </a:pPr>
            <a:r>
              <a:rPr lang="en-US" altLang="ko-KR"/>
              <a:t>System.</a:t>
            </a:r>
            <a:r>
              <a:rPr lang="en-US" altLang="ko-KR" b="1" i="1"/>
              <a:t>out.println(</a:t>
            </a:r>
            <a:r>
              <a:rPr lang="en-US" altLang="ko-KR" sz="3400" b="1" i="1">
                <a:solidFill>
                  <a:srgbClr val="FF0000"/>
                </a:solidFill>
              </a:rPr>
              <a:t>beverage2.getDescription</a:t>
            </a:r>
            <a:r>
              <a:rPr lang="en-US" altLang="ko-KR" sz="3400" b="1" i="1">
                <a:solidFill>
                  <a:srgbClr val="FF0000"/>
                </a:solidFill>
              </a:rPr>
              <a:t>() </a:t>
            </a:r>
            <a:r>
              <a:rPr lang="en-US" altLang="ko-KR" sz="3400" smtClean="0">
                <a:solidFill>
                  <a:srgbClr val="FF0000"/>
                </a:solidFill>
              </a:rPr>
              <a:t>+ </a:t>
            </a:r>
            <a:r>
              <a:rPr lang="en-US" altLang="ko-KR" sz="3400">
                <a:solidFill>
                  <a:srgbClr val="FF0000"/>
                </a:solidFill>
              </a:rPr>
              <a:t>" $" + beverage2.cost())</a:t>
            </a:r>
            <a:r>
              <a:rPr lang="en-US" altLang="ko-KR"/>
              <a:t>;</a:t>
            </a:r>
          </a:p>
          <a:p>
            <a:pPr marL="0" indent="0">
              <a:buNone/>
            </a:pPr>
            <a:r>
              <a:rPr lang="ko-KR" altLang="en-US"/>
              <a:t> </a:t>
            </a:r>
          </a:p>
          <a:p>
            <a:pPr marL="0" indent="0">
              <a:buNone/>
            </a:pPr>
            <a:r>
              <a:rPr lang="en-US" altLang="ko-KR"/>
              <a:t>Beverage beverage3 = </a:t>
            </a:r>
            <a:r>
              <a:rPr lang="en-US" altLang="ko-KR" b="1"/>
              <a:t>new HouseBlend();</a:t>
            </a:r>
          </a:p>
          <a:p>
            <a:pPr marL="0" indent="0">
              <a:buNone/>
            </a:pPr>
            <a:r>
              <a:rPr lang="en-US" altLang="ko-KR"/>
              <a:t>beverage3 = </a:t>
            </a:r>
            <a:r>
              <a:rPr lang="en-US" altLang="ko-KR" b="1"/>
              <a:t>new Soy(beverage3);</a:t>
            </a:r>
          </a:p>
          <a:p>
            <a:pPr marL="0" indent="0">
              <a:buNone/>
            </a:pPr>
            <a:r>
              <a:rPr lang="en-US" altLang="ko-KR"/>
              <a:t>beverage3 = </a:t>
            </a:r>
            <a:r>
              <a:rPr lang="en-US" altLang="ko-KR" b="1"/>
              <a:t>new Mocha(beverage3);</a:t>
            </a:r>
          </a:p>
          <a:p>
            <a:pPr marL="0" indent="0">
              <a:buNone/>
            </a:pPr>
            <a:r>
              <a:rPr lang="en-US" altLang="ko-KR"/>
              <a:t>beverage3 = </a:t>
            </a:r>
            <a:r>
              <a:rPr lang="en-US" altLang="ko-KR" b="1"/>
              <a:t>new Whip(beverage3);</a:t>
            </a:r>
          </a:p>
          <a:p>
            <a:pPr marL="0" indent="0">
              <a:buNone/>
            </a:pPr>
            <a:r>
              <a:rPr lang="en-US" altLang="ko-KR"/>
              <a:t>System.</a:t>
            </a:r>
            <a:r>
              <a:rPr lang="en-US" altLang="ko-KR" b="1" i="1"/>
              <a:t>out.println(beverage3.getDescription() </a:t>
            </a:r>
          </a:p>
          <a:p>
            <a:pPr marL="0" indent="0">
              <a:buNone/>
            </a:pPr>
            <a:r>
              <a:rPr lang="en-US" altLang="ko-KR"/>
              <a:t>+ " $" + beverage3.cost());</a:t>
            </a:r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en-US" altLang="ko-KR"/>
              <a:t>}</a:t>
            </a:r>
          </a:p>
          <a:p>
            <a:pPr marL="0" indent="0">
              <a:buNone/>
            </a:pPr>
            <a:r>
              <a:rPr lang="en-US" altLang="ko-KR" smtClean="0"/>
              <a:t>}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5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mtClean="0"/>
              <a:t>Beverage 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/>
              <a:t>package bookofdecoratorpattern;</a:t>
            </a:r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en-US" altLang="ko-KR" b="1"/>
              <a:t>public abstract class Beverage {</a:t>
            </a:r>
          </a:p>
          <a:p>
            <a:pPr marL="0" indent="0">
              <a:buNone/>
            </a:pPr>
            <a:r>
              <a:rPr lang="en-US" altLang="ko-KR"/>
              <a:t>String description = "Unknown </a:t>
            </a:r>
            <a:r>
              <a:rPr lang="en-US" altLang="ko-KR"/>
              <a:t>Beverage</a:t>
            </a:r>
            <a:r>
              <a:rPr lang="en-US" altLang="ko-KR" smtClean="0"/>
              <a:t>";  //</a:t>
            </a:r>
            <a:r>
              <a:rPr lang="ko-KR" altLang="en-US" smtClean="0"/>
              <a:t>음료이</a:t>
            </a:r>
            <a:r>
              <a:rPr lang="ko-KR" altLang="en-US" smtClean="0"/>
              <a:t>름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</a:t>
            </a:r>
          </a:p>
          <a:p>
            <a:pPr marL="0" indent="0">
              <a:buNone/>
            </a:pPr>
            <a:r>
              <a:rPr lang="en-US" altLang="ko-KR" b="1"/>
              <a:t>public String getDescription</a:t>
            </a:r>
            <a:r>
              <a:rPr lang="en-US" altLang="ko-KR" b="1"/>
              <a:t>() </a:t>
            </a:r>
            <a:r>
              <a:rPr lang="en-US" altLang="ko-KR" b="1" smtClean="0"/>
              <a:t>{ // </a:t>
            </a:r>
            <a:r>
              <a:rPr lang="ko-KR" altLang="en-US" b="1" smtClean="0"/>
              <a:t>주문 음료 이름 반환</a:t>
            </a: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return description;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  <a:p>
            <a:pPr marL="0" indent="0">
              <a:buNone/>
            </a:pPr>
            <a:r>
              <a:rPr lang="ko-KR" altLang="en-US"/>
              <a:t> </a:t>
            </a:r>
          </a:p>
          <a:p>
            <a:pPr marL="0" indent="0">
              <a:buNone/>
            </a:pPr>
            <a:r>
              <a:rPr lang="en-US" altLang="ko-KR" b="1"/>
              <a:t>public abstract double </a:t>
            </a:r>
            <a:r>
              <a:rPr lang="en-US" altLang="ko-KR" b="1"/>
              <a:t>cost</a:t>
            </a:r>
            <a:r>
              <a:rPr lang="en-US" altLang="ko-KR" b="1" smtClean="0"/>
              <a:t>();   //</a:t>
            </a:r>
            <a:r>
              <a:rPr lang="ko-KR" altLang="en-US" b="1" smtClean="0"/>
              <a:t>자식 음료수의 가격은 다 다르기 때문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}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mtClean="0"/>
              <a:t>DarkRoast 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/>
              <a:t>package bookofdecoratorpattern;</a:t>
            </a:r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en-US" altLang="ko-KR" b="1"/>
              <a:t>public class DarkRoast extends Beverage {</a:t>
            </a:r>
          </a:p>
          <a:p>
            <a:pPr marL="0" indent="0">
              <a:buNone/>
            </a:pPr>
            <a:r>
              <a:rPr lang="en-US" altLang="ko-KR" b="1"/>
              <a:t>public DarkRoast() {</a:t>
            </a:r>
          </a:p>
          <a:p>
            <a:pPr marL="0" indent="0">
              <a:buNone/>
            </a:pPr>
            <a:r>
              <a:rPr lang="en-US" altLang="ko-KR"/>
              <a:t>description = "Dark Roast </a:t>
            </a:r>
            <a:r>
              <a:rPr lang="en-US" altLang="ko-KR"/>
              <a:t>Coffee</a:t>
            </a:r>
            <a:r>
              <a:rPr lang="en-US" altLang="ko-KR" smtClean="0"/>
              <a:t>";  //</a:t>
            </a:r>
            <a:r>
              <a:rPr lang="ko-KR" altLang="en-US" smtClean="0"/>
              <a:t>생성자에서 음료이름 수</a:t>
            </a:r>
            <a:r>
              <a:rPr lang="ko-KR" altLang="en-US" smtClean="0"/>
              <a:t>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  <a:p>
            <a:pPr marL="0" indent="0">
              <a:buNone/>
            </a:pPr>
            <a:r>
              <a:rPr lang="en-US" altLang="ko-KR"/>
              <a:t>    @Override</a:t>
            </a:r>
          </a:p>
          <a:p>
            <a:pPr marL="0" indent="0">
              <a:buNone/>
            </a:pPr>
            <a:r>
              <a:rPr lang="en-US" altLang="ko-KR" b="1"/>
              <a:t>public double cost() {</a:t>
            </a:r>
          </a:p>
          <a:p>
            <a:pPr marL="0" indent="0">
              <a:buNone/>
            </a:pPr>
            <a:r>
              <a:rPr lang="en-US" altLang="ko-KR" b="1"/>
              <a:t>return .99;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mtClean="0"/>
              <a:t>Mocha 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/>
              <a:t>package bookofdecoratorpattern;</a:t>
            </a:r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en-US" altLang="ko-KR"/>
              <a:t>public class Mocha extends CondimentDecorator {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</a:rPr>
              <a:t>Beverage beverage</a:t>
            </a:r>
            <a:r>
              <a:rPr lang="en-US" altLang="ko-KR"/>
              <a:t>;</a:t>
            </a:r>
          </a:p>
          <a:p>
            <a:pPr marL="0" indent="0">
              <a:buNone/>
            </a:pPr>
            <a:r>
              <a:rPr lang="ko-KR" altLang="en-US"/>
              <a:t> </a:t>
            </a:r>
          </a:p>
          <a:p>
            <a:pPr marL="0" indent="0">
              <a:buNone/>
            </a:pPr>
            <a:r>
              <a:rPr lang="en-US" altLang="ko-KR"/>
              <a:t>public Mocha(Beverage beverage) {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</a:rPr>
              <a:t>this.beverage = beverage;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  <a:p>
            <a:pPr marL="0" indent="0">
              <a:buNone/>
            </a:pPr>
            <a:r>
              <a:rPr lang="en-US" altLang="ko-KR"/>
              <a:t>@Override</a:t>
            </a:r>
          </a:p>
          <a:p>
            <a:pPr marL="0" indent="0">
              <a:buNone/>
            </a:pPr>
            <a:r>
              <a:rPr lang="en-US" altLang="ko-KR"/>
              <a:t>public String getDescription() {</a:t>
            </a:r>
          </a:p>
          <a:p>
            <a:pPr marL="0" indent="0">
              <a:buNone/>
            </a:pPr>
            <a:r>
              <a:rPr lang="en-US" altLang="ko-KR"/>
              <a:t>return beverage.getDescription() + ", Mocha";</a:t>
            </a:r>
          </a:p>
          <a:p>
            <a:pPr marL="0" indent="0">
              <a:buNone/>
            </a:pPr>
            <a:r>
              <a:rPr lang="en-US" altLang="ko-KR" smtClean="0"/>
              <a:t>}  //</a:t>
            </a:r>
            <a:r>
              <a:rPr lang="ko-KR" altLang="en-US" smtClean="0"/>
              <a:t>음료 이름에 재료 덧붙이기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en-US" altLang="ko-KR"/>
              <a:t>public double </a:t>
            </a:r>
            <a:r>
              <a:rPr lang="en-US" altLang="ko-KR">
                <a:solidFill>
                  <a:srgbClr val="FF0000"/>
                </a:solidFill>
              </a:rPr>
              <a:t>cost</a:t>
            </a:r>
            <a:r>
              <a:rPr lang="en-US" altLang="ko-KR"/>
              <a:t>() {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</a:rPr>
              <a:t>return</a:t>
            </a:r>
            <a:r>
              <a:rPr lang="en-US" altLang="ko-KR"/>
              <a:t> .20 + </a:t>
            </a:r>
            <a:r>
              <a:rPr lang="en-US" altLang="ko-KR">
                <a:solidFill>
                  <a:srgbClr val="FF0000"/>
                </a:solidFill>
              </a:rPr>
              <a:t>beverage.cost();</a:t>
            </a:r>
          </a:p>
          <a:p>
            <a:pPr marL="0" indent="0">
              <a:buNone/>
            </a:pPr>
            <a:r>
              <a:rPr lang="en-US" altLang="ko-KR" smtClean="0"/>
              <a:t>}}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//</a:t>
            </a:r>
            <a:r>
              <a:rPr lang="ko-KR" altLang="en-US" smtClean="0"/>
              <a:t>상위 </a:t>
            </a:r>
            <a:r>
              <a:rPr lang="ko-KR" altLang="en-US"/>
              <a:t>음료값에 현재 재료값</a:t>
            </a:r>
            <a:r>
              <a:rPr lang="en-US" altLang="ko-KR"/>
              <a:t>+</a:t>
            </a:r>
            <a:r>
              <a:rPr lang="ko-KR" altLang="en-US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0344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smtClean="0"/>
              <a:t>Whip 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/>
              <a:t>package bookofdecoratorpattern;</a:t>
            </a:r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en-US" altLang="ko-KR"/>
              <a:t>public class Whip extends CondimentDecorator {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</a:rPr>
              <a:t>Beverage beverage;</a:t>
            </a:r>
          </a:p>
          <a:p>
            <a:pPr marL="0" indent="0">
              <a:buNone/>
            </a:pPr>
            <a:r>
              <a:rPr lang="ko-KR" altLang="en-US"/>
              <a:t> </a:t>
            </a:r>
          </a:p>
          <a:p>
            <a:pPr marL="0" indent="0">
              <a:buNone/>
            </a:pPr>
            <a:r>
              <a:rPr lang="en-US" altLang="ko-KR"/>
              <a:t>public Whip(Beverage beverage) {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</a:rPr>
              <a:t>this.beverage = beverage</a:t>
            </a:r>
            <a:r>
              <a:rPr lang="en-US" altLang="ko-KR"/>
              <a:t>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  <a:p>
            <a:pPr marL="0" indent="0">
              <a:buNone/>
            </a:pPr>
            <a:r>
              <a:rPr lang="en-US" altLang="ko-KR"/>
              <a:t>@Override</a:t>
            </a:r>
          </a:p>
          <a:p>
            <a:pPr marL="0" indent="0">
              <a:buNone/>
            </a:pPr>
            <a:r>
              <a:rPr lang="en-US" altLang="ko-KR"/>
              <a:t>public String getDescription() {</a:t>
            </a:r>
          </a:p>
          <a:p>
            <a:pPr marL="0" indent="0">
              <a:buNone/>
            </a:pPr>
            <a:r>
              <a:rPr lang="en-US" altLang="ko-KR"/>
              <a:t>return beverage.getDescription() + ", Whip";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  <a:p>
            <a:pPr marL="0" indent="0">
              <a:buNone/>
            </a:pPr>
            <a:r>
              <a:rPr lang="en-US" altLang="ko-KR"/>
              <a:t>public double </a:t>
            </a:r>
            <a:r>
              <a:rPr lang="en-US" altLang="ko-KR">
                <a:solidFill>
                  <a:srgbClr val="FF0000"/>
                </a:solidFill>
              </a:rPr>
              <a:t>cost</a:t>
            </a:r>
            <a:r>
              <a:rPr lang="en-US" altLang="ko-KR"/>
              <a:t>() {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</a:rPr>
              <a:t>return</a:t>
            </a:r>
            <a:r>
              <a:rPr lang="en-US" altLang="ko-KR"/>
              <a:t> .10 + </a:t>
            </a:r>
            <a:r>
              <a:rPr lang="en-US" altLang="ko-KR">
                <a:solidFill>
                  <a:srgbClr val="FF0000"/>
                </a:solidFill>
              </a:rPr>
              <a:t>beverage.cost();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smtClean="0"/>
              <a:t>CondimentDecorator 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package bookofdecoratorpattern;</a:t>
            </a:r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en-US" altLang="ko-KR"/>
              <a:t>public abstract class CondimentDecorator extends Beverage {</a:t>
            </a:r>
          </a:p>
          <a:p>
            <a:pPr marL="0" indent="0">
              <a:buNone/>
            </a:pPr>
            <a:r>
              <a:rPr lang="en-US" altLang="ko-KR"/>
              <a:t>public abstract String getDescription();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DarkRoast + mocha + mocha + whip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38200" y="2275364"/>
            <a:ext cx="10515600" cy="345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Whip.cost()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38600" y="2716610"/>
            <a:ext cx="7315200" cy="261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Mocha.cost()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598920" y="2802673"/>
            <a:ext cx="4754880" cy="2314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Mocha.cost()</a:t>
            </a:r>
          </a:p>
        </p:txBody>
      </p:sp>
      <p:sp>
        <p:nvSpPr>
          <p:cNvPr id="8" name="타원 7"/>
          <p:cNvSpPr/>
          <p:nvPr/>
        </p:nvSpPr>
        <p:spPr>
          <a:xfrm>
            <a:off x="8702040" y="3201193"/>
            <a:ext cx="2606040" cy="1645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DarkRoast.cost()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684020" y="5662829"/>
            <a:ext cx="8321040" cy="925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재료 값 추가 후 반환</a:t>
            </a:r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1272540" y="1603499"/>
            <a:ext cx="9144000" cy="801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클래스 감싸기</a:t>
            </a:r>
            <a:r>
              <a:rPr lang="en-US" altLang="ko-KR" smtClean="0"/>
              <a:t>(</a:t>
            </a:r>
            <a:r>
              <a:rPr lang="ko-KR" altLang="en-US" smtClean="0"/>
              <a:t>객체의 참조를 새로운 클래스의 필드에 할당함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데코레이터가 적용된 예</a:t>
            </a:r>
            <a:r>
              <a:rPr lang="en-US" altLang="ko-KR" smtClean="0"/>
              <a:t>: </a:t>
            </a:r>
            <a:r>
              <a:rPr lang="ko-KR" altLang="en-US" smtClean="0"/>
              <a:t>자바 </a:t>
            </a:r>
            <a:r>
              <a:rPr lang="en-US" altLang="ko-KR" smtClean="0"/>
              <a:t>I/O</a:t>
            </a:r>
            <a:endParaRPr lang="ko-KR" altLang="en-US"/>
          </a:p>
        </p:txBody>
      </p:sp>
      <p:pic>
        <p:nvPicPr>
          <p:cNvPr id="1026" name="Picture 2" descr="자바 I/O 데코레이션 패턴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디자인 원칙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바뀌는 부분은 캡슐화한다</a:t>
            </a:r>
            <a:r>
              <a:rPr lang="en-US" altLang="ko-KR"/>
              <a:t>.</a:t>
            </a:r>
          </a:p>
          <a:p>
            <a:r>
              <a:rPr lang="ko-KR" altLang="en-US"/>
              <a:t>상속보다는 구성을 활용한다</a:t>
            </a:r>
            <a:r>
              <a:rPr lang="en-US" altLang="ko-KR"/>
              <a:t>.</a:t>
            </a:r>
          </a:p>
          <a:p>
            <a:r>
              <a:rPr lang="ko-KR" altLang="en-US"/>
              <a:t>구현이 아닌 인터페이스에 맞춰서 프로그래밍한다</a:t>
            </a:r>
            <a:r>
              <a:rPr lang="en-US" altLang="ko-KR"/>
              <a:t>.</a:t>
            </a:r>
          </a:p>
          <a:p>
            <a:r>
              <a:rPr lang="ko-KR" altLang="en-US"/>
              <a:t>서로 상호작용을 하는 객체 사이에서는 가능하면 느슨하게 결합하는 디자인을 </a:t>
            </a:r>
            <a:r>
              <a:rPr lang="ko-KR" altLang="en-US"/>
              <a:t>사용해야한다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en-US" altLang="ko-KR"/>
              <a:t>OCP </a:t>
            </a:r>
            <a:r>
              <a:rPr lang="ko-KR" altLang="en-US"/>
              <a:t>원칙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클래스는 </a:t>
            </a:r>
            <a:r>
              <a:rPr lang="ko-KR" altLang="en-US">
                <a:solidFill>
                  <a:srgbClr val="FF0000"/>
                </a:solidFill>
              </a:rPr>
              <a:t>확장</a:t>
            </a:r>
            <a:r>
              <a:rPr lang="ko-KR" altLang="en-US"/>
              <a:t>에 대해서는 </a:t>
            </a:r>
            <a:r>
              <a:rPr lang="ko-KR" altLang="en-US">
                <a:solidFill>
                  <a:srgbClr val="FF0000"/>
                </a:solidFill>
              </a:rPr>
              <a:t>열려</a:t>
            </a:r>
            <a:r>
              <a:rPr lang="ko-KR" altLang="en-US"/>
              <a:t> 있어야 하지만 </a:t>
            </a:r>
            <a:r>
              <a:rPr lang="ko-KR" altLang="en-US">
                <a:solidFill>
                  <a:srgbClr val="FF0000"/>
                </a:solidFill>
              </a:rPr>
              <a:t>코드 변경</a:t>
            </a:r>
            <a:r>
              <a:rPr lang="ko-KR" altLang="en-US"/>
              <a:t>에는 </a:t>
            </a:r>
            <a:r>
              <a:rPr lang="ko-KR" altLang="en-US">
                <a:solidFill>
                  <a:srgbClr val="FF0000"/>
                </a:solidFill>
              </a:rPr>
              <a:t>닫혀</a:t>
            </a:r>
            <a:r>
              <a:rPr lang="ko-KR" altLang="en-US"/>
              <a:t> 있어야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6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복습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옵저버 패턴</a:t>
            </a:r>
            <a:r>
              <a:rPr lang="en-US" altLang="ko-KR" smtClean="0"/>
              <a:t>(Observer Pattern)</a:t>
            </a:r>
            <a:r>
              <a:rPr lang="ko-KR" altLang="en-US" smtClean="0"/>
              <a:t>에서는 한 객체의 상태가 바뀌면 그 객체에 의존하는 다른 객체들한테 연락이 가고 자동으로 내용이 갱신되는 방식으로 </a:t>
            </a:r>
            <a:r>
              <a:rPr lang="ko-KR" altLang="en-US" smtClean="0">
                <a:solidFill>
                  <a:srgbClr val="FF0000"/>
                </a:solidFill>
              </a:rPr>
              <a:t>일대다</a:t>
            </a:r>
            <a:r>
              <a:rPr lang="en-US" altLang="ko-KR" smtClean="0">
                <a:solidFill>
                  <a:srgbClr val="FF0000"/>
                </a:solidFill>
              </a:rPr>
              <a:t>(one-to-many) </a:t>
            </a:r>
            <a:r>
              <a:rPr lang="ko-KR" altLang="en-US" smtClean="0">
                <a:solidFill>
                  <a:srgbClr val="FF0000"/>
                </a:solidFill>
              </a:rPr>
              <a:t>의존성</a:t>
            </a:r>
            <a:r>
              <a:rPr lang="ko-KR" altLang="en-US" smtClean="0"/>
              <a:t>을 정의합니다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4" descr="자바 옵저버 패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66160"/>
            <a:ext cx="10515600" cy="294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기본 클래스 다이어그램</a:t>
            </a:r>
            <a:endParaRPr lang="ko-KR" altLang="en-US"/>
          </a:p>
        </p:txBody>
      </p:sp>
      <p:pic>
        <p:nvPicPr>
          <p:cNvPr id="1030" name="Picture 6" descr="데코레이터 패턴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smtClean="0"/>
              <a:t>Decorator </a:t>
            </a:r>
            <a:r>
              <a:rPr lang="ko-KR" altLang="en-US" b="1" smtClean="0"/>
              <a:t>패턴의 장점 </a:t>
            </a:r>
            <a:r>
              <a:rPr lang="en-US" altLang="ko-KR" b="1" smtClean="0"/>
              <a:t>&amp; </a:t>
            </a:r>
            <a:r>
              <a:rPr lang="ko-KR" altLang="en-US" b="1" smtClean="0"/>
              <a:t>단점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mtClean="0"/>
              <a:t> </a:t>
            </a:r>
            <a:r>
              <a:rPr lang="en-US" altLang="ko-KR">
                <a:solidFill>
                  <a:srgbClr val="FF0000"/>
                </a:solidFill>
              </a:rPr>
              <a:t>OCP</a:t>
            </a:r>
            <a:r>
              <a:rPr lang="en-US" altLang="ko-KR"/>
              <a:t> </a:t>
            </a:r>
            <a:r>
              <a:rPr lang="ko-KR" altLang="en-US"/>
              <a:t>에 충실하면서 </a:t>
            </a:r>
            <a:r>
              <a:rPr lang="ko-KR" altLang="en-US">
                <a:solidFill>
                  <a:srgbClr val="FF0000"/>
                </a:solidFill>
              </a:rPr>
              <a:t>유연한 디자인</a:t>
            </a:r>
            <a:r>
              <a:rPr lang="ko-KR" altLang="en-US"/>
              <a:t>을 만들어 낼 수 있다</a:t>
            </a:r>
            <a:r>
              <a:rPr lang="en-US" altLang="ko-KR"/>
              <a:t>.</a:t>
            </a:r>
            <a:endParaRPr lang="ko-KR" altLang="en-US"/>
          </a:p>
          <a:p>
            <a:pPr>
              <a:lnSpc>
                <a:spcPct val="120000"/>
              </a:lnSpc>
            </a:pPr>
            <a:r>
              <a:rPr lang="en-US" altLang="ko-KR" smtClean="0"/>
              <a:t>Decorator </a:t>
            </a:r>
            <a:r>
              <a:rPr lang="ko-KR" altLang="en-US"/>
              <a:t>를 바로 끼워넣어도 클라이언트 쪽에서는 </a:t>
            </a:r>
            <a:r>
              <a:rPr lang="en-US" altLang="ko-KR"/>
              <a:t>Decorator </a:t>
            </a:r>
            <a:r>
              <a:rPr lang="ko-KR" altLang="en-US"/>
              <a:t>를 사용한다는 것을 전혀 알 수 없다</a:t>
            </a:r>
            <a:r>
              <a:rPr lang="en-US" altLang="ko-KR"/>
              <a:t>.</a:t>
            </a:r>
            <a:endParaRPr lang="ko-KR" altLang="en-US"/>
          </a:p>
          <a:p>
            <a:pPr>
              <a:lnSpc>
                <a:spcPct val="120000"/>
              </a:lnSpc>
            </a:pPr>
            <a:r>
              <a:rPr lang="ko-KR" altLang="en-US" smtClean="0"/>
              <a:t>자잘한 </a:t>
            </a:r>
            <a:r>
              <a:rPr lang="ko-KR" altLang="en-US"/>
              <a:t>클래스들이 엄청나게 추가되는 경우가 종종 발생해 이해하기 힘든 디자인이 만들어 질 수 있다</a:t>
            </a:r>
            <a:r>
              <a:rPr lang="en-US" altLang="ko-KR"/>
              <a:t>.</a:t>
            </a:r>
            <a:endParaRPr lang="ko-KR" altLang="en-US"/>
          </a:p>
          <a:p>
            <a:pPr>
              <a:lnSpc>
                <a:spcPct val="120000"/>
              </a:lnSpc>
            </a:pPr>
            <a:r>
              <a:rPr lang="en-US" altLang="ko-KR"/>
              <a:t>(ex. </a:t>
            </a:r>
            <a:r>
              <a:rPr lang="en-US" altLang="ko-KR">
                <a:solidFill>
                  <a:srgbClr val="FF0000"/>
                </a:solidFill>
              </a:rPr>
              <a:t>java.io</a:t>
            </a:r>
            <a:r>
              <a:rPr lang="en-US" altLang="ko-KR"/>
              <a:t> </a:t>
            </a:r>
            <a:r>
              <a:rPr lang="ko-KR" altLang="en-US"/>
              <a:t>클래스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20000"/>
              </a:lnSpc>
            </a:pPr>
            <a:r>
              <a:rPr lang="en-US" altLang="ko-KR" smtClean="0"/>
              <a:t>Decorator </a:t>
            </a:r>
            <a:r>
              <a:rPr lang="ko-KR" altLang="en-US"/>
              <a:t>를 도입하면 </a:t>
            </a:r>
            <a:r>
              <a:rPr lang="ko-KR" altLang="en-US">
                <a:solidFill>
                  <a:srgbClr val="FF0000"/>
                </a:solidFill>
              </a:rPr>
              <a:t>구성 요소를 초기화</a:t>
            </a:r>
            <a:r>
              <a:rPr lang="ko-KR" altLang="en-US"/>
              <a:t>하는 데 필요한 </a:t>
            </a:r>
            <a:r>
              <a:rPr lang="ko-KR" altLang="en-US">
                <a:solidFill>
                  <a:srgbClr val="FF0000"/>
                </a:solidFill>
              </a:rPr>
              <a:t>코드가</a:t>
            </a:r>
            <a:r>
              <a:rPr lang="ko-KR" altLang="en-US"/>
              <a:t> 훨씬 </a:t>
            </a:r>
            <a:r>
              <a:rPr lang="ko-KR" altLang="en-US">
                <a:solidFill>
                  <a:srgbClr val="FF0000"/>
                </a:solidFill>
              </a:rPr>
              <a:t>복잡해진다</a:t>
            </a:r>
            <a:r>
              <a:rPr lang="en-US" altLang="ko-KR"/>
              <a:t>.</a:t>
            </a:r>
            <a:endParaRPr lang="ko-KR" altLang="en-US"/>
          </a:p>
          <a:p>
            <a:pPr>
              <a:lnSpc>
                <a:spcPct val="120000"/>
              </a:lnSpc>
            </a:pPr>
            <a:r>
              <a:rPr lang="ko-KR" altLang="en-US"/>
              <a:t>구성 요소 인스턴스만 만드는 것 뿐만 아니라 꽤 많은 </a:t>
            </a:r>
            <a:r>
              <a:rPr lang="en-US" altLang="ko-KR"/>
              <a:t>Decorator </a:t>
            </a:r>
            <a:r>
              <a:rPr lang="ko-KR" altLang="en-US"/>
              <a:t>로 감싸는 경우가 자주 </a:t>
            </a:r>
            <a:r>
              <a:rPr lang="ko-KR" altLang="en-US" smtClean="0"/>
              <a:t>발생한다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디자인 원칙 다섯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OCP </a:t>
            </a:r>
            <a:r>
              <a:rPr lang="ko-KR" altLang="en-US" smtClean="0"/>
              <a:t>원칙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 smtClean="0"/>
              <a:t>클래스는 </a:t>
            </a:r>
            <a:r>
              <a:rPr lang="ko-KR" altLang="en-US" smtClean="0">
                <a:solidFill>
                  <a:srgbClr val="FF0000"/>
                </a:solidFill>
              </a:rPr>
              <a:t>확장</a:t>
            </a:r>
            <a:r>
              <a:rPr lang="ko-KR" altLang="en-US" smtClean="0"/>
              <a:t>에 대해서는 </a:t>
            </a:r>
            <a:r>
              <a:rPr lang="ko-KR" altLang="en-US" smtClean="0">
                <a:solidFill>
                  <a:srgbClr val="FF0000"/>
                </a:solidFill>
              </a:rPr>
              <a:t>열려</a:t>
            </a:r>
            <a:r>
              <a:rPr lang="ko-KR" altLang="en-US" smtClean="0"/>
              <a:t> 있어야 하지만 </a:t>
            </a:r>
            <a:r>
              <a:rPr lang="ko-KR" altLang="en-US" smtClean="0">
                <a:solidFill>
                  <a:srgbClr val="FF0000"/>
                </a:solidFill>
              </a:rPr>
              <a:t>코드 변경</a:t>
            </a:r>
            <a:r>
              <a:rPr lang="ko-KR" altLang="en-US" smtClean="0"/>
              <a:t>에는 </a:t>
            </a:r>
            <a:r>
              <a:rPr lang="ko-KR" altLang="en-US" smtClean="0">
                <a:solidFill>
                  <a:srgbClr val="FF0000"/>
                </a:solidFill>
              </a:rPr>
              <a:t>닫혀</a:t>
            </a:r>
            <a:r>
              <a:rPr lang="ko-KR" altLang="en-US" smtClean="0"/>
              <a:t> 있어야 한다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예제</a:t>
            </a:r>
            <a:r>
              <a:rPr lang="en-US" altLang="ko-KR" smtClean="0"/>
              <a:t>1</a:t>
            </a:r>
            <a:endParaRPr lang="ko-KR" altLang="en-US"/>
          </a:p>
        </p:txBody>
      </p:sp>
      <p:pic>
        <p:nvPicPr>
          <p:cNvPr id="2050" name="Picture 2" descr="헤드퍼스트 데코레이터 패턴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1690688"/>
            <a:ext cx="6355080" cy="47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헤드퍼스트 데코레이터 패턴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802380" cy="446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			</a:t>
            </a:r>
            <a:r>
              <a:rPr lang="ko-KR" altLang="en-US" smtClean="0"/>
              <a:t>다양한 커피의 종류들</a:t>
            </a:r>
            <a:endParaRPr lang="ko-KR" altLang="en-US"/>
          </a:p>
        </p:txBody>
      </p:sp>
      <p:pic>
        <p:nvPicPr>
          <p:cNvPr id="3074" name="Picture 2" descr="생각이 없는 Bever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2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		</a:t>
            </a:r>
            <a:r>
              <a:rPr lang="ko-KR" altLang="en-US" smtClean="0"/>
              <a:t>데코레이션 패턴 구조</a:t>
            </a:r>
            <a:endParaRPr lang="ko-KR" altLang="en-US"/>
          </a:p>
        </p:txBody>
      </p:sp>
      <p:pic>
        <p:nvPicPr>
          <p:cNvPr id="4098" name="Picture 2" descr="Decorator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8820"/>
            <a:ext cx="10515600" cy="459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예제 </a:t>
            </a:r>
            <a:r>
              <a:rPr lang="en-US" altLang="ko-KR" smtClean="0"/>
              <a:t>1 </a:t>
            </a:r>
            <a:r>
              <a:rPr lang="ko-KR" altLang="en-US" smtClean="0"/>
              <a:t>클래스 다이어그램</a:t>
            </a:r>
            <a:endParaRPr lang="ko-KR" altLang="en-US"/>
          </a:p>
        </p:txBody>
      </p:sp>
      <p:pic>
        <p:nvPicPr>
          <p:cNvPr id="5122" name="Picture 2" descr="생각이 있는 Bever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0240"/>
            <a:ext cx="10515600" cy="443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564</Words>
  <Application>Microsoft Office PowerPoint</Application>
  <PresentationFormat>와이드스크린</PresentationFormat>
  <Paragraphs>128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디자인 패턴 2. 옵저버 패턴</vt:lpstr>
      <vt:lpstr>복습</vt:lpstr>
      <vt:lpstr>기본 클래스 다이어그램</vt:lpstr>
      <vt:lpstr>Decorator 패턴의 장점 &amp; 단점</vt:lpstr>
      <vt:lpstr>디자인 원칙 다섯</vt:lpstr>
      <vt:lpstr>예제1</vt:lpstr>
      <vt:lpstr>   다양한 커피의 종류들</vt:lpstr>
      <vt:lpstr>  데코레이션 패턴 구조</vt:lpstr>
      <vt:lpstr>예제 1 클래스 다이어그램</vt:lpstr>
      <vt:lpstr>Main 코드</vt:lpstr>
      <vt:lpstr>Beverage class</vt:lpstr>
      <vt:lpstr>DarkRoast class</vt:lpstr>
      <vt:lpstr>Mocha class</vt:lpstr>
      <vt:lpstr>Whip class</vt:lpstr>
      <vt:lpstr>CondimentDecorator class</vt:lpstr>
      <vt:lpstr> DarkRoast + mocha + mocha + whip </vt:lpstr>
      <vt:lpstr>데코레이터가 적용된 예: 자바 I/O</vt:lpstr>
      <vt:lpstr>디자인 원칙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패턴 2. 옵저버 패턴</dc:title>
  <dc:creator>kyoungwook no</dc:creator>
  <cp:lastModifiedBy>kyoungwook no</cp:lastModifiedBy>
  <cp:revision>10</cp:revision>
  <dcterms:created xsi:type="dcterms:W3CDTF">2017-05-18T10:51:04Z</dcterms:created>
  <dcterms:modified xsi:type="dcterms:W3CDTF">2017-05-24T11:12:31Z</dcterms:modified>
</cp:coreProperties>
</file>