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189687"/>
            <a:ext cx="7766936" cy="1174689"/>
          </a:xfrm>
        </p:spPr>
        <p:txBody>
          <a:bodyPr/>
          <a:lstStyle/>
          <a:p>
            <a:pPr algn="ctr"/>
            <a:r>
              <a:rPr lang="ko-KR" altLang="en-US" sz="3200" smtClean="0"/>
              <a:t>디자인 패턴 </a:t>
            </a:r>
            <a:r>
              <a:rPr lang="en-US" altLang="ko-KR" sz="3200" smtClean="0"/>
              <a:t>4. </a:t>
            </a:r>
            <a:r>
              <a:rPr lang="ko-KR" altLang="en-US" sz="3200" b="1"/>
              <a:t>팩토리 패턴 </a:t>
            </a:r>
            <a:r>
              <a:rPr lang="en-US" altLang="ko-KR" sz="3200" b="1"/>
              <a:t>(factory pattern)</a:t>
            </a:r>
            <a:endParaRPr lang="ko-KR" altLang="en-US" sz="3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2364377"/>
            <a:ext cx="7766936" cy="3605349"/>
          </a:xfrm>
        </p:spPr>
        <p:txBody>
          <a:bodyPr>
            <a:normAutofit/>
          </a:bodyPr>
          <a:lstStyle/>
          <a:p>
            <a:pPr algn="l"/>
            <a:endParaRPr lang="ko-KR" altLang="en-US"/>
          </a:p>
          <a:p>
            <a:pPr algn="l"/>
            <a:r>
              <a:rPr lang="ko-KR" altLang="en-US" b="1"/>
              <a:t>팩토리 메소드 패턴 </a:t>
            </a:r>
            <a:r>
              <a:rPr lang="en-US" altLang="ko-KR"/>
              <a:t>: </a:t>
            </a:r>
            <a:r>
              <a:rPr lang="ko-KR" altLang="en-US"/>
              <a:t>객체를 생성하기 위한 인터페이스를 정의하는데</a:t>
            </a:r>
            <a:r>
              <a:rPr lang="en-US" altLang="ko-KR"/>
              <a:t>, </a:t>
            </a:r>
            <a:r>
              <a:rPr lang="ko-KR" altLang="en-US"/>
              <a:t>어떤 </a:t>
            </a:r>
            <a:r>
              <a:rPr lang="ko-KR" altLang="en-US" smtClean="0"/>
              <a:t>클래스의 인스턴스를  만들지는 서브클래스에서 결정하게 만든다</a:t>
            </a:r>
            <a:r>
              <a:rPr lang="en-US" altLang="ko-KR" smtClean="0"/>
              <a:t>. </a:t>
            </a:r>
            <a:r>
              <a:rPr lang="ko-KR" altLang="en-US" smtClean="0"/>
              <a:t>즉 팩토리 메소드 패턴을 이용하면</a:t>
            </a:r>
            <a:r>
              <a:rPr lang="ko-KR" altLang="en-US"/>
              <a:t> 클래스의 인스턴스를 만드는 일을 서브클래스에게 맡기는 </a:t>
            </a:r>
            <a:r>
              <a:rPr lang="ko-KR" altLang="en-US"/>
              <a:t>것</a:t>
            </a:r>
            <a:r>
              <a:rPr lang="en-US" altLang="ko-KR" smtClean="0"/>
              <a:t>.</a:t>
            </a:r>
            <a:endParaRPr lang="en-US" altLang="ko-KR"/>
          </a:p>
          <a:p>
            <a:pPr algn="l"/>
            <a:r>
              <a:rPr lang="ko-KR" altLang="en-US" b="1"/>
              <a:t>추상 팩토리 패턴</a:t>
            </a:r>
            <a:r>
              <a:rPr lang="ko-KR" altLang="en-US"/>
              <a:t> </a:t>
            </a:r>
            <a:r>
              <a:rPr lang="en-US" altLang="ko-KR"/>
              <a:t>: </a:t>
            </a:r>
            <a:r>
              <a:rPr lang="ko-KR" altLang="en-US"/>
              <a:t>인터페이스를 이용하여 서로 연관된</a:t>
            </a:r>
            <a:r>
              <a:rPr lang="en-US" altLang="ko-KR"/>
              <a:t>, </a:t>
            </a:r>
            <a:r>
              <a:rPr lang="ko-KR" altLang="en-US"/>
              <a:t>또는 의존하는 객체를 구상 클래스를 지정하지 않고도 생성</a:t>
            </a:r>
            <a:r>
              <a:rPr lang="en-US" altLang="ko-KR"/>
              <a:t>.</a:t>
            </a:r>
          </a:p>
          <a:p>
            <a:pPr algn="l"/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9" y="500606"/>
            <a:ext cx="8892405" cy="57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팩토리 </a:t>
            </a:r>
            <a:r>
              <a:rPr lang="ko-KR" altLang="en-US" b="1"/>
              <a:t>메소드 </a:t>
            </a:r>
            <a:r>
              <a:rPr lang="ko-KR" altLang="en-US" b="1" smtClean="0"/>
              <a:t>패턴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 sz="1300"/>
              <a:t/>
            </a:r>
            <a:br>
              <a:rPr lang="ko-KR" altLang="en-US" sz="1300"/>
            </a:br>
            <a:r>
              <a:rPr lang="ko-KR" altLang="en-US" sz="1300" b="1"/>
              <a:t>피자가게와 피자 제작 과정 전체를 하나로 묶어주는 프레임워크를 만들어야 된다는 결론</a:t>
            </a:r>
            <a:r>
              <a:rPr lang="en-US" altLang="ko-KR" sz="1300" b="1"/>
              <a:t>!!</a:t>
            </a:r>
            <a:r>
              <a:rPr lang="ko-KR" altLang="en-US" sz="1300"/>
              <a:t/>
            </a:r>
            <a:br>
              <a:rPr lang="ko-KR" altLang="en-US" sz="1300"/>
            </a:br>
            <a:r>
              <a:rPr lang="ko-KR" altLang="en-US" sz="1300" b="1"/>
              <a:t>파자를 만드는 활동 자체는 전부 </a:t>
            </a:r>
            <a:r>
              <a:rPr lang="en-US" altLang="ko-KR" sz="1300" b="1"/>
              <a:t>PizzaStore </a:t>
            </a:r>
            <a:r>
              <a:rPr lang="ko-KR" altLang="en-US" sz="1300" b="1"/>
              <a:t>클래스에 국한시키면서도 분점마다 고유의 스타일을 살리수 있는 방법은 </a:t>
            </a:r>
            <a:r>
              <a:rPr lang="en-US" altLang="ko-KR" sz="1300" b="1"/>
              <a:t>??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1" y="1838960"/>
            <a:ext cx="8582025" cy="42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3" y="398281"/>
            <a:ext cx="7915275" cy="56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50" y="0"/>
            <a:ext cx="7896225" cy="3714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0" y="3357154"/>
            <a:ext cx="8006306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1" y="166959"/>
            <a:ext cx="8251780" cy="64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2" y="0"/>
            <a:ext cx="7967255" cy="65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1" y="323442"/>
            <a:ext cx="8798107" cy="63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3100" cy="3895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"/>
            <a:ext cx="643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431754"/>
            <a:ext cx="8569234" cy="61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9" y="238532"/>
            <a:ext cx="8980987" cy="65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91588"/>
            <a:ext cx="8596668" cy="1166949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지난 시간 복습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 </a:t>
            </a:r>
            <a:r>
              <a:rPr lang="ko-KR" altLang="en-US"/>
              <a:t>디자인 패턴 </a:t>
            </a:r>
            <a:r>
              <a:rPr lang="en-US" altLang="ko-KR"/>
              <a:t>3. </a:t>
            </a:r>
            <a:r>
              <a:rPr lang="ko-KR" altLang="en-US"/>
              <a:t>데코레이터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r>
              <a:rPr lang="ko-KR" altLang="en-US"/>
              <a:t>객체에 </a:t>
            </a:r>
            <a:r>
              <a:rPr lang="ko-KR" altLang="en-US">
                <a:solidFill>
                  <a:srgbClr val="FF0000"/>
                </a:solidFill>
              </a:rPr>
              <a:t>추가적인 요건</a:t>
            </a:r>
            <a:r>
              <a:rPr lang="ko-KR" altLang="en-US"/>
              <a:t>을 </a:t>
            </a:r>
            <a:r>
              <a:rPr lang="ko-KR" altLang="en-US">
                <a:solidFill>
                  <a:srgbClr val="FF0000"/>
                </a:solidFill>
              </a:rPr>
              <a:t>동적</a:t>
            </a:r>
            <a:r>
              <a:rPr lang="ko-KR" altLang="en-US"/>
              <a:t>으로 </a:t>
            </a:r>
            <a:r>
              <a:rPr lang="ko-KR" altLang="en-US">
                <a:solidFill>
                  <a:srgbClr val="FF0000"/>
                </a:solidFill>
              </a:rPr>
              <a:t>첨가</a:t>
            </a:r>
            <a:r>
              <a:rPr lang="ko-KR" altLang="en-US"/>
              <a:t>할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Decorator 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서브클래스를 만드는 것을 통해서 </a:t>
            </a:r>
            <a:r>
              <a:rPr lang="ko-KR" altLang="en-US"/>
              <a:t>기능을 </a:t>
            </a:r>
            <a:r>
              <a:rPr lang="ko-KR" altLang="en-US">
                <a:solidFill>
                  <a:srgbClr val="FF0000"/>
                </a:solidFill>
              </a:rPr>
              <a:t>유연하게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할 수 있는 방법을 제공한다</a:t>
            </a:r>
            <a:r>
              <a:rPr lang="en-US" altLang="ko-KR"/>
              <a:t>.</a:t>
            </a:r>
          </a:p>
          <a:p>
            <a:r>
              <a:rPr lang="ko-KR" altLang="en-US"/>
              <a:t>주의할 건 </a:t>
            </a:r>
            <a:r>
              <a:rPr lang="en-US" altLang="ko-KR"/>
              <a:t>Decorator </a:t>
            </a:r>
            <a:r>
              <a:rPr lang="ko-KR" altLang="en-US"/>
              <a:t>는 상속을 통해서 행동을 물려받는 것이 목적이 아니다</a:t>
            </a:r>
            <a:r>
              <a:rPr lang="en-US" altLang="ko-KR"/>
              <a:t>!</a:t>
            </a:r>
            <a:endParaRPr lang="ko-KR" altLang="en-US"/>
          </a:p>
          <a:p>
            <a:r>
              <a:rPr lang="en-US" altLang="ko-KR">
                <a:solidFill>
                  <a:srgbClr val="FF0000"/>
                </a:solidFill>
              </a:rPr>
              <a:t>OCP</a:t>
            </a:r>
            <a:r>
              <a:rPr lang="en-US" altLang="ko-KR"/>
              <a:t> </a:t>
            </a:r>
            <a:r>
              <a:rPr lang="ko-KR" altLang="en-US"/>
              <a:t>에 충실하면서 </a:t>
            </a:r>
            <a:r>
              <a:rPr lang="ko-KR" altLang="en-US">
                <a:solidFill>
                  <a:srgbClr val="FF0000"/>
                </a:solidFill>
              </a:rPr>
              <a:t>유연한 디자인</a:t>
            </a:r>
            <a:r>
              <a:rPr lang="ko-KR" altLang="en-US"/>
              <a:t>을 만들어 낼 수 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82631"/>
            <a:ext cx="8290833" cy="60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70" y="0"/>
            <a:ext cx="8891724" cy="65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7" y="128315"/>
            <a:ext cx="8481741" cy="65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" y="113075"/>
            <a:ext cx="8468678" cy="67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1" y="91440"/>
            <a:ext cx="917774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1" y="0"/>
            <a:ext cx="893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0" y="0"/>
            <a:ext cx="8706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1" y="169818"/>
            <a:ext cx="4351156" cy="6570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3257" y="184795"/>
            <a:ext cx="676659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이제 전체적인 흐름은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  <a:p>
            <a:r>
              <a:rPr lang="en-US" altLang="ko-KR" sz="1400" b="1"/>
              <a:t>1. </a:t>
            </a:r>
            <a:r>
              <a:rPr lang="ko-KR" altLang="en-US" sz="1400" b="1"/>
              <a:t>뉴욕 피자가게를 만든다</a:t>
            </a:r>
            <a:r>
              <a:rPr lang="en-US" altLang="ko-KR" sz="1400" b="1"/>
              <a:t>.</a:t>
            </a:r>
            <a:endParaRPr lang="ko-KR" altLang="en-US" sz="1400"/>
          </a:p>
          <a:p>
            <a:r>
              <a:rPr lang="ko-KR" altLang="en-US" sz="1400" b="1"/>
              <a:t>     </a:t>
            </a:r>
            <a:r>
              <a:rPr lang="en-US" altLang="ko-KR" sz="1400" b="1"/>
              <a:t>- PizzaStore nyPizzaStore = new NYPizzaStore();</a:t>
            </a:r>
            <a:endParaRPr lang="en-US" altLang="ko-KR" sz="1400"/>
          </a:p>
          <a:p>
            <a:r>
              <a:rPr lang="en-US" altLang="ko-KR" sz="1400" b="1"/>
              <a:t/>
            </a:r>
            <a:br>
              <a:rPr lang="en-US" altLang="ko-KR" sz="1400" b="1"/>
            </a:br>
            <a:endParaRPr lang="en-US" altLang="ko-KR" sz="1400"/>
          </a:p>
          <a:p>
            <a:r>
              <a:rPr lang="en-US" altLang="ko-KR" sz="1400" b="1"/>
              <a:t>2. </a:t>
            </a:r>
            <a:r>
              <a:rPr lang="ko-KR" altLang="en-US" sz="1400" b="1"/>
              <a:t>주문을 한다</a:t>
            </a:r>
            <a:r>
              <a:rPr lang="en-US" altLang="ko-KR" sz="1400" b="1"/>
              <a:t>.</a:t>
            </a:r>
            <a:endParaRPr lang="ko-KR" altLang="en-US" sz="1400"/>
          </a:p>
          <a:p>
            <a:r>
              <a:rPr lang="ko-KR" altLang="en-US" sz="1400" b="1"/>
              <a:t>     </a:t>
            </a:r>
            <a:r>
              <a:rPr lang="en-US" altLang="ko-KR" sz="1400" b="1"/>
              <a:t>- nyPizzaStore.orderPizza("cheese");</a:t>
            </a:r>
            <a:endParaRPr lang="en-US" altLang="ko-KR" sz="1400"/>
          </a:p>
          <a:p>
            <a:r>
              <a:rPr lang="en-US" altLang="ko-KR" sz="1400" b="1"/>
              <a:t/>
            </a:r>
            <a:br>
              <a:rPr lang="en-US" altLang="ko-KR" sz="1400" b="1"/>
            </a:br>
            <a:endParaRPr lang="en-US" altLang="ko-KR" sz="1400"/>
          </a:p>
          <a:p>
            <a:r>
              <a:rPr lang="en-US" altLang="ko-KR" sz="1400" b="1"/>
              <a:t>3. orderPizza </a:t>
            </a:r>
            <a:r>
              <a:rPr lang="ko-KR" altLang="en-US" sz="1400" b="1"/>
              <a:t>메소드에서는 우선 </a:t>
            </a:r>
            <a:r>
              <a:rPr lang="en-US" altLang="ko-KR" sz="1400" b="1"/>
              <a:t>createPizza() </a:t>
            </a:r>
            <a:r>
              <a:rPr lang="ko-KR" altLang="en-US" sz="1400" b="1"/>
              <a:t>메소드를 호출한다</a:t>
            </a:r>
            <a:endParaRPr lang="ko-KR" altLang="en-US" sz="1400"/>
          </a:p>
          <a:p>
            <a:r>
              <a:rPr lang="ko-KR" altLang="en-US" sz="1400" b="1"/>
              <a:t>     </a:t>
            </a:r>
            <a:r>
              <a:rPr lang="en-US" altLang="ko-KR" sz="1400" b="1"/>
              <a:t>- Pizza pizza = createPizza("cheese");</a:t>
            </a:r>
            <a:endParaRPr lang="en-US" altLang="ko-KR" sz="1400"/>
          </a:p>
          <a:p>
            <a:r>
              <a:rPr lang="en-US" altLang="ko-KR" sz="1400" b="1"/>
              <a:t/>
            </a:r>
            <a:br>
              <a:rPr lang="en-US" altLang="ko-KR" sz="1400" b="1"/>
            </a:br>
            <a:endParaRPr lang="en-US" altLang="ko-KR" sz="1400"/>
          </a:p>
          <a:p>
            <a:r>
              <a:rPr lang="en-US" altLang="ko-KR" sz="1400" b="1"/>
              <a:t>4. createPizza() </a:t>
            </a:r>
            <a:r>
              <a:rPr lang="ko-KR" altLang="en-US" sz="1400" b="1"/>
              <a:t>메소드가 호출되면 원재료 공장이 돌아가기 시작한다</a:t>
            </a:r>
            <a:r>
              <a:rPr lang="en-US" altLang="ko-KR" sz="1400" b="1"/>
              <a:t>.</a:t>
            </a:r>
            <a:endParaRPr lang="ko-KR" altLang="en-US" sz="1400"/>
          </a:p>
          <a:p>
            <a:r>
              <a:rPr lang="ko-KR" altLang="en-US" sz="1400" b="1"/>
              <a:t>     </a:t>
            </a:r>
            <a:r>
              <a:rPr lang="en-US" altLang="ko-KR" sz="1400" b="1"/>
              <a:t>- Pizza pizza = new CheesePizza(nyIngredientFactory);</a:t>
            </a:r>
            <a:endParaRPr lang="en-US" altLang="ko-KR" sz="1400"/>
          </a:p>
          <a:p>
            <a:r>
              <a:rPr lang="en-US" altLang="ko-KR" sz="1400" b="1"/>
              <a:t/>
            </a:r>
            <a:br>
              <a:rPr lang="en-US" altLang="ko-KR" sz="1400" b="1"/>
            </a:br>
            <a:endParaRPr lang="en-US" altLang="ko-KR" sz="1400"/>
          </a:p>
          <a:p>
            <a:r>
              <a:rPr lang="en-US" altLang="ko-KR" sz="1400" b="1"/>
              <a:t>5. </a:t>
            </a:r>
            <a:r>
              <a:rPr lang="ko-KR" altLang="en-US" sz="1400" b="1"/>
              <a:t>피자를 준비하는 </a:t>
            </a:r>
            <a:r>
              <a:rPr lang="en-US" altLang="ko-KR" sz="1400" b="1"/>
              <a:t>prepare()</a:t>
            </a:r>
            <a:r>
              <a:rPr lang="ko-KR" altLang="en-US" sz="1400" b="1"/>
              <a:t>메소드가 호출되면 팩토리에 원재료 주문이 들어간다</a:t>
            </a:r>
            <a:r>
              <a:rPr lang="en-US" altLang="ko-KR" sz="1400" b="1"/>
              <a:t>.</a:t>
            </a:r>
            <a:endParaRPr lang="ko-KR" altLang="en-US" sz="1400"/>
          </a:p>
          <a:p>
            <a:r>
              <a:rPr lang="ko-KR" altLang="en-US" sz="1400" b="1"/>
              <a:t>     </a:t>
            </a:r>
            <a:r>
              <a:rPr lang="en-US" altLang="ko-KR" sz="1400" b="1"/>
              <a:t>- void prepare(){</a:t>
            </a:r>
            <a:endParaRPr lang="en-US" altLang="ko-KR" sz="1400"/>
          </a:p>
          <a:p>
            <a:r>
              <a:rPr lang="en-US" altLang="ko-KR" sz="1400" b="1"/>
              <a:t>            dough = nyIngredientFactory.createDough();</a:t>
            </a:r>
            <a:endParaRPr lang="en-US" altLang="ko-KR" sz="1400"/>
          </a:p>
          <a:p>
            <a:r>
              <a:rPr lang="en-US" altLang="ko-KR" sz="1400" b="1"/>
              <a:t>            sauce = nyIngredientFactory.createSauce();</a:t>
            </a:r>
            <a:endParaRPr lang="en-US" altLang="ko-KR" sz="1400"/>
          </a:p>
          <a:p>
            <a:r>
              <a:rPr lang="en-US" altLang="ko-KR" sz="1400" b="1"/>
              <a:t>            cheese = nyIngredientFactory.createCheese();</a:t>
            </a:r>
            <a:endParaRPr lang="en-US" altLang="ko-KR" sz="1400"/>
          </a:p>
          <a:p>
            <a:r>
              <a:rPr lang="en-US" altLang="ko-KR" sz="1400" b="1"/>
              <a:t>       }</a:t>
            </a:r>
            <a:endParaRPr lang="en-US" altLang="ko-KR" sz="1400"/>
          </a:p>
          <a:p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  <a:p>
            <a:r>
              <a:rPr lang="en-US" altLang="ko-KR" sz="1400" b="1"/>
              <a:t>6. </a:t>
            </a:r>
            <a:r>
              <a:rPr lang="ko-KR" altLang="en-US" sz="1400" b="1"/>
              <a:t>준비단계가 끝나고 </a:t>
            </a:r>
            <a:r>
              <a:rPr lang="en-US" altLang="ko-KR" sz="1400" b="1"/>
              <a:t>orderPizza() </a:t>
            </a:r>
            <a:r>
              <a:rPr lang="ko-KR" altLang="en-US" sz="1400" b="1"/>
              <a:t>메소드에서는 피자를 굽고</a:t>
            </a:r>
            <a:r>
              <a:rPr lang="en-US" altLang="ko-KR" sz="1400" b="1"/>
              <a:t>, </a:t>
            </a:r>
            <a:r>
              <a:rPr lang="ko-KR" altLang="en-US" sz="1400" b="1"/>
              <a:t>자르고</a:t>
            </a:r>
            <a:r>
              <a:rPr lang="en-US" altLang="ko-KR" sz="1400" b="1"/>
              <a:t>, </a:t>
            </a:r>
            <a:r>
              <a:rPr lang="ko-KR" altLang="en-US" sz="1400" b="1"/>
              <a:t>포장한다</a:t>
            </a:r>
            <a:r>
              <a:rPr lang="en-US" altLang="ko-KR" sz="1400" b="1"/>
              <a:t>.</a:t>
            </a:r>
            <a:endParaRPr lang="ko-KR" altLang="en-US" sz="1400"/>
          </a:p>
          <a:p>
            <a:r>
              <a:rPr lang="ko-KR" altLang="en-US" sz="1400"/>
              <a:t/>
            </a:r>
            <a:br>
              <a:rPr lang="ko-KR" altLang="en-US" sz="1400"/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16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ko-KR" altLang="en-US" smtClean="0"/>
              <a:t>우리가 잘아는 팩토리 패턴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8750"/>
            <a:ext cx="5343525" cy="5429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428750"/>
            <a:ext cx="6638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디자인 원칙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바뀌는 부분은 캡슐화한다</a:t>
            </a:r>
            <a:r>
              <a:rPr lang="en-US" altLang="ko-KR"/>
              <a:t>.</a:t>
            </a:r>
          </a:p>
          <a:p>
            <a:r>
              <a:rPr lang="ko-KR" altLang="en-US"/>
              <a:t>상속보다는 구성을 활용한다</a:t>
            </a:r>
            <a:r>
              <a:rPr lang="en-US" altLang="ko-KR"/>
              <a:t>.</a:t>
            </a:r>
          </a:p>
          <a:p>
            <a:r>
              <a:rPr lang="ko-KR" altLang="en-US"/>
              <a:t>구현이 아닌 인터페이스에 맞춰서 프로그래밍한다</a:t>
            </a:r>
            <a:r>
              <a:rPr lang="en-US" altLang="ko-KR"/>
              <a:t>.</a:t>
            </a:r>
          </a:p>
          <a:p>
            <a:r>
              <a:rPr lang="ko-KR" altLang="en-US"/>
              <a:t>서로 상호작용을 하는 객체 사이에서는 가능하면 느슨하게 결합하는 디자인을 사용해야한다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OCP </a:t>
            </a:r>
            <a:r>
              <a:rPr lang="ko-KR" altLang="en-US"/>
              <a:t>원칙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클래스는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에 대해서는 </a:t>
            </a:r>
            <a:r>
              <a:rPr lang="ko-KR" altLang="en-US">
                <a:solidFill>
                  <a:srgbClr val="FF0000"/>
                </a:solidFill>
              </a:rPr>
              <a:t>열려</a:t>
            </a:r>
            <a:r>
              <a:rPr lang="ko-KR" altLang="en-US"/>
              <a:t> 있어야 하지만 </a:t>
            </a:r>
            <a:r>
              <a:rPr lang="ko-KR" altLang="en-US">
                <a:solidFill>
                  <a:srgbClr val="FF0000"/>
                </a:solidFill>
              </a:rPr>
              <a:t>코드 변경</a:t>
            </a:r>
            <a:r>
              <a:rPr lang="ko-KR" altLang="en-US"/>
              <a:t>에는 </a:t>
            </a:r>
            <a:r>
              <a:rPr lang="ko-KR" altLang="en-US">
                <a:solidFill>
                  <a:srgbClr val="FF0000"/>
                </a:solidFill>
              </a:rPr>
              <a:t>닫혀</a:t>
            </a:r>
            <a:r>
              <a:rPr lang="ko-KR" altLang="en-US"/>
              <a:t> 있어야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까먹었을 까봐</a:t>
            </a:r>
            <a:r>
              <a:rPr lang="en-US" altLang="ko-KR" smtClean="0"/>
              <a:t>&gt; </a:t>
            </a:r>
            <a:r>
              <a:rPr lang="ko-KR" altLang="en-US" smtClean="0"/>
              <a:t>클래스간의 </a:t>
            </a:r>
            <a:r>
              <a:rPr lang="ko-KR" altLang="en-US" dirty="0"/>
              <a:t>관계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1634065"/>
            <a:ext cx="9601196" cy="97003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다이어그램의 주 목적은 클래스간의 관계를 한눈에 쉽게 보고 의존 관계를 파악하는 것에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클래스 다이어그램에서 가장 중요한 것이 클래스간의 관계입니다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2" descr="http://www.nextree.co.kr/content/images/2016/09/--6----------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9" y="2774782"/>
            <a:ext cx="9589411" cy="35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01686" y="4013464"/>
            <a:ext cx="333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어떤 </a:t>
            </a:r>
            <a:r>
              <a:rPr lang="ko-KR" altLang="en-US" sz="1200">
                <a:solidFill>
                  <a:srgbClr val="FF0000"/>
                </a:solidFill>
              </a:rPr>
              <a:t>클래스가 다른 클래스를 참조하는 것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314306" y="3255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상속관계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416" y="36345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구현관계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416" y="4355806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+mj-ea"/>
              </a:rPr>
              <a:t>다른 객체의 참조를 가지는 필드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1049" y="5902109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강한 집합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2448" y="5252146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집합개념의 </a:t>
            </a:r>
            <a:r>
              <a:rPr lang="en-US" altLang="ko-KR" sz="1200" smtClean="0">
                <a:solidFill>
                  <a:srgbClr val="FF0000"/>
                </a:solidFill>
              </a:rPr>
              <a:t>Association. </a:t>
            </a:r>
            <a:r>
              <a:rPr lang="ko-KR" altLang="en-US" sz="1200" smtClean="0">
                <a:solidFill>
                  <a:srgbClr val="FF0000"/>
                </a:solidFill>
              </a:rPr>
              <a:t>잘 안씀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2557" y="475481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명확하게 표시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팩토리 패턴과 추상 팩토리 패턴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ko-KR" altLang="en-US" smtClean="0"/>
              <a:t>클래스 다이어 그램</a:t>
            </a:r>
            <a:endParaRPr lang="ko-KR" altLang="en-US"/>
          </a:p>
        </p:txBody>
      </p:sp>
      <p:pic>
        <p:nvPicPr>
          <p:cNvPr id="1028" name="Picture 4" descr="팩토리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8" y="2060992"/>
            <a:ext cx="5841202" cy="47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604" y="2060992"/>
            <a:ext cx="6450402" cy="47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1" y="365623"/>
            <a:ext cx="11156660" cy="58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7" y="502919"/>
            <a:ext cx="8435342" cy="5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" y="300037"/>
            <a:ext cx="8471399" cy="59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9" y="404948"/>
            <a:ext cx="8386627" cy="53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4" y="0"/>
            <a:ext cx="8172450" cy="569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640" y="3958046"/>
            <a:ext cx="744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간단한 팩토리는 디자인 패턴이라고 할 수는 없다</a:t>
            </a:r>
            <a:r>
              <a:rPr lang="en-US" altLang="ko-KR" b="1"/>
              <a:t>.</a:t>
            </a:r>
            <a:endParaRPr lang="ko-KR" altLang="en-US"/>
          </a:p>
          <a:p>
            <a:r>
              <a:rPr lang="ko-KR" altLang="en-US" b="1"/>
              <a:t>프로그래밍을 하는데 있어서 자주 쓰이는 관용구에 가깝다고 할 수 </a:t>
            </a:r>
            <a:r>
              <a:rPr lang="ko-KR" altLang="en-US" b="1"/>
              <a:t>있다</a:t>
            </a:r>
            <a:r>
              <a:rPr lang="en-US" altLang="ko-KR" b="1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173</Words>
  <Application>Microsoft Office PowerPoint</Application>
  <PresentationFormat>와이드스크린</PresentationFormat>
  <Paragraphs>54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HY그래픽M</vt:lpstr>
      <vt:lpstr>맑은 고딕</vt:lpstr>
      <vt:lpstr>Arial</vt:lpstr>
      <vt:lpstr>Trebuchet MS</vt:lpstr>
      <vt:lpstr>Wingdings 3</vt:lpstr>
      <vt:lpstr>패싯</vt:lpstr>
      <vt:lpstr>디자인 패턴 4. 팩토리 패턴 (factory pattern)</vt:lpstr>
      <vt:lpstr>지난 시간 복습  디자인 패턴 3. 데코레이터 패턴</vt:lpstr>
      <vt:lpstr>&lt;까먹었을 까봐&gt; 클래스간의 관계 </vt:lpstr>
      <vt:lpstr>팩토리 패턴과 추상 팩토리 패턴   클래스 다이어 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팩토리 메소드 패턴  피자가게와 피자 제작 과정 전체를 하나로 묶어주는 프레임워크를 만들어야 된다는 결론!! 파자를 만드는 활동 자체는 전부 PizzaStore 클래스에 국한시키면서도 분점마다 고유의 스타일을 살리수 있는 방법은 ??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우리가 잘아는 팩토리 패턴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4. 팩토리 패턴 (factory pattern)</dc:title>
  <dc:creator>kyoungwook no</dc:creator>
  <cp:lastModifiedBy>kyoungwook no</cp:lastModifiedBy>
  <cp:revision>6</cp:revision>
  <dcterms:created xsi:type="dcterms:W3CDTF">2017-05-25T10:11:11Z</dcterms:created>
  <dcterms:modified xsi:type="dcterms:W3CDTF">2017-05-25T11:04:20Z</dcterms:modified>
</cp:coreProperties>
</file>