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oungwook no" initials="kn" lastIdx="2" clrIdx="0">
    <p:extLst>
      <p:ext uri="{19B8F6BF-5375-455C-9EA6-DF929625EA0E}">
        <p15:presenceInfo xmlns:p15="http://schemas.microsoft.com/office/powerpoint/2012/main" xmlns="" userId="5bd314cb0b6371a9" providerId="Windows Live"/>
      </p:ext>
    </p:extLst>
  </p:cmAuthor>
  <p:cmAuthor id="2" name="bit-user" initials="b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33" autoAdjust="0"/>
  </p:normalViewPr>
  <p:slideViewPr>
    <p:cSldViewPr snapToGrid="0">
      <p:cViewPr>
        <p:scale>
          <a:sx n="100" d="100"/>
          <a:sy n="100" d="100"/>
        </p:scale>
        <p:origin x="-120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디자인 패턴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디자인 패턴은 프로그램을 개발하는 과정에서 빈번하게 발생하는 디자인 상의 문제를 정리해서</a:t>
            </a:r>
            <a:r>
              <a:rPr lang="en-US" altLang="ko-KR" dirty="0"/>
              <a:t>, </a:t>
            </a:r>
            <a:r>
              <a:rPr lang="ko-KR" altLang="en-US" dirty="0"/>
              <a:t>상황에 따라 간편하게 적용해서 쓸 수 있는 패턴 형태로 만든 것입니다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17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Generalization (</a:t>
            </a:r>
            <a:r>
              <a:rPr lang="ko-KR" altLang="en-US" dirty="0"/>
              <a:t>일반화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2" y="1634065"/>
            <a:ext cx="9601196" cy="1059104"/>
          </a:xfrm>
        </p:spPr>
        <p:txBody>
          <a:bodyPr/>
          <a:lstStyle/>
          <a:p>
            <a:r>
              <a:rPr lang="en-US" altLang="ko-KR" dirty="0" smtClean="0"/>
              <a:t>Generalization</a:t>
            </a:r>
            <a:r>
              <a:rPr lang="ko-KR" altLang="en-US" dirty="0"/>
              <a:t>은 슈퍼</a:t>
            </a:r>
            <a:r>
              <a:rPr lang="en-US" altLang="ko-KR" dirty="0"/>
              <a:t>(</a:t>
            </a:r>
            <a:r>
              <a:rPr lang="ko-KR" altLang="en-US" dirty="0"/>
              <a:t>부모</a:t>
            </a:r>
            <a:r>
              <a:rPr lang="en-US" altLang="ko-KR" dirty="0"/>
              <a:t>)</a:t>
            </a:r>
            <a:r>
              <a:rPr lang="ko-KR" altLang="en-US" dirty="0"/>
              <a:t>클래스와 서브</a:t>
            </a:r>
            <a:r>
              <a:rPr lang="en-US" altLang="ko-KR" dirty="0"/>
              <a:t>(</a:t>
            </a:r>
            <a:r>
              <a:rPr lang="ko-KR" altLang="en-US" dirty="0"/>
              <a:t>자식</a:t>
            </a:r>
            <a:r>
              <a:rPr lang="en-US" altLang="ko-KR" dirty="0"/>
              <a:t>)</a:t>
            </a:r>
            <a:r>
              <a:rPr lang="ko-KR" altLang="en-US" dirty="0"/>
              <a:t>클래스간의 </a:t>
            </a:r>
            <a:r>
              <a:rPr lang="en-US" altLang="ko-KR" dirty="0"/>
              <a:t>Inheritance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상속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관계</a:t>
            </a:r>
            <a:r>
              <a:rPr lang="ko-KR" altLang="en-US" dirty="0"/>
              <a:t>를 나타냅니다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6146" name="Picture 2" descr="http://www.nextree.co.kr/content/images/2016/09/--7-Generalizati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693169"/>
            <a:ext cx="9601196" cy="343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31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Realization (</a:t>
            </a:r>
            <a:r>
              <a:rPr lang="ko-KR" altLang="en-US" dirty="0"/>
              <a:t>실체화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2" y="1634065"/>
            <a:ext cx="9601196" cy="72736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Realization</a:t>
            </a:r>
            <a:r>
              <a:rPr lang="ko-KR" altLang="en-US" dirty="0"/>
              <a:t>은 </a:t>
            </a:r>
            <a:r>
              <a:rPr lang="en-US" altLang="ko-KR" dirty="0"/>
              <a:t>interface</a:t>
            </a:r>
            <a:r>
              <a:rPr lang="ko-KR" altLang="en-US" dirty="0"/>
              <a:t>의 </a:t>
            </a:r>
            <a:r>
              <a:rPr lang="en-US" altLang="ko-KR" dirty="0"/>
              <a:t>spec(</a:t>
            </a:r>
            <a:r>
              <a:rPr lang="ko-KR" altLang="en-US" dirty="0"/>
              <a:t>명세</a:t>
            </a:r>
            <a:r>
              <a:rPr lang="en-US" altLang="ko-KR" dirty="0"/>
              <a:t>, </a:t>
            </a:r>
            <a:r>
              <a:rPr lang="ko-KR" altLang="en-US" dirty="0"/>
              <a:t>정의</a:t>
            </a:r>
            <a:r>
              <a:rPr lang="en-US" altLang="ko-KR" dirty="0"/>
              <a:t>)</a:t>
            </a:r>
            <a:r>
              <a:rPr lang="ko-KR" altLang="en-US" dirty="0"/>
              <a:t>만 있는 메서드를 </a:t>
            </a:r>
            <a:r>
              <a:rPr lang="ko-KR" altLang="en-US" dirty="0" err="1"/>
              <a:t>오버라이딩</a:t>
            </a:r>
            <a:r>
              <a:rPr lang="ko-KR" altLang="en-US" dirty="0"/>
              <a:t> 하여 실제 기능으로 </a:t>
            </a:r>
            <a:r>
              <a:rPr lang="ko-KR" altLang="en-US" dirty="0">
                <a:solidFill>
                  <a:srgbClr val="FF0000"/>
                </a:solidFill>
              </a:rPr>
              <a:t>구현 하는 것을 </a:t>
            </a:r>
            <a:r>
              <a:rPr lang="ko-KR" altLang="en-US" dirty="0"/>
              <a:t>말합니다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7170" name="Picture 2" descr="http://www.nextree.co.kr/content/images/2016/09/--8-Realiz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511444"/>
            <a:ext cx="9601196" cy="370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83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61806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Dependency (</a:t>
            </a:r>
            <a:r>
              <a:rPr lang="ko-KR" altLang="en-US" dirty="0"/>
              <a:t>의존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2" y="1600201"/>
            <a:ext cx="9601196" cy="851286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/>
              <a:t>Dependency</a:t>
            </a:r>
            <a:r>
              <a:rPr lang="ko-KR" altLang="en-US" dirty="0"/>
              <a:t>는 클래스 다이어그램에서 일반적으로 제일 많이 사용되는 관계로서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어떤 클래스가 다른 클래스를 참조하는 것</a:t>
            </a:r>
            <a:r>
              <a:rPr lang="ko-KR" altLang="en-US" dirty="0"/>
              <a:t>을 말합니다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참조의 형태는 메서드 내에서 대상 </a:t>
            </a:r>
            <a:r>
              <a:rPr lang="ko-KR" altLang="en-US" dirty="0">
                <a:solidFill>
                  <a:srgbClr val="FF0000"/>
                </a:solidFill>
              </a:rPr>
              <a:t>클래스의 객체 생성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객체 사용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메서드 호출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객체 리턴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매개변수</a:t>
            </a:r>
            <a:r>
              <a:rPr lang="ko-KR" altLang="en-US" dirty="0"/>
              <a:t>로 해당 객체를 받는 것 등을 말하며 해당 객체의 참조를 계속 유지하지는 않습니다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194" name="Picture 2" descr="http://www.nextree.co.kr/content/images/2016/09/--9-Dependenc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534615"/>
            <a:ext cx="9601196" cy="357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31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1392383"/>
            <a:ext cx="9601196" cy="1121450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스테레오 타입</a:t>
            </a:r>
            <a:r>
              <a:rPr lang="ko-KR" altLang="en-US" dirty="0"/>
              <a:t>으로 어떠한 목적의 </a:t>
            </a:r>
            <a:r>
              <a:rPr lang="en-US" altLang="ko-KR" dirty="0"/>
              <a:t>Dependency</a:t>
            </a:r>
            <a:r>
              <a:rPr lang="ko-KR" altLang="en-US" dirty="0"/>
              <a:t>인지 </a:t>
            </a:r>
            <a:r>
              <a:rPr lang="ko-KR" altLang="en-US" dirty="0">
                <a:solidFill>
                  <a:srgbClr val="FF0000"/>
                </a:solidFill>
              </a:rPr>
              <a:t>의미를 명확히 </a:t>
            </a:r>
            <a:r>
              <a:rPr lang="ko-KR" altLang="en-US" dirty="0"/>
              <a:t>명시 할 수도 있는데 </a:t>
            </a:r>
            <a:r>
              <a:rPr lang="en-US" altLang="ko-KR" dirty="0"/>
              <a:t>Dependency</a:t>
            </a:r>
            <a:r>
              <a:rPr lang="ko-KR" altLang="en-US" dirty="0"/>
              <a:t>의 목적 또는 형태가 중요할 경우 사용할 수도 있을 것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218" name="Picture 2" descr="http://www.nextree.co.kr/content/images/2016/09/--10-Dependenc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2513833"/>
            <a:ext cx="9601196" cy="347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74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2" y="1099698"/>
            <a:ext cx="9601196" cy="193525"/>
          </a:xfrm>
        </p:spPr>
        <p:txBody>
          <a:bodyPr>
            <a:normAutofit fontScale="90000"/>
          </a:bodyPr>
          <a:lstStyle/>
          <a:p>
            <a:r>
              <a:rPr lang="en-US" altLang="ko-KR" sz="2700" dirty="0"/>
              <a:t>Association (</a:t>
            </a:r>
            <a:r>
              <a:rPr lang="ko-KR" altLang="en-US" sz="2700" dirty="0"/>
              <a:t>연관</a:t>
            </a:r>
            <a:r>
              <a:rPr lang="en-US" altLang="ko-KR" sz="2700" dirty="0"/>
              <a:t>), Directed Association(</a:t>
            </a:r>
            <a:r>
              <a:rPr lang="ko-KR" altLang="en-US" sz="2700" dirty="0"/>
              <a:t>방향성 있는 연관</a:t>
            </a:r>
            <a:r>
              <a:rPr lang="en-US" altLang="ko-KR" sz="2700" dirty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2" y="1099697"/>
            <a:ext cx="9601196" cy="1249803"/>
          </a:xfrm>
        </p:spPr>
        <p:txBody>
          <a:bodyPr>
            <a:noAutofit/>
          </a:bodyPr>
          <a:lstStyle/>
          <a:p>
            <a:r>
              <a:rPr lang="ko-KR" altLang="en-US" sz="1200" dirty="0" smtClean="0">
                <a:latin typeface="+mj-ea"/>
                <a:ea typeface="+mj-ea"/>
              </a:rPr>
              <a:t>클래스 </a:t>
            </a:r>
            <a:r>
              <a:rPr lang="ko-KR" altLang="en-US" sz="1200" dirty="0">
                <a:latin typeface="+mj-ea"/>
                <a:ea typeface="+mj-ea"/>
              </a:rPr>
              <a:t>다이어그램에서의 </a:t>
            </a:r>
            <a:r>
              <a:rPr lang="en-US" altLang="ko-KR" sz="1200" dirty="0">
                <a:latin typeface="+mj-ea"/>
                <a:ea typeface="+mj-ea"/>
              </a:rPr>
              <a:t>Association</a:t>
            </a:r>
            <a:r>
              <a:rPr lang="ko-KR" altLang="en-US" sz="1200" dirty="0">
                <a:latin typeface="+mj-ea"/>
                <a:ea typeface="+mj-ea"/>
              </a:rPr>
              <a:t>은 보통 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다른 객체의 참조를 가지는 필드</a:t>
            </a:r>
            <a:r>
              <a:rPr lang="ko-KR" altLang="en-US" sz="1200" dirty="0">
                <a:latin typeface="+mj-ea"/>
                <a:ea typeface="+mj-ea"/>
              </a:rPr>
              <a:t>를 의미합니다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아래 클래스 다이어그램은 두 가지 형태의 </a:t>
            </a:r>
            <a:r>
              <a:rPr lang="en-US" altLang="ko-KR" sz="1200" dirty="0">
                <a:latin typeface="+mj-ea"/>
                <a:ea typeface="+mj-ea"/>
              </a:rPr>
              <a:t>Association</a:t>
            </a:r>
            <a:r>
              <a:rPr lang="ko-KR" altLang="en-US" sz="1200" dirty="0">
                <a:latin typeface="+mj-ea"/>
                <a:ea typeface="+mj-ea"/>
              </a:rPr>
              <a:t>을 나타내고 있습니다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r>
              <a:rPr lang="ko-KR" altLang="en-US" sz="1200" dirty="0">
                <a:latin typeface="+mj-ea"/>
                <a:ea typeface="+mj-ea"/>
              </a:rPr>
              <a:t>화살표 옆에 있는 </a:t>
            </a:r>
            <a:r>
              <a:rPr lang="en-US" altLang="ko-KR" sz="1200" dirty="0">
                <a:latin typeface="+mj-ea"/>
                <a:ea typeface="+mj-ea"/>
              </a:rPr>
              <a:t>–addresses</a:t>
            </a:r>
            <a:r>
              <a:rPr lang="ko-KR" altLang="en-US" sz="1200" dirty="0">
                <a:latin typeface="+mj-ea"/>
                <a:ea typeface="+mj-ea"/>
              </a:rPr>
              <a:t>는 </a:t>
            </a:r>
            <a:r>
              <a:rPr lang="en-US" altLang="ko-KR" sz="1200" dirty="0" err="1">
                <a:latin typeface="+mj-ea"/>
                <a:ea typeface="+mj-ea"/>
              </a:rPr>
              <a:t>roleName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 err="1">
                <a:latin typeface="+mj-ea"/>
                <a:ea typeface="+mj-ea"/>
              </a:rPr>
              <a:t>역할명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  <a:r>
              <a:rPr lang="ko-KR" altLang="en-US" sz="1200" dirty="0">
                <a:latin typeface="+mj-ea"/>
                <a:ea typeface="+mj-ea"/>
              </a:rPr>
              <a:t>을 나타내고 </a:t>
            </a:r>
            <a:r>
              <a:rPr lang="en-US" altLang="ko-KR" sz="1200" dirty="0">
                <a:latin typeface="+mj-ea"/>
                <a:ea typeface="+mj-ea"/>
              </a:rPr>
              <a:t>Address</a:t>
            </a:r>
            <a:r>
              <a:rPr lang="ko-KR" altLang="en-US" sz="1200" dirty="0">
                <a:latin typeface="+mj-ea"/>
                <a:ea typeface="+mj-ea"/>
              </a:rPr>
              <a:t>가 </a:t>
            </a:r>
            <a:r>
              <a:rPr lang="en-US" altLang="ko-KR" sz="1200" dirty="0">
                <a:latin typeface="+mj-ea"/>
                <a:ea typeface="+mj-ea"/>
              </a:rPr>
              <a:t>User </a:t>
            </a:r>
            <a:r>
              <a:rPr lang="ko-KR" altLang="en-US" sz="1200" dirty="0">
                <a:latin typeface="+mj-ea"/>
                <a:ea typeface="+mj-ea"/>
              </a:rPr>
              <a:t>클래스에서 참조될 때 어떤 역할을 가지고 있는지를 의미합니다</a:t>
            </a:r>
            <a:r>
              <a:rPr lang="en-US" altLang="ko-KR" sz="1200" dirty="0">
                <a:latin typeface="+mj-ea"/>
                <a:ea typeface="+mj-ea"/>
              </a:rPr>
              <a:t>. </a:t>
            </a:r>
            <a:r>
              <a:rPr lang="ko-KR" altLang="en-US" sz="1200" i="1" dirty="0">
                <a:latin typeface="+mj-ea"/>
                <a:ea typeface="+mj-ea"/>
              </a:rPr>
              <a:t>는 </a:t>
            </a:r>
            <a:r>
              <a:rPr lang="en-US" altLang="ko-KR" sz="1200" i="1" dirty="0">
                <a:latin typeface="+mj-ea"/>
                <a:ea typeface="+mj-ea"/>
              </a:rPr>
              <a:t>Multiplicity(</a:t>
            </a:r>
            <a:r>
              <a:rPr lang="ko-KR" altLang="en-US" sz="1200" i="1" dirty="0">
                <a:latin typeface="+mj-ea"/>
                <a:ea typeface="+mj-ea"/>
              </a:rPr>
              <a:t>개수</a:t>
            </a:r>
            <a:r>
              <a:rPr lang="en-US" altLang="ko-KR" sz="1200" i="1" dirty="0">
                <a:latin typeface="+mj-ea"/>
                <a:ea typeface="+mj-ea"/>
              </a:rPr>
              <a:t>)</a:t>
            </a:r>
            <a:r>
              <a:rPr lang="ko-KR" altLang="en-US" sz="1200" i="1" dirty="0">
                <a:latin typeface="+mj-ea"/>
                <a:ea typeface="+mj-ea"/>
              </a:rPr>
              <a:t>을 나타내는데 대상 클래스의 가질 수 있는 인스턴스 개수 범위를 의미합니다</a:t>
            </a:r>
            <a:r>
              <a:rPr lang="en-US" altLang="ko-KR" sz="1200" i="1" dirty="0">
                <a:latin typeface="+mj-ea"/>
                <a:ea typeface="+mj-ea"/>
              </a:rPr>
              <a:t>. 0…1 </a:t>
            </a:r>
            <a:r>
              <a:rPr lang="ko-KR" altLang="en-US" sz="1200" i="1" dirty="0">
                <a:latin typeface="+mj-ea"/>
                <a:ea typeface="+mj-ea"/>
              </a:rPr>
              <a:t>과 같이 점으로 구분하여 앞에 값은 최소값</a:t>
            </a:r>
            <a:r>
              <a:rPr lang="en-US" altLang="ko-KR" sz="1200" i="1" dirty="0">
                <a:latin typeface="+mj-ea"/>
                <a:ea typeface="+mj-ea"/>
              </a:rPr>
              <a:t>, </a:t>
            </a:r>
            <a:r>
              <a:rPr lang="ko-KR" altLang="en-US" sz="1200" i="1" dirty="0">
                <a:latin typeface="+mj-ea"/>
                <a:ea typeface="+mj-ea"/>
              </a:rPr>
              <a:t>뒤에 값은 최대값을 의미하는데 *은 </a:t>
            </a:r>
            <a:r>
              <a:rPr lang="en-US" altLang="ko-KR" sz="1200" i="1" dirty="0">
                <a:latin typeface="+mj-ea"/>
                <a:ea typeface="+mj-ea"/>
              </a:rPr>
              <a:t>0…</a:t>
            </a:r>
            <a:r>
              <a:rPr lang="ko-KR" altLang="en-US" sz="1200" dirty="0">
                <a:latin typeface="+mj-ea"/>
                <a:ea typeface="+mj-ea"/>
              </a:rPr>
              <a:t>과 같은 의미로 객체가 없을 수도 있고 또는 수가 정해지지 않은 여러 개일 수도 있다는 것을 의미합니다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</p:txBody>
      </p:sp>
      <p:pic>
        <p:nvPicPr>
          <p:cNvPr id="10242" name="Picture 2" descr="http://www.nextree.co.kr/content/images/2016/09/--11-Associ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547257"/>
            <a:ext cx="9601196" cy="350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91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1003300"/>
            <a:ext cx="9601196" cy="124460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Association Class(</a:t>
            </a:r>
            <a:r>
              <a:rPr lang="ko-KR" altLang="en-US" dirty="0" err="1"/>
              <a:t>연관클래스</a:t>
            </a:r>
            <a:r>
              <a:rPr lang="en-US" altLang="ko-KR" dirty="0"/>
              <a:t>)</a:t>
            </a:r>
            <a:r>
              <a:rPr lang="ko-KR" altLang="en-US" dirty="0"/>
              <a:t>를 사용하여 어떤 종류의 컨테이너 클래스가 사용되는지 까지 나타낼 수 </a:t>
            </a:r>
            <a:r>
              <a:rPr lang="ko-KR" altLang="en-US" dirty="0" smtClean="0"/>
              <a:t>있습니다</a:t>
            </a:r>
            <a:endParaRPr lang="en-US" altLang="ko-KR" dirty="0" smtClean="0"/>
          </a:p>
          <a:p>
            <a:r>
              <a:rPr lang="ko-KR" altLang="en-US" dirty="0"/>
              <a:t>보통은 클래스의 속성이 기본 제공 클래스가 아니거나 </a:t>
            </a:r>
            <a:r>
              <a:rPr lang="ko-KR" altLang="en-US" dirty="0">
                <a:solidFill>
                  <a:srgbClr val="FF0000"/>
                </a:solidFill>
              </a:rPr>
              <a:t>중요 또는 강조하고 싶을 때 </a:t>
            </a:r>
            <a:r>
              <a:rPr lang="en-US" altLang="ko-KR" dirty="0"/>
              <a:t>Association </a:t>
            </a:r>
            <a:r>
              <a:rPr lang="ko-KR" altLang="en-US" dirty="0"/>
              <a:t>관계로 나타냅니다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292" name="Picture 4" descr="http://www.nextree.co.kr/content/images/2016/09/--12-Association-C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2523066"/>
            <a:ext cx="9601196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65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Autofit/>
          </a:bodyPr>
          <a:lstStyle/>
          <a:p>
            <a:pPr algn="l"/>
            <a:r>
              <a:rPr lang="en-US" altLang="ko-KR" sz="2000" dirty="0"/>
              <a:t>Association Class</a:t>
            </a:r>
            <a:r>
              <a:rPr lang="ko-KR" altLang="en-US" sz="2000" dirty="0"/>
              <a:t>는 조금 다른 의미로도 사용될 수 있습니다</a:t>
            </a:r>
            <a:r>
              <a:rPr lang="en-US" altLang="ko-KR" sz="2000" dirty="0"/>
              <a:t>.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예를 </a:t>
            </a:r>
            <a:r>
              <a:rPr lang="ko-KR" altLang="en-US" sz="2000" dirty="0"/>
              <a:t>들어 학생과 수강과목 클래스가 </a:t>
            </a:r>
            <a:r>
              <a:rPr lang="en-US" altLang="ko-KR" sz="2000" dirty="0"/>
              <a:t>Association </a:t>
            </a:r>
            <a:r>
              <a:rPr lang="ko-KR" altLang="en-US" sz="2000" dirty="0"/>
              <a:t>관계를 가지고 있는데 단순 </a:t>
            </a:r>
            <a:r>
              <a:rPr lang="en-US" altLang="ko-KR" sz="2000" dirty="0"/>
              <a:t>Association </a:t>
            </a:r>
            <a:r>
              <a:rPr lang="ko-KR" altLang="en-US" sz="2000" dirty="0"/>
              <a:t>관계가 아니라 각 </a:t>
            </a:r>
            <a:r>
              <a:rPr lang="ko-KR" altLang="en-US" sz="2000" dirty="0" err="1"/>
              <a:t>관계마다</a:t>
            </a:r>
            <a:r>
              <a:rPr lang="ko-KR" altLang="en-US" sz="2000" dirty="0"/>
              <a:t> 해당 과목의 학점이라는 속성이 필요하다면 어떻게 나타낼 수 있을까요</a:t>
            </a:r>
            <a:r>
              <a:rPr lang="en-US" altLang="ko-KR" sz="2000" dirty="0"/>
              <a:t>? </a:t>
            </a:r>
            <a:r>
              <a:rPr lang="ko-KR" altLang="en-US" sz="2000" dirty="0"/>
              <a:t>이럴 때도 </a:t>
            </a:r>
            <a:r>
              <a:rPr lang="en-US" altLang="ko-KR" sz="2000" dirty="0"/>
              <a:t>Association Class</a:t>
            </a:r>
            <a:r>
              <a:rPr lang="ko-KR" altLang="en-US" sz="2000" dirty="0"/>
              <a:t>를 사용하여 나타낼 수 있습니다</a:t>
            </a:r>
            <a:r>
              <a:rPr lang="en-US" altLang="ko-KR" sz="2000" dirty="0"/>
              <a:t>.</a:t>
            </a:r>
            <a:endParaRPr lang="ko-KR" altLang="en-US" sz="2000" b="1" dirty="0"/>
          </a:p>
        </p:txBody>
      </p:sp>
      <p:pic>
        <p:nvPicPr>
          <p:cNvPr id="13314" name="Picture 2" descr="http://www.nextree.co.kr/content/images/2016/09/--13-Association-Class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718423"/>
            <a:ext cx="4248561" cy="276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://www.nextree.co.kr/content/images/2016/09/--14-Association-Class-Vs-Associati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0" y="2718423"/>
            <a:ext cx="5079998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2" y="5595036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오른쪽 그림은 단순 </a:t>
            </a:r>
            <a:r>
              <a:rPr lang="en-US" altLang="ko-KR" dirty="0"/>
              <a:t>3</a:t>
            </a:r>
            <a:r>
              <a:rPr lang="ko-KR" altLang="en-US" dirty="0"/>
              <a:t>개 클래스를 </a:t>
            </a:r>
            <a:r>
              <a:rPr lang="en-US" altLang="ko-KR" dirty="0"/>
              <a:t>Association </a:t>
            </a:r>
            <a:r>
              <a:rPr lang="ko-KR" altLang="en-US" dirty="0"/>
              <a:t>관계로 나타낸 </a:t>
            </a:r>
            <a:r>
              <a:rPr lang="ko-KR" altLang="en-US" dirty="0" smtClean="0"/>
              <a:t>것입니다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의미는 조금 다를 수 있으나 구현되는 코드는 같을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61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690033"/>
            <a:ext cx="9601196" cy="376768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Aggregation (Shared Aggregation, </a:t>
            </a:r>
            <a:r>
              <a:rPr lang="ko-KR" altLang="en-US" sz="2000" dirty="0"/>
              <a:t>집합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501" y="1066801"/>
            <a:ext cx="9601196" cy="1295399"/>
          </a:xfrm>
        </p:spPr>
        <p:txBody>
          <a:bodyPr>
            <a:noAutofit/>
          </a:bodyPr>
          <a:lstStyle/>
          <a:p>
            <a:r>
              <a:rPr lang="en-US" altLang="ko-KR" sz="1600" dirty="0" smtClean="0"/>
              <a:t>Aggregation</a:t>
            </a:r>
            <a:r>
              <a:rPr lang="ko-KR" altLang="en-US" sz="1600" dirty="0"/>
              <a:t>은 </a:t>
            </a:r>
            <a:r>
              <a:rPr lang="en-US" altLang="ko-KR" sz="1600" dirty="0"/>
              <a:t>Shared Aggregation</a:t>
            </a:r>
            <a:r>
              <a:rPr lang="ko-KR" altLang="en-US" sz="1600" dirty="0"/>
              <a:t>이라고도 하며 </a:t>
            </a:r>
            <a:r>
              <a:rPr lang="en-US" altLang="ko-KR" sz="1600" dirty="0"/>
              <a:t>Composition(Composite Aggregation)</a:t>
            </a:r>
            <a:r>
              <a:rPr lang="ko-KR" altLang="en-US" sz="1600" dirty="0"/>
              <a:t>과 함께 </a:t>
            </a:r>
            <a:r>
              <a:rPr lang="en-US" altLang="ko-KR" sz="1600" dirty="0">
                <a:solidFill>
                  <a:srgbClr val="FF0000"/>
                </a:solidFill>
              </a:rPr>
              <a:t>Association </a:t>
            </a:r>
            <a:r>
              <a:rPr lang="ko-KR" altLang="en-US" sz="1600" dirty="0">
                <a:solidFill>
                  <a:srgbClr val="FF0000"/>
                </a:solidFill>
              </a:rPr>
              <a:t>관계를 조금 더 특수하게 나타낸 것</a:t>
            </a:r>
            <a:r>
              <a:rPr lang="ko-KR" altLang="en-US" sz="1600" dirty="0"/>
              <a:t>으로 </a:t>
            </a:r>
            <a:r>
              <a:rPr lang="en-US" altLang="ko-KR" sz="1600" dirty="0">
                <a:solidFill>
                  <a:srgbClr val="FF0000"/>
                </a:solidFill>
              </a:rPr>
              <a:t>whole(</a:t>
            </a:r>
            <a:r>
              <a:rPr lang="ko-KR" altLang="en-US" sz="1600" dirty="0">
                <a:solidFill>
                  <a:srgbClr val="FF0000"/>
                </a:solidFill>
              </a:rPr>
              <a:t>전체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ko-KR" altLang="en-US" sz="1600" dirty="0">
                <a:solidFill>
                  <a:srgbClr val="FF0000"/>
                </a:solidFill>
              </a:rPr>
              <a:t>와 </a:t>
            </a:r>
            <a:r>
              <a:rPr lang="en-US" altLang="ko-KR" sz="1600" dirty="0">
                <a:solidFill>
                  <a:srgbClr val="FF0000"/>
                </a:solidFill>
              </a:rPr>
              <a:t>part(</a:t>
            </a:r>
            <a:r>
              <a:rPr lang="ko-KR" altLang="en-US" sz="1600" dirty="0">
                <a:solidFill>
                  <a:srgbClr val="FF0000"/>
                </a:solidFill>
              </a:rPr>
              <a:t>부분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ko-KR" altLang="en-US" sz="1600" dirty="0">
                <a:solidFill>
                  <a:srgbClr val="FF0000"/>
                </a:solidFill>
              </a:rPr>
              <a:t>의 관계를 나타냅니다</a:t>
            </a:r>
            <a:r>
              <a:rPr lang="en-US" altLang="ko-KR" sz="1600" dirty="0"/>
              <a:t>. Association</a:t>
            </a:r>
            <a:r>
              <a:rPr lang="ko-KR" altLang="en-US" sz="1600" dirty="0"/>
              <a:t>은 집합이라는 의미를 내포하고 있지 않지만 </a:t>
            </a:r>
            <a:r>
              <a:rPr lang="en-US" altLang="ko-KR" sz="1600" dirty="0"/>
              <a:t>Aggregation</a:t>
            </a:r>
            <a:r>
              <a:rPr lang="ko-KR" altLang="en-US" sz="1600" dirty="0"/>
              <a:t>은 집합이라는 의미를 가지고 있습니다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Association</a:t>
            </a:r>
            <a:r>
              <a:rPr lang="ko-KR" altLang="en-US" sz="1600" dirty="0"/>
              <a:t>과 </a:t>
            </a:r>
            <a:r>
              <a:rPr lang="en-US" altLang="ko-KR" sz="1600" dirty="0"/>
              <a:t>Aggregation</a:t>
            </a:r>
            <a:r>
              <a:rPr lang="ko-KR" altLang="en-US" sz="1600" dirty="0"/>
              <a:t>은 집합이라는 개념적인 차이는 있지만 코드에서는 이 차이를 구분하기 힘듭니다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>
                <a:solidFill>
                  <a:srgbClr val="FF0000"/>
                </a:solidFill>
              </a:rPr>
              <a:t>그래서  안씀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pic>
        <p:nvPicPr>
          <p:cNvPr id="14338" name="Picture 2" descr="http://www.nextree.co.kr/content/images/2016/09/--16-Aggreg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1" y="2472269"/>
            <a:ext cx="9436096" cy="364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44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402167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Composition (Composite Aggregation, </a:t>
            </a:r>
            <a:r>
              <a:rPr lang="ko-KR" altLang="en-US" sz="2400" dirty="0"/>
              <a:t>합성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801" y="1384300"/>
            <a:ext cx="9601196" cy="1016000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/>
              <a:t>Composition(</a:t>
            </a:r>
            <a:r>
              <a:rPr lang="ko-KR" altLang="en-US" dirty="0"/>
              <a:t>또는 </a:t>
            </a:r>
            <a:r>
              <a:rPr lang="en-US" altLang="ko-KR" dirty="0"/>
              <a:t>Composite Aggregation)</a:t>
            </a:r>
            <a:r>
              <a:rPr lang="ko-KR" altLang="en-US" dirty="0"/>
              <a:t>도 </a:t>
            </a:r>
            <a:r>
              <a:rPr lang="en-US" altLang="ko-KR" dirty="0"/>
              <a:t>Aggregation</a:t>
            </a:r>
            <a:r>
              <a:rPr lang="ko-KR" altLang="en-US" dirty="0"/>
              <a:t>과 비슷하게 </a:t>
            </a:r>
            <a:r>
              <a:rPr lang="en-US" altLang="ko-KR" dirty="0"/>
              <a:t>whole(</a:t>
            </a:r>
            <a:r>
              <a:rPr lang="ko-KR" altLang="en-US" dirty="0"/>
              <a:t>전체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part(</a:t>
            </a:r>
            <a:r>
              <a:rPr lang="ko-KR" altLang="en-US" dirty="0"/>
              <a:t>부분</a:t>
            </a:r>
            <a:r>
              <a:rPr lang="en-US" altLang="ko-KR" dirty="0"/>
              <a:t>)</a:t>
            </a:r>
            <a:r>
              <a:rPr lang="ko-KR" altLang="en-US" dirty="0"/>
              <a:t>의 집합 관계를 나타내지만 </a:t>
            </a:r>
            <a:r>
              <a:rPr lang="ko-KR" altLang="en-US" dirty="0">
                <a:solidFill>
                  <a:srgbClr val="FF0000"/>
                </a:solidFill>
              </a:rPr>
              <a:t>개념적으로 </a:t>
            </a:r>
            <a:r>
              <a:rPr lang="en-US" altLang="ko-KR" dirty="0">
                <a:solidFill>
                  <a:srgbClr val="FF0000"/>
                </a:solidFill>
              </a:rPr>
              <a:t>Aggregation</a:t>
            </a:r>
            <a:r>
              <a:rPr lang="ko-KR" altLang="en-US" dirty="0">
                <a:solidFill>
                  <a:srgbClr val="FF0000"/>
                </a:solidFill>
              </a:rPr>
              <a:t>보다 더 강한 집합을 의미합니다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여기서 강한 집합이란 </a:t>
            </a:r>
            <a:r>
              <a:rPr lang="en-US" altLang="ko-KR" dirty="0"/>
              <a:t>part</a:t>
            </a:r>
            <a:r>
              <a:rPr lang="ko-KR" altLang="en-US" dirty="0"/>
              <a:t>가 </a:t>
            </a:r>
            <a:r>
              <a:rPr lang="en-US" altLang="ko-KR" dirty="0"/>
              <a:t>whole</a:t>
            </a:r>
            <a:r>
              <a:rPr lang="ko-KR" altLang="en-US" dirty="0"/>
              <a:t>에 종속적이어서 </a:t>
            </a:r>
            <a:r>
              <a:rPr lang="en-US" altLang="ko-KR" dirty="0"/>
              <a:t>part</a:t>
            </a:r>
            <a:r>
              <a:rPr lang="ko-KR" altLang="en-US" dirty="0"/>
              <a:t>가 </a:t>
            </a:r>
            <a:r>
              <a:rPr lang="en-US" altLang="ko-KR" dirty="0"/>
              <a:t>whole</a:t>
            </a:r>
            <a:r>
              <a:rPr lang="ko-KR" altLang="en-US" dirty="0"/>
              <a:t>의 소유입니다</a:t>
            </a:r>
            <a:r>
              <a:rPr lang="en-US" altLang="ko-KR" dirty="0"/>
              <a:t>. </a:t>
            </a:r>
            <a:r>
              <a:rPr lang="ko-KR" altLang="en-US" dirty="0"/>
              <a:t>반면 </a:t>
            </a:r>
            <a:r>
              <a:rPr lang="en-US" altLang="ko-KR" dirty="0"/>
              <a:t>Aggregation</a:t>
            </a:r>
            <a:r>
              <a:rPr lang="ko-KR" altLang="en-US" dirty="0"/>
              <a:t>은 </a:t>
            </a:r>
            <a:r>
              <a:rPr lang="en-US" altLang="ko-KR" dirty="0"/>
              <a:t>part</a:t>
            </a:r>
            <a:r>
              <a:rPr lang="ko-KR" altLang="en-US" dirty="0"/>
              <a:t>가 </a:t>
            </a:r>
            <a:r>
              <a:rPr lang="en-US" altLang="ko-KR" dirty="0"/>
              <a:t>whole</a:t>
            </a:r>
            <a:r>
              <a:rPr lang="ko-KR" altLang="en-US" dirty="0"/>
              <a:t>에 대해 독립적이어서 </a:t>
            </a:r>
            <a:r>
              <a:rPr lang="en-US" altLang="ko-KR" dirty="0"/>
              <a:t>whole</a:t>
            </a:r>
            <a:r>
              <a:rPr lang="ko-KR" altLang="en-US" dirty="0"/>
              <a:t>이 </a:t>
            </a:r>
            <a:r>
              <a:rPr lang="en-US" altLang="ko-KR" dirty="0"/>
              <a:t>part</a:t>
            </a:r>
            <a:r>
              <a:rPr lang="ko-KR" altLang="en-US" dirty="0"/>
              <a:t>를 빌려 쓰는 것과 비슷합니다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5362" name="Picture 2" descr="http://www.nextree.co.kr/content/images/2016/09/--19-Compositi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62237"/>
            <a:ext cx="9728199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957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Composition</a:t>
            </a:r>
            <a:r>
              <a:rPr lang="ko-KR" altLang="en-US" dirty="0" smtClean="0"/>
              <a:t>이 </a:t>
            </a:r>
            <a:r>
              <a:rPr lang="ko-KR" altLang="en-US" dirty="0"/>
              <a:t> </a:t>
            </a:r>
            <a:r>
              <a:rPr lang="en-US" altLang="ko-KR" dirty="0"/>
              <a:t>Aggregation</a:t>
            </a:r>
            <a:r>
              <a:rPr lang="ko-KR" altLang="en-US" dirty="0"/>
              <a:t>과는 다르게 명확하게 나타나는 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첫 번째</a:t>
            </a:r>
            <a:r>
              <a:rPr lang="en-US" altLang="ko-KR" dirty="0"/>
              <a:t>, part</a:t>
            </a:r>
            <a:r>
              <a:rPr lang="ko-KR" altLang="en-US" dirty="0"/>
              <a:t>를 가지는 </a:t>
            </a:r>
            <a:r>
              <a:rPr lang="en-US" altLang="ko-KR" dirty="0"/>
              <a:t>whole </a:t>
            </a:r>
            <a:r>
              <a:rPr lang="ko-KR" altLang="en-US" dirty="0"/>
              <a:t>인스턴스가 </a:t>
            </a:r>
            <a:r>
              <a:rPr lang="en-US" altLang="ko-KR" dirty="0"/>
              <a:t>part </a:t>
            </a:r>
            <a:r>
              <a:rPr lang="ko-KR" altLang="en-US" dirty="0"/>
              <a:t>인스턴스의 전체 수명을 책임진다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첫 </a:t>
            </a:r>
            <a:r>
              <a:rPr lang="ko-KR" altLang="en-US" dirty="0"/>
              <a:t>번째의 </a:t>
            </a:r>
            <a:r>
              <a:rPr lang="en-US" altLang="ko-KR" dirty="0"/>
              <a:t>whole </a:t>
            </a:r>
            <a:r>
              <a:rPr lang="ko-KR" altLang="en-US" dirty="0"/>
              <a:t>인스턴스가 </a:t>
            </a:r>
            <a:r>
              <a:rPr lang="en-US" altLang="ko-KR" dirty="0"/>
              <a:t>part </a:t>
            </a:r>
            <a:r>
              <a:rPr lang="ko-KR" altLang="en-US" dirty="0"/>
              <a:t>인스턴스의 전체 수명을 책임진다는 의미는 다음과 같습니다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whole </a:t>
            </a:r>
            <a:r>
              <a:rPr lang="ko-KR" altLang="en-US" dirty="0"/>
              <a:t>인스턴스가 </a:t>
            </a:r>
            <a:r>
              <a:rPr lang="en-US" altLang="ko-KR" dirty="0"/>
              <a:t>part </a:t>
            </a:r>
            <a:r>
              <a:rPr lang="ko-KR" altLang="en-US" dirty="0"/>
              <a:t>인스턴스를 생성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whole </a:t>
            </a:r>
            <a:r>
              <a:rPr lang="ko-KR" altLang="en-US" dirty="0"/>
              <a:t>인스턴스가 소멸되면 </a:t>
            </a:r>
            <a:r>
              <a:rPr lang="en-US" altLang="ko-KR" dirty="0"/>
              <a:t>part </a:t>
            </a:r>
            <a:r>
              <a:rPr lang="ko-KR" altLang="en-US" dirty="0"/>
              <a:t>인스턴스도 함께 소멸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whole </a:t>
            </a:r>
            <a:r>
              <a:rPr lang="ko-KR" altLang="en-US" dirty="0"/>
              <a:t>인스턴스가 복사되면 </a:t>
            </a:r>
            <a:r>
              <a:rPr lang="en-US" altLang="ko-KR" dirty="0"/>
              <a:t>part </a:t>
            </a:r>
            <a:r>
              <a:rPr lang="ko-KR" altLang="en-US" dirty="0"/>
              <a:t>인스턴스도 함께 복사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58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패턴의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@ </a:t>
            </a:r>
            <a:r>
              <a:rPr lang="ko-KR" altLang="en-US" dirty="0"/>
              <a:t>디자인 패턴은 개발자들 사이에서 모두 이해할 수 있는 용어들을 제공하는 역할을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공용 언어 제공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@ </a:t>
            </a:r>
            <a:r>
              <a:rPr lang="ko-KR" altLang="en-US" dirty="0" smtClean="0"/>
              <a:t>디자인 </a:t>
            </a:r>
            <a:r>
              <a:rPr lang="ko-KR" altLang="en-US" dirty="0"/>
              <a:t>패턴은 클래스와 객체를 구성하여 어떤 문제를 해결하는 방법을 제공</a:t>
            </a:r>
            <a:r>
              <a:rPr lang="en-US" altLang="ko-KR" dirty="0"/>
              <a:t>(</a:t>
            </a:r>
            <a:r>
              <a:rPr lang="ko-KR" altLang="en-US" dirty="0"/>
              <a:t>라이브러리보다 높은 단계</a:t>
            </a:r>
            <a:r>
              <a:rPr lang="en-US" altLang="ko-KR" dirty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90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332318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Composition</a:t>
            </a:r>
            <a:r>
              <a:rPr lang="ko-KR" altLang="en-US" sz="2400" dirty="0" smtClean="0"/>
              <a:t>이  </a:t>
            </a:r>
            <a:r>
              <a:rPr lang="en-US" altLang="ko-KR" sz="2400" dirty="0" smtClean="0"/>
              <a:t>Aggregation</a:t>
            </a:r>
            <a:r>
              <a:rPr lang="ko-KR" altLang="en-US" sz="2400" dirty="0" smtClean="0"/>
              <a:t>과는 다르게 명확하게 나타나는 점</a:t>
            </a:r>
            <a:r>
              <a:rPr lang="en-US" altLang="ko-KR" sz="2400" dirty="0" smtClean="0"/>
              <a:t>2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2" y="1566332"/>
            <a:ext cx="9601196" cy="548218"/>
          </a:xfrm>
        </p:spPr>
        <p:txBody>
          <a:bodyPr/>
          <a:lstStyle/>
          <a:p>
            <a:r>
              <a:rPr lang="ko-KR" altLang="en-US" dirty="0"/>
              <a:t>두 번째</a:t>
            </a:r>
            <a:r>
              <a:rPr lang="en-US" altLang="ko-KR" dirty="0"/>
              <a:t>, part</a:t>
            </a:r>
            <a:r>
              <a:rPr lang="ko-KR" altLang="en-US" dirty="0"/>
              <a:t>에 해당하는 인스턴스는 공유 될 수 없다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16386" name="Picture 2" descr="http://www.nextree.co.kr/content/images/2016/09/--20-Shallow-Copy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499781"/>
            <a:ext cx="9601196" cy="323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13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패턴의 종류</a:t>
            </a:r>
            <a:endParaRPr lang="ko-KR" altLang="en-US" dirty="0"/>
          </a:p>
        </p:txBody>
      </p:sp>
      <p:pic>
        <p:nvPicPr>
          <p:cNvPr id="1026" name="Picture 2" descr="디자인 패턴 장점에 대한 이미지 검색결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670133"/>
            <a:ext cx="9601196" cy="337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60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UML </a:t>
            </a:r>
            <a:r>
              <a:rPr lang="ko-KR" altLang="en-US" dirty="0" err="1" smtClean="0"/>
              <a:t>다이어</a:t>
            </a:r>
            <a:r>
              <a:rPr lang="ko-KR" altLang="en-US" dirty="0" smtClean="0"/>
              <a:t> 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UML</a:t>
            </a:r>
            <a:r>
              <a:rPr lang="ko-KR" altLang="en-US" dirty="0"/>
              <a:t>이란 </a:t>
            </a:r>
            <a:r>
              <a:rPr lang="en-US" altLang="ko-KR" dirty="0"/>
              <a:t>Unified Modeling Language</a:t>
            </a:r>
            <a:r>
              <a:rPr lang="ko-KR" altLang="en-US" dirty="0"/>
              <a:t>의 약자로 </a:t>
            </a:r>
            <a:r>
              <a:rPr lang="en-US" altLang="ko-KR" dirty="0"/>
              <a:t>1997</a:t>
            </a:r>
            <a:r>
              <a:rPr lang="ko-KR" altLang="en-US" dirty="0"/>
              <a:t>년 </a:t>
            </a:r>
            <a:r>
              <a:rPr lang="en-US" altLang="ko-KR" dirty="0"/>
              <a:t>OMG(Object Management Group)</a:t>
            </a:r>
            <a:r>
              <a:rPr lang="ko-KR" altLang="en-US" dirty="0"/>
              <a:t>에서 표준으로 채택한 </a:t>
            </a:r>
            <a:r>
              <a:rPr lang="ko-KR" altLang="en-US" dirty="0">
                <a:solidFill>
                  <a:srgbClr val="FF0000"/>
                </a:solidFill>
              </a:rPr>
              <a:t>통합모델링언어</a:t>
            </a:r>
            <a:r>
              <a:rPr lang="ko-KR" altLang="en-US" dirty="0"/>
              <a:t> 입니다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모델을 만드는 </a:t>
            </a:r>
            <a:r>
              <a:rPr lang="ko-KR" altLang="en-US" dirty="0" err="1"/>
              <a:t>표준언어인</a:t>
            </a:r>
            <a:r>
              <a:rPr lang="ko-KR" altLang="en-US" dirty="0"/>
              <a:t> </a:t>
            </a:r>
            <a:r>
              <a:rPr lang="ko-KR" altLang="en-US" dirty="0" smtClean="0"/>
              <a:t>것입니다</a:t>
            </a:r>
            <a:endParaRPr lang="en-US" altLang="ko-KR" dirty="0" smtClean="0"/>
          </a:p>
          <a:p>
            <a:r>
              <a:rPr lang="en-US" altLang="ko-KR" dirty="0" smtClean="0"/>
              <a:t>UML</a:t>
            </a:r>
            <a:r>
              <a:rPr lang="ko-KR" altLang="en-US" dirty="0"/>
              <a:t>을 사용하는 </a:t>
            </a:r>
            <a:r>
              <a:rPr lang="ko-KR" altLang="en-US" dirty="0" smtClean="0"/>
              <a:t>유형</a:t>
            </a:r>
            <a:r>
              <a:rPr lang="en-US" altLang="ko-KR" dirty="0" smtClean="0"/>
              <a:t>3</a:t>
            </a:r>
            <a:r>
              <a:rPr lang="ko-KR" altLang="en-US" dirty="0"/>
              <a:t>가지 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다른 사람들과의 의사소통 또는 설계 논의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전체 시스템의 구조 및 클래스의 의존성 파악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유지보수를 위한 설계의 </a:t>
            </a:r>
            <a:r>
              <a:rPr lang="en-US" altLang="ko-KR" dirty="0"/>
              <a:t>back-end </a:t>
            </a:r>
            <a:r>
              <a:rPr lang="ko-KR" altLang="en-US" dirty="0"/>
              <a:t>문서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45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6469" y="707813"/>
            <a:ext cx="9601196" cy="33721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클래스 </a:t>
            </a:r>
            <a:r>
              <a:rPr lang="ko-KR" altLang="en-US" dirty="0" err="1" smtClean="0"/>
              <a:t>다이어</a:t>
            </a:r>
            <a:r>
              <a:rPr lang="ko-KR" altLang="en-US" dirty="0" smtClean="0"/>
              <a:t> 그램</a:t>
            </a:r>
            <a:endParaRPr lang="ko-KR" altLang="en-US" dirty="0"/>
          </a:p>
        </p:txBody>
      </p:sp>
      <p:pic>
        <p:nvPicPr>
          <p:cNvPr id="2050" name="Picture 2" descr="http://www.nextree.co.kr/content/images/2016/09/--1-UML---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557463"/>
            <a:ext cx="9601196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36469" y="1216581"/>
            <a:ext cx="106723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3A4145"/>
                </a:solidFill>
                <a:latin typeface="NanumGothic"/>
              </a:rPr>
              <a:t>UML</a:t>
            </a:r>
            <a:r>
              <a:rPr lang="ko-KR" altLang="en-US" sz="1200" dirty="0">
                <a:solidFill>
                  <a:srgbClr val="3A4145"/>
                </a:solidFill>
                <a:latin typeface="NanumGothic"/>
              </a:rPr>
              <a:t>은 구조 다이어그램 </a:t>
            </a:r>
            <a:r>
              <a:rPr lang="en-US" altLang="ko-KR" sz="1200" dirty="0">
                <a:solidFill>
                  <a:srgbClr val="3A4145"/>
                </a:solidFill>
                <a:latin typeface="NanumGothic"/>
              </a:rPr>
              <a:t>7</a:t>
            </a:r>
            <a:r>
              <a:rPr lang="ko-KR" altLang="en-US" sz="1200" dirty="0">
                <a:solidFill>
                  <a:srgbClr val="3A4145"/>
                </a:solidFill>
                <a:latin typeface="NanumGothic"/>
              </a:rPr>
              <a:t>개</a:t>
            </a:r>
            <a:r>
              <a:rPr lang="en-US" altLang="ko-KR" sz="1200" dirty="0">
                <a:solidFill>
                  <a:srgbClr val="3A4145"/>
                </a:solidFill>
                <a:latin typeface="NanumGothic"/>
              </a:rPr>
              <a:t>, </a:t>
            </a:r>
            <a:r>
              <a:rPr lang="ko-KR" altLang="en-US" sz="1200" dirty="0">
                <a:solidFill>
                  <a:srgbClr val="3A4145"/>
                </a:solidFill>
                <a:latin typeface="NanumGothic"/>
              </a:rPr>
              <a:t>행위 다이어그램 </a:t>
            </a:r>
            <a:r>
              <a:rPr lang="en-US" altLang="ko-KR" sz="1200" dirty="0">
                <a:solidFill>
                  <a:srgbClr val="3A4145"/>
                </a:solidFill>
                <a:latin typeface="NanumGothic"/>
              </a:rPr>
              <a:t>7</a:t>
            </a:r>
            <a:r>
              <a:rPr lang="ko-KR" altLang="en-US" sz="1200" dirty="0">
                <a:solidFill>
                  <a:srgbClr val="3A4145"/>
                </a:solidFill>
                <a:latin typeface="NanumGothic"/>
              </a:rPr>
              <a:t>개로 총 </a:t>
            </a:r>
            <a:r>
              <a:rPr lang="en-US" altLang="ko-KR" sz="1200" dirty="0">
                <a:solidFill>
                  <a:srgbClr val="3A4145"/>
                </a:solidFill>
                <a:latin typeface="NanumGothic"/>
              </a:rPr>
              <a:t>14</a:t>
            </a:r>
            <a:r>
              <a:rPr lang="ko-KR" altLang="en-US" sz="1200" dirty="0">
                <a:solidFill>
                  <a:srgbClr val="3A4145"/>
                </a:solidFill>
                <a:latin typeface="NanumGothic"/>
              </a:rPr>
              <a:t>종류의 다이어그램이 있습니다</a:t>
            </a:r>
            <a:r>
              <a:rPr lang="en-US" altLang="ko-KR" sz="1200" dirty="0">
                <a:solidFill>
                  <a:srgbClr val="3A4145"/>
                </a:solidFill>
                <a:latin typeface="NanumGothic"/>
              </a:rPr>
              <a:t>. </a:t>
            </a:r>
            <a:r>
              <a:rPr lang="ko-KR" altLang="en-US" sz="1200" dirty="0">
                <a:solidFill>
                  <a:srgbClr val="3A4145"/>
                </a:solidFill>
                <a:latin typeface="NanumGothic"/>
              </a:rPr>
              <a:t>구조 다이어그램은 시스템의 개념</a:t>
            </a:r>
            <a:r>
              <a:rPr lang="en-US" altLang="ko-KR" sz="1200" dirty="0">
                <a:solidFill>
                  <a:srgbClr val="3A4145"/>
                </a:solidFill>
                <a:latin typeface="NanumGothic"/>
              </a:rPr>
              <a:t>, </a:t>
            </a:r>
            <a:r>
              <a:rPr lang="ko-KR" altLang="en-US" sz="1200" dirty="0">
                <a:solidFill>
                  <a:srgbClr val="3A4145"/>
                </a:solidFill>
                <a:latin typeface="NanumGothic"/>
              </a:rPr>
              <a:t>관계 등의 측면에서 요소들을 나타내고 각 요소들의 정적인 면을 보기 위한 것이고 행위 다이어그램은 각 요소들 혹은 요소들간의 변화나 흐름</a:t>
            </a:r>
            <a:r>
              <a:rPr lang="en-US" altLang="ko-KR" sz="1200" dirty="0">
                <a:solidFill>
                  <a:srgbClr val="3A4145"/>
                </a:solidFill>
                <a:latin typeface="NanumGothic"/>
              </a:rPr>
              <a:t>, </a:t>
            </a:r>
            <a:r>
              <a:rPr lang="ko-KR" altLang="en-US" sz="1200" dirty="0">
                <a:solidFill>
                  <a:srgbClr val="3A4145"/>
                </a:solidFill>
                <a:latin typeface="NanumGothic"/>
              </a:rPr>
              <a:t>주고받는 데이터 등의 동작을 보기 위한 것으로</a:t>
            </a:r>
            <a:r>
              <a:rPr lang="en-US" altLang="ko-KR" sz="1200" dirty="0">
                <a:solidFill>
                  <a:srgbClr val="3A4145"/>
                </a:solidFill>
                <a:latin typeface="NanumGothic"/>
              </a:rPr>
              <a:t>, </a:t>
            </a:r>
            <a:r>
              <a:rPr lang="ko-KR" altLang="en-US" sz="1200" dirty="0">
                <a:solidFill>
                  <a:srgbClr val="3A4145"/>
                </a:solidFill>
                <a:latin typeface="NanumGothic"/>
              </a:rPr>
              <a:t>클래스 다이어그램은 구조 다이어그램에 해당합니다</a:t>
            </a:r>
            <a:r>
              <a:rPr lang="en-US" altLang="ko-KR" sz="1200" dirty="0">
                <a:solidFill>
                  <a:srgbClr val="3A4145"/>
                </a:solidFill>
                <a:latin typeface="NanumGothic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NanumGothic"/>
              </a:rPr>
              <a:t>클래스 다이어그램</a:t>
            </a:r>
            <a:r>
              <a:rPr lang="ko-KR" altLang="en-US" sz="1200" dirty="0">
                <a:solidFill>
                  <a:srgbClr val="3A4145"/>
                </a:solidFill>
                <a:latin typeface="NanumGothic"/>
              </a:rPr>
              <a:t>은 </a:t>
            </a:r>
            <a:r>
              <a:rPr lang="ko-KR" altLang="en-US" sz="1200" dirty="0">
                <a:solidFill>
                  <a:srgbClr val="FF0000"/>
                </a:solidFill>
                <a:latin typeface="NanumGothic"/>
              </a:rPr>
              <a:t>클래스 내부의 정적인 내용이나 클래스 사이의 관계를 표기하는 다이어그램으로 시스템의 일부 또는 전체의 구조를 나타낼 수 있습니다</a:t>
            </a:r>
            <a:r>
              <a:rPr lang="en-US" altLang="ko-KR" sz="1200" dirty="0">
                <a:solidFill>
                  <a:srgbClr val="3A4145"/>
                </a:solidFill>
                <a:latin typeface="NanumGothic"/>
              </a:rPr>
              <a:t>. </a:t>
            </a:r>
            <a:r>
              <a:rPr lang="ko-KR" altLang="en-US" sz="1200" dirty="0">
                <a:solidFill>
                  <a:srgbClr val="3A4145"/>
                </a:solidFill>
                <a:latin typeface="NanumGothic"/>
              </a:rPr>
              <a:t>클래스 다이어그램은 의존 관계를 명확히 보게 해주며</a:t>
            </a:r>
            <a:r>
              <a:rPr lang="en-US" altLang="ko-KR" sz="1200" dirty="0">
                <a:solidFill>
                  <a:srgbClr val="3A4145"/>
                </a:solidFill>
                <a:latin typeface="NanumGothic"/>
              </a:rPr>
              <a:t>, </a:t>
            </a:r>
            <a:r>
              <a:rPr lang="ko-KR" altLang="en-US" sz="1200" dirty="0">
                <a:solidFill>
                  <a:srgbClr val="3A4145"/>
                </a:solidFill>
                <a:latin typeface="NanumGothic"/>
              </a:rPr>
              <a:t>순환 의존이 발생하는 지점을 찾아내서 어떻게 이 순환 고리를 깨는 것이 가장 좋은지 결정할 수 있게 해줍니다</a:t>
            </a:r>
            <a:r>
              <a:rPr lang="en-US" altLang="ko-KR" sz="1200" dirty="0">
                <a:solidFill>
                  <a:srgbClr val="3A4145"/>
                </a:solidFill>
                <a:latin typeface="NanumGothic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098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4425" y="832043"/>
            <a:ext cx="9601196" cy="181671"/>
          </a:xfrm>
        </p:spPr>
        <p:txBody>
          <a:bodyPr>
            <a:noAutofit/>
          </a:bodyPr>
          <a:lstStyle/>
          <a:p>
            <a:r>
              <a:rPr lang="ko-KR" altLang="en-US" sz="2400" i="1" dirty="0"/>
              <a:t>목적 별 클래스 다이어그램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61655" y="1163804"/>
            <a:ext cx="9601196" cy="1267669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1900" dirty="0"/>
              <a:t>.</a:t>
            </a:r>
            <a:r>
              <a:rPr lang="ko-KR" altLang="en-US" sz="1900" dirty="0"/>
              <a:t>먼저 개념 차원의 </a:t>
            </a:r>
            <a:r>
              <a:rPr lang="en-US" altLang="ko-KR" sz="1900" dirty="0"/>
              <a:t>UML</a:t>
            </a:r>
            <a:r>
              <a:rPr lang="ko-KR" altLang="en-US" sz="1900" dirty="0"/>
              <a:t>은 문제 도메인의 구조를 나타내며 사람이 풀고자 하는 문제 도메인 안에 있는 개념과 추상적 개념을 기술하기 위한 </a:t>
            </a:r>
            <a:r>
              <a:rPr lang="ko-KR" altLang="en-US" sz="1900" dirty="0" smtClean="0"/>
              <a:t>것입니다</a:t>
            </a:r>
            <a:endParaRPr lang="en-US" altLang="ko-KR" sz="1900" dirty="0" smtClean="0"/>
          </a:p>
          <a:p>
            <a:r>
              <a:rPr lang="ko-KR" altLang="en-US" sz="1900" dirty="0"/>
              <a:t>명세와 구현 차원의 </a:t>
            </a:r>
            <a:r>
              <a:rPr lang="en-US" altLang="ko-KR" sz="1900" dirty="0"/>
              <a:t>UML</a:t>
            </a:r>
            <a:r>
              <a:rPr lang="ko-KR" altLang="en-US" sz="1900" dirty="0"/>
              <a:t>은 소프트웨어의 설계 혹은 완성된 소프트웨어의 구현 설명 목적 등으로 사용하며 설계를 해서 소스코드로 바꾸거나 구현 된 소스코드를 설명하려고 사용하기 때문에 소스코드와 관계가 깊습니다</a:t>
            </a:r>
            <a:r>
              <a:rPr lang="en-US" altLang="ko-KR" dirty="0"/>
              <a:t>. </a:t>
            </a:r>
            <a:endParaRPr lang="ko-KR" altLang="en-US" dirty="0"/>
          </a:p>
        </p:txBody>
      </p:sp>
      <p:pic>
        <p:nvPicPr>
          <p:cNvPr id="11268" name="Picture 4" descr="http://www.nextree.co.kr/content/images/2016/09/--2-------------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871762"/>
            <a:ext cx="9948426" cy="332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91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86396" y="857441"/>
            <a:ext cx="9601196" cy="867449"/>
          </a:xfrm>
        </p:spPr>
        <p:txBody>
          <a:bodyPr>
            <a:normAutofit/>
          </a:bodyPr>
          <a:lstStyle/>
          <a:p>
            <a:r>
              <a:rPr lang="ko-KR" altLang="en-US" dirty="0"/>
              <a:t>클래스 다이어그램의 요소</a:t>
            </a:r>
            <a:r>
              <a:rPr lang="en-US" altLang="ko-KR" dirty="0"/>
              <a:t>(</a:t>
            </a:r>
            <a:r>
              <a:rPr lang="en-US" altLang="ko-KR" dirty="0" smtClean="0"/>
              <a:t>Element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2" y="1648690"/>
            <a:ext cx="9601196" cy="1579419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Class (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클래스는 보통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compartment(</a:t>
            </a:r>
            <a:r>
              <a:rPr lang="ko-KR" altLang="en-US" dirty="0"/>
              <a:t>구획</a:t>
            </a:r>
            <a:r>
              <a:rPr lang="en-US" altLang="ko-KR" dirty="0"/>
              <a:t>)</a:t>
            </a:r>
            <a:r>
              <a:rPr lang="ko-KR" altLang="en-US" dirty="0"/>
              <a:t>으로 나누어 클래스의 이름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기능을 표기합니다</a:t>
            </a:r>
            <a:r>
              <a:rPr lang="en-US" altLang="ko-KR" dirty="0"/>
              <a:t>. </a:t>
            </a:r>
            <a:r>
              <a:rPr lang="ko-KR" altLang="en-US" dirty="0"/>
              <a:t>속성과 기능은 옵션으로 생략이 가능하지만 이름은 필수로 명시해야 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3074" name="Picture 2" descr="http://www.nextree.co.kr/content/images/2016/09/--3---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3304310"/>
            <a:ext cx="9783184" cy="287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50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2" y="1018309"/>
            <a:ext cx="9601196" cy="727364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Abstract Class/Method (</a:t>
            </a:r>
            <a:r>
              <a:rPr lang="ko-KR" altLang="en-US" sz="3200" dirty="0"/>
              <a:t>추상 클래스 </a:t>
            </a:r>
            <a:r>
              <a:rPr lang="en-US" altLang="ko-KR" sz="3200" dirty="0"/>
              <a:t>/ </a:t>
            </a:r>
            <a:r>
              <a:rPr lang="ko-KR" altLang="en-US" sz="3200" dirty="0"/>
              <a:t>메서드</a:t>
            </a:r>
            <a:r>
              <a:rPr lang="en-US" altLang="ko-KR" sz="3200" dirty="0"/>
              <a:t>)</a:t>
            </a:r>
            <a:br>
              <a:rPr lang="en-US" altLang="ko-KR" sz="3200" dirty="0"/>
            </a:b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2" y="1745673"/>
            <a:ext cx="9601196" cy="3652213"/>
          </a:xfrm>
        </p:spPr>
        <p:txBody>
          <a:bodyPr/>
          <a:lstStyle/>
          <a:p>
            <a:r>
              <a:rPr lang="ko-KR" altLang="en-US" dirty="0" smtClean="0"/>
              <a:t>추상클래스란 </a:t>
            </a:r>
            <a:r>
              <a:rPr lang="en-US" altLang="ko-KR" dirty="0"/>
              <a:t>1</a:t>
            </a:r>
            <a:r>
              <a:rPr lang="ko-KR" altLang="en-US" dirty="0"/>
              <a:t>개 이상의 메서드가 구현체가 없고 </a:t>
            </a:r>
            <a:r>
              <a:rPr lang="ko-KR" altLang="en-US" dirty="0" err="1"/>
              <a:t>명세만</a:t>
            </a:r>
            <a:r>
              <a:rPr lang="ko-KR" altLang="en-US" dirty="0"/>
              <a:t> 존재하는 클래스를 말합니다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098" name="Picture 2" descr="http://www.nextree.co.kr/content/images/2016/09/--5-----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539062"/>
            <a:ext cx="9601196" cy="358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8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클래스간의 관계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2" y="1634065"/>
            <a:ext cx="9601196" cy="970039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클래스 </a:t>
            </a:r>
            <a:r>
              <a:rPr lang="ko-KR" altLang="en-US" dirty="0"/>
              <a:t>다이어그램의 주 목적은 클래스간의 관계를 한눈에 쉽게 보고 의존 관계를 파악하는 것에 있습니다</a:t>
            </a:r>
            <a:r>
              <a:rPr lang="en-US" altLang="ko-KR" dirty="0"/>
              <a:t>. </a:t>
            </a:r>
            <a:r>
              <a:rPr lang="ko-KR" altLang="en-US" dirty="0"/>
              <a:t>그렇기 때문에 클래스 다이어그램에서 가장 중요한 것이 클래스간의 관계입니다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122" name="Picture 2" descr="http://www.nextree.co.kr/content/images/2016/09/--6----------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604104"/>
            <a:ext cx="9601196" cy="357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93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170</TotalTime>
  <Words>799</Words>
  <Application>Microsoft Office PowerPoint</Application>
  <PresentationFormat>사용자 지정</PresentationFormat>
  <Paragraphs>52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자연주의</vt:lpstr>
      <vt:lpstr>디자인 패턴</vt:lpstr>
      <vt:lpstr>디자인 패턴의 장점</vt:lpstr>
      <vt:lpstr>디자인 패턴의 종류</vt:lpstr>
      <vt:lpstr>UML 다이어 그램</vt:lpstr>
      <vt:lpstr>클래스 다이어 그램</vt:lpstr>
      <vt:lpstr>목적 별 클래스 다이어그램</vt:lpstr>
      <vt:lpstr>클래스 다이어그램의 요소(Element)</vt:lpstr>
      <vt:lpstr>Abstract Class/Method (추상 클래스 / 메서드) </vt:lpstr>
      <vt:lpstr>클래스간의 관계 </vt:lpstr>
      <vt:lpstr>Generalization (일반화) </vt:lpstr>
      <vt:lpstr>Realization (실체화) </vt:lpstr>
      <vt:lpstr>Dependency (의존)</vt:lpstr>
      <vt:lpstr>PowerPoint 프레젠테이션</vt:lpstr>
      <vt:lpstr>Association (연관), Directed Association(방향성 있는 연관) </vt:lpstr>
      <vt:lpstr>PowerPoint 프레젠테이션</vt:lpstr>
      <vt:lpstr>Association Class는 조금 다른 의미로도 사용될 수 있습니다.  예를 들어 학생과 수강과목 클래스가 Association 관계를 가지고 있는데 단순 Association 관계가 아니라 각 관계마다 해당 과목의 학점이라는 속성이 필요하다면 어떻게 나타낼 수 있을까요? 이럴 때도 Association Class를 사용하여 나타낼 수 있습니다.</vt:lpstr>
      <vt:lpstr>Aggregation (Shared Aggregation, 집합)</vt:lpstr>
      <vt:lpstr>Composition (Composite Aggregation, 합성)</vt:lpstr>
      <vt:lpstr>Composition이  Aggregation과는 다르게 명확하게 나타나는 점</vt:lpstr>
      <vt:lpstr>Composition이  Aggregation과는 다르게 명확하게 나타나는 점2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디자인 패턴</dc:title>
  <dc:creator>kyoungwook no</dc:creator>
  <cp:lastModifiedBy>bit-user</cp:lastModifiedBy>
  <cp:revision>12</cp:revision>
  <dcterms:created xsi:type="dcterms:W3CDTF">2017-05-11T08:33:30Z</dcterms:created>
  <dcterms:modified xsi:type="dcterms:W3CDTF">2017-05-11T12:25:55Z</dcterms:modified>
</cp:coreProperties>
</file>